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61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E37A1F1-904A-430B-9B98-CD339A7E0339}">
          <p14:sldIdLst>
            <p14:sldId id="257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556BD-65E4-44E5-9D02-BC7E7CFA850A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7786A-3B37-46D1-8571-080AA1975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35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Noteworthy Bold"/>
              <a:ea typeface="Noteworthy Bold"/>
              <a:cs typeface="Noteworthy Bold"/>
            </a:endParaRPr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3852" y="8685331"/>
            <a:ext cx="2972547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ts val="3500"/>
              </a:lnSpc>
              <a:defRPr sz="2400">
                <a:solidFill>
                  <a:srgbClr val="572E2D"/>
                </a:solidFill>
                <a:latin typeface="Noteworthy Bold"/>
                <a:ea typeface="Noteworthy Bold"/>
                <a:cs typeface="Noteworthy Bold"/>
                <a:sym typeface="Noteworthy Bold"/>
              </a:defRPr>
            </a:lvl1pPr>
            <a:lvl2pPr marL="742950" indent="-285750" eaLnBrk="0" hangingPunct="0">
              <a:lnSpc>
                <a:spcPts val="3500"/>
              </a:lnSpc>
              <a:defRPr sz="2400">
                <a:solidFill>
                  <a:srgbClr val="572E2D"/>
                </a:solidFill>
                <a:latin typeface="Noteworthy Bold"/>
                <a:ea typeface="Noteworthy Bold"/>
                <a:cs typeface="Noteworthy Bold"/>
                <a:sym typeface="Noteworthy Bold"/>
              </a:defRPr>
            </a:lvl2pPr>
            <a:lvl3pPr marL="1143000" indent="-228600" eaLnBrk="0" hangingPunct="0">
              <a:lnSpc>
                <a:spcPts val="3500"/>
              </a:lnSpc>
              <a:defRPr sz="2400">
                <a:solidFill>
                  <a:srgbClr val="572E2D"/>
                </a:solidFill>
                <a:latin typeface="Noteworthy Bold"/>
                <a:ea typeface="Noteworthy Bold"/>
                <a:cs typeface="Noteworthy Bold"/>
                <a:sym typeface="Noteworthy Bold"/>
              </a:defRPr>
            </a:lvl3pPr>
            <a:lvl4pPr marL="1600200" indent="-228600" eaLnBrk="0" hangingPunct="0">
              <a:lnSpc>
                <a:spcPts val="3500"/>
              </a:lnSpc>
              <a:defRPr sz="2400">
                <a:solidFill>
                  <a:srgbClr val="572E2D"/>
                </a:solidFill>
                <a:latin typeface="Noteworthy Bold"/>
                <a:ea typeface="Noteworthy Bold"/>
                <a:cs typeface="Noteworthy Bold"/>
                <a:sym typeface="Noteworthy Bold"/>
              </a:defRPr>
            </a:lvl4pPr>
            <a:lvl5pPr marL="2057400" indent="-228600" eaLnBrk="0" hangingPunct="0">
              <a:lnSpc>
                <a:spcPts val="3500"/>
              </a:lnSpc>
              <a:defRPr sz="2400">
                <a:solidFill>
                  <a:srgbClr val="572E2D"/>
                </a:solidFill>
                <a:latin typeface="Noteworthy Bold"/>
                <a:ea typeface="Noteworthy Bold"/>
                <a:cs typeface="Noteworthy Bold"/>
                <a:sym typeface="Noteworthy Bold"/>
              </a:defRPr>
            </a:lvl5pPr>
            <a:lvl6pPr marL="2514600" indent="-228600" defTabSz="579438" eaLnBrk="0" fontAlgn="base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572E2D"/>
                </a:solidFill>
                <a:latin typeface="Noteworthy Bold"/>
                <a:ea typeface="Noteworthy Bold"/>
                <a:cs typeface="Noteworthy Bold"/>
                <a:sym typeface="Noteworthy Bold"/>
              </a:defRPr>
            </a:lvl6pPr>
            <a:lvl7pPr marL="2971800" indent="-228600" defTabSz="579438" eaLnBrk="0" fontAlgn="base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572E2D"/>
                </a:solidFill>
                <a:latin typeface="Noteworthy Bold"/>
                <a:ea typeface="Noteworthy Bold"/>
                <a:cs typeface="Noteworthy Bold"/>
                <a:sym typeface="Noteworthy Bold"/>
              </a:defRPr>
            </a:lvl7pPr>
            <a:lvl8pPr marL="3429000" indent="-228600" defTabSz="579438" eaLnBrk="0" fontAlgn="base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572E2D"/>
                </a:solidFill>
                <a:latin typeface="Noteworthy Bold"/>
                <a:ea typeface="Noteworthy Bold"/>
                <a:cs typeface="Noteworthy Bold"/>
                <a:sym typeface="Noteworthy Bold"/>
              </a:defRPr>
            </a:lvl8pPr>
            <a:lvl9pPr marL="3886200" indent="-228600" defTabSz="579438" eaLnBrk="0" fontAlgn="base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572E2D"/>
                </a:solidFill>
                <a:latin typeface="Noteworthy Bold"/>
                <a:ea typeface="Noteworthy Bold"/>
                <a:cs typeface="Noteworthy Bold"/>
                <a:sym typeface="Noteworthy Bold"/>
              </a:defRPr>
            </a:lvl9pPr>
          </a:lstStyle>
          <a:p>
            <a:pPr eaLnBrk="1" hangingPunct="1">
              <a:lnSpc>
                <a:spcPct val="100000"/>
              </a:lnSpc>
            </a:pPr>
            <a:fld id="{96B785BF-0809-494A-8EA6-2FF7517A2401}" type="slidenum">
              <a:rPr lang="ru-RU" altLang="ru-RU" sz="37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rPr>
              <a:pPr eaLnBrk="1" hangingPunct="1">
                <a:lnSpc>
                  <a:spcPct val="100000"/>
                </a:lnSpc>
              </a:pPr>
              <a:t>2</a:t>
            </a:fld>
            <a:endParaRPr lang="ru-RU" altLang="ru-RU" sz="3700">
              <a:solidFill>
                <a:srgbClr val="000000"/>
              </a:solidFill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0"/>
            <a:ext cx="91426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63689"/>
            <a:ext cx="77724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5834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66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352029-7E42-4152-A85F-0276BF654CB5}" type="datetimeFigureOut">
              <a:rPr lang="ru-RU"/>
              <a:pPr/>
              <a:t>26.03.2020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E7024-2AAE-4808-9852-B5F275D25C6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56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A54772-C4F9-4BCA-AB38-C059A69F40ED}" type="datetimeFigureOut">
              <a:rPr lang="ru-RU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9A7CE-6E0D-4798-A79A-7C059244B13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36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6E1040-B7B5-4936-9839-06559D584162}" type="datetimeFigureOut">
              <a:rPr lang="ru-RU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6ED55-1AED-458C-AEE8-8D4680C18908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212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16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441"/>
            <a:ext cx="9142642" cy="68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 userDrawn="1"/>
        </p:nvSpPr>
        <p:spPr>
          <a:xfrm>
            <a:off x="5926767" y="5127302"/>
            <a:ext cx="923088" cy="377240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defTabSz="914239">
              <a:defRPr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501069"/>
            <a:ext cx="7337192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BE6EB-57B2-40DC-AA13-1C7BF5D23B2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15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643" cy="68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606871"/>
            <a:ext cx="7320689" cy="4829253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6" y="501069"/>
            <a:ext cx="7337901" cy="1105803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7E518-E98B-4B32-AEA9-504C13B249E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365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643" cy="6855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1012506"/>
            <a:ext cx="732068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3429720"/>
            <a:ext cx="732068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52E24-E4A4-44A7-9DD3-A75D3003406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87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441"/>
            <a:ext cx="9142642" cy="68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337192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606871"/>
            <a:ext cx="3620764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29" y="1606871"/>
            <a:ext cx="3644897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B41C4-6D9E-4453-A47C-B52858D3F28E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467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501067"/>
            <a:ext cx="7864166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4" y="1606871"/>
            <a:ext cx="3674753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4" y="2174876"/>
            <a:ext cx="3674753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606871"/>
            <a:ext cx="3587825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2188098"/>
            <a:ext cx="3587825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4A6D74-2C4D-4584-9106-C81C139AEEA7}" type="datetimeFigureOut">
              <a:rPr lang="ru-RU"/>
              <a:pPr/>
              <a:t>26.03.2020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30BAA-2704-4E9F-A72F-D00E7FAB85E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6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441"/>
            <a:ext cx="9142642" cy="68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501068"/>
            <a:ext cx="7864166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361C4B-6932-4A97-BF7B-5D1D12567EE7}" type="datetimeFigureOut">
              <a:rPr lang="ru-RU"/>
              <a:pPr/>
              <a:t>26.03.2020</a:t>
            </a:fld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C2060-1ADC-4C56-9769-72EA09244A8E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24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E85D-F59D-4084-8689-F1FF89A807AA}" type="datetimeFigureOut">
              <a:rPr lang="ru-RU"/>
              <a:pPr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048" y="5873144"/>
            <a:ext cx="567428" cy="652251"/>
          </a:xfrm>
        </p:spPr>
        <p:txBody>
          <a:bodyPr/>
          <a:lstStyle>
            <a:lvl1pPr algn="ctr"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1A98632B-840A-4508-810C-423F919056C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96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3FDA18-5F38-4D0E-9B5C-BEC1450B8B36}" type="datetimeFigureOut">
              <a:rPr lang="ru-RU"/>
              <a:pPr/>
              <a:t>26.03.2020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B2ECC-B4D2-41FC-A654-607C24822CE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06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47" y="489549"/>
            <a:ext cx="7343979" cy="111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3555" name="Текст 2"/>
          <p:cNvSpPr>
            <a:spLocks noGrp="1"/>
          </p:cNvSpPr>
          <p:nvPr>
            <p:ph type="body" idx="1"/>
          </p:nvPr>
        </p:nvSpPr>
        <p:spPr bwMode="auto">
          <a:xfrm>
            <a:off x="815847" y="1599673"/>
            <a:ext cx="7343979" cy="4836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472" y="6356933"/>
            <a:ext cx="2133962" cy="364281"/>
          </a:xfrm>
          <a:prstGeom prst="rect">
            <a:avLst/>
          </a:prstGeom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defTabSz="914179" fontAlgn="base">
              <a:spcBef>
                <a:spcPct val="0"/>
              </a:spcBef>
              <a:spcAft>
                <a:spcPct val="0"/>
              </a:spcAft>
            </a:pPr>
            <a:fld id="{2A161CFE-B190-4752-9E26-66DC8AEA74D4}" type="datetimeFigureOut">
              <a:rPr lang="ru-RU"/>
              <a:pPr defTabSz="914179" fontAlgn="base">
                <a:spcBef>
                  <a:spcPct val="0"/>
                </a:spcBef>
                <a:spcAft>
                  <a:spcPct val="0"/>
                </a:spcAft>
              </a:pPr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3567" y="6356933"/>
            <a:ext cx="2896867" cy="364281"/>
          </a:xfrm>
          <a:prstGeom prst="rect">
            <a:avLst/>
          </a:prstGeom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defTabSz="914179" fontAlgn="base">
              <a:spcBef>
                <a:spcPct val="0"/>
              </a:spcBef>
              <a:spcAft>
                <a:spcPct val="0"/>
              </a:spcAft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1" y="6041606"/>
            <a:ext cx="620370" cy="632094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 defTabSz="914239" fontAlgn="auto">
              <a:lnSpc>
                <a:spcPts val="2104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3C7B26A-0137-4FA5-831F-6D2E4CE31E85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95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defTabSz="914179" rtl="0" eaLnBrk="0" fontAlgn="base" hangingPunct="0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00736" algn="l" defTabSz="914179" rtl="0" fontAlgn="base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801472" algn="l" defTabSz="914179" rtl="0" fontAlgn="base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202207" algn="l" defTabSz="914179" rtl="0" fontAlgn="base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602943" algn="l" defTabSz="914179" rtl="0" fontAlgn="base">
        <a:lnSpc>
          <a:spcPts val="4558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8641" algn="l" defTabSz="914179" rtl="0" eaLnBrk="0" fontAlgn="base" hangingPunct="0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8641" algn="l" defTabSz="914179" rtl="0" eaLnBrk="0" fontAlgn="base" hangingPunct="0">
        <a:spcBef>
          <a:spcPct val="20000"/>
        </a:spcBef>
        <a:spcAft>
          <a:spcPct val="0"/>
        </a:spcAft>
        <a:buFont typeface="Arial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4759" indent="-228197" algn="l" defTabSz="914179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5858" algn="just" defTabSz="914179" rtl="0" eaLnBrk="0" fontAlgn="base" hangingPunct="0">
        <a:lnSpc>
          <a:spcPts val="1578"/>
        </a:lnSpc>
        <a:spcBef>
          <a:spcPts val="351"/>
        </a:spcBef>
        <a:spcAft>
          <a:spcPct val="0"/>
        </a:spcAft>
        <a:buFont typeface="Arial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865" algn="l" defTabSz="914179" rtl="0" eaLnBrk="0" fontAlgn="base" hangingPunct="0">
        <a:lnSpc>
          <a:spcPts val="1578"/>
        </a:lnSpc>
        <a:spcBef>
          <a:spcPts val="351"/>
        </a:spcBef>
        <a:spcAft>
          <a:spcPct val="0"/>
        </a:spcAft>
        <a:buFont typeface="Arial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9287" y="332656"/>
            <a:ext cx="7337192" cy="1105803"/>
          </a:xfrm>
        </p:spPr>
        <p:txBody>
          <a:bodyPr>
            <a:noAutofit/>
          </a:bodyPr>
          <a:lstStyle/>
          <a:p>
            <a:r>
              <a:rPr lang="ru-RU" altLang="ru-RU" sz="2000" b="1" cap="al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принимаемые </a:t>
            </a:r>
            <a:r>
              <a:rPr lang="ru-RU" altLang="ru-RU" sz="2000" cap="al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Меры </a:t>
            </a:r>
            <a:r>
              <a:rPr lang="ru-RU" altLang="ru-RU" sz="2000" b="1" cap="al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УФНС РОССИИ по Ханты-мансийскому автономному округу-Югре</a:t>
            </a:r>
            <a:endParaRPr lang="ru-RU" sz="2000" b="1" cap="all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7" y="1412776"/>
            <a:ext cx="8496943" cy="2536596"/>
          </a:xfrm>
          <a:prstGeom prst="rect">
            <a:avLst/>
          </a:prstGeom>
        </p:spPr>
        <p:txBody>
          <a:bodyPr wrap="square" lIns="73664" tIns="36832" rIns="73664" bIns="36832">
            <a:spAutoFit/>
          </a:bodyPr>
          <a:lstStyle/>
          <a:p>
            <a:pPr marL="275725" algn="just" defTabSz="792894">
              <a:lnSpc>
                <a:spcPts val="2417"/>
              </a:lnSpc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18.03.2020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 Региональный ситуационный центр по мониторингу налогоплательщиков</a:t>
            </a:r>
          </a:p>
          <a:p>
            <a:pPr marL="275725" algn="just" defTabSz="792894">
              <a:lnSpc>
                <a:spcPts val="2417"/>
              </a:lnSpc>
            </a:pPr>
            <a:endParaRPr lang="ru-RU" altLang="ru-RU" sz="2400" i="1" dirty="0" smtClean="0">
              <a:solidFill>
                <a:srgbClr val="1439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5725" algn="just" defTabSz="792894">
              <a:lnSpc>
                <a:spcPts val="2417"/>
              </a:lnSpc>
            </a:pPr>
            <a:r>
              <a:rPr lang="ru-RU" altLang="ru-RU" sz="2400" i="1" dirty="0" smtClean="0">
                <a:solidFill>
                  <a:srgbClr val="1439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 электронной почты: </a:t>
            </a:r>
            <a:r>
              <a:rPr lang="en-US" altLang="ru-RU" sz="2400" b="1" i="1" u="sng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SC.R8600@nalog.ru</a:t>
            </a:r>
            <a:endParaRPr lang="ru-RU" altLang="ru-RU" sz="2400" b="1" i="1" u="sng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5725" algn="just" defTabSz="792894">
              <a:lnSpc>
                <a:spcPts val="2417"/>
              </a:lnSpc>
            </a:pPr>
            <a:endParaRPr lang="ru-RU" altLang="ru-RU" sz="2400" i="1" dirty="0" smtClean="0">
              <a:solidFill>
                <a:srgbClr val="1439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5725" algn="just" defTabSz="792894">
              <a:lnSpc>
                <a:spcPts val="2417"/>
              </a:lnSpc>
            </a:pPr>
            <a:r>
              <a:rPr lang="ru-RU" altLang="ru-RU" sz="2400" i="1" dirty="0" smtClean="0">
                <a:solidFill>
                  <a:srgbClr val="1439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Контактные телефоны: </a:t>
            </a:r>
            <a:r>
              <a:rPr lang="ru-RU" altLang="ru-RU" sz="2400" b="1" i="1" u="sng" dirty="0" smtClean="0">
                <a:solidFill>
                  <a:srgbClr val="1439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altLang="ru-RU" sz="2400" b="1" i="1" u="sng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(3467) 394-838, 394-632</a:t>
            </a:r>
          </a:p>
          <a:p>
            <a:pPr marL="275725" algn="just" defTabSz="792894">
              <a:lnSpc>
                <a:spcPts val="2417"/>
              </a:lnSpc>
            </a:pPr>
            <a:endParaRPr lang="ru-RU" altLang="ru-RU" sz="2400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5725" algn="just" defTabSz="792894">
              <a:lnSpc>
                <a:spcPts val="2417"/>
              </a:lnSpc>
            </a:pPr>
            <a:r>
              <a:rPr lang="ru-RU" altLang="ru-RU" sz="24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Руководитель центра: </a:t>
            </a:r>
            <a:r>
              <a:rPr lang="ru-RU" altLang="ru-RU" sz="24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Ульянов Андрей Леонидович 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16632"/>
            <a:ext cx="1224135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23528" y="4005064"/>
            <a:ext cx="7992888" cy="2536596"/>
          </a:xfrm>
          <a:prstGeom prst="rect">
            <a:avLst/>
          </a:prstGeom>
        </p:spPr>
        <p:txBody>
          <a:bodyPr wrap="square" lIns="73664" tIns="36832" rIns="73664" bIns="36832">
            <a:spAutoFit/>
          </a:bodyPr>
          <a:lstStyle/>
          <a:p>
            <a:pPr marL="275725" algn="just" defTabSz="792894">
              <a:lnSpc>
                <a:spcPts val="2417"/>
              </a:lnSpc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Ситуационного центра:</a:t>
            </a:r>
          </a:p>
          <a:p>
            <a:pPr marL="732925" indent="-457200" algn="just" defTabSz="792894">
              <a:lnSpc>
                <a:spcPts val="2417"/>
              </a:lnSpc>
              <a:buAutoNum type="arabicPeriod"/>
            </a:pPr>
            <a:r>
              <a:rPr lang="ru-RU" altLang="ru-RU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экономического состояния </a:t>
            </a:r>
            <a:r>
              <a:rPr lang="ru-RU" altLang="ru-RU" sz="20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системо</a:t>
            </a:r>
            <a:r>
              <a:rPr lang="ru-RU" altLang="ru-RU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-образующих организаций  </a:t>
            </a:r>
          </a:p>
          <a:p>
            <a:pPr marL="732925" indent="-457200" algn="just" defTabSz="792894">
              <a:lnSpc>
                <a:spcPts val="2417"/>
              </a:lnSpc>
              <a:buAutoNum type="arabicPeriod"/>
            </a:pPr>
            <a:r>
              <a:rPr lang="ru-RU" altLang="ru-RU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коммуникаций между налогоплательщиками и федеральными структурами, с целью оценки принимаемых мер по стабилизации экономики</a:t>
            </a:r>
          </a:p>
          <a:p>
            <a:pPr marL="732925" indent="-457200" algn="just" defTabSz="792894">
              <a:lnSpc>
                <a:spcPts val="2417"/>
              </a:lnSpc>
              <a:buAutoNum type="arabicPeriod"/>
            </a:pPr>
            <a:r>
              <a:rPr lang="ru-RU" altLang="ru-RU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Обработка и анализ обращений и принятие конкретных мер, в пределах компетенции</a:t>
            </a:r>
            <a:endParaRPr lang="ru-RU" altLang="ru-RU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42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50834" y="6171531"/>
            <a:ext cx="369465" cy="392906"/>
          </a:xfrm>
          <a:prstGeom prst="rect">
            <a:avLst/>
          </a:prstGeom>
        </p:spPr>
        <p:txBody>
          <a:bodyPr lIns="91430" tIns="45715" rIns="91430" bIns="45715" anchor="ctr">
            <a:normAutofit fontScale="55000" lnSpcReduction="20000"/>
          </a:bodyPr>
          <a:lstStyle/>
          <a:p>
            <a:pPr defTabSz="914296">
              <a:defRPr/>
            </a:pPr>
            <a:endParaRPr lang="ru-RU" sz="42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220" name="Заголовок 2"/>
          <p:cNvSpPr txBox="1">
            <a:spLocks/>
          </p:cNvSpPr>
          <p:nvPr/>
        </p:nvSpPr>
        <p:spPr bwMode="auto">
          <a:xfrm>
            <a:off x="619498" y="340445"/>
            <a:ext cx="8189639" cy="110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>
            <a:lvl1pPr defTabSz="1042988" eaLnBrk="0" hangingPunct="0">
              <a:spcBef>
                <a:spcPct val="20000"/>
              </a:spcBef>
              <a:buFont typeface="Calibri" pitchFamily="34" charset="0"/>
              <a:buChar char="•"/>
              <a:defRPr sz="45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defTabSz="1042988" eaLnBrk="0" hangingPunct="0">
              <a:spcBef>
                <a:spcPct val="20000"/>
              </a:spcBef>
              <a:buFont typeface="Arial" pitchFamily="34" charset="0"/>
              <a:buChar char="–"/>
              <a:defRPr sz="30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defTabSz="1042988" eaLnBrk="0" hangingPunct="0">
              <a:spcBef>
                <a:spcPct val="20000"/>
              </a:spcBef>
              <a:buFont typeface="Arial" pitchFamily="34" charset="0"/>
              <a:buChar char="•"/>
              <a:defRPr sz="30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defTabSz="1042988" eaLnBrk="0" hangingPunct="0">
              <a:lnSpc>
                <a:spcPts val="2250"/>
              </a:lnSpc>
              <a:spcBef>
                <a:spcPts val="500"/>
              </a:spcBef>
              <a:buFont typeface="Arial" pitchFamily="34" charset="0"/>
              <a:buChar char="–"/>
              <a:defRPr sz="20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defTabSz="1042988" eaLnBrk="0" hangingPunct="0">
              <a:lnSpc>
                <a:spcPts val="2250"/>
              </a:lnSpc>
              <a:spcBef>
                <a:spcPts val="500"/>
              </a:spcBef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lnSpc>
                <a:spcPts val="225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lnSpc>
                <a:spcPts val="225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lnSpc>
                <a:spcPts val="225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lnSpc>
                <a:spcPts val="225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1">
                    <a:lumMod val="50000"/>
                  </a:schemeClr>
                </a:solidFill>
                <a:latin typeface="Helvetica Light"/>
              </a:rPr>
              <a:t>МЕРЫ ПОДДЕРЖКИ, </a:t>
            </a:r>
            <a:r>
              <a:rPr lang="ru-RU" altLang="ru-RU" sz="2000" b="1" dirty="0" smtClean="0">
                <a:solidFill>
                  <a:schemeClr val="accent1">
                    <a:lumMod val="50000"/>
                  </a:schemeClr>
                </a:solidFill>
                <a:latin typeface="Helvetica Light"/>
              </a:rPr>
              <a:t>РЕАЛИЗОВАННЫЕ </a:t>
            </a:r>
            <a:r>
              <a:rPr lang="ru-RU" altLang="ru-RU" sz="2000" b="1" dirty="0">
                <a:solidFill>
                  <a:schemeClr val="accent1">
                    <a:lumMod val="50000"/>
                  </a:schemeClr>
                </a:solidFill>
                <a:latin typeface="Helvetica Light"/>
              </a:rPr>
              <a:t>ПО СОСТОЯНИЮ НА 26.03.2020</a:t>
            </a:r>
          </a:p>
        </p:txBody>
      </p:sp>
      <p:sp>
        <p:nvSpPr>
          <p:cNvPr id="9221" name="Прямоугольник 2"/>
          <p:cNvSpPr>
            <a:spLocks noChangeArrowheads="1"/>
          </p:cNvSpPr>
          <p:nvPr/>
        </p:nvSpPr>
        <p:spPr bwMode="auto">
          <a:xfrm>
            <a:off x="323528" y="1124744"/>
            <a:ext cx="8064896" cy="555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52" tIns="40076" rIns="80152" bIns="40076">
            <a:spAutoFit/>
          </a:bodyPr>
          <a:lstStyle>
            <a:lvl1pPr eaLnBrk="0" hangingPunct="0">
              <a:spcBef>
                <a:spcPct val="20000"/>
              </a:spcBef>
              <a:buFont typeface="Calibri" pitchFamily="34" charset="0"/>
              <a:buChar char="•"/>
              <a:defRPr sz="4500">
                <a:solidFill>
                  <a:srgbClr val="005AA9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3000">
                <a:solidFill>
                  <a:srgbClr val="504F53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3000">
                <a:solidFill>
                  <a:srgbClr val="504F53"/>
                </a:solidFill>
                <a:latin typeface="Calibri" pitchFamily="34" charset="0"/>
              </a:defRPr>
            </a:lvl3pPr>
            <a:lvl4pPr marL="1600200" indent="-228600" algn="just" eaLnBrk="0" hangingPunct="0">
              <a:lnSpc>
                <a:spcPts val="2250"/>
              </a:lnSpc>
              <a:spcBef>
                <a:spcPts val="500"/>
              </a:spcBef>
              <a:buFont typeface="Arial" pitchFamily="34" charset="0"/>
              <a:buChar char="–"/>
              <a:defRPr sz="2000">
                <a:solidFill>
                  <a:srgbClr val="504F53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ts val="2250"/>
              </a:lnSpc>
              <a:spcBef>
                <a:spcPts val="500"/>
              </a:spcBef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5pPr>
            <a:lvl6pPr marL="2514600" indent="-228600" defTabSz="579438" eaLnBrk="0" fontAlgn="base" hangingPunct="0">
              <a:lnSpc>
                <a:spcPts val="225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6pPr>
            <a:lvl7pPr marL="2971800" indent="-228600" defTabSz="579438" eaLnBrk="0" fontAlgn="base" hangingPunct="0">
              <a:lnSpc>
                <a:spcPts val="225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7pPr>
            <a:lvl8pPr marL="3429000" indent="-228600" defTabSz="579438" eaLnBrk="0" fontAlgn="base" hangingPunct="0">
              <a:lnSpc>
                <a:spcPts val="225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8pPr>
            <a:lvl9pPr marL="3886200" indent="-228600" defTabSz="579438" eaLnBrk="0" fontAlgn="base" hangingPunct="0">
              <a:lnSpc>
                <a:spcPts val="225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»"/>
              <a:defRPr sz="17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alt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Приостановлено до </a:t>
            </a:r>
            <a:r>
              <a:rPr lang="ru-RU" alt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</a:t>
            </a:r>
            <a:r>
              <a:rPr lang="ru-RU" alt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2020 года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отношении 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налогоплательщиков,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 числе субъектов малого и среднего 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предпринимательства,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вынесение решений о проведении выездных 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налоговых проверок,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также их проведение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.</a:t>
            </a:r>
            <a:endParaRPr lang="ru-RU" alt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</a:t>
            </a:r>
            <a:r>
              <a:rPr lang="ru-RU" alt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Приостановлено 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взыскание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 и страховых взносов в отношении налогоплательщиков, относящихся к отраслям туризма, авиаперевозок, а также сфере искусства, 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культуры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кинематографии, спорта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 сроком уплаты </a:t>
            </a:r>
            <a:r>
              <a:rPr lang="ru-RU" alt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01 мая 2020 года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путем направления требований об уплате и принятия решений о взыскании в сроки, установленные Налоговым кодексом.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3</a:t>
            </a:r>
            <a:r>
              <a:rPr lang="ru-RU" alt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Приостановлено до </a:t>
            </a:r>
            <a:r>
              <a:rPr lang="ru-RU" alt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</a:t>
            </a:r>
            <a:r>
              <a:rPr lang="ru-RU" alt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2020 года </a:t>
            </a:r>
            <a:r>
              <a:rPr lang="ru-RU" alt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мер взыскания, а также принятие решений о приостановлении операций по счетам для обеспечения исполнения решения о взыскании налога, сбора, страховых взносов, пеней и (или) штрафа в отношении налогоплательщиков, сведения о которых внесены в единый реестр субъектов малого и среднего предпринимательства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4.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Принимаются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решения об отложении подачи уполномоченным органом заявлений о признании должников несостоятельными (банкротами)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отношении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всех должников до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01.05.2020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ч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если в отношении должника ранее уже принималось решение об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отложении.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Приостановлено </a:t>
            </a:r>
            <a:r>
              <a:rPr lang="ru-RU" alt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01 мая 2020 года </a:t>
            </a:r>
            <a:r>
              <a:rPr lang="ru-RU" alt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назначение всех проверок соблюдения валютного законодательства, а также приостановлено до указанной даты проведение уже начатых проверок соблюдения валютного законодательства.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1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 numCol="1" anchorCtr="0" compatLnSpc="1">
            <a:prstTxWarp prst="textNoShape">
              <a:avLst/>
            </a:prstTxWarp>
          </a:bodyPr>
          <a:lstStyle>
            <a:lvl1pPr defTabSz="408519" eaLnBrk="0" hangingPunct="0">
              <a:spcBef>
                <a:spcPct val="20000"/>
              </a:spcBef>
              <a:buFont typeface="Calibri" pitchFamily="34" charset="0"/>
              <a:buChar char="•"/>
              <a:defRPr sz="3200">
                <a:solidFill>
                  <a:srgbClr val="005AA9"/>
                </a:solidFill>
                <a:latin typeface="Calibri" pitchFamily="34" charset="0"/>
              </a:defRPr>
            </a:lvl1pPr>
            <a:lvl2pPr marL="522368" indent="-200911" defTabSz="408519" eaLnBrk="0" hangingPunct="0">
              <a:spcBef>
                <a:spcPct val="20000"/>
              </a:spcBef>
              <a:buFont typeface="Arial" pitchFamily="34" charset="0"/>
              <a:buChar char="–"/>
              <a:defRPr sz="2100">
                <a:solidFill>
                  <a:srgbClr val="504F53"/>
                </a:solidFill>
                <a:latin typeface="Calibri" pitchFamily="34" charset="0"/>
              </a:defRPr>
            </a:lvl2pPr>
            <a:lvl3pPr marL="803643" indent="-160729" defTabSz="408519" eaLnBrk="0" hangingPunct="0">
              <a:spcBef>
                <a:spcPct val="20000"/>
              </a:spcBef>
              <a:buFont typeface="Arial" pitchFamily="34" charset="0"/>
              <a:buChar char="•"/>
              <a:defRPr sz="2100">
                <a:solidFill>
                  <a:srgbClr val="504F53"/>
                </a:solidFill>
                <a:latin typeface="Calibri" pitchFamily="34" charset="0"/>
              </a:defRPr>
            </a:lvl3pPr>
            <a:lvl4pPr marL="1125101" indent="-160729" algn="just" defTabSz="408519" eaLnBrk="0" hangingPunct="0">
              <a:lnSpc>
                <a:spcPts val="1582"/>
              </a:lnSpc>
              <a:spcBef>
                <a:spcPts val="352"/>
              </a:spcBef>
              <a:buFont typeface="Arial" pitchFamily="34" charset="0"/>
              <a:buChar char="–"/>
              <a:defRPr sz="1400">
                <a:solidFill>
                  <a:srgbClr val="504F53"/>
                </a:solidFill>
                <a:latin typeface="Calibri" pitchFamily="34" charset="0"/>
              </a:defRPr>
            </a:lvl4pPr>
            <a:lvl5pPr marL="1446558" indent="-160729" defTabSz="408519" eaLnBrk="0" hangingPunct="0">
              <a:lnSpc>
                <a:spcPts val="1582"/>
              </a:lnSpc>
              <a:spcBef>
                <a:spcPts val="352"/>
              </a:spcBef>
              <a:buFont typeface="Arial" pitchFamily="34" charset="0"/>
              <a:buChar char="»"/>
              <a:defRPr sz="1200">
                <a:solidFill>
                  <a:srgbClr val="8D8C90"/>
                </a:solidFill>
                <a:latin typeface="Calibri" pitchFamily="34" charset="0"/>
              </a:defRPr>
            </a:lvl5pPr>
            <a:lvl6pPr marL="1768015" indent="-160729" defTabSz="408519" eaLnBrk="0" fontAlgn="base" hangingPunct="0">
              <a:lnSpc>
                <a:spcPts val="1582"/>
              </a:lnSpc>
              <a:spcBef>
                <a:spcPts val="352"/>
              </a:spcBef>
              <a:spcAft>
                <a:spcPct val="0"/>
              </a:spcAft>
              <a:buFont typeface="Arial" pitchFamily="34" charset="0"/>
              <a:buChar char="»"/>
              <a:defRPr sz="1200">
                <a:solidFill>
                  <a:srgbClr val="8D8C90"/>
                </a:solidFill>
                <a:latin typeface="Calibri" pitchFamily="34" charset="0"/>
              </a:defRPr>
            </a:lvl6pPr>
            <a:lvl7pPr marL="2089473" indent="-160729" defTabSz="408519" eaLnBrk="0" fontAlgn="base" hangingPunct="0">
              <a:lnSpc>
                <a:spcPts val="1582"/>
              </a:lnSpc>
              <a:spcBef>
                <a:spcPts val="352"/>
              </a:spcBef>
              <a:spcAft>
                <a:spcPct val="0"/>
              </a:spcAft>
              <a:buFont typeface="Arial" pitchFamily="34" charset="0"/>
              <a:buChar char="»"/>
              <a:defRPr sz="1200">
                <a:solidFill>
                  <a:srgbClr val="8D8C90"/>
                </a:solidFill>
                <a:latin typeface="Calibri" pitchFamily="34" charset="0"/>
              </a:defRPr>
            </a:lvl7pPr>
            <a:lvl8pPr marL="2410930" indent="-160729" defTabSz="408519" eaLnBrk="0" fontAlgn="base" hangingPunct="0">
              <a:lnSpc>
                <a:spcPts val="1582"/>
              </a:lnSpc>
              <a:spcBef>
                <a:spcPts val="352"/>
              </a:spcBef>
              <a:spcAft>
                <a:spcPct val="0"/>
              </a:spcAft>
              <a:buFont typeface="Arial" pitchFamily="34" charset="0"/>
              <a:buChar char="»"/>
              <a:defRPr sz="1200">
                <a:solidFill>
                  <a:srgbClr val="8D8C90"/>
                </a:solidFill>
                <a:latin typeface="Calibri" pitchFamily="34" charset="0"/>
              </a:defRPr>
            </a:lvl8pPr>
            <a:lvl9pPr marL="2732387" indent="-160729" defTabSz="408519" eaLnBrk="0" fontAlgn="base" hangingPunct="0">
              <a:lnSpc>
                <a:spcPts val="1582"/>
              </a:lnSpc>
              <a:spcBef>
                <a:spcPts val="352"/>
              </a:spcBef>
              <a:spcAft>
                <a:spcPct val="0"/>
              </a:spcAft>
              <a:buFont typeface="Arial" pitchFamily="34" charset="0"/>
              <a:buChar char="»"/>
              <a:defRPr sz="1200">
                <a:solidFill>
                  <a:srgbClr val="8D8C90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ts val="2101"/>
              </a:lnSpc>
              <a:spcBef>
                <a:spcPct val="0"/>
              </a:spcBef>
              <a:buNone/>
            </a:pPr>
            <a:fld id="{E90480DB-F54A-431A-B13F-C83A663FB56D}" type="slidenum">
              <a:rPr lang="ru-RU" altLang="ru-RU" sz="2400">
                <a:solidFill>
                  <a:srgbClr val="FFFFFF"/>
                </a:solidFill>
                <a:latin typeface="Helvetica Light"/>
              </a:rPr>
              <a:pPr eaLnBrk="1" hangingPunct="1">
                <a:lnSpc>
                  <a:spcPts val="2101"/>
                </a:lnSpc>
                <a:spcBef>
                  <a:spcPct val="0"/>
                </a:spcBef>
                <a:buNone/>
              </a:pPr>
              <a:t>2</a:t>
            </a:fld>
            <a:endParaRPr lang="ru-RU" altLang="ru-RU" sz="2400">
              <a:solidFill>
                <a:srgbClr val="FFFFFF"/>
              </a:solidFill>
              <a:latin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883050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83</Words>
  <Application>Microsoft Office PowerPoint</Application>
  <PresentationFormat>Экран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Present_FNS2012_A4</vt:lpstr>
      <vt:lpstr>принимаемые Меры УФНС РОССИИ по Ханты-мансийскому автономному округу-Югре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Ульянов Андрей Леонидович</dc:creator>
  <cp:lastModifiedBy>Ульянов Андрей Леонидович</cp:lastModifiedBy>
  <cp:revision>9</cp:revision>
  <cp:lastPrinted>2020-03-26T05:53:27Z</cp:lastPrinted>
  <dcterms:created xsi:type="dcterms:W3CDTF">2020-03-26T03:18:14Z</dcterms:created>
  <dcterms:modified xsi:type="dcterms:W3CDTF">2020-03-26T06:31:41Z</dcterms:modified>
</cp:coreProperties>
</file>