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13"/>
  </p:notesMasterIdLst>
  <p:handoutMasterIdLst>
    <p:handoutMasterId r:id="rId14"/>
  </p:handoutMasterIdLst>
  <p:sldIdLst>
    <p:sldId id="350" r:id="rId2"/>
    <p:sldId id="403" r:id="rId3"/>
    <p:sldId id="405" r:id="rId4"/>
    <p:sldId id="406" r:id="rId5"/>
    <p:sldId id="407" r:id="rId6"/>
    <p:sldId id="408" r:id="rId7"/>
    <p:sldId id="409" r:id="rId8"/>
    <p:sldId id="410" r:id="rId9"/>
    <p:sldId id="413" r:id="rId10"/>
    <p:sldId id="412" r:id="rId11"/>
    <p:sldId id="404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0BE"/>
    <a:srgbClr val="99A1C8"/>
    <a:srgbClr val="990000"/>
    <a:srgbClr val="F8F8F8"/>
    <a:srgbClr val="FFFFFF"/>
    <a:srgbClr val="D9E7F0"/>
    <a:srgbClr val="5090C9"/>
    <a:srgbClr val="E9ECF3"/>
    <a:srgbClr val="5A67A6"/>
    <a:srgbClr val="C0D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31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E57CD-418D-49C3-B9E5-2DF2675FBC14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502C0-249C-49F1-8903-A131D3E3F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93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E2736-0F9C-4452-AC3B-DF5D036A4474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09128-CC9F-46C5-9641-793C7CBC8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2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16BB-3BFA-427C-A143-4F66363F21FA}" type="datetime1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96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77E0-F73C-4977-81FC-1C574DAE090F}" type="datetime1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5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A9EE-7586-4423-9886-C6B3BECDCBFE}" type="datetime1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54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994B-26A0-4C9B-BFC1-2128734117A3}" type="datetime1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37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7FDB6-08CB-43C3-B8D9-B1C44E78A042}" type="datetime1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8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1BC-A4E8-4562-81C1-E471A425D861}" type="datetime1">
              <a:rPr lang="ru-RU" smtClean="0"/>
              <a:pPr/>
              <a:t>27.07.2020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3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3165-A5AC-4CA7-8EF6-241F2383872E}" type="datetime1">
              <a:rPr lang="ru-RU" smtClean="0"/>
              <a:pPr/>
              <a:t>27.07.2020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3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1B6-B02A-4CC2-A901-A8133E848763}" type="datetime1">
              <a:rPr lang="ru-RU" smtClean="0"/>
              <a:pPr/>
              <a:t>27.07.2020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0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EF82-6F4E-4FDD-B87B-08042E21EBE8}" type="datetime1">
              <a:rPr lang="ru-RU" smtClean="0"/>
              <a:pPr/>
              <a:t>27.07.2020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2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5A7-E285-4A8A-B4D6-1AA2BDEE1D40}" type="datetime1">
              <a:rPr lang="ru-RU" smtClean="0"/>
              <a:pPr/>
              <a:t>27.07.2020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83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9A61-5B3C-42D8-BD87-9850E34C8A0E}" type="datetime1">
              <a:rPr lang="ru-RU" smtClean="0"/>
              <a:pPr/>
              <a:t>27.07.2020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3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1998C-9BCB-47E3-9D9D-F58A54C239E8}" type="datetime1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7" b="66248"/>
          <a:stretch/>
        </p:blipFill>
        <p:spPr>
          <a:xfrm rot="16200000">
            <a:off x="-2560982" y="2560981"/>
            <a:ext cx="6858000" cy="17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2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vest.admsurgut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:\Users\Bedareva_ey\AppData\Local\Microsoft\Windows\Temporary Internet Files\Content.Outlook\IP2T3P0D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8235" y="1922438"/>
            <a:ext cx="7919768" cy="44534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0" lang="ru-RU" altLang="ru-RU" sz="3000" b="1" i="0" u="none" strike="noStrike" kern="1200" cap="all" spc="0" normalizeH="0" baseline="0" noProof="0" dirty="0" smtClean="0">
                <a:ln w="0"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</a:rPr>
              <a:t/>
            </a:r>
            <a:br>
              <a:rPr kumimoji="0" lang="ru-RU" altLang="ru-RU" sz="3000" b="1" i="0" u="none" strike="noStrike" kern="1200" cap="all" spc="0" normalizeH="0" baseline="0" noProof="0" dirty="0" smtClean="0">
                <a:ln w="0"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</a:rPr>
            </a:br>
            <a:r>
              <a:rPr lang="ru-RU" sz="3600" b="1" dirty="0">
                <a:solidFill>
                  <a:schemeClr val="bg1"/>
                </a:solidFill>
              </a:rPr>
              <a:t>Предоставление неотложных мер поддержки субъектам </a:t>
            </a:r>
            <a:r>
              <a:rPr lang="ru-RU" sz="3600" b="1" dirty="0" smtClean="0">
                <a:solidFill>
                  <a:schemeClr val="bg1"/>
                </a:solidFill>
              </a:rPr>
              <a:t>МСП, </a:t>
            </a:r>
            <a:r>
              <a:rPr lang="ru-RU" sz="3600" b="1" dirty="0">
                <a:solidFill>
                  <a:schemeClr val="bg1"/>
                </a:solidFill>
              </a:rPr>
              <a:t>осуществляющим деятельность в отраслях, пострадавших от распространения новой </a:t>
            </a:r>
            <a:r>
              <a:rPr lang="ru-RU" sz="3600" b="1" dirty="0" err="1">
                <a:solidFill>
                  <a:schemeClr val="bg1"/>
                </a:solidFill>
              </a:rPr>
              <a:t>коронавирусной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инфекции, </a:t>
            </a:r>
            <a:r>
              <a:rPr lang="ru-RU" sz="3600" b="1" dirty="0">
                <a:solidFill>
                  <a:schemeClr val="bg1"/>
                </a:solidFill>
              </a:rPr>
              <a:t>в виде возмещения части </a:t>
            </a:r>
            <a:r>
              <a:rPr lang="ru-RU" sz="3600" b="1" dirty="0" smtClean="0">
                <a:solidFill>
                  <a:schemeClr val="bg1"/>
                </a:solidFill>
              </a:rPr>
              <a:t>затрат</a:t>
            </a:r>
            <a:endParaRPr lang="ru-RU" altLang="ru-RU" sz="3400" b="1" cap="all" dirty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828" y="6121489"/>
            <a:ext cx="3416351" cy="508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endParaRPr lang="ru-RU" altLang="ru-RU" sz="2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0" y="415418"/>
            <a:ext cx="933744" cy="129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5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Bedareva_ey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1" y="128692"/>
            <a:ext cx="6159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8746" y="1066711"/>
            <a:ext cx="81299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ОТДЕЛ РАЗВИТИЯ ПРЕДПРИНИМАТЕЛЬСТВА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УПРАВЛЕНИЯ </a:t>
            </a:r>
            <a:r>
              <a:rPr lang="ru-RU" sz="2200" b="1" dirty="0">
                <a:solidFill>
                  <a:srgbClr val="002060"/>
                </a:solidFill>
              </a:rPr>
              <a:t>ИНВЕСТИЦИЙ И РАЗВИТИЯ ПРЕДПРИНИМАТЕЛЬСТВА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АДМИНИСТРАЦИИ </a:t>
            </a:r>
            <a:r>
              <a:rPr lang="ru-RU" sz="2200" b="1" dirty="0">
                <a:solidFill>
                  <a:srgbClr val="002060"/>
                </a:solidFill>
              </a:rPr>
              <a:t>ГОРОДА </a:t>
            </a:r>
            <a:r>
              <a:rPr lang="ru-RU" sz="2200" b="1" dirty="0" smtClean="0">
                <a:solidFill>
                  <a:srgbClr val="002060"/>
                </a:solidFill>
              </a:rPr>
              <a:t>СУРГУТА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3474" y="3257461"/>
            <a:ext cx="751522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Телефоны: </a:t>
            </a:r>
            <a:r>
              <a:rPr lang="ru-RU" sz="2200" b="1" dirty="0" smtClean="0">
                <a:solidFill>
                  <a:srgbClr val="002060"/>
                </a:solidFill>
              </a:rPr>
              <a:t>8 (3462) 52-21-22, 52-22-28, 52-21-20, 52-20-05</a:t>
            </a:r>
          </a:p>
          <a:p>
            <a:pPr algn="ctr"/>
            <a:endParaRPr lang="ru-RU" sz="2200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Инвестиционный портал города: </a:t>
            </a:r>
            <a:r>
              <a:rPr lang="en-US" sz="2200" b="1" dirty="0" smtClean="0">
                <a:solidFill>
                  <a:srgbClr val="002060"/>
                </a:solidFill>
                <a:hlinkClick r:id="rId4"/>
              </a:rPr>
              <a:t>http</a:t>
            </a:r>
            <a:r>
              <a:rPr lang="en-US" sz="2200" b="1" dirty="0">
                <a:solidFill>
                  <a:srgbClr val="002060"/>
                </a:solidFill>
                <a:hlinkClick r:id="rId4"/>
              </a:rPr>
              <a:t>://invest.admsurgut.ru</a:t>
            </a:r>
            <a:r>
              <a:rPr lang="en-US" sz="2200" b="1" dirty="0" smtClean="0">
                <a:solidFill>
                  <a:srgbClr val="002060"/>
                </a:solidFill>
                <a:hlinkClick r:id="rId4"/>
              </a:rPr>
              <a:t>/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algn="ctr"/>
            <a:endParaRPr lang="ru-RU" sz="2200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Электронная почта: </a:t>
            </a:r>
            <a:r>
              <a:rPr lang="en-US" sz="2200" b="1" dirty="0" smtClean="0">
                <a:solidFill>
                  <a:srgbClr val="002060"/>
                </a:solidFill>
              </a:rPr>
              <a:t>business@admsurgut.ru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dareva_ey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148717" y="2444435"/>
            <a:ext cx="9076764" cy="215729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6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68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68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2" y="158403"/>
            <a:ext cx="620300" cy="8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Bedareva_ey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6778" y="232563"/>
            <a:ext cx="8353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Возмещение фактически </a:t>
            </a:r>
            <a:r>
              <a:rPr lang="ru-RU" b="1" dirty="0">
                <a:solidFill>
                  <a:srgbClr val="002060"/>
                </a:solidFill>
              </a:rPr>
              <a:t>понесенных и документально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подтвержденных затрат на аренду нежилых помещений, на коммунальные услуги, на жилищно-коммунальные услуги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6118" y="1743075"/>
            <a:ext cx="8609377" cy="761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ПЛАТА ЗА КОММУНАЛЬНЫЕ УСЛУГИ – </a:t>
            </a:r>
            <a:r>
              <a:rPr lang="ru-RU" sz="1300" b="1" dirty="0"/>
              <a:t>это плата за холодную воду, горячую воду, электрическую энергию, тепловую энергию, газ, бытовой газ в баллонах, твердое топливо при наличии печного отопления, плату за отведение сточных вод, обращение с твердыми коммунальными </a:t>
            </a:r>
            <a:r>
              <a:rPr lang="ru-RU" sz="1300" b="1" dirty="0" smtClean="0"/>
              <a:t>отходами (ст. 154 ЖК РФ)</a:t>
            </a:r>
            <a:endParaRPr lang="ru-RU" sz="13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0771" y="4133850"/>
            <a:ext cx="8609378" cy="2343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Возмещение осуществляется в размере не более 50% от фактически понесенных и документально подтвержденных затрат, но не более 400 тыс</a:t>
            </a:r>
            <a:r>
              <a:rPr lang="ru-RU" sz="1400" b="1" dirty="0" smtClean="0"/>
              <a:t>. рублей </a:t>
            </a:r>
            <a:r>
              <a:rPr lang="ru-RU" sz="1400" b="1" dirty="0"/>
              <a:t>на одного </a:t>
            </a:r>
            <a:r>
              <a:rPr lang="ru-RU" sz="1400" b="1" dirty="0" smtClean="0"/>
              <a:t>субъекта.</a:t>
            </a:r>
            <a:r>
              <a:rPr lang="ru-RU" sz="1400" dirty="0"/>
              <a:t> </a:t>
            </a:r>
          </a:p>
          <a:p>
            <a:pPr algn="ctr"/>
            <a:r>
              <a:rPr lang="ru-RU" sz="1400" dirty="0"/>
              <a:t>Возмещению подлежат фактически произведенные и документально подтвержденные затраты </a:t>
            </a:r>
            <a:r>
              <a:rPr lang="ru-RU" sz="1400" dirty="0" smtClean="0"/>
              <a:t>на аренду нежилых помещений, коммунальные услуги, жилищно-коммунальные услуги </a:t>
            </a:r>
            <a:r>
              <a:rPr lang="ru-RU" sz="1400" dirty="0"/>
              <a:t>за нежилые помещения, используемые в целях осуществления деятельности в отраслях, пострадавших от распространения новой </a:t>
            </a:r>
            <a:r>
              <a:rPr lang="ru-RU" sz="1400" dirty="0" err="1"/>
              <a:t>коронавирусной</a:t>
            </a:r>
            <a:r>
              <a:rPr lang="ru-RU" sz="1400" dirty="0"/>
              <a:t> </a:t>
            </a:r>
            <a:r>
              <a:rPr lang="ru-RU" sz="1400" dirty="0" smtClean="0"/>
              <a:t>инфекции, в период действия режима повышенной готовности, установленного </a:t>
            </a:r>
            <a:r>
              <a:rPr lang="ru-RU" sz="1400" dirty="0"/>
              <a:t>постановлением Губернатора Ханты-Мансийского </a:t>
            </a:r>
            <a:r>
              <a:rPr lang="ru-RU" sz="1400" dirty="0" smtClean="0"/>
              <a:t>автономного округа - Югры </a:t>
            </a:r>
            <a:r>
              <a:rPr lang="ru-RU" sz="1400" dirty="0"/>
              <a:t>от 18.03.2020 № </a:t>
            </a:r>
            <a:r>
              <a:rPr lang="ru-RU" sz="1400" dirty="0" smtClean="0"/>
              <a:t>20.</a:t>
            </a:r>
          </a:p>
          <a:p>
            <a:pPr algn="ctr"/>
            <a:r>
              <a:rPr lang="ru-RU" sz="1400" dirty="0" smtClean="0"/>
              <a:t>(</a:t>
            </a:r>
            <a:r>
              <a:rPr lang="ru-RU" sz="1400" dirty="0"/>
              <a:t>за расчетные периоды, относящиеся к периоду действия повышенной </a:t>
            </a:r>
            <a:r>
              <a:rPr lang="ru-RU" sz="1400" dirty="0" smtClean="0"/>
              <a:t>готовности – с </a:t>
            </a:r>
            <a:r>
              <a:rPr lang="ru-RU" sz="1400" b="1" dirty="0" smtClean="0"/>
              <a:t>18.03.2020</a:t>
            </a:r>
            <a:r>
              <a:rPr lang="ru-RU" sz="1400" dirty="0"/>
              <a:t>)</a:t>
            </a:r>
            <a:r>
              <a:rPr lang="ru-RU" sz="1400" dirty="0" smtClean="0"/>
              <a:t>.</a:t>
            </a:r>
            <a:endParaRPr lang="ru-RU" sz="1400" dirty="0"/>
          </a:p>
          <a:p>
            <a:pPr algn="ctr"/>
            <a:r>
              <a:rPr lang="ru-RU" sz="1400" dirty="0"/>
              <a:t>Сумма затрат, подлежащих компенсации, рассчитывается пропорционально количеству дней действия режима повышенной готовности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1" y="128692"/>
            <a:ext cx="6159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626298" y="1155893"/>
            <a:ext cx="3789018" cy="407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КОМПЕНСИРУЕМЫЕ ЗАТРАТЫ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0771" y="2733674"/>
            <a:ext cx="8609378" cy="1171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ПЛАТА ЗА ЖИЛИЩНО-КОММУНАЛЬНЫЕ УСЛУГИ– </a:t>
            </a:r>
            <a:r>
              <a:rPr lang="ru-RU" sz="1300" b="1" dirty="0"/>
              <a:t>это плата за холодную воду, горячую воду, электрическую энергию, тепловую энергию, газ, бытовой газ в баллонах, твердое топливо при наличии печного отопления, плату за отведение сточных вод, обращение с твердыми коммунальными отходами, в том числе плата за коммунальные ресурсы, потребляемые при использовании и содержании общего </a:t>
            </a:r>
            <a:r>
              <a:rPr lang="ru-RU" sz="1300" b="1"/>
              <a:t>имущества </a:t>
            </a:r>
            <a:r>
              <a:rPr lang="ru-RU" sz="1300" b="1" smtClean="0"/>
              <a:t>в </a:t>
            </a:r>
            <a:r>
              <a:rPr lang="ru-RU" sz="1300" b="1" dirty="0"/>
              <a:t>многоквартирном </a:t>
            </a:r>
            <a:r>
              <a:rPr lang="ru-RU" sz="1300" b="1" dirty="0" smtClean="0"/>
              <a:t>доме </a:t>
            </a:r>
            <a:r>
              <a:rPr lang="ru-RU" sz="1300" b="1" dirty="0"/>
              <a:t>(ст. 154 ЖК РФ)</a:t>
            </a:r>
          </a:p>
          <a:p>
            <a:pPr algn="ctr"/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9301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Bedareva_ey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330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8745" y="223942"/>
            <a:ext cx="75808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Возмещение фактически понесенных и документально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подтвержденных затрат на аренду нежилых помещений, на коммунальные услуги, на жилищно-коммунальные услуги</a:t>
            </a: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92923" y="1274277"/>
            <a:ext cx="4993702" cy="407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ТРЕБОВАНИЯ К ПОЛУЧАТЕЛЯМ ПОДДЕРЖКИ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872" y="2000250"/>
            <a:ext cx="8632255" cy="1412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Осуществляют деятельность в </a:t>
            </a:r>
            <a:r>
              <a:rPr lang="ru-RU" sz="1600" dirty="0"/>
              <a:t>отраслях, пострадавших от распространения новой </a:t>
            </a:r>
            <a:r>
              <a:rPr lang="ru-RU" sz="1600" dirty="0" err="1"/>
              <a:t>коронавирусной</a:t>
            </a:r>
            <a:r>
              <a:rPr lang="ru-RU" sz="1600" dirty="0"/>
              <a:t> </a:t>
            </a:r>
            <a:r>
              <a:rPr lang="ru-RU" sz="1600" dirty="0" smtClean="0"/>
              <a:t>инфекции</a:t>
            </a:r>
          </a:p>
          <a:p>
            <a:pPr algn="ctr"/>
            <a:r>
              <a:rPr lang="ru-RU" sz="1300" dirty="0" smtClean="0"/>
              <a:t>Подтверждается наличием </a:t>
            </a:r>
            <a:r>
              <a:rPr lang="ru-RU" sz="1300" dirty="0"/>
              <a:t>основного вида экономической </a:t>
            </a:r>
            <a:r>
              <a:rPr lang="ru-RU" sz="1300" dirty="0" smtClean="0"/>
              <a:t>деятельности в </a:t>
            </a:r>
            <a:r>
              <a:rPr lang="ru-RU" sz="1300" dirty="0"/>
              <a:t>выписке из </a:t>
            </a:r>
            <a:r>
              <a:rPr lang="ru-RU" sz="1300" dirty="0" smtClean="0"/>
              <a:t>ЕГРЮЛ, ЕГРИП по </a:t>
            </a:r>
            <a:r>
              <a:rPr lang="ru-RU" sz="1300" dirty="0"/>
              <a:t>состоянию на 01.03.2020, который признан пострадавшим в условиях распространения новой </a:t>
            </a:r>
            <a:r>
              <a:rPr lang="ru-RU" sz="1300" dirty="0" err="1"/>
              <a:t>коронавирусной</a:t>
            </a:r>
            <a:r>
              <a:rPr lang="ru-RU" sz="1300" dirty="0"/>
              <a:t> </a:t>
            </a:r>
            <a:r>
              <a:rPr lang="ru-RU" sz="1300" dirty="0" smtClean="0"/>
              <a:t>инфекции </a:t>
            </a:r>
          </a:p>
          <a:p>
            <a:pPr algn="ctr"/>
            <a:r>
              <a:rPr lang="ru-RU" sz="1300" smtClean="0"/>
              <a:t>в </a:t>
            </a:r>
            <a:r>
              <a:rPr lang="ru-RU" sz="1300" dirty="0" smtClean="0"/>
              <a:t>соответствии с </a:t>
            </a:r>
            <a:r>
              <a:rPr lang="ru-RU" sz="1300" smtClean="0"/>
              <a:t>постановлением Правительства РФ от 02.04.2020 № 434, </a:t>
            </a:r>
            <a:r>
              <a:rPr lang="ru-RU" sz="1300" dirty="0"/>
              <a:t>и наличием лицензии, если осуществляемая деятельность подлежит </a:t>
            </a:r>
            <a:r>
              <a:rPr lang="ru-RU" sz="1300" dirty="0" smtClean="0"/>
              <a:t>лицензированию в </a:t>
            </a:r>
            <a:r>
              <a:rPr lang="ru-RU" sz="1300" dirty="0"/>
              <a:t>соответствии с </a:t>
            </a:r>
            <a:r>
              <a:rPr lang="ru-RU" sz="1300" dirty="0" smtClean="0"/>
              <a:t>законодательством РФ</a:t>
            </a:r>
            <a:endParaRPr lang="ru-RU" sz="1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1" y="128692"/>
            <a:ext cx="6159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71461" y="3776246"/>
            <a:ext cx="8601075" cy="986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Не имеют неисполненной обязанности по уплате налогов, сборов, страховых взносов, пеней, штрафов, </a:t>
            </a:r>
            <a:r>
              <a:rPr lang="ru-RU" sz="1400" dirty="0" smtClean="0"/>
              <a:t>процентов, а также </a:t>
            </a:r>
            <a:r>
              <a:rPr lang="ru-RU" sz="1400" dirty="0"/>
              <a:t>просроченной задолженности по возврату в бюджет города Сургута субсидий, бюджетных инвестиций, иной просроченной задолженности перед бюджетом </a:t>
            </a:r>
            <a:r>
              <a:rPr lang="ru-RU" sz="1400" dirty="0" smtClean="0"/>
              <a:t>города, по состоянию на </a:t>
            </a:r>
            <a:r>
              <a:rPr lang="ru-RU" sz="1400" b="1" dirty="0" smtClean="0"/>
              <a:t>01.01.2020</a:t>
            </a:r>
            <a:r>
              <a:rPr lang="ru-RU" sz="1400" dirty="0" smtClean="0"/>
              <a:t> или </a:t>
            </a:r>
            <a:r>
              <a:rPr lang="ru-RU" sz="1400" b="1" dirty="0" smtClean="0"/>
              <a:t>на дату подачи заявления</a:t>
            </a:r>
            <a:endParaRPr lang="ru-RU" sz="1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1462" y="5086350"/>
            <a:ext cx="8601075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 получают средства </a:t>
            </a:r>
            <a:r>
              <a:rPr lang="ru-RU" sz="1400" dirty="0"/>
              <a:t>из бюджета города на основании иных нормативных правовых </a:t>
            </a:r>
            <a:r>
              <a:rPr lang="ru-RU" sz="1400" dirty="0" smtClean="0"/>
              <a:t>актов по </a:t>
            </a:r>
            <a:r>
              <a:rPr lang="ru-RU" sz="1400" dirty="0"/>
              <a:t>тем же основаниям и на те же цели</a:t>
            </a:r>
          </a:p>
        </p:txBody>
      </p:sp>
    </p:spTree>
    <p:extLst>
      <p:ext uri="{BB962C8B-B14F-4D97-AF65-F5344CB8AC3E}">
        <p14:creationId xmlns:p14="http://schemas.microsoft.com/office/powerpoint/2010/main" val="27827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Bedareva_ey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5336" y="241636"/>
            <a:ext cx="7865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Возмещение фактически понесенных и документально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подтвержденных затрат на аренду нежилых помещений, на коммунальные услуги, на жилищно-коммунальные услуги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6779" y="1072633"/>
            <a:ext cx="8142731" cy="1356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Отрасли, пострадавшие от распространения новой </a:t>
            </a:r>
            <a:r>
              <a:rPr lang="ru-RU" sz="1400" b="1" dirty="0" err="1"/>
              <a:t>коронавирусной</a:t>
            </a:r>
            <a:r>
              <a:rPr lang="ru-RU" sz="1400" b="1" dirty="0"/>
              <a:t> </a:t>
            </a:r>
            <a:r>
              <a:rPr lang="ru-RU" sz="1400" b="1" dirty="0" smtClean="0"/>
              <a:t>инфекции </a:t>
            </a:r>
            <a:r>
              <a:rPr lang="ru-RU" sz="1400" dirty="0"/>
              <a:t>– перечень </a:t>
            </a:r>
            <a:r>
              <a:rPr lang="ru-RU" sz="1400" dirty="0" smtClean="0"/>
              <a:t>отраслей, </a:t>
            </a:r>
            <a:r>
              <a:rPr lang="ru-RU" sz="1400" dirty="0"/>
              <a:t>в наибольшей степени пострадавших в условиях ухудшения ситуации в результате распространения новой </a:t>
            </a:r>
            <a:r>
              <a:rPr lang="ru-RU" sz="1400" dirty="0" err="1"/>
              <a:t>коронавирусной</a:t>
            </a:r>
            <a:r>
              <a:rPr lang="ru-RU" sz="1400" dirty="0"/>
              <a:t> инфекции, утвержденный постановлением Правительства Российской Федерации от 03.04.2020 № 434 «Об утверждении перечня </a:t>
            </a:r>
            <a:r>
              <a:rPr lang="ru-RU" sz="1400" dirty="0" smtClean="0"/>
              <a:t>отраслей </a:t>
            </a:r>
            <a:r>
              <a:rPr lang="ru-RU" sz="1400" dirty="0"/>
              <a:t>российской экономики, в наибольшей степени пострадавших в условиях ухудшения ситуации в результате распространения новой </a:t>
            </a:r>
            <a:r>
              <a:rPr lang="ru-RU" sz="1400" dirty="0" err="1"/>
              <a:t>коронавирусной</a:t>
            </a:r>
            <a:r>
              <a:rPr lang="ru-RU" sz="1400" dirty="0"/>
              <a:t> </a:t>
            </a:r>
            <a:r>
              <a:rPr lang="ru-RU" sz="1400" dirty="0" smtClean="0"/>
              <a:t>инфекции»</a:t>
            </a:r>
            <a:endParaRPr lang="ru-RU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1" y="128692"/>
            <a:ext cx="6159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954644"/>
              </p:ext>
            </p:extLst>
          </p:nvPr>
        </p:nvGraphicFramePr>
        <p:xfrm>
          <a:off x="495300" y="2619375"/>
          <a:ext cx="8114211" cy="3883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2419"/>
                <a:gridCol w="4071792"/>
              </a:tblGrid>
              <a:tr h="15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ОТРАСЛИ ЭКОНОМИКИ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КОДЫ </a:t>
                      </a:r>
                      <a:r>
                        <a:rPr lang="ru-RU" sz="1200" dirty="0">
                          <a:effectLst/>
                        </a:rPr>
                        <a:t>ОКВЭД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</a:tr>
              <a:tr h="23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ТРАНСПОРТНАЯ ДЕЯТЕЛЬНОСТЬ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49.3, 49.4, 51.1, 51.21, 52.21.21, 23.23, 49.10.1, 50.1, 50.3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</a:tr>
              <a:tr h="154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КУЛЬТУРА, ОРГАНИЗАЦИЯ ДОСУГА И РАЗВЛЕЧЕНИЙ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90, 59.14, 91.02, 91.04.1, 32.99.8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</a:tr>
              <a:tr h="261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ФИЗКУЛЬТУРНО-ОЗДОРОВИТЕЛЬНАЯ ДЕЯТЕЛЬНОСТЬ И СПОРТ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93, 96.04, 86.90.4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</a:tr>
              <a:tr h="39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ДЕЯТЕЛЬНОСТЬ ТУРИСТИЧЕСКИХ АГЕНТСТВ И ПРОЧИХ ОРГАНИЗАЦИЙ, ПРЕДОСТАВЛЯЮЩИХ УСЛУГИ В СФЕРЕ ТУРИЗМА 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</a:tr>
              <a:tr h="154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ГОСТИНИЧНЫЙ БИЗНЕС 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</a:tr>
              <a:tr h="154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ОБЩЕСТВЕННОЕ ПИТАНИЕ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</a:tr>
              <a:tr h="381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ДЕЯТЕЛЬНОСТЬ ОРГАНИЗАЦИЙ ДОПОЛНИТЕЛЬНОГО ОБРАЗОВАНИЯ, НЕГОСУДАРСТВЕННЫХ ОБРАЗОВАТЕЛЬНЫХ УЧРЕЖДЕНИЙ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85.41, 88.91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</a:tr>
              <a:tr h="261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ДЕЯТЕЛЬНОСТЬ ПО ОРГАНИЗАЦИИ КОНФЕРЕНЦИЙ И ВЫСТАВОК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82.3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</a:tr>
              <a:tr h="378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ДЕЯТЕЛЬНОСТЬ ПО ПРЕДОСТАВЛЕНИЮ БЫТОВЫХ УСЛУГ НАСЕЛЕНИЮ (РЕМОНТ, СТИРКА, ХИМЧИСТКА, УСЛУГИ ПАРИКМАХЕРСКИХ И САЛОНОВ КРАСОТЫ) 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95, 96.01, 96.02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</a:tr>
              <a:tr h="154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ДЕЯТЕЛЬНОСТЬ В ОБЛАСТИ ЗДРАВООХРАНЕНИЯ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86.23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</a:tr>
              <a:tr h="39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РОЗНИЧНАЯ ТОРГОВЛЯ НЕПРОДОВОЛЬСТВЕННЫМИ ТОВАРАМИ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45.11.2, 45.11.3, 45.19.2, 45.19.3, 45.32, 45.40.5, 45.40.3, 47.19, 47.4, 47.5, 47.6, 47.7, 47.82, 47.89, 47.99.2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</a:tr>
              <a:tr h="261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СРЕДСТВА МАССОВОЙ ИНФОРМАЦИИ И ПРОИЗВОДСТВО ПЕЧАТНОЙ ПРОДУКЦИИ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60, 63.12.1, 63.91, 18.11, 58.11, 58.13, 58.14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44" marR="5304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1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Bedareva_ey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3895" y="347965"/>
            <a:ext cx="7865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Возмещение фактически понесенных и документально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подтвержденных затрат на аренду нежилых помещений, на коммунальные услуги, на жилищно-коммунальные услуги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76401" y="1178962"/>
            <a:ext cx="5495924" cy="407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НЕОБХОДИМЫЙ ПАКЕТ ДОКУМЕНТОВ ДЛЯ ЮЛ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4985" y="1711809"/>
            <a:ext cx="8632255" cy="405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AutoNum type="arabicPeriod"/>
            </a:pPr>
            <a:r>
              <a:rPr lang="ru-RU" sz="1300" dirty="0" smtClean="0"/>
              <a:t>Заявление о предоставлении субсидии (приложение 4 к порядку предоставления субсидий, установленному постановлением Администрации города от 15.06.2018 № 4437)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1" y="128692"/>
            <a:ext cx="6159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76165" y="2238375"/>
            <a:ext cx="8601075" cy="228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2. Опись документов</a:t>
            </a:r>
            <a:endParaRPr lang="ru-RU" sz="13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6165" y="2886077"/>
            <a:ext cx="8601075" cy="409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4</a:t>
            </a:r>
            <a:r>
              <a:rPr lang="ru-RU" sz="1300" dirty="0"/>
              <a:t>. Документ, подтверждающий полномочия лица на осуществление действий от имени организации </a:t>
            </a:r>
            <a:r>
              <a:rPr lang="ru-RU" sz="1300" dirty="0" smtClean="0"/>
              <a:t>(приказ о назначении на должность руководителя, доверенность (в случае подачи заявления представителем ЮЛ)</a:t>
            </a:r>
            <a:endParaRPr lang="ru-RU" sz="13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6165" y="3438525"/>
            <a:ext cx="8601075" cy="438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5. В </a:t>
            </a:r>
            <a:r>
              <a:rPr lang="ru-RU" sz="1300" dirty="0"/>
              <a:t>случае, если юридическое лицо зарегистрировано за пределами города </a:t>
            </a:r>
            <a:r>
              <a:rPr lang="ru-RU" sz="1300" dirty="0" smtClean="0"/>
              <a:t>Сургута, - уведомление </a:t>
            </a:r>
            <a:r>
              <a:rPr lang="ru-RU" sz="1300" dirty="0"/>
              <a:t>о постановке на налоговый учет в городе Сургуте </a:t>
            </a:r>
            <a:r>
              <a:rPr lang="ru-RU" sz="1300" dirty="0" smtClean="0"/>
              <a:t>представительства</a:t>
            </a:r>
            <a:r>
              <a:rPr lang="ru-RU" sz="1300" dirty="0"/>
              <a:t>, обособленного </a:t>
            </a:r>
            <a:r>
              <a:rPr lang="ru-RU" sz="1300" dirty="0" smtClean="0"/>
              <a:t>подразделения</a:t>
            </a:r>
            <a:endParaRPr lang="ru-RU" sz="13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0570" y="4000500"/>
            <a:ext cx="8601075" cy="1028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6. </a:t>
            </a:r>
            <a:r>
              <a:rPr lang="ru-RU" sz="1300" dirty="0"/>
              <a:t>Документы, подтверждающие произведенные расходы, оформленные на </a:t>
            </a:r>
            <a:r>
              <a:rPr lang="ru-RU" sz="1300" dirty="0" smtClean="0"/>
              <a:t>заявителя:</a:t>
            </a:r>
          </a:p>
          <a:p>
            <a:pPr marL="285750" indent="-285750" algn="ctr">
              <a:buFontTx/>
              <a:buChar char="-"/>
            </a:pPr>
            <a:r>
              <a:rPr lang="ru-RU" sz="1300" dirty="0" smtClean="0"/>
              <a:t>договор; </a:t>
            </a:r>
          </a:p>
          <a:p>
            <a:pPr marL="285750" indent="-285750" algn="ctr">
              <a:buFontTx/>
              <a:buChar char="-"/>
            </a:pPr>
            <a:r>
              <a:rPr lang="ru-RU" sz="1300" dirty="0"/>
              <a:t>с</a:t>
            </a:r>
            <a:r>
              <a:rPr lang="ru-RU" sz="1300" dirty="0" smtClean="0"/>
              <a:t>чет; </a:t>
            </a:r>
          </a:p>
          <a:p>
            <a:pPr marL="285750" indent="-285750" algn="ctr">
              <a:buFontTx/>
              <a:buChar char="-"/>
            </a:pPr>
            <a:r>
              <a:rPr lang="ru-RU" sz="1300" dirty="0"/>
              <a:t>р</a:t>
            </a:r>
            <a:r>
              <a:rPr lang="ru-RU" sz="1300" dirty="0" smtClean="0"/>
              <a:t>асчетные документы, предусмотренные договором;</a:t>
            </a:r>
          </a:p>
          <a:p>
            <a:pPr marL="285750" indent="-285750" algn="ctr">
              <a:buFontTx/>
              <a:buChar char="-"/>
            </a:pPr>
            <a:r>
              <a:rPr lang="ru-RU" sz="1300" dirty="0" smtClean="0"/>
              <a:t>акт </a:t>
            </a:r>
            <a:r>
              <a:rPr lang="ru-RU" sz="1300" dirty="0"/>
              <a:t>выполненных работ (оказанных </a:t>
            </a:r>
            <a:r>
              <a:rPr lang="ru-RU" sz="1300" dirty="0" smtClean="0"/>
              <a:t>услуг) или </a:t>
            </a:r>
            <a:r>
              <a:rPr lang="ru-RU" sz="1300" dirty="0"/>
              <a:t>универсальный </a:t>
            </a:r>
            <a:r>
              <a:rPr lang="ru-RU" sz="1300" dirty="0" smtClean="0"/>
              <a:t>передаточный документ</a:t>
            </a:r>
            <a:endParaRPr lang="ru-RU" sz="1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6165" y="5114925"/>
            <a:ext cx="8601075" cy="1438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7. </a:t>
            </a:r>
            <a:r>
              <a:rPr lang="ru-RU" sz="1300" dirty="0"/>
              <a:t>Д</a:t>
            </a:r>
            <a:r>
              <a:rPr lang="ru-RU" sz="1300" dirty="0" smtClean="0"/>
              <a:t>окументы</a:t>
            </a:r>
            <a:r>
              <a:rPr lang="ru-RU" sz="1300" dirty="0"/>
              <a:t>, подтверждающие факт оплаты: </a:t>
            </a:r>
            <a:endParaRPr lang="ru-RU" sz="1300" dirty="0" smtClean="0"/>
          </a:p>
          <a:p>
            <a:pPr marL="285750" indent="-285750" algn="ctr">
              <a:buFontTx/>
              <a:buChar char="-"/>
            </a:pPr>
            <a:r>
              <a:rPr lang="ru-RU" sz="1300" dirty="0" smtClean="0"/>
              <a:t>чеки </a:t>
            </a:r>
            <a:r>
              <a:rPr lang="ru-RU" sz="1300" dirty="0"/>
              <a:t>контрольно-кассовой </a:t>
            </a:r>
            <a:r>
              <a:rPr lang="ru-RU" sz="1300" dirty="0" smtClean="0"/>
              <a:t>техники;</a:t>
            </a:r>
          </a:p>
          <a:p>
            <a:pPr marL="285750" indent="-285750" algn="ctr">
              <a:buFontTx/>
              <a:buChar char="-"/>
            </a:pPr>
            <a:r>
              <a:rPr lang="ru-RU" sz="1300" dirty="0" smtClean="0"/>
              <a:t> слипы;</a:t>
            </a:r>
          </a:p>
          <a:p>
            <a:pPr marL="285750" indent="-285750" algn="ctr">
              <a:buFontTx/>
              <a:buChar char="-"/>
            </a:pPr>
            <a:r>
              <a:rPr lang="ru-RU" sz="1300" dirty="0" smtClean="0"/>
              <a:t>чеки </a:t>
            </a:r>
            <a:r>
              <a:rPr lang="ru-RU" sz="1300" dirty="0"/>
              <a:t>электронных терминалов при проведении операций с использованием банковской </a:t>
            </a:r>
            <a:r>
              <a:rPr lang="ru-RU" sz="1300" dirty="0" smtClean="0"/>
              <a:t>карты (соответствующие требованиям, установленным п. 6.1 ст. 4.7 федерального закона № 54-ФЗ);</a:t>
            </a:r>
          </a:p>
          <a:p>
            <a:pPr marL="285750" indent="-285750" algn="ctr">
              <a:buFontTx/>
              <a:buChar char="-"/>
            </a:pPr>
            <a:r>
              <a:rPr lang="ru-RU" sz="1300" dirty="0" smtClean="0"/>
              <a:t>платежное </a:t>
            </a:r>
            <a:r>
              <a:rPr lang="ru-RU" sz="1300" dirty="0"/>
              <a:t>поручение с отметкой банка об </a:t>
            </a:r>
            <a:r>
              <a:rPr lang="ru-RU" sz="1300" dirty="0" smtClean="0"/>
              <a:t>исполнении; </a:t>
            </a:r>
          </a:p>
          <a:p>
            <a:pPr marL="285750" indent="-285750" algn="ctr">
              <a:buFontTx/>
              <a:buChar char="-"/>
            </a:pPr>
            <a:r>
              <a:rPr lang="ru-RU" sz="1300" dirty="0" smtClean="0"/>
              <a:t>бланк </a:t>
            </a:r>
            <a:r>
              <a:rPr lang="ru-RU" sz="1300" dirty="0"/>
              <a:t>строгой отчетности, свидетельствующий о фактически произведенных </a:t>
            </a:r>
            <a:r>
              <a:rPr lang="ru-RU" sz="1300" dirty="0" smtClean="0"/>
              <a:t>расходах.</a:t>
            </a:r>
            <a:endParaRPr lang="ru-RU" sz="13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6165" y="2557046"/>
            <a:ext cx="8601075" cy="238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3</a:t>
            </a:r>
            <a:r>
              <a:rPr lang="ru-RU" sz="1300" dirty="0" smtClean="0"/>
              <a:t>. Устав организации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1753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Bedareva_ey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8746" y="189160"/>
            <a:ext cx="7865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Возмещение фактически понесенных и документально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подтвержденных затрат на аренду нежилых помещений, на коммунальные услуги, на жилищно-коммунальные услуги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96700" y="1020157"/>
            <a:ext cx="5591175" cy="407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НЕОБХОДИМЫЙ ПАКЕТ ДОКУМЕНТОВ ДЛЯ </a:t>
            </a:r>
            <a:r>
              <a:rPr lang="ru-RU" b="1" dirty="0" smtClean="0">
                <a:solidFill>
                  <a:srgbClr val="002060"/>
                </a:solidFill>
              </a:rPr>
              <a:t>ИП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0571" y="1518617"/>
            <a:ext cx="8632255" cy="405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AutoNum type="arabicPeriod"/>
            </a:pPr>
            <a:r>
              <a:rPr lang="ru-RU" sz="1300" dirty="0" smtClean="0"/>
              <a:t>Заявление о предоставлении субсидии (приложение 4 к порядку предоставления субсидий, установленному постановлением Администрации города от 15.06.2018 № 4437)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1" y="128692"/>
            <a:ext cx="6159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60572" y="2009775"/>
            <a:ext cx="8601075" cy="228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2. Опись документов</a:t>
            </a:r>
            <a:endParaRPr lang="ru-RU" sz="13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1751" y="2609852"/>
            <a:ext cx="8601075" cy="409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4</a:t>
            </a:r>
            <a:r>
              <a:rPr lang="ru-RU" sz="1300" dirty="0"/>
              <a:t>. Документ, подтверждающий полномочия лица на осуществление действий от имени </a:t>
            </a:r>
            <a:r>
              <a:rPr lang="ru-RU" sz="1300" dirty="0" smtClean="0"/>
              <a:t>ИП, в случае подачи заявления представителем (доверенность, заверенная в нотариальном порядке)</a:t>
            </a:r>
            <a:endParaRPr lang="ru-RU" sz="13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1750" y="3100389"/>
            <a:ext cx="8601075" cy="1004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5. В </a:t>
            </a:r>
            <a:r>
              <a:rPr lang="ru-RU" sz="1300" dirty="0"/>
              <a:t>случае, если </a:t>
            </a:r>
            <a:r>
              <a:rPr lang="ru-RU" sz="1300" dirty="0" smtClean="0"/>
              <a:t>ИП зарегистрирован </a:t>
            </a:r>
            <a:r>
              <a:rPr lang="ru-RU" sz="1300" dirty="0"/>
              <a:t>за пределами города </a:t>
            </a:r>
            <a:r>
              <a:rPr lang="ru-RU" sz="1300" dirty="0" smtClean="0"/>
              <a:t>Сургута:</a:t>
            </a:r>
          </a:p>
          <a:p>
            <a:pPr algn="ctr"/>
            <a:r>
              <a:rPr lang="ru-RU" sz="1300" dirty="0" smtClean="0"/>
              <a:t> </a:t>
            </a:r>
            <a:r>
              <a:rPr lang="ru-RU" sz="1300" dirty="0"/>
              <a:t>- документ, подтверждающий право собственности на нежилое помещение или право пользования нежилым </a:t>
            </a:r>
            <a:r>
              <a:rPr lang="ru-RU" sz="1300" dirty="0" smtClean="0"/>
              <a:t>помещением, находящимся на территории города Сургута;</a:t>
            </a:r>
          </a:p>
          <a:p>
            <a:pPr algn="ctr"/>
            <a:r>
              <a:rPr lang="ru-RU" sz="1300" dirty="0"/>
              <a:t>- уведомление о постановке на налоговый учет в городе Сургуте для применяющих систему налогообложения в виде </a:t>
            </a:r>
            <a:r>
              <a:rPr lang="ru-RU" sz="1300" dirty="0" smtClean="0"/>
              <a:t>ЕНВД либо патент на право применения ПСН</a:t>
            </a:r>
            <a:endParaRPr lang="ru-RU" sz="13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1751" y="4210050"/>
            <a:ext cx="8601075" cy="1057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6. Документы, подтверждающие произведенные расходы, оформленные на заявителя:</a:t>
            </a:r>
          </a:p>
          <a:p>
            <a:pPr marL="285750" indent="-285750" algn="ctr">
              <a:buFontTx/>
              <a:buChar char="-"/>
            </a:pPr>
            <a:r>
              <a:rPr lang="ru-RU" sz="1300" dirty="0"/>
              <a:t>договор; </a:t>
            </a:r>
          </a:p>
          <a:p>
            <a:pPr marL="285750" indent="-285750" algn="ctr">
              <a:buFontTx/>
              <a:buChar char="-"/>
            </a:pPr>
            <a:r>
              <a:rPr lang="ru-RU" sz="1300" dirty="0"/>
              <a:t>счет; </a:t>
            </a:r>
          </a:p>
          <a:p>
            <a:pPr marL="285750" indent="-285750" algn="ctr">
              <a:buFontTx/>
              <a:buChar char="-"/>
            </a:pPr>
            <a:r>
              <a:rPr lang="ru-RU" sz="1300" dirty="0"/>
              <a:t>расчетные документы, предусмотренные договором;</a:t>
            </a:r>
          </a:p>
          <a:p>
            <a:pPr marL="285750" indent="-285750" algn="ctr">
              <a:buFontTx/>
              <a:buChar char="-"/>
            </a:pPr>
            <a:r>
              <a:rPr lang="ru-RU" sz="1300" dirty="0"/>
              <a:t>акт выполненных работ (оказанных услуг) или универсальный передаточный документ</a:t>
            </a:r>
            <a:endParaRPr lang="ru-RU" sz="1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1751" y="5334000"/>
            <a:ext cx="8601075" cy="1362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7. </a:t>
            </a:r>
            <a:r>
              <a:rPr lang="ru-RU" sz="1300" dirty="0"/>
              <a:t>Д</a:t>
            </a:r>
            <a:r>
              <a:rPr lang="ru-RU" sz="1300" dirty="0" smtClean="0"/>
              <a:t>окументы</a:t>
            </a:r>
            <a:r>
              <a:rPr lang="ru-RU" sz="1300" dirty="0"/>
              <a:t>, подтверждающие факт оплаты: </a:t>
            </a:r>
            <a:endParaRPr lang="ru-RU" sz="1300" dirty="0" smtClean="0"/>
          </a:p>
          <a:p>
            <a:pPr marL="285750" indent="-285750" algn="ctr">
              <a:buFontTx/>
              <a:buChar char="-"/>
            </a:pPr>
            <a:r>
              <a:rPr lang="ru-RU" sz="1300" dirty="0" smtClean="0"/>
              <a:t>чеки </a:t>
            </a:r>
            <a:r>
              <a:rPr lang="ru-RU" sz="1300" dirty="0"/>
              <a:t>контрольно-кассовой </a:t>
            </a:r>
            <a:r>
              <a:rPr lang="ru-RU" sz="1300" dirty="0" smtClean="0"/>
              <a:t>техники;</a:t>
            </a:r>
          </a:p>
          <a:p>
            <a:pPr marL="285750" indent="-285750" algn="ctr">
              <a:buFontTx/>
              <a:buChar char="-"/>
            </a:pPr>
            <a:r>
              <a:rPr lang="ru-RU" sz="1300" dirty="0" smtClean="0"/>
              <a:t> слипы;</a:t>
            </a:r>
          </a:p>
          <a:p>
            <a:pPr marL="285750" indent="-285750" algn="ctr">
              <a:buFontTx/>
              <a:buChar char="-"/>
            </a:pPr>
            <a:r>
              <a:rPr lang="ru-RU" sz="1300" dirty="0" smtClean="0"/>
              <a:t>чеки </a:t>
            </a:r>
            <a:r>
              <a:rPr lang="ru-RU" sz="1300" dirty="0"/>
              <a:t>электронных терминалов при проведении операций с использованием банковской </a:t>
            </a:r>
            <a:r>
              <a:rPr lang="ru-RU" sz="1300" dirty="0" smtClean="0"/>
              <a:t>карты (соответствующие требованиям, установленным п. 6.1 ст. 4.7 федерального закона № 54-ФЗ);</a:t>
            </a:r>
          </a:p>
          <a:p>
            <a:pPr marL="285750" indent="-285750" algn="ctr">
              <a:buFontTx/>
              <a:buChar char="-"/>
            </a:pPr>
            <a:r>
              <a:rPr lang="ru-RU" sz="1300" dirty="0" smtClean="0"/>
              <a:t>платежное </a:t>
            </a:r>
            <a:r>
              <a:rPr lang="ru-RU" sz="1300" dirty="0"/>
              <a:t>поручение с отметкой банка об </a:t>
            </a:r>
            <a:r>
              <a:rPr lang="ru-RU" sz="1300" dirty="0" smtClean="0"/>
              <a:t>исполнении; </a:t>
            </a:r>
          </a:p>
          <a:p>
            <a:pPr marL="285750" indent="-285750" algn="ctr">
              <a:buFontTx/>
              <a:buChar char="-"/>
            </a:pPr>
            <a:r>
              <a:rPr lang="ru-RU" sz="1300" dirty="0" smtClean="0"/>
              <a:t>бланк </a:t>
            </a:r>
            <a:r>
              <a:rPr lang="ru-RU" sz="1300" dirty="0"/>
              <a:t>строгой отчетности, свидетельствующий о фактически произведенных </a:t>
            </a:r>
            <a:r>
              <a:rPr lang="ru-RU" sz="1300" dirty="0" smtClean="0"/>
              <a:t>расходах.</a:t>
            </a:r>
            <a:endParaRPr lang="ru-RU" sz="13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0571" y="2318088"/>
            <a:ext cx="8601075" cy="238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3</a:t>
            </a:r>
            <a:r>
              <a:rPr lang="ru-RU" sz="1300" dirty="0" smtClean="0"/>
              <a:t>. Копия паспорта ИП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9491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Bedareva_ey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9192" y="218445"/>
            <a:ext cx="7865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Возмещение фактически понесенных и документально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подтвержденных затрат на аренду нежилых помещений, на коммунальные услуги, на жилищно-коммунальные услуги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07356" y="1049442"/>
            <a:ext cx="6307504" cy="426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ОСОБЕННОСТИ ФОРМИРОВАНИЯ ПАКЕТА ДОКУМЕНТОВ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1" y="128692"/>
            <a:ext cx="6159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360571" y="2114554"/>
            <a:ext cx="8601075" cy="409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2. Документы к заявлению представляются в виде копий, </a:t>
            </a:r>
            <a:r>
              <a:rPr lang="ru-RU" sz="1300" b="1" dirty="0" smtClean="0"/>
              <a:t>все листы </a:t>
            </a:r>
            <a:r>
              <a:rPr lang="ru-RU" sz="1300" dirty="0" smtClean="0"/>
              <a:t>которых должны быть заверены подписью руководителя и печатью (при наличии печати)</a:t>
            </a:r>
            <a:endParaRPr lang="ru-RU" sz="13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1750" y="2638426"/>
            <a:ext cx="8601075" cy="438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3</a:t>
            </a:r>
            <a:r>
              <a:rPr lang="ru-RU" sz="1300" dirty="0" smtClean="0"/>
              <a:t>. В случае наличия в документах ссылок на договоры, заказы клиента, счета и др., данные документы должны быть приложены к заявлению на предоставление субсидии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1036" y="3219448"/>
            <a:ext cx="8601075" cy="1628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4. В соответствии с платежными документами расходы должны быть произведены заявителем, то есть хозяйствующим субъектом (ООО или ИП). Также, в соответствии с </a:t>
            </a:r>
            <a:r>
              <a:rPr lang="ru-RU" sz="1300" dirty="0"/>
              <a:t>п. 6.1 ст. 4.7 федерального закона № 54-ФЗ  </a:t>
            </a:r>
            <a:r>
              <a:rPr lang="ru-RU" sz="1300" dirty="0" smtClean="0"/>
              <a:t>кассовый </a:t>
            </a:r>
            <a:r>
              <a:rPr lang="ru-RU" sz="1300" dirty="0"/>
              <a:t>чек или бланк строгой отчетности, сформированные при осуществлении расчетов между организациями и (или) </a:t>
            </a:r>
            <a:r>
              <a:rPr lang="ru-RU" sz="1300" dirty="0" smtClean="0"/>
              <a:t>ИП с </a:t>
            </a:r>
            <a:r>
              <a:rPr lang="ru-RU" sz="1300" dirty="0"/>
              <a:t>использованием наличных денег и (или) с предъявлением электронных средств платежа</a:t>
            </a:r>
            <a:r>
              <a:rPr lang="ru-RU" sz="1300" dirty="0" smtClean="0"/>
              <a:t>, </a:t>
            </a:r>
            <a:r>
              <a:rPr lang="ru-RU" sz="1300" dirty="0"/>
              <a:t>должен </a:t>
            </a:r>
            <a:r>
              <a:rPr lang="ru-RU" sz="1300" dirty="0" smtClean="0"/>
              <a:t>содержать, в том числе:</a:t>
            </a:r>
          </a:p>
          <a:p>
            <a:pPr marL="285750" indent="-285750" algn="ctr">
              <a:buFontTx/>
              <a:buChar char="-"/>
            </a:pPr>
            <a:r>
              <a:rPr lang="ru-RU" sz="1300" b="1" dirty="0" smtClean="0"/>
              <a:t>наименование покупателя </a:t>
            </a:r>
            <a:r>
              <a:rPr lang="ru-RU" sz="1300" dirty="0"/>
              <a:t>(наименование организации, фамилия, имя, отчество (при наличии) индивидуального предпринимателя</a:t>
            </a:r>
            <a:r>
              <a:rPr lang="ru-RU" sz="1300" dirty="0" smtClean="0"/>
              <a:t>);</a:t>
            </a:r>
          </a:p>
          <a:p>
            <a:pPr marL="285750" indent="-285750" algn="ctr">
              <a:buFontTx/>
              <a:buChar char="-"/>
            </a:pPr>
            <a:r>
              <a:rPr lang="ru-RU" sz="1200" b="1" dirty="0" smtClean="0"/>
              <a:t>ИНН</a:t>
            </a:r>
            <a:r>
              <a:rPr lang="ru-RU" sz="1200" dirty="0" smtClean="0"/>
              <a:t> покупателя.</a:t>
            </a:r>
            <a:endParaRPr lang="ru-RU" sz="1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1751" y="4962525"/>
            <a:ext cx="8601075" cy="904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5</a:t>
            </a:r>
            <a:r>
              <a:rPr lang="ru-RU" sz="1300" dirty="0"/>
              <a:t>. В случае возмещения затрат на коммунальные </a:t>
            </a:r>
            <a:r>
              <a:rPr lang="ru-RU" sz="1300" dirty="0" smtClean="0"/>
              <a:t>услуги, жилищно-коммунальные услуги </a:t>
            </a:r>
            <a:r>
              <a:rPr lang="ru-RU" sz="1300" dirty="0"/>
              <a:t>по договорам аренды (субаренды) нежилых помещений, сумма платежей за коммунальные услуги должна отдельно отражаться </a:t>
            </a:r>
            <a:r>
              <a:rPr lang="ru-RU" sz="1300" b="1" dirty="0" smtClean="0"/>
              <a:t>в </a:t>
            </a:r>
            <a:r>
              <a:rPr lang="ru-RU" sz="1300" b="1" dirty="0"/>
              <a:t>договоре аренды (субаренды</a:t>
            </a:r>
            <a:r>
              <a:rPr lang="ru-RU" sz="1300" b="1" dirty="0" smtClean="0"/>
              <a:t>)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0571" y="1695450"/>
            <a:ext cx="8601075" cy="295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1. Заявление на предоставление субсидии и опись документов представляются в оригинале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2824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Bedareva_ey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9192" y="279320"/>
            <a:ext cx="7865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Возмещение фактически понесенных и документально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подтвержденных затрат на аренду нежилых помещений, на коммунальные услуги, на жилищно-коммунальные услуги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22950" y="1110317"/>
            <a:ext cx="6307504" cy="580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ОСОБЕННОСТИ ФОРМИРОВАНИЯ ПАКЕТА ДОКУМЕНТОВ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1" y="128692"/>
            <a:ext cx="6159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271462" y="1800222"/>
            <a:ext cx="8601075" cy="446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Кассовый </a:t>
            </a:r>
            <a:r>
              <a:rPr lang="ru-RU" sz="1400" dirty="0"/>
              <a:t>чек или бланк строгой отчетности, </a:t>
            </a:r>
            <a:endParaRPr lang="ru-RU" sz="1400" dirty="0" smtClean="0"/>
          </a:p>
          <a:p>
            <a:r>
              <a:rPr lang="ru-RU" sz="1400" dirty="0" smtClean="0"/>
              <a:t>сформированные </a:t>
            </a:r>
            <a:r>
              <a:rPr lang="ru-RU" sz="1400" dirty="0"/>
              <a:t>при осуществлении расчетов </a:t>
            </a:r>
            <a:endParaRPr lang="ru-RU" sz="1400" dirty="0" smtClean="0"/>
          </a:p>
          <a:p>
            <a:r>
              <a:rPr lang="ru-RU" sz="1400" dirty="0" smtClean="0"/>
              <a:t>между </a:t>
            </a:r>
            <a:r>
              <a:rPr lang="ru-RU" sz="1400" dirty="0"/>
              <a:t>организациями и (или) ИП с использованием </a:t>
            </a:r>
            <a:endParaRPr lang="ru-RU" sz="1400" dirty="0" smtClean="0"/>
          </a:p>
          <a:p>
            <a:r>
              <a:rPr lang="ru-RU" sz="1400" dirty="0" smtClean="0"/>
              <a:t>наличных </a:t>
            </a:r>
            <a:r>
              <a:rPr lang="ru-RU" sz="1400" dirty="0"/>
              <a:t>денег и (или) с предъявлением </a:t>
            </a:r>
            <a:endParaRPr lang="ru-RU" sz="1400" dirty="0" smtClean="0"/>
          </a:p>
          <a:p>
            <a:r>
              <a:rPr lang="ru-RU" sz="1400" dirty="0" smtClean="0"/>
              <a:t>электронных средств </a:t>
            </a:r>
            <a:r>
              <a:rPr lang="ru-RU" sz="1400" dirty="0"/>
              <a:t>платежа, должен содержать, </a:t>
            </a:r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/>
              <a:t>том числе:</a:t>
            </a:r>
          </a:p>
          <a:p>
            <a:pPr marL="285750" indent="-285750">
              <a:buFontTx/>
              <a:buChar char="-"/>
            </a:pPr>
            <a:r>
              <a:rPr lang="ru-RU" sz="1400" b="1" dirty="0"/>
              <a:t>наименование покупателя </a:t>
            </a:r>
            <a:r>
              <a:rPr lang="ru-RU" sz="1400" dirty="0"/>
              <a:t>(наименование 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организации</a:t>
            </a:r>
            <a:r>
              <a:rPr lang="ru-RU" sz="1400" dirty="0"/>
              <a:t>, фамилия, имя, отчество (при 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наличии</a:t>
            </a:r>
            <a:r>
              <a:rPr lang="ru-RU" sz="1400" dirty="0"/>
              <a:t>) индивидуального предпринимателя);</a:t>
            </a:r>
          </a:p>
          <a:p>
            <a:pPr marL="285750" indent="-285750">
              <a:buFontTx/>
              <a:buChar char="-"/>
            </a:pPr>
            <a:r>
              <a:rPr lang="ru-RU" sz="1400" b="1" dirty="0"/>
              <a:t>ИНН</a:t>
            </a:r>
            <a:r>
              <a:rPr lang="ru-RU" sz="1400" dirty="0"/>
              <a:t> покупателя.</a:t>
            </a:r>
            <a:endParaRPr lang="ru-RU" sz="1600" dirty="0"/>
          </a:p>
          <a:p>
            <a:endParaRPr lang="ru-RU" sz="1400" b="1" dirty="0" smtClean="0"/>
          </a:p>
          <a:p>
            <a:r>
              <a:rPr lang="ru-RU" sz="1600" b="1" dirty="0" smtClean="0"/>
              <a:t>п</a:t>
            </a:r>
            <a:r>
              <a:rPr lang="ru-RU" sz="1600" b="1" dirty="0"/>
              <a:t>. 6.1 ст. 4.7 федерального закона № </a:t>
            </a:r>
            <a:r>
              <a:rPr lang="ru-RU" sz="1600" b="1" dirty="0" smtClean="0"/>
              <a:t>54-ФЗ</a:t>
            </a:r>
            <a:endParaRPr lang="ru-R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77" y="2213366"/>
            <a:ext cx="4020729" cy="36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16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Bedareva_ey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9192" y="279320"/>
            <a:ext cx="7865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Возмещение фактически понесенных и документально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подтвержденных затрат на аренду нежилых помещений, на коммунальные услуги, на жилищно-коммунальные услуги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22950" y="1110317"/>
            <a:ext cx="6307504" cy="580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ОСНОВАНИЯ ДЛЯ ОТКАЗА В ПРЕДОСТАВЛЕНИИ СУБСИДИИ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1" y="128692"/>
            <a:ext cx="6159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271462" y="1800223"/>
            <a:ext cx="8601075" cy="428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</a:t>
            </a:r>
            <a:r>
              <a:rPr lang="ru-RU" sz="1600" dirty="0" smtClean="0"/>
              <a:t>есоответствие заявителя требованиям, установленным Порядком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1461" y="2352675"/>
            <a:ext cx="8601075" cy="542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</a:t>
            </a:r>
            <a:r>
              <a:rPr lang="ru-RU" sz="1600" dirty="0" smtClean="0"/>
              <a:t>есоответствие документов требованиям, установленным Порядком; </a:t>
            </a:r>
          </a:p>
          <a:p>
            <a:pPr algn="ctr"/>
            <a:r>
              <a:rPr lang="ru-RU" sz="1600" dirty="0" smtClean="0"/>
              <a:t>представление документов не в полном объеме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1462" y="2967040"/>
            <a:ext cx="8601075" cy="428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</a:t>
            </a:r>
            <a:r>
              <a:rPr lang="ru-RU" sz="1600" dirty="0" smtClean="0"/>
              <a:t>есоответствие условиям, установленным пунктом 2.5 раздела </a:t>
            </a:r>
            <a:r>
              <a:rPr lang="en-US" sz="1600" dirty="0" smtClean="0"/>
              <a:t>II</a:t>
            </a:r>
            <a:r>
              <a:rPr lang="ru-RU" sz="1600" dirty="0" smtClean="0"/>
              <a:t> Порядка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1460" y="3976685"/>
            <a:ext cx="8601075" cy="828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</a:t>
            </a:r>
            <a:r>
              <a:rPr lang="ru-RU" sz="1600" dirty="0" smtClean="0"/>
              <a:t>редоставление к возмещению затрат по сделке, в совершении которой есть заинтересованность лица, осуществляющего функции единоличного исполнительного органа субъекта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462" y="3452810"/>
            <a:ext cx="8601075" cy="414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</a:t>
            </a:r>
            <a:r>
              <a:rPr lang="ru-RU" sz="1600" dirty="0" smtClean="0"/>
              <a:t>тсутствие лимитов бюджетных обязательств по состоянию на 15 ноября текущего года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5967" y="4900610"/>
            <a:ext cx="8601075" cy="509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у</a:t>
            </a:r>
            <a:r>
              <a:rPr lang="ru-RU" sz="1600" dirty="0" smtClean="0"/>
              <a:t>становление факта наличия задолженности по налогам, сборам и иным обязательным платежам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620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3788</TotalTime>
  <Words>1455</Words>
  <Application>Microsoft Office PowerPoint</Application>
  <PresentationFormat>Экран (4:3)</PresentationFormat>
  <Paragraphs>133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Бедарева Елена Юрьевна</cp:lastModifiedBy>
  <cp:revision>475</cp:revision>
  <cp:lastPrinted>2020-07-21T10:15:48Z</cp:lastPrinted>
  <dcterms:created xsi:type="dcterms:W3CDTF">2014-11-21T11:00:06Z</dcterms:created>
  <dcterms:modified xsi:type="dcterms:W3CDTF">2020-07-27T06:13:28Z</dcterms:modified>
</cp:coreProperties>
</file>