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74" r:id="rId3"/>
    <p:sldId id="271" r:id="rId4"/>
    <p:sldId id="268" r:id="rId5"/>
    <p:sldId id="275" r:id="rId6"/>
    <p:sldId id="276" r:id="rId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7CAFDD"/>
    <a:srgbClr val="255E91"/>
    <a:srgbClr val="00B050"/>
    <a:srgbClr val="203864"/>
    <a:srgbClr val="0070C0"/>
    <a:srgbClr val="43682B"/>
    <a:srgbClr val="264478"/>
    <a:srgbClr val="997300"/>
    <a:srgbClr val="63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85" autoAdjust="0"/>
    <p:restoredTop sz="94660"/>
  </p:normalViewPr>
  <p:slideViewPr>
    <p:cSldViewPr snapToGrid="0">
      <p:cViewPr>
        <p:scale>
          <a:sx n="76" d="100"/>
          <a:sy n="76" d="100"/>
        </p:scale>
        <p:origin x="-2706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AE16B-0E60-4FA8-B742-63E85144FD7E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84EE9-2067-46F8-A717-FB059663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47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40F1-70ED-49E9-A46F-20241ADBAB4F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412E-CF8B-423A-80C1-0CB6BA04C283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F104-534F-4B37-8DEE-6C9DF9D45356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0C9B-E0DB-4350-AF1D-49EF2B790C3C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1EAE-2757-4A9E-8130-DC1C1CD9D14D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3740-E9C8-4C07-81FB-F1480570803F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B92F-F73E-4C3E-8D81-5253C691407D}" type="datetime1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C6DD-B62F-48A0-9E20-BC3B776F9068}" type="datetime1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1A09-0D65-4E35-BC99-CE333BE99E6B}" type="datetime1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B6CB-D70C-4A74-9CDA-5A3CFEB87134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39BB-AB2E-42CC-B990-115BCD960A36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0F9AB-99FE-4682-BCB3-A20B2B1053FF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0A27F27E-F580-443D-9596-5D833176E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9" y="2088874"/>
            <a:ext cx="7173422" cy="14122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Меры государственной поддержки предприятий обрабатывающей промышленности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Ханты-Мансийского автономного округа - Югры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AE22D93-86C6-4012-8C95-C05004B2E97F}"/>
              </a:ext>
            </a:extLst>
          </p:cNvPr>
          <p:cNvGrpSpPr/>
          <p:nvPr/>
        </p:nvGrpSpPr>
        <p:grpSpPr>
          <a:xfrm>
            <a:off x="947651" y="3611858"/>
            <a:ext cx="7257566" cy="89285"/>
            <a:chOff x="947651" y="2754884"/>
            <a:chExt cx="7257566" cy="89285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7A4C5B6-209B-448F-B247-975927B0C84B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C1FFCA75-318C-48BA-A2C5-8D9CCF5F7332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EC25E79-69F1-4C15-99AF-A1FE4E9DF738}"/>
              </a:ext>
            </a:extLst>
          </p:cNvPr>
          <p:cNvSpPr txBox="1">
            <a:spLocks/>
          </p:cNvSpPr>
          <p:nvPr/>
        </p:nvSpPr>
        <p:spPr>
          <a:xfrm>
            <a:off x="1774607" y="4542778"/>
            <a:ext cx="5702039" cy="6955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Департамент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Ханты-Мансийского автономного округа – Югры</a:t>
            </a:r>
          </a:p>
          <a:p>
            <a:pPr>
              <a:lnSpc>
                <a:spcPct val="100000"/>
              </a:lnSpc>
            </a:pP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www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.</a:t>
            </a:r>
            <a:r>
              <a:rPr lang="en-US" sz="1800" dirty="0" err="1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depprom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.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admhmao.ru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EC25E79-69F1-4C15-99AF-A1FE4E9DF738}"/>
              </a:ext>
            </a:extLst>
          </p:cNvPr>
          <p:cNvSpPr txBox="1">
            <a:spLocks/>
          </p:cNvSpPr>
          <p:nvPr/>
        </p:nvSpPr>
        <p:spPr>
          <a:xfrm>
            <a:off x="1774607" y="5693855"/>
            <a:ext cx="5702039" cy="6955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2021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97147" y="61938"/>
            <a:ext cx="8646853" cy="896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Приоритетные направления развития </a:t>
            </a:r>
          </a:p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обрабатывающей промышленности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ECF62C37-E2BB-4DBB-8005-DED4B6C3F29B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046A3631-639E-466D-8A77-3657DE9080D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E49B628D-02C5-4A3B-B622-8A9166518EC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BD1ED448-60AD-489E-9270-7AEA70660099}"/>
              </a:ext>
            </a:extLst>
          </p:cNvPr>
          <p:cNvCxnSpPr>
            <a:cxnSpLocks/>
          </p:cNvCxnSpPr>
          <p:nvPr/>
        </p:nvCxnSpPr>
        <p:spPr>
          <a:xfrm flipH="1">
            <a:off x="718135" y="4712436"/>
            <a:ext cx="7830504" cy="0"/>
          </a:xfrm>
          <a:prstGeom prst="line">
            <a:avLst/>
          </a:prstGeom>
          <a:ln w="12700">
            <a:solidFill>
              <a:srgbClr val="14005C"/>
            </a:solidFill>
            <a:prstDash val="lgDashDot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0E8C0796-C610-4DB9-9201-B1EEA35E21AC}"/>
              </a:ext>
            </a:extLst>
          </p:cNvPr>
          <p:cNvSpPr txBox="1"/>
          <p:nvPr/>
        </p:nvSpPr>
        <p:spPr>
          <a:xfrm>
            <a:off x="466180" y="2398643"/>
            <a:ext cx="2215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Деревообрабатывающая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промышленность</a:t>
            </a:r>
          </a:p>
        </p:txBody>
      </p:sp>
      <p:grpSp>
        <p:nvGrpSpPr>
          <p:cNvPr id="120" name="Группа 119">
            <a:extLst>
              <a:ext uri="{FF2B5EF4-FFF2-40B4-BE49-F238E27FC236}">
                <a16:creationId xmlns="" xmlns:a16="http://schemas.microsoft.com/office/drawing/2014/main" id="{C35759CB-ADB7-4881-8D43-B2F17CCE0972}"/>
              </a:ext>
            </a:extLst>
          </p:cNvPr>
          <p:cNvGrpSpPr/>
          <p:nvPr/>
        </p:nvGrpSpPr>
        <p:grpSpPr>
          <a:xfrm>
            <a:off x="826096" y="1133954"/>
            <a:ext cx="1331570" cy="1260341"/>
            <a:chOff x="1739109" y="1699912"/>
            <a:chExt cx="1850432" cy="1850432"/>
          </a:xfrm>
        </p:grpSpPr>
        <p:sp>
          <p:nvSpPr>
            <p:cNvPr id="121" name="Овал 120">
              <a:extLst>
                <a:ext uri="{FF2B5EF4-FFF2-40B4-BE49-F238E27FC236}">
                  <a16:creationId xmlns="" xmlns:a16="http://schemas.microsoft.com/office/drawing/2014/main" id="{F881B5DA-E743-4BBB-8CE0-0E7421BDFCF4}"/>
                </a:ext>
              </a:extLst>
            </p:cNvPr>
            <p:cNvSpPr/>
            <p:nvPr/>
          </p:nvSpPr>
          <p:spPr>
            <a:xfrm>
              <a:off x="1739109" y="1699912"/>
              <a:ext cx="1850432" cy="1850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22300" sx="102000" sy="102000" algn="ctr" rotWithShape="0">
                <a:srgbClr val="85CEFF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122" name="Овал 121">
              <a:extLst>
                <a:ext uri="{FF2B5EF4-FFF2-40B4-BE49-F238E27FC236}">
                  <a16:creationId xmlns="" xmlns:a16="http://schemas.microsoft.com/office/drawing/2014/main" id="{881E2E92-D0CD-4819-B720-FFB49D8BD54C}"/>
                </a:ext>
              </a:extLst>
            </p:cNvPr>
            <p:cNvSpPr/>
            <p:nvPr/>
          </p:nvSpPr>
          <p:spPr>
            <a:xfrm>
              <a:off x="1916004" y="1876808"/>
              <a:ext cx="1496641" cy="1496641"/>
            </a:xfrm>
            <a:prstGeom prst="ellipse">
              <a:avLst/>
            </a:prstGeom>
            <a:blipFill dpi="0" rotWithShape="0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396" t="-3834" r="-85262" b="-4084"/>
              </a:stretch>
            </a:blipFill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sz="1200" dirty="0"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CE5E8AF6-B1D3-4A06-8A6C-F194994EA263}"/>
              </a:ext>
            </a:extLst>
          </p:cNvPr>
          <p:cNvSpPr txBox="1"/>
          <p:nvPr/>
        </p:nvSpPr>
        <p:spPr>
          <a:xfrm>
            <a:off x="1525719" y="4254711"/>
            <a:ext cx="1513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Нефтегазохимия</a:t>
            </a:r>
          </a:p>
        </p:txBody>
      </p:sp>
      <p:grpSp>
        <p:nvGrpSpPr>
          <p:cNvPr id="124" name="Группа 123">
            <a:extLst>
              <a:ext uri="{FF2B5EF4-FFF2-40B4-BE49-F238E27FC236}">
                <a16:creationId xmlns="" xmlns:a16="http://schemas.microsoft.com/office/drawing/2014/main" id="{E23606F7-C084-4A7D-88B9-03CEBBE7C011}"/>
              </a:ext>
            </a:extLst>
          </p:cNvPr>
          <p:cNvGrpSpPr/>
          <p:nvPr/>
        </p:nvGrpSpPr>
        <p:grpSpPr>
          <a:xfrm>
            <a:off x="811127" y="2920398"/>
            <a:ext cx="1406950" cy="1406950"/>
            <a:chOff x="5170784" y="1699912"/>
            <a:chExt cx="1850432" cy="1850432"/>
          </a:xfrm>
        </p:grpSpPr>
        <p:sp>
          <p:nvSpPr>
            <p:cNvPr id="125" name="Овал 124">
              <a:extLst>
                <a:ext uri="{FF2B5EF4-FFF2-40B4-BE49-F238E27FC236}">
                  <a16:creationId xmlns="" xmlns:a16="http://schemas.microsoft.com/office/drawing/2014/main" id="{A04E7B9C-E364-4936-9D99-9AE8D0EAA4CF}"/>
                </a:ext>
              </a:extLst>
            </p:cNvPr>
            <p:cNvSpPr/>
            <p:nvPr/>
          </p:nvSpPr>
          <p:spPr>
            <a:xfrm>
              <a:off x="5170784" y="1699912"/>
              <a:ext cx="1850432" cy="1850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22300" sx="102000" sy="102000" algn="ctr" rotWithShape="0">
                <a:srgbClr val="85CEFF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126" name="Полилиния: фигура 38">
              <a:extLst>
                <a:ext uri="{FF2B5EF4-FFF2-40B4-BE49-F238E27FC236}">
                  <a16:creationId xmlns="" xmlns:a16="http://schemas.microsoft.com/office/drawing/2014/main" id="{629103BF-FE73-481D-B964-56062432445B}"/>
                </a:ext>
              </a:extLst>
            </p:cNvPr>
            <p:cNvSpPr/>
            <p:nvPr/>
          </p:nvSpPr>
          <p:spPr>
            <a:xfrm>
              <a:off x="5347679" y="1876808"/>
              <a:ext cx="1496640" cy="1496641"/>
            </a:xfrm>
            <a:custGeom>
              <a:avLst/>
              <a:gdLst>
                <a:gd name="connsiteX0" fmla="*/ 748321 w 1496640"/>
                <a:gd name="connsiteY0" fmla="*/ 0 h 1496641"/>
                <a:gd name="connsiteX1" fmla="*/ 1492779 w 1496640"/>
                <a:gd name="connsiteY1" fmla="*/ 671810 h 1496641"/>
                <a:gd name="connsiteX2" fmla="*/ 1496640 w 1496640"/>
                <a:gd name="connsiteY2" fmla="*/ 748281 h 1496641"/>
                <a:gd name="connsiteX3" fmla="*/ 1496640 w 1496640"/>
                <a:gd name="connsiteY3" fmla="*/ 748361 h 1496641"/>
                <a:gd name="connsiteX4" fmla="*/ 1492779 w 1496640"/>
                <a:gd name="connsiteY4" fmla="*/ 824833 h 1496641"/>
                <a:gd name="connsiteX5" fmla="*/ 824833 w 1496640"/>
                <a:gd name="connsiteY5" fmla="*/ 1492779 h 1496641"/>
                <a:gd name="connsiteX6" fmla="*/ 748341 w 1496640"/>
                <a:gd name="connsiteY6" fmla="*/ 1496641 h 1496641"/>
                <a:gd name="connsiteX7" fmla="*/ 748301 w 1496640"/>
                <a:gd name="connsiteY7" fmla="*/ 1496641 h 1496641"/>
                <a:gd name="connsiteX8" fmla="*/ 671810 w 1496640"/>
                <a:gd name="connsiteY8" fmla="*/ 1492779 h 1496641"/>
                <a:gd name="connsiteX9" fmla="*/ 0 w 1496640"/>
                <a:gd name="connsiteY9" fmla="*/ 748321 h 1496641"/>
                <a:gd name="connsiteX10" fmla="*/ 748321 w 1496640"/>
                <a:gd name="connsiteY10" fmla="*/ 0 h 149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6640" h="1496641">
                  <a:moveTo>
                    <a:pt x="748321" y="0"/>
                  </a:moveTo>
                  <a:cubicBezTo>
                    <a:pt x="1135777" y="0"/>
                    <a:pt x="1454457" y="294465"/>
                    <a:pt x="1492779" y="671810"/>
                  </a:cubicBezTo>
                  <a:lnTo>
                    <a:pt x="1496640" y="748281"/>
                  </a:lnTo>
                  <a:lnTo>
                    <a:pt x="1496640" y="748361"/>
                  </a:lnTo>
                  <a:lnTo>
                    <a:pt x="1492779" y="824833"/>
                  </a:lnTo>
                  <a:cubicBezTo>
                    <a:pt x="1457012" y="1177021"/>
                    <a:pt x="1177022" y="1457012"/>
                    <a:pt x="824833" y="1492779"/>
                  </a:cubicBezTo>
                  <a:lnTo>
                    <a:pt x="748341" y="1496641"/>
                  </a:lnTo>
                  <a:lnTo>
                    <a:pt x="748301" y="1496641"/>
                  </a:lnTo>
                  <a:lnTo>
                    <a:pt x="671810" y="1492779"/>
                  </a:lnTo>
                  <a:cubicBezTo>
                    <a:pt x="294465" y="1454457"/>
                    <a:pt x="0" y="1135777"/>
                    <a:pt x="0" y="748321"/>
                  </a:cubicBezTo>
                  <a:cubicBezTo>
                    <a:pt x="0" y="335035"/>
                    <a:pt x="335035" y="0"/>
                    <a:pt x="748321" y="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7286" t="-2412" r="-57286" b="-4703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FC888D44-139D-40AE-897A-FB5B9840C2FC}"/>
              </a:ext>
            </a:extLst>
          </p:cNvPr>
          <p:cNvSpPr txBox="1"/>
          <p:nvPr/>
        </p:nvSpPr>
        <p:spPr>
          <a:xfrm>
            <a:off x="2906037" y="2418218"/>
            <a:ext cx="279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Нефтегазовое машиностроение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и металлургия</a:t>
            </a:r>
          </a:p>
        </p:txBody>
      </p:sp>
      <p:grpSp>
        <p:nvGrpSpPr>
          <p:cNvPr id="128" name="Группа 127">
            <a:extLst>
              <a:ext uri="{FF2B5EF4-FFF2-40B4-BE49-F238E27FC236}">
                <a16:creationId xmlns="" xmlns:a16="http://schemas.microsoft.com/office/drawing/2014/main" id="{83CB8656-323C-4281-89C4-93F684B7B463}"/>
              </a:ext>
            </a:extLst>
          </p:cNvPr>
          <p:cNvGrpSpPr/>
          <p:nvPr/>
        </p:nvGrpSpPr>
        <p:grpSpPr>
          <a:xfrm>
            <a:off x="3282712" y="1130254"/>
            <a:ext cx="1257420" cy="1264041"/>
            <a:chOff x="8602459" y="1699912"/>
            <a:chExt cx="1850432" cy="1850432"/>
          </a:xfrm>
        </p:grpSpPr>
        <p:sp>
          <p:nvSpPr>
            <p:cNvPr id="129" name="Овал 128">
              <a:extLst>
                <a:ext uri="{FF2B5EF4-FFF2-40B4-BE49-F238E27FC236}">
                  <a16:creationId xmlns="" xmlns:a16="http://schemas.microsoft.com/office/drawing/2014/main" id="{4502F009-66BF-4B99-B026-9DB266F70BC8}"/>
                </a:ext>
              </a:extLst>
            </p:cNvPr>
            <p:cNvSpPr/>
            <p:nvPr/>
          </p:nvSpPr>
          <p:spPr>
            <a:xfrm>
              <a:off x="8602459" y="1699912"/>
              <a:ext cx="1850432" cy="1850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22300" sx="102000" sy="102000" algn="ctr" rotWithShape="0">
                <a:srgbClr val="85CEFF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130" name="Полилиния: фигура 41">
              <a:extLst>
                <a:ext uri="{FF2B5EF4-FFF2-40B4-BE49-F238E27FC236}">
                  <a16:creationId xmlns="" xmlns:a16="http://schemas.microsoft.com/office/drawing/2014/main" id="{AB5DB1CF-84E4-47C8-BB44-B584BA96DBD8}"/>
                </a:ext>
              </a:extLst>
            </p:cNvPr>
            <p:cNvSpPr/>
            <p:nvPr/>
          </p:nvSpPr>
          <p:spPr>
            <a:xfrm>
              <a:off x="8779355" y="1874377"/>
              <a:ext cx="1496640" cy="1488012"/>
            </a:xfrm>
            <a:custGeom>
              <a:avLst/>
              <a:gdLst>
                <a:gd name="connsiteX0" fmla="*/ 748321 w 1496640"/>
                <a:gd name="connsiteY0" fmla="*/ 0 h 1488012"/>
                <a:gd name="connsiteX1" fmla="*/ 1492778 w 1496640"/>
                <a:gd name="connsiteY1" fmla="*/ 671810 h 1488012"/>
                <a:gd name="connsiteX2" fmla="*/ 1496640 w 1496640"/>
                <a:gd name="connsiteY2" fmla="*/ 748281 h 1488012"/>
                <a:gd name="connsiteX3" fmla="*/ 1496640 w 1496640"/>
                <a:gd name="connsiteY3" fmla="*/ 748361 h 1488012"/>
                <a:gd name="connsiteX4" fmla="*/ 1492778 w 1496640"/>
                <a:gd name="connsiteY4" fmla="*/ 824833 h 1488012"/>
                <a:gd name="connsiteX5" fmla="*/ 899134 w 1496640"/>
                <a:gd name="connsiteY5" fmla="*/ 1481439 h 1488012"/>
                <a:gd name="connsiteX6" fmla="*/ 856064 w 1496640"/>
                <a:gd name="connsiteY6" fmla="*/ 1488012 h 1488012"/>
                <a:gd name="connsiteX7" fmla="*/ 640578 w 1496640"/>
                <a:gd name="connsiteY7" fmla="*/ 1488012 h 1488012"/>
                <a:gd name="connsiteX8" fmla="*/ 597508 w 1496640"/>
                <a:gd name="connsiteY8" fmla="*/ 1481439 h 1488012"/>
                <a:gd name="connsiteX9" fmla="*/ 0 w 1496640"/>
                <a:gd name="connsiteY9" fmla="*/ 748321 h 1488012"/>
                <a:gd name="connsiteX10" fmla="*/ 748321 w 1496640"/>
                <a:gd name="connsiteY10" fmla="*/ 0 h 148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6640" h="1488012">
                  <a:moveTo>
                    <a:pt x="748321" y="0"/>
                  </a:moveTo>
                  <a:cubicBezTo>
                    <a:pt x="1135777" y="0"/>
                    <a:pt x="1454457" y="294465"/>
                    <a:pt x="1492778" y="671810"/>
                  </a:cubicBezTo>
                  <a:lnTo>
                    <a:pt x="1496640" y="748281"/>
                  </a:lnTo>
                  <a:lnTo>
                    <a:pt x="1496640" y="748361"/>
                  </a:lnTo>
                  <a:lnTo>
                    <a:pt x="1492778" y="824833"/>
                  </a:lnTo>
                  <a:cubicBezTo>
                    <a:pt x="1459566" y="1151865"/>
                    <a:pt x="1215774" y="1416645"/>
                    <a:pt x="899134" y="1481439"/>
                  </a:cubicBezTo>
                  <a:lnTo>
                    <a:pt x="856064" y="1488012"/>
                  </a:lnTo>
                  <a:lnTo>
                    <a:pt x="640578" y="1488012"/>
                  </a:lnTo>
                  <a:lnTo>
                    <a:pt x="597508" y="1481439"/>
                  </a:lnTo>
                  <a:cubicBezTo>
                    <a:pt x="256511" y="1411661"/>
                    <a:pt x="0" y="1109946"/>
                    <a:pt x="0" y="748321"/>
                  </a:cubicBezTo>
                  <a:cubicBezTo>
                    <a:pt x="0" y="335035"/>
                    <a:pt x="335035" y="0"/>
                    <a:pt x="748321" y="0"/>
                  </a:cubicBezTo>
                  <a:close/>
                </a:path>
              </a:pathLst>
            </a:cu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74862" t="-580" r="-5093" b="-1873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1648DF6A-A014-440E-9E05-9C74A4B81F85}"/>
              </a:ext>
            </a:extLst>
          </p:cNvPr>
          <p:cNvSpPr txBox="1"/>
          <p:nvPr/>
        </p:nvSpPr>
        <p:spPr>
          <a:xfrm>
            <a:off x="4244080" y="4237807"/>
            <a:ext cx="2507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Пищевая промышленность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E75CF23E-32DD-4E75-AF28-09462BB5CFDC}"/>
              </a:ext>
            </a:extLst>
          </p:cNvPr>
          <p:cNvSpPr txBox="1"/>
          <p:nvPr/>
        </p:nvSpPr>
        <p:spPr>
          <a:xfrm>
            <a:off x="5782705" y="2394295"/>
            <a:ext cx="2569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Современная промышленная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инфраструктура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CAA0A7C0-A81C-44DD-BEC5-84CC55370BFE}"/>
              </a:ext>
            </a:extLst>
          </p:cNvPr>
          <p:cNvSpPr txBox="1"/>
          <p:nvPr/>
        </p:nvSpPr>
        <p:spPr>
          <a:xfrm>
            <a:off x="201852" y="4738143"/>
            <a:ext cx="3585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Финансирование</a:t>
            </a:r>
          </a:p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Государственной программы </a:t>
            </a:r>
          </a:p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«Развитие промышленности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и  туризма» 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на 2021 год</a:t>
            </a:r>
          </a:p>
        </p:txBody>
      </p:sp>
      <p:grpSp>
        <p:nvGrpSpPr>
          <p:cNvPr id="141" name="Группа 140">
            <a:extLst>
              <a:ext uri="{FF2B5EF4-FFF2-40B4-BE49-F238E27FC236}">
                <a16:creationId xmlns="" xmlns:a16="http://schemas.microsoft.com/office/drawing/2014/main" id="{D6E9C25F-DEB1-4662-8645-881CC2E59AE8}"/>
              </a:ext>
            </a:extLst>
          </p:cNvPr>
          <p:cNvGrpSpPr/>
          <p:nvPr/>
        </p:nvGrpSpPr>
        <p:grpSpPr>
          <a:xfrm>
            <a:off x="3678490" y="4921126"/>
            <a:ext cx="1334661" cy="856682"/>
            <a:chOff x="3992715" y="5565952"/>
            <a:chExt cx="1334661" cy="856682"/>
          </a:xfrm>
        </p:grpSpPr>
        <p:sp>
          <p:nvSpPr>
            <p:cNvPr id="142" name="TextBox 141">
              <a:extLst>
                <a:ext uri="{FF2B5EF4-FFF2-40B4-BE49-F238E27FC236}">
                  <a16:creationId xmlns="" xmlns:a16="http://schemas.microsoft.com/office/drawing/2014/main" id="{2BAF1C3C-D2C8-48CF-961D-E4B68C258D6D}"/>
                </a:ext>
              </a:extLst>
            </p:cNvPr>
            <p:cNvSpPr txBox="1"/>
            <p:nvPr/>
          </p:nvSpPr>
          <p:spPr>
            <a:xfrm>
              <a:off x="3992715" y="5565952"/>
              <a:ext cx="1334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Franklin Gothic Medium" panose="020B0603020102020204" pitchFamily="34" charset="0"/>
                  <a:ea typeface="+mj-ea"/>
                  <a:cs typeface="+mj-cs"/>
                </a:rPr>
                <a:t>Региональный</a:t>
              </a:r>
            </a:p>
            <a:p>
              <a:pPr algn="ctr"/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Franklin Gothic Medium" panose="020B0603020102020204" pitchFamily="34" charset="0"/>
                  <a:ea typeface="+mj-ea"/>
                  <a:cs typeface="+mj-cs"/>
                </a:rPr>
                <a:t> бюджет 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="" xmlns:a16="http://schemas.microsoft.com/office/drawing/2014/main" id="{FF5D255F-621A-4033-B493-BAC3C3E96F0E}"/>
                </a:ext>
              </a:extLst>
            </p:cNvPr>
            <p:cNvSpPr txBox="1"/>
            <p:nvPr/>
          </p:nvSpPr>
          <p:spPr>
            <a:xfrm>
              <a:off x="4078701" y="6114857"/>
              <a:ext cx="1162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Franklin Gothic Medium" panose="020B0603020102020204" pitchFamily="34" charset="0"/>
                  <a:ea typeface="+mj-ea"/>
                  <a:cs typeface="+mj-cs"/>
                </a:rPr>
                <a:t>1 818 786,4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="" xmlns:a16="http://schemas.microsoft.com/office/drawing/2014/main" id="{1052FAB3-3DB8-4AAB-8A2D-0516A460873C}"/>
              </a:ext>
            </a:extLst>
          </p:cNvPr>
          <p:cNvGrpSpPr/>
          <p:nvPr/>
        </p:nvGrpSpPr>
        <p:grpSpPr>
          <a:xfrm>
            <a:off x="5132816" y="4890349"/>
            <a:ext cx="1281120" cy="866433"/>
            <a:chOff x="5093476" y="5546763"/>
            <a:chExt cx="1281120" cy="866433"/>
          </a:xfrm>
        </p:grpSpPr>
        <p:sp>
          <p:nvSpPr>
            <p:cNvPr id="145" name="TextBox 144">
              <a:extLst>
                <a:ext uri="{FF2B5EF4-FFF2-40B4-BE49-F238E27FC236}">
                  <a16:creationId xmlns="" xmlns:a16="http://schemas.microsoft.com/office/drawing/2014/main" id="{02DCF39F-3C77-4F9A-BA49-594544D2C736}"/>
                </a:ext>
              </a:extLst>
            </p:cNvPr>
            <p:cNvSpPr txBox="1"/>
            <p:nvPr/>
          </p:nvSpPr>
          <p:spPr>
            <a:xfrm>
              <a:off x="5093476" y="5546763"/>
              <a:ext cx="12811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Franklin Gothic Medium" panose="020B0603020102020204" pitchFamily="34" charset="0"/>
                  <a:ea typeface="+mj-ea"/>
                  <a:cs typeface="+mj-cs"/>
                </a:rPr>
                <a:t>Федеральный</a:t>
              </a:r>
            </a:p>
            <a:p>
              <a:pPr algn="ctr"/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Franklin Gothic Medium" panose="020B0603020102020204" pitchFamily="34" charset="0"/>
                  <a:ea typeface="+mj-ea"/>
                  <a:cs typeface="+mj-cs"/>
                </a:rPr>
                <a:t> бюджет 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="" xmlns:a16="http://schemas.microsoft.com/office/drawing/2014/main" id="{9E2E2F64-6508-4301-B715-47081C12520C}"/>
                </a:ext>
              </a:extLst>
            </p:cNvPr>
            <p:cNvSpPr txBox="1"/>
            <p:nvPr/>
          </p:nvSpPr>
          <p:spPr>
            <a:xfrm>
              <a:off x="5331817" y="6105419"/>
              <a:ext cx="9394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Franklin Gothic Medium" panose="020B0603020102020204" pitchFamily="34" charset="0"/>
                  <a:ea typeface="+mj-ea"/>
                  <a:cs typeface="+mj-cs"/>
                </a:rPr>
                <a:t>17 912,7 </a:t>
              </a:r>
            </a:p>
          </p:txBody>
        </p:sp>
      </p:grpSp>
      <p:grpSp>
        <p:nvGrpSpPr>
          <p:cNvPr id="147" name="Группа 146">
            <a:extLst>
              <a:ext uri="{FF2B5EF4-FFF2-40B4-BE49-F238E27FC236}">
                <a16:creationId xmlns="" xmlns:a16="http://schemas.microsoft.com/office/drawing/2014/main" id="{0EC413DD-C157-4274-9F68-6A44A2CAFAC3}"/>
              </a:ext>
            </a:extLst>
          </p:cNvPr>
          <p:cNvGrpSpPr/>
          <p:nvPr/>
        </p:nvGrpSpPr>
        <p:grpSpPr>
          <a:xfrm>
            <a:off x="6596123" y="4890349"/>
            <a:ext cx="1410258" cy="878359"/>
            <a:chOff x="6233176" y="5510123"/>
            <a:chExt cx="1410258" cy="878359"/>
          </a:xfrm>
        </p:grpSpPr>
        <p:sp>
          <p:nvSpPr>
            <p:cNvPr id="148" name="TextBox 147">
              <a:extLst>
                <a:ext uri="{FF2B5EF4-FFF2-40B4-BE49-F238E27FC236}">
                  <a16:creationId xmlns="" xmlns:a16="http://schemas.microsoft.com/office/drawing/2014/main" id="{20697D69-0EAD-43F5-A839-07AE4E1CD82B}"/>
                </a:ext>
              </a:extLst>
            </p:cNvPr>
            <p:cNvSpPr txBox="1"/>
            <p:nvPr/>
          </p:nvSpPr>
          <p:spPr>
            <a:xfrm>
              <a:off x="6233176" y="5510123"/>
              <a:ext cx="14102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Franklin Gothic Medium" panose="020B0603020102020204" pitchFamily="34" charset="0"/>
                  <a:ea typeface="+mj-ea"/>
                  <a:cs typeface="+mj-cs"/>
                </a:rPr>
                <a:t>Внебюджетные</a:t>
              </a:r>
            </a:p>
            <a:p>
              <a:pPr algn="ctr"/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Franklin Gothic Medium" panose="020B0603020102020204" pitchFamily="34" charset="0"/>
                  <a:ea typeface="+mj-ea"/>
                  <a:cs typeface="+mj-cs"/>
                </a:rPr>
                <a:t>средства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="" xmlns:a16="http://schemas.microsoft.com/office/drawing/2014/main" id="{462A2096-D734-47A9-81B3-723EECAA7798}"/>
                </a:ext>
              </a:extLst>
            </p:cNvPr>
            <p:cNvSpPr txBox="1"/>
            <p:nvPr/>
          </p:nvSpPr>
          <p:spPr>
            <a:xfrm>
              <a:off x="6338682" y="6080705"/>
              <a:ext cx="11992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Franklin Gothic Medium" panose="020B0603020102020204" pitchFamily="34" charset="0"/>
                  <a:ea typeface="+mj-ea"/>
                  <a:cs typeface="+mj-cs"/>
                </a:rPr>
                <a:t>1 003 715,0 </a:t>
              </a:r>
            </a:p>
          </p:txBody>
        </p:sp>
      </p:grpSp>
      <p:grpSp>
        <p:nvGrpSpPr>
          <p:cNvPr id="166" name="Группа 165">
            <a:extLst>
              <a:ext uri="{FF2B5EF4-FFF2-40B4-BE49-F238E27FC236}">
                <a16:creationId xmlns="" xmlns:a16="http://schemas.microsoft.com/office/drawing/2014/main" id="{17CE4D71-5B7A-4D03-B8E8-5988944F230B}"/>
              </a:ext>
            </a:extLst>
          </p:cNvPr>
          <p:cNvGrpSpPr/>
          <p:nvPr/>
        </p:nvGrpSpPr>
        <p:grpSpPr>
          <a:xfrm>
            <a:off x="6402670" y="2923412"/>
            <a:ext cx="1331556" cy="1267868"/>
            <a:chOff x="13603960" y="4463118"/>
            <a:chExt cx="1850432" cy="1850432"/>
          </a:xfrm>
        </p:grpSpPr>
        <p:sp>
          <p:nvSpPr>
            <p:cNvPr id="167" name="Овал 166">
              <a:extLst>
                <a:ext uri="{FF2B5EF4-FFF2-40B4-BE49-F238E27FC236}">
                  <a16:creationId xmlns="" xmlns:a16="http://schemas.microsoft.com/office/drawing/2014/main" id="{2A4E3931-1044-4876-AE6D-C162B811D223}"/>
                </a:ext>
              </a:extLst>
            </p:cNvPr>
            <p:cNvSpPr/>
            <p:nvPr/>
          </p:nvSpPr>
          <p:spPr>
            <a:xfrm>
              <a:off x="13603960" y="4463118"/>
              <a:ext cx="1850432" cy="1850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22300" sx="102000" sy="102000" algn="ctr" rotWithShape="0">
                <a:srgbClr val="85CEFF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pic>
          <p:nvPicPr>
            <p:cNvPr id="168" name="Рисунок 167">
              <a:extLst>
                <a:ext uri="{FF2B5EF4-FFF2-40B4-BE49-F238E27FC236}">
                  <a16:creationId xmlns="" xmlns:a16="http://schemas.microsoft.com/office/drawing/2014/main" id="{8084E8D4-64A4-44D8-9235-65620A11A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46" t="58" r="19516" b="2063"/>
            <a:stretch>
              <a:fillRect/>
            </a:stretch>
          </p:blipFill>
          <p:spPr bwMode="auto">
            <a:xfrm>
              <a:off x="13781678" y="4641048"/>
              <a:ext cx="1495728" cy="1494579"/>
            </a:xfrm>
            <a:custGeom>
              <a:avLst/>
              <a:gdLst>
                <a:gd name="connsiteX0" fmla="*/ 747498 w 1495728"/>
                <a:gd name="connsiteY0" fmla="*/ 0 h 1494579"/>
                <a:gd name="connsiteX1" fmla="*/ 1491956 w 1495728"/>
                <a:gd name="connsiteY1" fmla="*/ 671810 h 1494579"/>
                <a:gd name="connsiteX2" fmla="*/ 1495728 w 1495728"/>
                <a:gd name="connsiteY2" fmla="*/ 746523 h 1494579"/>
                <a:gd name="connsiteX3" fmla="*/ 1495705 w 1495728"/>
                <a:gd name="connsiteY3" fmla="*/ 750577 h 1494579"/>
                <a:gd name="connsiteX4" fmla="*/ 1491956 w 1495728"/>
                <a:gd name="connsiteY4" fmla="*/ 824833 h 1494579"/>
                <a:gd name="connsiteX5" fmla="*/ 824010 w 1495728"/>
                <a:gd name="connsiteY5" fmla="*/ 1492779 h 1494579"/>
                <a:gd name="connsiteX6" fmla="*/ 788353 w 1495728"/>
                <a:gd name="connsiteY6" fmla="*/ 1494579 h 1494579"/>
                <a:gd name="connsiteX7" fmla="*/ 706643 w 1495728"/>
                <a:gd name="connsiteY7" fmla="*/ 1494579 h 1494579"/>
                <a:gd name="connsiteX8" fmla="*/ 670987 w 1495728"/>
                <a:gd name="connsiteY8" fmla="*/ 1492779 h 1494579"/>
                <a:gd name="connsiteX9" fmla="*/ 12567 w 1495728"/>
                <a:gd name="connsiteY9" fmla="*/ 889980 h 1494579"/>
                <a:gd name="connsiteX10" fmla="*/ 28 w 1495728"/>
                <a:gd name="connsiteY10" fmla="*/ 757321 h 1494579"/>
                <a:gd name="connsiteX11" fmla="*/ 0 w 1495728"/>
                <a:gd name="connsiteY11" fmla="*/ 732020 h 1494579"/>
                <a:gd name="connsiteX12" fmla="*/ 3041 w 1495728"/>
                <a:gd name="connsiteY12" fmla="*/ 671810 h 1494579"/>
                <a:gd name="connsiteX13" fmla="*/ 747498 w 1495728"/>
                <a:gd name="connsiteY13" fmla="*/ 0 h 149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5728" h="1494579">
                  <a:moveTo>
                    <a:pt x="747498" y="0"/>
                  </a:moveTo>
                  <a:cubicBezTo>
                    <a:pt x="1134954" y="0"/>
                    <a:pt x="1453634" y="294465"/>
                    <a:pt x="1491956" y="671810"/>
                  </a:cubicBezTo>
                  <a:lnTo>
                    <a:pt x="1495728" y="746523"/>
                  </a:lnTo>
                  <a:lnTo>
                    <a:pt x="1495705" y="750577"/>
                  </a:lnTo>
                  <a:lnTo>
                    <a:pt x="1491956" y="824833"/>
                  </a:lnTo>
                  <a:cubicBezTo>
                    <a:pt x="1456189" y="1177022"/>
                    <a:pt x="1176199" y="1457012"/>
                    <a:pt x="824010" y="1492779"/>
                  </a:cubicBezTo>
                  <a:lnTo>
                    <a:pt x="788353" y="1494579"/>
                  </a:lnTo>
                  <a:lnTo>
                    <a:pt x="706643" y="1494579"/>
                  </a:lnTo>
                  <a:lnTo>
                    <a:pt x="670987" y="1492779"/>
                  </a:lnTo>
                  <a:cubicBezTo>
                    <a:pt x="340810" y="1459247"/>
                    <a:pt x="74088" y="1211067"/>
                    <a:pt x="12567" y="889980"/>
                  </a:cubicBezTo>
                  <a:lnTo>
                    <a:pt x="28" y="757321"/>
                  </a:lnTo>
                  <a:lnTo>
                    <a:pt x="0" y="732020"/>
                  </a:lnTo>
                  <a:lnTo>
                    <a:pt x="3041" y="671810"/>
                  </a:lnTo>
                  <a:cubicBezTo>
                    <a:pt x="41362" y="294464"/>
                    <a:pt x="360042" y="0"/>
                    <a:pt x="747498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9" name="TextBox 168">
            <a:extLst>
              <a:ext uri="{FF2B5EF4-FFF2-40B4-BE49-F238E27FC236}">
                <a16:creationId xmlns="" xmlns:a16="http://schemas.microsoft.com/office/drawing/2014/main" id="{D60D8FF2-AD65-4442-BD50-F23D426963EC}"/>
              </a:ext>
            </a:extLst>
          </p:cNvPr>
          <p:cNvSpPr txBox="1"/>
          <p:nvPr/>
        </p:nvSpPr>
        <p:spPr>
          <a:xfrm>
            <a:off x="7248644" y="4242898"/>
            <a:ext cx="15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Переработка ТКО</a:t>
            </a:r>
          </a:p>
        </p:txBody>
      </p:sp>
      <p:grpSp>
        <p:nvGrpSpPr>
          <p:cNvPr id="170" name="Группа 169">
            <a:extLst>
              <a:ext uri="{FF2B5EF4-FFF2-40B4-BE49-F238E27FC236}">
                <a16:creationId xmlns="" xmlns:a16="http://schemas.microsoft.com/office/drawing/2014/main" id="{03574111-9EF7-4A29-AB32-0BDF2A8D6FAD}"/>
              </a:ext>
            </a:extLst>
          </p:cNvPr>
          <p:cNvGrpSpPr/>
          <p:nvPr/>
        </p:nvGrpSpPr>
        <p:grpSpPr>
          <a:xfrm>
            <a:off x="5931340" y="1097266"/>
            <a:ext cx="1317303" cy="1320952"/>
            <a:chOff x="9643074" y="1265522"/>
            <a:chExt cx="1850432" cy="1850432"/>
          </a:xfrm>
        </p:grpSpPr>
        <p:sp>
          <p:nvSpPr>
            <p:cNvPr id="171" name="Овал 170">
              <a:extLst>
                <a:ext uri="{FF2B5EF4-FFF2-40B4-BE49-F238E27FC236}">
                  <a16:creationId xmlns="" xmlns:a16="http://schemas.microsoft.com/office/drawing/2014/main" id="{D400F799-243F-4B5B-9823-3FDC7148063F}"/>
                </a:ext>
              </a:extLst>
            </p:cNvPr>
            <p:cNvSpPr/>
            <p:nvPr/>
          </p:nvSpPr>
          <p:spPr>
            <a:xfrm>
              <a:off x="9643074" y="1265522"/>
              <a:ext cx="1850432" cy="1850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22300" sx="102000" sy="102000" algn="ctr" rotWithShape="0">
                <a:srgbClr val="85CEFF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172" name="Полилиния: фигура 99">
              <a:extLst>
                <a:ext uri="{FF2B5EF4-FFF2-40B4-BE49-F238E27FC236}">
                  <a16:creationId xmlns="" xmlns:a16="http://schemas.microsoft.com/office/drawing/2014/main" id="{CA42B87C-5074-4A44-8128-2566A827F087}"/>
                </a:ext>
              </a:extLst>
            </p:cNvPr>
            <p:cNvSpPr/>
            <p:nvPr/>
          </p:nvSpPr>
          <p:spPr>
            <a:xfrm>
              <a:off x="9820792" y="1443451"/>
              <a:ext cx="1495728" cy="1494579"/>
            </a:xfrm>
            <a:custGeom>
              <a:avLst/>
              <a:gdLst>
                <a:gd name="connsiteX0" fmla="*/ 747498 w 1495728"/>
                <a:gd name="connsiteY0" fmla="*/ 0 h 1494579"/>
                <a:gd name="connsiteX1" fmla="*/ 1491956 w 1495728"/>
                <a:gd name="connsiteY1" fmla="*/ 671810 h 1494579"/>
                <a:gd name="connsiteX2" fmla="*/ 1495728 w 1495728"/>
                <a:gd name="connsiteY2" fmla="*/ 746523 h 1494579"/>
                <a:gd name="connsiteX3" fmla="*/ 1495705 w 1495728"/>
                <a:gd name="connsiteY3" fmla="*/ 750577 h 1494579"/>
                <a:gd name="connsiteX4" fmla="*/ 1491956 w 1495728"/>
                <a:gd name="connsiteY4" fmla="*/ 824833 h 1494579"/>
                <a:gd name="connsiteX5" fmla="*/ 824010 w 1495728"/>
                <a:gd name="connsiteY5" fmla="*/ 1492779 h 1494579"/>
                <a:gd name="connsiteX6" fmla="*/ 788353 w 1495728"/>
                <a:gd name="connsiteY6" fmla="*/ 1494579 h 1494579"/>
                <a:gd name="connsiteX7" fmla="*/ 706643 w 1495728"/>
                <a:gd name="connsiteY7" fmla="*/ 1494579 h 1494579"/>
                <a:gd name="connsiteX8" fmla="*/ 670987 w 1495728"/>
                <a:gd name="connsiteY8" fmla="*/ 1492779 h 1494579"/>
                <a:gd name="connsiteX9" fmla="*/ 12567 w 1495728"/>
                <a:gd name="connsiteY9" fmla="*/ 889980 h 1494579"/>
                <a:gd name="connsiteX10" fmla="*/ 28 w 1495728"/>
                <a:gd name="connsiteY10" fmla="*/ 757321 h 1494579"/>
                <a:gd name="connsiteX11" fmla="*/ 0 w 1495728"/>
                <a:gd name="connsiteY11" fmla="*/ 732020 h 1494579"/>
                <a:gd name="connsiteX12" fmla="*/ 3041 w 1495728"/>
                <a:gd name="connsiteY12" fmla="*/ 671810 h 1494579"/>
                <a:gd name="connsiteX13" fmla="*/ 747498 w 1495728"/>
                <a:gd name="connsiteY13" fmla="*/ 0 h 149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5728" h="1494579">
                  <a:moveTo>
                    <a:pt x="747498" y="0"/>
                  </a:moveTo>
                  <a:cubicBezTo>
                    <a:pt x="1134954" y="0"/>
                    <a:pt x="1453634" y="294465"/>
                    <a:pt x="1491956" y="671810"/>
                  </a:cubicBezTo>
                  <a:lnTo>
                    <a:pt x="1495728" y="746523"/>
                  </a:lnTo>
                  <a:lnTo>
                    <a:pt x="1495705" y="750577"/>
                  </a:lnTo>
                  <a:lnTo>
                    <a:pt x="1491956" y="824833"/>
                  </a:lnTo>
                  <a:cubicBezTo>
                    <a:pt x="1456189" y="1177022"/>
                    <a:pt x="1176199" y="1457012"/>
                    <a:pt x="824010" y="1492779"/>
                  </a:cubicBezTo>
                  <a:lnTo>
                    <a:pt x="788353" y="1494579"/>
                  </a:lnTo>
                  <a:lnTo>
                    <a:pt x="706643" y="1494579"/>
                  </a:lnTo>
                  <a:lnTo>
                    <a:pt x="670987" y="1492779"/>
                  </a:lnTo>
                  <a:cubicBezTo>
                    <a:pt x="340810" y="1459247"/>
                    <a:pt x="74088" y="1211067"/>
                    <a:pt x="12567" y="889980"/>
                  </a:cubicBezTo>
                  <a:lnTo>
                    <a:pt x="28" y="757321"/>
                  </a:lnTo>
                  <a:lnTo>
                    <a:pt x="0" y="732020"/>
                  </a:lnTo>
                  <a:lnTo>
                    <a:pt x="3041" y="671810"/>
                  </a:lnTo>
                  <a:cubicBezTo>
                    <a:pt x="41362" y="294464"/>
                    <a:pt x="360042" y="0"/>
                    <a:pt x="747498" y="0"/>
                  </a:cubicBezTo>
                  <a:close/>
                </a:path>
              </a:pathLst>
            </a:cu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0973" r="-60292"/>
              </a:stretch>
            </a:blip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>
              <a:noAutofit/>
            </a:bodyPr>
            <a:lstStyle/>
            <a:p>
              <a:endParaRPr lang="ru-RU" sz="1200"/>
            </a:p>
          </p:txBody>
        </p:sp>
      </p:grpSp>
      <p:grpSp>
        <p:nvGrpSpPr>
          <p:cNvPr id="173" name="Группа 172">
            <a:extLst>
              <a:ext uri="{FF2B5EF4-FFF2-40B4-BE49-F238E27FC236}">
                <a16:creationId xmlns="" xmlns:a16="http://schemas.microsoft.com/office/drawing/2014/main" id="{72C07C30-2BA8-4D35-90A4-75766C2B0D24}"/>
              </a:ext>
            </a:extLst>
          </p:cNvPr>
          <p:cNvGrpSpPr/>
          <p:nvPr/>
        </p:nvGrpSpPr>
        <p:grpSpPr>
          <a:xfrm>
            <a:off x="3658492" y="2970502"/>
            <a:ext cx="1352490" cy="1270882"/>
            <a:chOff x="7413090" y="1285355"/>
            <a:chExt cx="1850432" cy="1850432"/>
          </a:xfrm>
        </p:grpSpPr>
        <p:sp>
          <p:nvSpPr>
            <p:cNvPr id="174" name="Овал 173">
              <a:extLst>
                <a:ext uri="{FF2B5EF4-FFF2-40B4-BE49-F238E27FC236}">
                  <a16:creationId xmlns="" xmlns:a16="http://schemas.microsoft.com/office/drawing/2014/main" id="{F67AF81E-FFB3-4EE0-911C-66F7F6EF0260}"/>
                </a:ext>
              </a:extLst>
            </p:cNvPr>
            <p:cNvSpPr/>
            <p:nvPr/>
          </p:nvSpPr>
          <p:spPr>
            <a:xfrm>
              <a:off x="7413090" y="1285355"/>
              <a:ext cx="1850432" cy="1850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22300" sx="102000" sy="102000" algn="ctr" rotWithShape="0">
                <a:srgbClr val="85CEFF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pic>
          <p:nvPicPr>
            <p:cNvPr id="175" name="Рисунок 174">
              <a:extLst>
                <a:ext uri="{FF2B5EF4-FFF2-40B4-BE49-F238E27FC236}">
                  <a16:creationId xmlns="" xmlns:a16="http://schemas.microsoft.com/office/drawing/2014/main" id="{A3584598-2844-4100-B36D-92F1BD16A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9" t="3140" r="22614" b="2468"/>
            <a:stretch>
              <a:fillRect/>
            </a:stretch>
          </p:blipFill>
          <p:spPr bwMode="auto">
            <a:xfrm>
              <a:off x="7589986" y="1462250"/>
              <a:ext cx="1496635" cy="1494579"/>
            </a:xfrm>
            <a:custGeom>
              <a:avLst/>
              <a:gdLst>
                <a:gd name="connsiteX0" fmla="*/ 748321 w 1496635"/>
                <a:gd name="connsiteY0" fmla="*/ 0 h 1494579"/>
                <a:gd name="connsiteX1" fmla="*/ 1492779 w 1496635"/>
                <a:gd name="connsiteY1" fmla="*/ 671810 h 1494579"/>
                <a:gd name="connsiteX2" fmla="*/ 1496635 w 1496635"/>
                <a:gd name="connsiteY2" fmla="*/ 748183 h 1494579"/>
                <a:gd name="connsiteX3" fmla="*/ 1496635 w 1496635"/>
                <a:gd name="connsiteY3" fmla="*/ 748460 h 1494579"/>
                <a:gd name="connsiteX4" fmla="*/ 1492779 w 1496635"/>
                <a:gd name="connsiteY4" fmla="*/ 824833 h 1494579"/>
                <a:gd name="connsiteX5" fmla="*/ 824833 w 1496635"/>
                <a:gd name="connsiteY5" fmla="*/ 1492779 h 1494579"/>
                <a:gd name="connsiteX6" fmla="*/ 789176 w 1496635"/>
                <a:gd name="connsiteY6" fmla="*/ 1494579 h 1494579"/>
                <a:gd name="connsiteX7" fmla="*/ 707466 w 1496635"/>
                <a:gd name="connsiteY7" fmla="*/ 1494579 h 1494579"/>
                <a:gd name="connsiteX8" fmla="*/ 671810 w 1496635"/>
                <a:gd name="connsiteY8" fmla="*/ 1492779 h 1494579"/>
                <a:gd name="connsiteX9" fmla="*/ 0 w 1496635"/>
                <a:gd name="connsiteY9" fmla="*/ 748321 h 1494579"/>
                <a:gd name="connsiteX10" fmla="*/ 748321 w 1496635"/>
                <a:gd name="connsiteY10" fmla="*/ 0 h 149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6635" h="1494579">
                  <a:moveTo>
                    <a:pt x="748321" y="0"/>
                  </a:moveTo>
                  <a:cubicBezTo>
                    <a:pt x="1135777" y="0"/>
                    <a:pt x="1454457" y="294465"/>
                    <a:pt x="1492779" y="671810"/>
                  </a:cubicBezTo>
                  <a:lnTo>
                    <a:pt x="1496635" y="748183"/>
                  </a:lnTo>
                  <a:lnTo>
                    <a:pt x="1496635" y="748460"/>
                  </a:lnTo>
                  <a:lnTo>
                    <a:pt x="1492779" y="824833"/>
                  </a:lnTo>
                  <a:cubicBezTo>
                    <a:pt x="1457012" y="1177022"/>
                    <a:pt x="1177021" y="1457012"/>
                    <a:pt x="824833" y="1492779"/>
                  </a:cubicBezTo>
                  <a:lnTo>
                    <a:pt x="789176" y="1494579"/>
                  </a:lnTo>
                  <a:lnTo>
                    <a:pt x="707466" y="1494579"/>
                  </a:lnTo>
                  <a:lnTo>
                    <a:pt x="671810" y="1492779"/>
                  </a:lnTo>
                  <a:cubicBezTo>
                    <a:pt x="294465" y="1454457"/>
                    <a:pt x="0" y="1135777"/>
                    <a:pt x="0" y="748321"/>
                  </a:cubicBezTo>
                  <a:cubicBezTo>
                    <a:pt x="0" y="335035"/>
                    <a:pt x="335035" y="0"/>
                    <a:pt x="748321" y="0"/>
                  </a:cubicBez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b="1" smtClean="0">
                <a:solidFill>
                  <a:srgbClr val="2E75B6"/>
                </a:solidFill>
                <a:latin typeface="Franklin Gothic Medium" panose="020B0603020102020204" pitchFamily="34" charset="0"/>
              </a:rPr>
              <a:t>2</a:t>
            </a:fld>
            <a:endParaRPr lang="en-US" b="1" dirty="0">
              <a:solidFill>
                <a:srgbClr val="2E75B6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425671" y="100209"/>
            <a:ext cx="6701640" cy="7891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Система мер поддержки в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Югре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D1C832A0-B704-4DAC-A887-33C365C9CC61}"/>
              </a:ext>
            </a:extLst>
          </p:cNvPr>
          <p:cNvGrpSpPr/>
          <p:nvPr/>
        </p:nvGrpSpPr>
        <p:grpSpPr>
          <a:xfrm>
            <a:off x="0" y="1148125"/>
            <a:ext cx="7859486" cy="89285"/>
            <a:chOff x="947651" y="2754884"/>
            <a:chExt cx="7257566" cy="89285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07582EAA-751A-47BF-9A96-FE8787FF747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1DDBB906-6737-434B-986D-5731AE3FD97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061105"/>
              </p:ext>
            </p:extLst>
          </p:nvPr>
        </p:nvGraphicFramePr>
        <p:xfrm>
          <a:off x="425669" y="1474714"/>
          <a:ext cx="8229815" cy="495077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32870"/>
                <a:gridCol w="5996945"/>
              </a:tblGrid>
              <a:tr h="416716">
                <a:tc rowSpan="4"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Информационно-консультационная поддержка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anose="020B060302010202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Получение разрешительной документации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anose="020B060302010202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36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85750" algn="just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Поиск и предоставление земельных участков для размещения производств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anose="020B060302010202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</a:tr>
              <a:tr h="3045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Содействие в получении мер поддержки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anose="020B060302010202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krobat" panose="000006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6276">
                <a:tc rowSpan="4"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Финансовая поддержка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anose="020B060302010202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Субсидии на возмещение части :</a:t>
                      </a:r>
                    </a:p>
                    <a:p>
                      <a:pPr marL="0" lvl="8" indent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-     лизинговых платежей или первого взноса по договору лизинга оборудования</a:t>
                      </a:r>
                    </a:p>
                    <a:p>
                      <a:pPr marL="0" lvl="8" indent="0" algn="just" defTabSz="914400" rtl="0" eaLnBrk="1" latinLnBrk="0" hangingPunct="1">
                        <a:buFontTx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-     затрат на покупку нового технологического оборудования</a:t>
                      </a:r>
                    </a:p>
                    <a:p>
                      <a:pPr marL="0" lvl="8" indent="0" algn="l" defTabSz="914400" rtl="0" eaLnBrk="1" latinLnBrk="0" hangingPunct="1">
                        <a:buFontTx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-     стоимости оборудования и других материальных ресурсов, произведенных в автономном округе</a:t>
                      </a:r>
                    </a:p>
                  </a:txBody>
                  <a:tcPr anchor="ctr">
                    <a:lnL>
                      <a:noFill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25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Налоговые льготы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anose="020B060302010202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>
                      <a:noFill/>
                    </a:lnL>
                    <a:noFill/>
                  </a:tcPr>
                </a:tc>
              </a:tr>
              <a:tr h="3825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Льготные займы</a:t>
                      </a:r>
                    </a:p>
                  </a:txBody>
                  <a:tcPr anchor="ctr">
                    <a:lnL>
                      <a:noFill/>
                    </a:lnL>
                  </a:tcPr>
                </a:tc>
              </a:tr>
              <a:tr h="3825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Государственные гарантии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anose="020B060302010202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>
                      <a:noFill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556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Имущественная поддержка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anose="020B060302010202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Предоставление земельных участков без проведения торгов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anose="020B060302010202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25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Льготы управляющим компаниям по аренде имущества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anose="020B060302010202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b="1">
                <a:solidFill>
                  <a:srgbClr val="2E75B6"/>
                </a:solidFill>
                <a:latin typeface="Franklin Gothic Medium" panose="020B0603020102020204" pitchFamily="34" charset="0"/>
              </a:rPr>
              <a:pPr/>
              <a:t>3</a:t>
            </a:fld>
            <a:endParaRPr lang="en-US" b="1" dirty="0">
              <a:solidFill>
                <a:srgbClr val="2E75B6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027F8DED-ABDF-4062-96B2-263C340542B8}"/>
              </a:ext>
            </a:extLst>
          </p:cNvPr>
          <p:cNvGrpSpPr/>
          <p:nvPr/>
        </p:nvGrpSpPr>
        <p:grpSpPr>
          <a:xfrm>
            <a:off x="-12192" y="1174335"/>
            <a:ext cx="7859486" cy="89285"/>
            <a:chOff x="947651" y="2754884"/>
            <a:chExt cx="7257566" cy="89285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18223DB2-1937-4FB8-B66B-6003CA9703C7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5E5A9F21-B096-473F-BF75-74072B04A96E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37787" y="136451"/>
            <a:ext cx="87431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  <a:ea typeface="+mj-ea"/>
                <a:cs typeface="+mj-cs"/>
              </a:rPr>
              <a:t>Меры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  <a:ea typeface="+mj-ea"/>
                <a:cs typeface="+mj-cs"/>
              </a:rPr>
              <a:t>поддержки, предусмотренные государственной программой «Развитие промышленности и туризма»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16" name="Стрелка: шеврон 49">
            <a:extLst>
              <a:ext uri="{FF2B5EF4-FFF2-40B4-BE49-F238E27FC236}">
                <a16:creationId xmlns="" xmlns:a16="http://schemas.microsoft.com/office/drawing/2014/main" id="{1FDD75E8-348F-43A4-A7DB-BB1BA5533B01}"/>
              </a:ext>
            </a:extLst>
          </p:cNvPr>
          <p:cNvSpPr/>
          <p:nvPr/>
        </p:nvSpPr>
        <p:spPr>
          <a:xfrm rot="5400000">
            <a:off x="499291" y="1222865"/>
            <a:ext cx="439905" cy="786672"/>
          </a:xfrm>
          <a:prstGeom prst="chevron">
            <a:avLst/>
          </a:prstGeom>
          <a:solidFill>
            <a:srgbClr val="7CA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D5CE79A2-3306-4AD5-BA2A-E07A1EECEF30}"/>
              </a:ext>
            </a:extLst>
          </p:cNvPr>
          <p:cNvCxnSpPr>
            <a:cxnSpLocks/>
          </p:cNvCxnSpPr>
          <p:nvPr/>
        </p:nvCxnSpPr>
        <p:spPr>
          <a:xfrm>
            <a:off x="2925365" y="1730061"/>
            <a:ext cx="0" cy="2953318"/>
          </a:xfrm>
          <a:prstGeom prst="line">
            <a:avLst/>
          </a:prstGeom>
          <a:ln>
            <a:solidFill>
              <a:srgbClr val="316F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08153" y="1869795"/>
            <a:ext cx="26853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Субсидия промышленным предприятия автономного округа на возмещение части лизинговых платежей или первого взноса (аванса) при  заключении договора лизинга оборудования с российскими лизинговыми компаниями</a:t>
            </a:r>
          </a:p>
        </p:txBody>
      </p:sp>
      <p:sp>
        <p:nvSpPr>
          <p:cNvPr id="25" name="Стрелка: шеврон 49">
            <a:extLst>
              <a:ext uri="{FF2B5EF4-FFF2-40B4-BE49-F238E27FC236}">
                <a16:creationId xmlns="" xmlns:a16="http://schemas.microsoft.com/office/drawing/2014/main" id="{1FDD75E8-348F-43A4-A7DB-BB1BA5533B01}"/>
              </a:ext>
            </a:extLst>
          </p:cNvPr>
          <p:cNvSpPr/>
          <p:nvPr/>
        </p:nvSpPr>
        <p:spPr>
          <a:xfrm rot="5400000">
            <a:off x="3407411" y="1199901"/>
            <a:ext cx="439905" cy="786672"/>
          </a:xfrm>
          <a:prstGeom prst="chevron">
            <a:avLst/>
          </a:prstGeom>
          <a:solidFill>
            <a:srgbClr val="7CA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16272" y="1884409"/>
            <a:ext cx="26958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Субсидия промышленным предприятиям автономного округа на возмещение части затрат, связанных с приобретением нового оборудования</a:t>
            </a:r>
          </a:p>
        </p:txBody>
      </p:sp>
      <p:sp>
        <p:nvSpPr>
          <p:cNvPr id="29" name="Стрелка: шеврон 49">
            <a:extLst>
              <a:ext uri="{FF2B5EF4-FFF2-40B4-BE49-F238E27FC236}">
                <a16:creationId xmlns="" xmlns:a16="http://schemas.microsoft.com/office/drawing/2014/main" id="{1FDD75E8-348F-43A4-A7DB-BB1BA5533B01}"/>
              </a:ext>
            </a:extLst>
          </p:cNvPr>
          <p:cNvSpPr/>
          <p:nvPr/>
        </p:nvSpPr>
        <p:spPr>
          <a:xfrm rot="5400000">
            <a:off x="6353109" y="1189463"/>
            <a:ext cx="439905" cy="786672"/>
          </a:xfrm>
          <a:prstGeom prst="chevron">
            <a:avLst/>
          </a:prstGeom>
          <a:solidFill>
            <a:srgbClr val="7CA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899132" y="1836393"/>
            <a:ext cx="31697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Субсидия юридическим лицам и индивидуальным предпринимателям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автономного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округа на возмещение части стоимости заказанного и оплаченного оборудования и других материальных ресурсов, произведенных в автономном округе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0689" y="4950508"/>
            <a:ext cx="54060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Предприятия, реализовавшие инвестиционный проект </a:t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</a:b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(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ОКВЭД 10, 14-17, 19, 20-31, 33 раздела С, 38.32 раздела Е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) </a:t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</a:b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на сумму от 20 млн. рублей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210" y="3706369"/>
            <a:ext cx="26743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Компенсация 50% от фактически произведенных и документально подтвержденных затрат, но не более 10 млн. рублей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102278" y="3720983"/>
            <a:ext cx="26743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Компенсация 20% от фактически произведенных и документально подтвержденных затрат, но не более 10 млн. рублей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972820" y="3735597"/>
            <a:ext cx="2674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Компенсация 5% стоимости заказанного и оплаченного оборудования, но не более 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50 млн. рублей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3824" y="5779312"/>
            <a:ext cx="84132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Контактные лица: 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Коляда Тарас Георгиевич, начальник управления промышленной политики 8(3467)35-34-04 доб.3864 </a:t>
            </a:r>
          </a:p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Лиханова Алла Николаевна, начальник отдела реализации программы, 8(467)35-34-04 доб.3858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D5CE79A2-3306-4AD5-BA2A-E07A1EECEF30}"/>
              </a:ext>
            </a:extLst>
          </p:cNvPr>
          <p:cNvCxnSpPr>
            <a:cxnSpLocks/>
          </p:cNvCxnSpPr>
          <p:nvPr/>
        </p:nvCxnSpPr>
        <p:spPr>
          <a:xfrm>
            <a:off x="5808433" y="1732149"/>
            <a:ext cx="18258" cy="3696435"/>
          </a:xfrm>
          <a:prstGeom prst="line">
            <a:avLst/>
          </a:prstGeom>
          <a:ln>
            <a:solidFill>
              <a:srgbClr val="316F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0837FF7-5919-41BF-8DD0-96FAEA1BD99B}" type="slidenum">
              <a:rPr lang="en-US" b="1">
                <a:solidFill>
                  <a:srgbClr val="2E75B6"/>
                </a:solidFill>
                <a:latin typeface="Franklin Gothic Medium" panose="020B0603020102020204" pitchFamily="34" charset="0"/>
              </a:rPr>
              <a:pPr/>
              <a:t>4</a:t>
            </a:fld>
            <a:endParaRPr lang="en-US" b="1" dirty="0">
              <a:solidFill>
                <a:srgbClr val="2E75B6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027F8DED-ABDF-4062-96B2-263C340542B8}"/>
              </a:ext>
            </a:extLst>
          </p:cNvPr>
          <p:cNvGrpSpPr/>
          <p:nvPr/>
        </p:nvGrpSpPr>
        <p:grpSpPr>
          <a:xfrm>
            <a:off x="-12192" y="1174335"/>
            <a:ext cx="7859486" cy="89285"/>
            <a:chOff x="947651" y="2754884"/>
            <a:chExt cx="7257566" cy="89285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18223DB2-1937-4FB8-B66B-6003CA9703C7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5E5A9F21-B096-473F-BF75-74072B04A96E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6368" y="135026"/>
            <a:ext cx="72713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  <a:ea typeface="+mj-ea"/>
                <a:cs typeface="+mj-cs"/>
              </a:rPr>
              <a:t>Иные меры поддержки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  <a:ea typeface="+mj-ea"/>
                <a:cs typeface="+mj-cs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  <a:ea typeface="+mj-ea"/>
                <a:cs typeface="+mj-cs"/>
              </a:rPr>
              <a:t>в сфере обрабатывающей промышленности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6" name="Стрелка: шеврон 49">
            <a:extLst>
              <a:ext uri="{FF2B5EF4-FFF2-40B4-BE49-F238E27FC236}">
                <a16:creationId xmlns="" xmlns:a16="http://schemas.microsoft.com/office/drawing/2014/main" id="{1FDD75E8-348F-43A4-A7DB-BB1BA5533B01}"/>
              </a:ext>
            </a:extLst>
          </p:cNvPr>
          <p:cNvSpPr/>
          <p:nvPr/>
        </p:nvSpPr>
        <p:spPr>
          <a:xfrm rot="5400000">
            <a:off x="499291" y="1222865"/>
            <a:ext cx="439905" cy="786672"/>
          </a:xfrm>
          <a:prstGeom prst="chevron">
            <a:avLst/>
          </a:prstGeom>
          <a:solidFill>
            <a:srgbClr val="7CA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CE79A2-3306-4AD5-BA2A-E07A1EECEF30}"/>
              </a:ext>
            </a:extLst>
          </p:cNvPr>
          <p:cNvCxnSpPr>
            <a:cxnSpLocks/>
          </p:cNvCxnSpPr>
          <p:nvPr/>
        </p:nvCxnSpPr>
        <p:spPr>
          <a:xfrm>
            <a:off x="2925365" y="1730061"/>
            <a:ext cx="0" cy="2953318"/>
          </a:xfrm>
          <a:prstGeom prst="line">
            <a:avLst/>
          </a:prstGeom>
          <a:ln>
            <a:solidFill>
              <a:srgbClr val="316F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08153" y="1869795"/>
            <a:ext cx="2685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Предоставление земельного участка без проведения торгов</a:t>
            </a:r>
          </a:p>
        </p:txBody>
      </p:sp>
      <p:sp>
        <p:nvSpPr>
          <p:cNvPr id="9" name="Стрелка: шеврон 49">
            <a:extLst>
              <a:ext uri="{FF2B5EF4-FFF2-40B4-BE49-F238E27FC236}">
                <a16:creationId xmlns="" xmlns:a16="http://schemas.microsoft.com/office/drawing/2014/main" id="{1FDD75E8-348F-43A4-A7DB-BB1BA5533B01}"/>
              </a:ext>
            </a:extLst>
          </p:cNvPr>
          <p:cNvSpPr/>
          <p:nvPr/>
        </p:nvSpPr>
        <p:spPr>
          <a:xfrm rot="5400000">
            <a:off x="3407411" y="1199901"/>
            <a:ext cx="439905" cy="786672"/>
          </a:xfrm>
          <a:prstGeom prst="chevron">
            <a:avLst/>
          </a:prstGeom>
          <a:solidFill>
            <a:srgbClr val="7CA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D5CE79A2-3306-4AD5-BA2A-E07A1EECEF30}"/>
              </a:ext>
            </a:extLst>
          </p:cNvPr>
          <p:cNvCxnSpPr>
            <a:cxnSpLocks/>
          </p:cNvCxnSpPr>
          <p:nvPr/>
        </p:nvCxnSpPr>
        <p:spPr>
          <a:xfrm>
            <a:off x="5795907" y="1744675"/>
            <a:ext cx="3645" cy="2938704"/>
          </a:xfrm>
          <a:prstGeom prst="line">
            <a:avLst/>
          </a:prstGeom>
          <a:ln>
            <a:solidFill>
              <a:srgbClr val="316F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116272" y="1884409"/>
            <a:ext cx="2695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Льгота по налогу на прибыль</a:t>
            </a:r>
          </a:p>
        </p:txBody>
      </p:sp>
      <p:sp>
        <p:nvSpPr>
          <p:cNvPr id="12" name="Стрелка: шеврон 49">
            <a:extLst>
              <a:ext uri="{FF2B5EF4-FFF2-40B4-BE49-F238E27FC236}">
                <a16:creationId xmlns="" xmlns:a16="http://schemas.microsoft.com/office/drawing/2014/main" id="{1FDD75E8-348F-43A4-A7DB-BB1BA5533B01}"/>
              </a:ext>
            </a:extLst>
          </p:cNvPr>
          <p:cNvSpPr/>
          <p:nvPr/>
        </p:nvSpPr>
        <p:spPr>
          <a:xfrm rot="5400000">
            <a:off x="6353109" y="1189463"/>
            <a:ext cx="439905" cy="786672"/>
          </a:xfrm>
          <a:prstGeom prst="chevron">
            <a:avLst/>
          </a:prstGeom>
          <a:solidFill>
            <a:srgbClr val="7CA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74288" y="1836393"/>
            <a:ext cx="2695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Льгота по налогу на имущество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781" y="3627773"/>
            <a:ext cx="283931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270-п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от 14.08.2015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предоставлении в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Ханты-Мансийском автономном округе –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Югре земельных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участков, находящихся в государственной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или муниципальной собственности,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юридическим лицам в аренду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без проведения торгов для размещения объектов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социально-культурного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и коммунально-бытового назначения,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реализации масштабных инвестиционных проектов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, в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том числе с целью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обеспечения прав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граждан - участников долевого строительства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, пострадавших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от действий (бездействия)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застройщиков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1781" y="2765567"/>
            <a:ext cx="28393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26-оз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от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03.05.2000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 регулировании отдельных земельных отношений в Ханты-Мансийском автономном округе - Югре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37479" y="2742603"/>
            <a:ext cx="258670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87-оз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от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30.09.2011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 налоге на прибыль организаций, подлежащем зачислению в бюджет Ханты-Мансийского автономного округа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– Югры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945599" y="2744691"/>
            <a:ext cx="258670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190-оз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от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29.11.2010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 налоге на имущество организаций 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0837FF7-5919-41BF-8DD0-96FAEA1BD99B}" type="slidenum">
              <a:rPr lang="en-US" b="1">
                <a:solidFill>
                  <a:srgbClr val="2E75B6"/>
                </a:solidFill>
                <a:latin typeface="Franklin Gothic Medium" panose="020B0603020102020204" pitchFamily="34" charset="0"/>
              </a:rPr>
              <a:pPr/>
              <a:t>5</a:t>
            </a:fld>
            <a:endParaRPr lang="en-US" b="1">
              <a:solidFill>
                <a:srgbClr val="2E75B6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027F8DED-ABDF-4062-96B2-263C340542B8}"/>
              </a:ext>
            </a:extLst>
          </p:cNvPr>
          <p:cNvGrpSpPr/>
          <p:nvPr/>
        </p:nvGrpSpPr>
        <p:grpSpPr>
          <a:xfrm>
            <a:off x="-12192" y="1174335"/>
            <a:ext cx="7859486" cy="89285"/>
            <a:chOff x="947651" y="2754884"/>
            <a:chExt cx="7257566" cy="89285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18223DB2-1937-4FB8-B66B-6003CA9703C7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5E5A9F21-B096-473F-BF75-74072B04A96E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37995" y="135026"/>
            <a:ext cx="8054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  <a:ea typeface="+mj-ea"/>
                <a:cs typeface="+mj-cs"/>
              </a:rPr>
              <a:t>Специализированный информационный ресурс </a:t>
            </a:r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  <a:ea typeface="+mj-ea"/>
                <a:cs typeface="+mj-cs"/>
              </a:rPr>
              <a:t>о промышленности Югры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D0528E41-0EB8-452C-80A5-D530C3A3809C}"/>
              </a:ext>
            </a:extLst>
          </p:cNvPr>
          <p:cNvSpPr/>
          <p:nvPr/>
        </p:nvSpPr>
        <p:spPr>
          <a:xfrm>
            <a:off x="213755" y="1836545"/>
            <a:ext cx="3294350" cy="319210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22300" sx="102000" sy="102000" algn="ctr" rotWithShape="0">
              <a:srgbClr val="85CEFF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D7F1770-D2B1-4420-A616-57F471B13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7" t="8444" r="25860" b="12355"/>
          <a:stretch>
            <a:fillRect/>
          </a:stretch>
        </p:blipFill>
        <p:spPr>
          <a:xfrm>
            <a:off x="576199" y="2209390"/>
            <a:ext cx="2536281" cy="2536281"/>
          </a:xfrm>
          <a:custGeom>
            <a:avLst/>
            <a:gdLst>
              <a:gd name="connsiteX0" fmla="*/ 1462613 w 2925226"/>
              <a:gd name="connsiteY0" fmla="*/ 0 h 2925226"/>
              <a:gd name="connsiteX1" fmla="*/ 2925226 w 2925226"/>
              <a:gd name="connsiteY1" fmla="*/ 1462613 h 2925226"/>
              <a:gd name="connsiteX2" fmla="*/ 1462613 w 2925226"/>
              <a:gd name="connsiteY2" fmla="*/ 2925226 h 2925226"/>
              <a:gd name="connsiteX3" fmla="*/ 0 w 2925226"/>
              <a:gd name="connsiteY3" fmla="*/ 1462613 h 2925226"/>
              <a:gd name="connsiteX4" fmla="*/ 1462613 w 2925226"/>
              <a:gd name="connsiteY4" fmla="*/ 0 h 292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226" h="2925226">
                <a:moveTo>
                  <a:pt x="1462613" y="0"/>
                </a:moveTo>
                <a:cubicBezTo>
                  <a:pt x="2270392" y="0"/>
                  <a:pt x="2925226" y="654834"/>
                  <a:pt x="2925226" y="1462613"/>
                </a:cubicBezTo>
                <a:cubicBezTo>
                  <a:pt x="2925226" y="2270392"/>
                  <a:pt x="2270392" y="2925226"/>
                  <a:pt x="1462613" y="2925226"/>
                </a:cubicBezTo>
                <a:cubicBezTo>
                  <a:pt x="654834" y="2925226"/>
                  <a:pt x="0" y="2270392"/>
                  <a:pt x="0" y="1462613"/>
                </a:cubicBezTo>
                <a:cubicBezTo>
                  <a:pt x="0" y="654834"/>
                  <a:pt x="654834" y="0"/>
                  <a:pt x="1462613" y="0"/>
                </a:cubicBezTo>
                <a:close/>
              </a:path>
            </a:pathLst>
          </a:cu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B710EA9-2A14-413A-BE3D-967A384A18EC}"/>
              </a:ext>
            </a:extLst>
          </p:cNvPr>
          <p:cNvSpPr txBox="1"/>
          <p:nvPr/>
        </p:nvSpPr>
        <p:spPr>
          <a:xfrm>
            <a:off x="773810" y="5326476"/>
            <a:ext cx="2499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www.fondugra.ru 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0" t="16482" r="72314" b="58333"/>
          <a:stretch/>
        </p:blipFill>
        <p:spPr bwMode="auto">
          <a:xfrm>
            <a:off x="3698362" y="1545512"/>
            <a:ext cx="1197444" cy="122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2" t="15967" r="52841" b="55708"/>
          <a:stretch/>
        </p:blipFill>
        <p:spPr bwMode="auto">
          <a:xfrm>
            <a:off x="3793913" y="2906036"/>
            <a:ext cx="1010502" cy="11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2" t="16667" r="12813" b="55708"/>
          <a:stretch/>
        </p:blipFill>
        <p:spPr bwMode="auto">
          <a:xfrm>
            <a:off x="3718336" y="4120214"/>
            <a:ext cx="1133133" cy="104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3" t="47037" r="39405" b="22096"/>
          <a:stretch/>
        </p:blipFill>
        <p:spPr bwMode="auto">
          <a:xfrm>
            <a:off x="3568051" y="5262226"/>
            <a:ext cx="1467418" cy="122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D5CE79A2-3306-4AD5-BA2A-E07A1EECEF30}"/>
              </a:ext>
            </a:extLst>
          </p:cNvPr>
          <p:cNvCxnSpPr>
            <a:cxnSpLocks/>
          </p:cNvCxnSpPr>
          <p:nvPr/>
        </p:nvCxnSpPr>
        <p:spPr>
          <a:xfrm>
            <a:off x="5182133" y="1744675"/>
            <a:ext cx="3645" cy="4568443"/>
          </a:xfrm>
          <a:prstGeom prst="line">
            <a:avLst/>
          </a:prstGeom>
          <a:ln>
            <a:solidFill>
              <a:srgbClr val="316F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11038" y="1769727"/>
            <a:ext cx="34446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Югра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в цифрах</a:t>
            </a:r>
          </a:p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Социально-экономические показатели Югры</a:t>
            </a:r>
          </a:p>
          <a:p>
            <a:pPr algn="just"/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Приоритеты в промышленности</a:t>
            </a:r>
          </a:p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Характеристика промышленности Югры</a:t>
            </a:r>
          </a:p>
          <a:p>
            <a:pPr algn="just"/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Инвестиционная витрина</a:t>
            </a:r>
          </a:p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Проекты в Югре ищут инвестора</a:t>
            </a:r>
          </a:p>
          <a:p>
            <a:pPr algn="just"/>
            <a:endParaRPr lang="ru-RU" sz="1400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Промышленные площадки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Земельные участки для локализации проектов</a:t>
            </a:r>
          </a:p>
          <a:p>
            <a:pPr algn="just"/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Каталог промышленной продукции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Наиболее востребованные товарные группы для производства и реализации в Югре</a:t>
            </a:r>
          </a:p>
          <a:p>
            <a:pPr algn="just"/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Торговые площадки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0837FF7-5919-41BF-8DD0-96FAEA1BD99B}" type="slidenum">
              <a:rPr lang="en-US" b="1">
                <a:solidFill>
                  <a:srgbClr val="2E75B6"/>
                </a:solidFill>
                <a:latin typeface="Franklin Gothic Medium" panose="020B0603020102020204" pitchFamily="34" charset="0"/>
              </a:rPr>
              <a:pPr/>
              <a:t>6</a:t>
            </a:fld>
            <a:endParaRPr lang="en-US" b="1">
              <a:solidFill>
                <a:srgbClr val="2E75B6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4433</TotalTime>
  <Words>469</Words>
  <Application>Microsoft Office PowerPoint</Application>
  <PresentationFormat>Экран (4:3)</PresentationFormat>
  <Paragraphs>95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Меры государственной поддержки предприятий обрабатывающей промышленности  Ханты-Мансийского автономного округа - Югры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Лиханова Алла Николаевна</cp:lastModifiedBy>
  <cp:revision>177</cp:revision>
  <cp:lastPrinted>2019-10-09T12:19:01Z</cp:lastPrinted>
  <dcterms:created xsi:type="dcterms:W3CDTF">2018-09-04T12:10:47Z</dcterms:created>
  <dcterms:modified xsi:type="dcterms:W3CDTF">2021-06-03T13:15:19Z</dcterms:modified>
</cp:coreProperties>
</file>