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409" r:id="rId3"/>
    <p:sldId id="420" r:id="rId4"/>
    <p:sldId id="421" r:id="rId5"/>
    <p:sldId id="424" r:id="rId6"/>
    <p:sldId id="423" r:id="rId7"/>
    <p:sldId id="385" r:id="rId8"/>
  </p:sldIdLst>
  <p:sldSz cx="10693400" cy="7561263"/>
  <p:notesSz cx="6858000" cy="9947275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A9"/>
    <a:srgbClr val="003BB0"/>
    <a:srgbClr val="002570"/>
    <a:srgbClr val="002B82"/>
    <a:srgbClr val="002F8E"/>
    <a:srgbClr val="8D8C90"/>
    <a:srgbClr val="50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5" autoAdjust="0"/>
    <p:restoredTop sz="94236" autoAdjust="0"/>
  </p:normalViewPr>
  <p:slideViewPr>
    <p:cSldViewPr showGuides="1">
      <p:cViewPr>
        <p:scale>
          <a:sx n="89" d="100"/>
          <a:sy n="89" d="100"/>
        </p:scale>
        <p:origin x="-1836" y="-366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6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5573C-7DB4-4EF7-8362-1D4601DD37FA}" type="datetimeFigureOut">
              <a:rPr lang="ru-RU" smtClean="0"/>
              <a:pPr/>
              <a:t>20.06.2021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CEA0E-15AE-4E62-89B9-C30FE978E3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907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20.06.2021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92163" y="746125"/>
            <a:ext cx="527367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361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39"/>
            <a:ext cx="1080120" cy="4154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5" cy="720080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540271"/>
            <a:ext cx="8588251" cy="122413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2" y="1764295"/>
            <a:ext cx="8588251" cy="533183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0951"/>
            <a:ext cx="724718" cy="69662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3056" rtl="0" eaLnBrk="1" latinLnBrk="0" hangingPunct="1">
        <a:lnSpc>
          <a:spcPts val="5200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538" indent="0" algn="l" defTabSz="1043056" rtl="0" eaLnBrk="1" latinLnBrk="0" hangingPunct="1">
        <a:spcBef>
          <a:spcPct val="20000"/>
        </a:spcBef>
        <a:buFont typeface="+mj-lt"/>
        <a:buNone/>
        <a:defRPr sz="3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0" algn="l" defTabSz="1043056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3056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363" algn="just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0" algn="l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66180" y="2772519"/>
            <a:ext cx="9297223" cy="250831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Исключение индивидуального предпринимателя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 ЕГРИП по решению регистрирующего органа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Последствия внесения сведений о недостоверности в ЕГРЮЛ.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18308" y="5580831"/>
            <a:ext cx="8424936" cy="1572283"/>
          </a:xfrm>
        </p:spPr>
        <p:txBody>
          <a:bodyPr>
            <a:normAutofit/>
          </a:bodyPr>
          <a:lstStyle/>
          <a:p>
            <a:pPr algn="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Заместитель начальника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отдела учета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налогоплательщиков </a:t>
            </a:r>
          </a:p>
          <a:p>
            <a:pPr algn="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ИФНС России по г. Сургуту Ханты-Мансийского автономного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округа - Югры 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М.П. Георгиева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Сургут 2021 год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88982" y="2923375"/>
            <a:ext cx="8246150" cy="323352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Исключение индивидуального предпринимателя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 единого государственного реестра индивидуальных предпринимателей по решению регистрирующего органа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(введена Федеральным законом от 12.11.2019 № 377-ФЗ)</a:t>
            </a:r>
          </a:p>
          <a:p>
            <a:pPr algn="ctr"/>
            <a:endParaRPr lang="ru-RU" sz="2000" b="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Вступил в действие с 01.09.2020</a:t>
            </a:r>
            <a:endParaRPr lang="ru-RU" sz="20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4212" y="972319"/>
            <a:ext cx="8580438" cy="1219199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Статья 22.4. Федерального закона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08.08.2001 № 129-ФЗ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 государственной регистрации юридических лиц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индивидуальных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предпринимателей»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54212" y="1548383"/>
            <a:ext cx="8561139" cy="5324475"/>
          </a:xfrm>
        </p:spPr>
        <p:txBody>
          <a:bodyPr>
            <a:normAutofit/>
          </a:bodyPr>
          <a:lstStyle/>
          <a:p>
            <a:pPr algn="just"/>
            <a:endParaRPr lang="ru-RU" b="0" dirty="0" smtClean="0"/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Налоговый орган признает индивидуального предпринимателя фактически прекратившим свою деятельность (недействующим) в случаях, если к моменту принятия регистрирующим органом соответствующего решения одновременно соблюдаются следующие условия: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-истекло 15 месяцев с даты окончания действия патента или индивидуальный предприниматель в течение последних 15 месяцев не представлял налоговую отчетность;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-индивидуальный предприниматель имеет недоимку и задолженность.</a:t>
            </a:r>
          </a:p>
          <a:p>
            <a:pPr algn="just"/>
            <a:endParaRPr lang="ru-RU" b="0" dirty="0">
              <a:latin typeface="Times New Roman" pitchFamily="18" charset="0"/>
              <a:cs typeface="Times New Roman" pitchFamily="18" charset="0"/>
            </a:endParaRPr>
          </a:p>
          <a:p>
            <a:pPr marL="935038" indent="-571500" algn="just">
              <a:buFont typeface="Wingdings" pitchFamily="2" charset="2"/>
              <a:buChar char="Ø"/>
            </a:pPr>
            <a:endParaRPr lang="ru-RU" b="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98228" y="552451"/>
            <a:ext cx="8444236" cy="9959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</a:t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исключения индивидуального предпринимателя из ЕГРИП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04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242244" y="1764407"/>
            <a:ext cx="8417123" cy="5036443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отношении индивидуального предпринимателя,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исключенного из ЕГРИП по решению регистрирующего органа, распространяется 3-летний запрет на регистрацию деятельности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качестве предпринимателя!</a:t>
            </a:r>
          </a:p>
          <a:p>
            <a:pPr marL="935038" indent="-571500" algn="just">
              <a:buFont typeface="Wingdings" pitchFamily="2" charset="2"/>
              <a:buChar char="Ø"/>
            </a:pPr>
            <a:endParaRPr lang="ru-RU" i="1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Последствия при исключении индивидуального предпринимателя из ЕГРИП по решению регистрирующего органа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422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26220" y="2494747"/>
            <a:ext cx="8208912" cy="3662148"/>
          </a:xfrm>
        </p:spPr>
        <p:txBody>
          <a:bodyPr>
            <a:noAutofit/>
          </a:bodyPr>
          <a:lstStyle/>
          <a:p>
            <a:pPr algn="just"/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достоверности сведений в ЕГРЮЛ проводится регистрирующим 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(налоговым) органом 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возникновения обоснованных сомнений в их достоверности, в том числе в случае поступления возражений заинтересованных лиц относительно предстоящей государственной регистрации изменений устава юридического лица или предстоящего включения сведений в 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ЕГРЮЛ</a:t>
            </a:r>
          </a:p>
          <a:p>
            <a:pPr algn="ctr"/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(пункт 4.2 статья 9 ) </a:t>
            </a:r>
          </a:p>
          <a:p>
            <a:pPr algn="just"/>
            <a:endParaRPr lang="ru-RU" sz="2000" b="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4212" y="972319"/>
            <a:ext cx="8580438" cy="1219199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08.08.2001 № 129-ФЗ «О государственной регистрации юридических лиц и индивидуальных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предпринимателей»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118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54212" y="1548383"/>
            <a:ext cx="8561139" cy="5324475"/>
          </a:xfrm>
        </p:spPr>
        <p:txBody>
          <a:bodyPr>
            <a:normAutofit fontScale="55000" lnSpcReduction="20000"/>
          </a:bodyPr>
          <a:lstStyle/>
          <a:p>
            <a:pPr algn="just"/>
            <a:endParaRPr lang="ru-RU" b="0" dirty="0" smtClean="0"/>
          </a:p>
          <a:p>
            <a:pPr marL="935038" indent="-571500" algn="just">
              <a:spcAft>
                <a:spcPts val="0"/>
              </a:spcAft>
              <a:buFont typeface="Wingdings" pitchFamily="2" charset="2"/>
              <a:buChar char="Ø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935038" indent="-571500" algn="just">
              <a:spcAft>
                <a:spcPts val="0"/>
              </a:spcAft>
              <a:buFont typeface="Wingdings" pitchFamily="2" charset="2"/>
              <a:buChar char="Ø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935038" indent="-571500" algn="just">
              <a:buFont typeface="Wingdings" pitchFamily="2" charset="2"/>
              <a:buChar char="Ø"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исключение юридического лица из ЕГРЮЛ</a:t>
            </a:r>
            <a:endParaRPr lang="ru-RU" b="0" dirty="0" smtClean="0">
              <a:latin typeface="Times New Roman" pitchFamily="18" charset="0"/>
              <a:cs typeface="Times New Roman" pitchFamily="18" charset="0"/>
            </a:endParaRPr>
          </a:p>
          <a:p>
            <a:pPr marL="935038" indent="-571500" algn="just"/>
            <a:endParaRPr lang="ru-RU" b="0" dirty="0" smtClean="0">
              <a:latin typeface="Times New Roman" pitchFamily="18" charset="0"/>
              <a:cs typeface="Times New Roman" pitchFamily="18" charset="0"/>
            </a:endParaRPr>
          </a:p>
          <a:p>
            <a:pPr marL="935038" indent="-57150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отказ в государственной регистрации создании новых компаний, руководителю/учредителю организации, который ранее был исключен из ЕГРЮЛ по решению регистрирующего органа</a:t>
            </a:r>
            <a:endParaRPr lang="ru-RU" sz="5100" b="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935038" indent="-571500" algn="just">
              <a:spcAft>
                <a:spcPts val="0"/>
              </a:spcAft>
              <a:buFont typeface="Wingdings" pitchFamily="2" charset="2"/>
              <a:buChar char="Ø"/>
            </a:pPr>
            <a:endParaRPr lang="ru-RU" b="0" dirty="0" smtClean="0">
              <a:latin typeface="Times New Roman" pitchFamily="18" charset="0"/>
              <a:cs typeface="Times New Roman" pitchFamily="18" charset="0"/>
            </a:endParaRPr>
          </a:p>
          <a:p>
            <a:pPr marL="935038" indent="-571500" algn="just">
              <a:buFont typeface="Wingdings" pitchFamily="2" charset="2"/>
              <a:buChar char="Ø"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потеря  деловой репутации</a:t>
            </a:r>
          </a:p>
          <a:p>
            <a:pPr algn="just"/>
            <a:endParaRPr lang="ru-RU" b="0" dirty="0" smtClean="0">
              <a:latin typeface="Times New Roman" pitchFamily="18" charset="0"/>
              <a:cs typeface="Times New Roman" pitchFamily="18" charset="0"/>
            </a:endParaRPr>
          </a:p>
          <a:p>
            <a:pPr marL="935038" indent="-571500" algn="just">
              <a:buFont typeface="Wingdings" pitchFamily="2" charset="2"/>
              <a:buChar char="Ø"/>
            </a:pPr>
            <a:endParaRPr lang="ru-RU" b="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98228" y="552451"/>
            <a:ext cx="8444236" cy="9959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 внесения сведений о недостоверности в ЕГРЮЛ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(подпункт «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пункта 1 статьи 23 Федерального закона № 129-ФЗ)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453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15" name="Содержимое 3"/>
          <p:cNvSpPr txBox="1">
            <a:spLocks/>
          </p:cNvSpPr>
          <p:nvPr/>
        </p:nvSpPr>
        <p:spPr>
          <a:xfrm>
            <a:off x="810196" y="540271"/>
            <a:ext cx="9073008" cy="5691758"/>
          </a:xfrm>
          <a:prstGeom prst="rect">
            <a:avLst/>
          </a:prstGeom>
        </p:spPr>
        <p:txBody>
          <a:bodyPr vert="horz" lIns="104306" tIns="52153" rIns="104306" bIns="52153" rtlCol="0" anchor="t">
            <a:normAutofit/>
          </a:bodyPr>
          <a:lstStyle>
            <a:lvl1pPr marL="0" indent="0" algn="l" defTabSz="1043056" rtl="0" eaLnBrk="1" latinLnBrk="0" hangingPunct="1">
              <a:spcBef>
                <a:spcPct val="20000"/>
              </a:spcBef>
              <a:buFont typeface="+mj-lt"/>
              <a:buNone/>
              <a:defRPr sz="23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21528" indent="0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21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043056" indent="0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564584" indent="0" algn="just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tabLst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86112" indent="0" algn="l" defTabSz="1043056" rtl="0" eaLnBrk="1" latinLnBrk="0" hangingPunct="1">
              <a:lnSpc>
                <a:spcPts val="1800"/>
              </a:lnSpc>
              <a:spcBef>
                <a:spcPts val="400"/>
              </a:spcBef>
              <a:buFont typeface="Arial" pitchFamily="34" charset="0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607640" indent="0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29168" indent="0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0696" indent="0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72224" indent="0" algn="l" defTabSz="1043056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3"/>
            <a:r>
              <a:rPr lang="ru-RU" sz="9600" dirty="0" smtClean="0"/>
              <a:t> </a:t>
            </a:r>
            <a:endParaRPr lang="ru-RU" sz="9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771042" y="3066103"/>
            <a:ext cx="7390291" cy="716095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Благодарю </a:t>
            </a:r>
            <a:r>
              <a:rPr lang="ru-RU" sz="4000" b="1" dirty="0">
                <a:solidFill>
                  <a:srgbClr val="005AA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 внимание!</a:t>
            </a:r>
          </a:p>
        </p:txBody>
      </p:sp>
      <p:pic>
        <p:nvPicPr>
          <p:cNvPr id="5" name="Объект 6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8" y="612279"/>
            <a:ext cx="1261981" cy="11339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7652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К ФЛ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ЛК ФЛ</Template>
  <TotalTime>1725</TotalTime>
  <Words>240</Words>
  <Application>Microsoft Office PowerPoint</Application>
  <PresentationFormat>Произвольный</PresentationFormat>
  <Paragraphs>46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ЛК ФЛ</vt:lpstr>
      <vt:lpstr>Исключение индивидуального предпринимателя  из ЕГРИП по решению регистрирующего органа.   Последствия внесения сведений о недостоверности в ЕГРЮЛ. </vt:lpstr>
      <vt:lpstr>Статья 22.4. Федерального закона от 08.08.2001 № 129-ФЗ  «О государственной регистрации юридических лиц  и индивидуальных предпринимателей» </vt:lpstr>
      <vt:lpstr> Условия  для исключения индивидуального предпринимателя из ЕГРИП </vt:lpstr>
      <vt:lpstr>  Последствия при исключении индивидуального предпринимателя из ЕГРИП по решению регистрирующего органа</vt:lpstr>
      <vt:lpstr>Федеральный закон от 08.08.2001 № 129-ФЗ «О государственной регистрации юридических лиц и индивидуальных предпринимателей»</vt:lpstr>
      <vt:lpstr> Последствия внесения сведений о недостоверности в ЕГРЮЛ  (подпункт «ф» пункта 1 статьи 23 Федерального закона № 129-ФЗ)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Портал Госуслуг в помощь!</dc:title>
  <dc:creator>ИРИНА</dc:creator>
  <cp:lastModifiedBy>Емелина Наталья Петровна</cp:lastModifiedBy>
  <cp:revision>464</cp:revision>
  <cp:lastPrinted>2021-06-20T11:00:11Z</cp:lastPrinted>
  <dcterms:created xsi:type="dcterms:W3CDTF">2018-09-04T03:29:56Z</dcterms:created>
  <dcterms:modified xsi:type="dcterms:W3CDTF">2021-06-20T11:00:44Z</dcterms:modified>
</cp:coreProperties>
</file>