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1344" r:id="rId5"/>
    <p:sldId id="1189" r:id="rId6"/>
    <p:sldId id="1345" r:id="rId7"/>
    <p:sldId id="1327" r:id="rId8"/>
    <p:sldId id="1346" r:id="rId9"/>
    <p:sldId id="1329" r:id="rId10"/>
    <p:sldId id="1328" r:id="rId11"/>
    <p:sldId id="1191" r:id="rId12"/>
    <p:sldId id="1182" r:id="rId13"/>
    <p:sldId id="1324" r:id="rId14"/>
    <p:sldId id="1194" r:id="rId15"/>
    <p:sldId id="1326" r:id="rId16"/>
    <p:sldId id="1195" r:id="rId17"/>
    <p:sldId id="1352" r:id="rId18"/>
    <p:sldId id="1351" r:id="rId19"/>
    <p:sldId id="1350" r:id="rId20"/>
    <p:sldId id="1353" r:id="rId21"/>
    <p:sldId id="1354" r:id="rId22"/>
    <p:sldId id="1355" r:id="rId23"/>
    <p:sldId id="1356" r:id="rId24"/>
    <p:sldId id="1357" r:id="rId25"/>
    <p:sldId id="1359" r:id="rId26"/>
    <p:sldId id="1362" r:id="rId27"/>
    <p:sldId id="1360" r:id="rId28"/>
    <p:sldId id="1071" r:id="rId29"/>
  </p:sldIdLst>
  <p:sldSz cx="12192000" cy="6858000"/>
  <p:notesSz cx="6761163" cy="9942513"/>
  <p:embeddedFontLs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A5778F-BAA4-4742-AC11-87790D76153E}">
          <p14:sldIdLst/>
        </p14:section>
        <p14:section name="Раздел по умолчанию" id="{C22F2FF5-B6D6-483D-8A77-4E7E7A42B07F}">
          <p14:sldIdLst>
            <p14:sldId id="1344"/>
            <p14:sldId id="1189"/>
            <p14:sldId id="1345"/>
            <p14:sldId id="1327"/>
            <p14:sldId id="1346"/>
            <p14:sldId id="1329"/>
            <p14:sldId id="1328"/>
            <p14:sldId id="1191"/>
            <p14:sldId id="1182"/>
            <p14:sldId id="1324"/>
            <p14:sldId id="1194"/>
            <p14:sldId id="1326"/>
            <p14:sldId id="1195"/>
            <p14:sldId id="1352"/>
            <p14:sldId id="1351"/>
            <p14:sldId id="1350"/>
            <p14:sldId id="1353"/>
            <p14:sldId id="1354"/>
            <p14:sldId id="1355"/>
            <p14:sldId id="1356"/>
            <p14:sldId id="1357"/>
            <p14:sldId id="1359"/>
            <p14:sldId id="1362"/>
            <p14:sldId id="1360"/>
            <p14:sldId id="10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мякова Полина" initials="ХП" lastIdx="4" clrIdx="0">
    <p:extLst>
      <p:ext uri="{19B8F6BF-5375-455C-9EA6-DF929625EA0E}">
        <p15:presenceInfo xmlns:p15="http://schemas.microsoft.com/office/powerpoint/2012/main" userId="S::p.khomyakova@crpt.ru::2205f5fc-9bdf-42f6-8e2a-328df2c33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910"/>
    <a:srgbClr val="F6F42E"/>
    <a:srgbClr val="A7A9AC"/>
    <a:srgbClr val="FF3300"/>
    <a:srgbClr val="FF9966"/>
    <a:srgbClr val="F8F200"/>
    <a:srgbClr val="595959"/>
    <a:srgbClr val="EAF300"/>
    <a:srgbClr val="EAEA00"/>
    <a:srgbClr val="E8D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0" autoAdjust="0"/>
    <p:restoredTop sz="93817" autoAdjust="0"/>
  </p:normalViewPr>
  <p:slideViewPr>
    <p:cSldViewPr snapToGrid="0">
      <p:cViewPr varScale="1">
        <p:scale>
          <a:sx n="60" d="100"/>
          <a:sy n="60" d="100"/>
        </p:scale>
        <p:origin x="43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52" y="114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9837" cy="498852"/>
          </a:xfrm>
          <a:prstGeom prst="rect">
            <a:avLst/>
          </a:prstGeom>
        </p:spPr>
        <p:txBody>
          <a:bodyPr vert="horz" lIns="91319" tIns="45659" rIns="91319" bIns="4565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8852"/>
          </a:xfrm>
          <a:prstGeom prst="rect">
            <a:avLst/>
          </a:prstGeom>
        </p:spPr>
        <p:txBody>
          <a:bodyPr vert="horz" lIns="91319" tIns="45659" rIns="91319" bIns="45659" rtlCol="0"/>
          <a:lstStyle>
            <a:lvl1pPr algn="r">
              <a:defRPr sz="1200"/>
            </a:lvl1pPr>
          </a:lstStyle>
          <a:p>
            <a:fld id="{2C49C633-B790-490D-B6B9-51E8CDDC6A85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9" tIns="45659" rIns="91319" bIns="4565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3"/>
            <a:ext cx="5408930" cy="3914865"/>
          </a:xfrm>
          <a:prstGeom prst="rect">
            <a:avLst/>
          </a:prstGeom>
        </p:spPr>
        <p:txBody>
          <a:bodyPr vert="horz" lIns="91319" tIns="45659" rIns="91319" bIns="4565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3"/>
            <a:ext cx="2929837" cy="498851"/>
          </a:xfrm>
          <a:prstGeom prst="rect">
            <a:avLst/>
          </a:prstGeom>
        </p:spPr>
        <p:txBody>
          <a:bodyPr vert="horz" lIns="91319" tIns="45659" rIns="91319" bIns="4565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1"/>
          </a:xfrm>
          <a:prstGeom prst="rect">
            <a:avLst/>
          </a:prstGeom>
        </p:spPr>
        <p:txBody>
          <a:bodyPr vert="horz" lIns="91319" tIns="45659" rIns="91319" bIns="45659" rtlCol="0" anchor="b"/>
          <a:lstStyle>
            <a:lvl1pPr algn="r">
              <a:defRPr sz="1200"/>
            </a:lvl1pPr>
          </a:lstStyle>
          <a:p>
            <a:fld id="{7C0567A3-BBF3-40C3-9B0E-EE7FDE90F5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0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0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51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F24B1-C550-4E63-B398-0391877B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1CE374-FE3D-4EBF-A888-C58A5231B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E496E7-BF96-447F-AB5C-BFB656EE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C6BFDF-9575-421A-A54F-5312DCFF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6489D9-0F8F-428F-A315-D937A1F0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CC319-B5AC-41CC-AE94-73856683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4FF437-0816-4176-AB94-201C75CC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E83F6C-4FB1-4378-BDBA-C3B71F12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C14F9-689F-4C73-9FF1-69B866B5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3E8C8C-F56D-4F9F-96D4-9292299E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04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95036FC-7C4E-44EE-A7CA-44827DC67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BBC8E9-8AC7-4050-A277-931CD15A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BC03BD-4E1B-4ACC-ACA3-B05434CB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D685FC-22DF-48D5-81DE-6BD45E0F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EEB6D5-F6B2-4324-8AD2-9F501C6C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3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xmlns="" id="{7BC3970F-5583-41A2-A218-363495D62B8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600" b="1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ru-RU" dirty="0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626245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val="952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790BF-A5B2-45A8-86D8-2479602C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EDBA84-7AF9-4EF9-87A1-CDAFFD5EC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F1E517-E469-4B19-B54A-1694BC8C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0B4A4D-01B5-4F55-91C1-8345939B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9FA999-37EF-4C8A-82B0-6D6F51B7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4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8112DE-B166-46CC-8221-EA53A7FE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56018DB-0BE7-4A76-8516-2E1B750F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48F4F-3CE6-47E1-910E-892789D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7F5599-7B55-4750-9772-E46C136C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A7E4B5-FF71-45BD-B9B0-20617ADA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6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53B31-D623-46E7-B5C1-6562AB1C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1E47F2-B14E-49BB-9205-84CB8555E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5BF1FC4-F804-4D62-8306-818206F1E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EEADA3-1F64-4C66-9E91-E3CD382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CB8736-EDEA-4D59-817C-2D62B475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93E961-FAD2-48BD-837B-33197E29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FA578F-8188-4EEA-9729-EAE61D39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6884AC-AE85-4996-856C-2609C17BF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4CD1E0-3110-4505-BE29-ABE1CFC9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88BF824-51BF-4401-A102-01B66C7E8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540679A-4FB6-4EB3-B22F-A1A0935B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DFF7F49-9685-42D3-8E95-6A09571A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B6FDEF1-B79C-4B23-911D-C1476A3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EACA413-7C10-4E47-BBA5-DF687D35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3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BE9DC-5F28-4387-996F-AF3504F1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B4DC63-EF0E-4023-9B1B-92C5AF95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56ECF7-FD0D-4F81-8BE1-2592F6AC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1EF07CB-F6EA-4377-83CF-63B4A954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75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4782213-5CDF-4ACC-A36B-2057C793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F78C7D-58C7-4380-9623-0DC1344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35E9202-1998-4C41-A938-FE2C72A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5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098752-9061-452C-A2A3-71CA943C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57FF40-EC18-4377-B8E2-B9AB83F8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C70760-2E21-4BD3-B53D-A9D7DF226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A7D132-6BD0-4549-A336-61507BF4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B033B7-FCE7-4689-84E7-F34BF01F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0285E3-2FC2-46CC-A1D9-10D5A421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71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D752EF-23C5-4FBC-9649-B987599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451E62B-E35C-4F12-B89E-648C83B3B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1DA447-5104-48C0-B63F-E20D411F7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8F3018-3285-4E46-9943-0B8701C2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CB41DFD-AEB6-4FD9-9E94-3F49910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29A4B4-4BBA-4FBB-AE7E-867EB1D4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8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EACA41-F4AD-4C9B-9AF7-F1BC517F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CCB4A4-BB8F-4143-B8D8-796E8BFC6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4B01A8-98DE-476A-BD69-C074FA40B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4BA1-98D4-4A12-A432-565595167A31}" type="datetimeFigureOut">
              <a:rPr lang="ru-RU" smtClean="0"/>
              <a:pPr/>
              <a:t>06.10.2021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6D9EFD-92F0-446B-8993-71F5C67B7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B4B3FD-DA78-424C-B55D-E3D3B330D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94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7937" y="4782809"/>
            <a:ext cx="12184063" cy="187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Хакимова Татьяна Станиславовна </a:t>
            </a:r>
          </a:p>
          <a:p>
            <a:pPr algn="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Начальник отдела защиты прав потребителей </a:t>
            </a:r>
          </a:p>
          <a:p>
            <a:pPr algn="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0" y="0"/>
            <a:ext cx="12192000" cy="1808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337" name="Прямоугольник 7"/>
          <p:cNvSpPr>
            <a:spLocks noChangeArrowheads="1"/>
          </p:cNvSpPr>
          <p:nvPr/>
        </p:nvSpPr>
        <p:spPr bwMode="auto">
          <a:xfrm>
            <a:off x="4221162" y="6325152"/>
            <a:ext cx="35623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Прямоугольник 12"/>
          <p:cNvSpPr>
            <a:spLocks noChangeArrowheads="1"/>
          </p:cNvSpPr>
          <p:nvPr/>
        </p:nvSpPr>
        <p:spPr bwMode="auto">
          <a:xfrm>
            <a:off x="7937" y="6255369"/>
            <a:ext cx="12192000" cy="1178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062" y="1336941"/>
            <a:ext cx="10699750" cy="230832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Маркировка </a:t>
            </a:r>
            <a:r>
              <a:rPr lang="ru-RU" sz="3600" dirty="0">
                <a:solidFill>
                  <a:schemeClr val="bg1"/>
                </a:solidFill>
              </a:rPr>
              <a:t>товаров средствами идентификации. </a:t>
            </a:r>
            <a:endParaRPr 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289396" y="1635500"/>
            <a:ext cx="11653520" cy="1200329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Управление </a:t>
            </a:r>
          </a:p>
          <a:p>
            <a:pPr algn="ctr">
              <a:spcBef>
                <a:spcPts val="0"/>
              </a:spcBef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Федеральной службы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</a:rPr>
              <a:t>по надзору в сфере защиты прав потребителей </a:t>
            </a:r>
            <a:endParaRPr lang="ru-RU" alt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</a:rPr>
              <a:t>благополучия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человека по ХМАО – Югре 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4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306" y="238031"/>
            <a:ext cx="1412061" cy="140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7937" y="137559"/>
            <a:ext cx="12192000" cy="1178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74ECF83D-4D9C-A04D-A782-894B18AF1A46}"/>
              </a:ext>
            </a:extLst>
          </p:cNvPr>
          <p:cNvSpPr/>
          <p:nvPr/>
        </p:nvSpPr>
        <p:spPr>
          <a:xfrm>
            <a:off x="778501" y="4282505"/>
            <a:ext cx="10675311" cy="4170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31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EF882E13-8480-1340-BE1A-B906F708639A}"/>
              </a:ext>
            </a:extLst>
          </p:cNvPr>
          <p:cNvSpPr/>
          <p:nvPr/>
        </p:nvSpPr>
        <p:spPr>
          <a:xfrm>
            <a:off x="4586380" y="5121543"/>
            <a:ext cx="3352359" cy="1208688"/>
          </a:xfrm>
          <a:prstGeom prst="roundRect">
            <a:avLst>
              <a:gd name="adj" fmla="val 6708"/>
            </a:avLst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15 декабря 2020 года 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осуществляется маркировка шин, ввезенных в РФ после 1 ноября 2020 года, но приобретенных до 1 ноября 2020 года.</a:t>
            </a:r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xmlns="" id="{45970079-42CB-ED46-AA33-57A950A3F493}"/>
              </a:ext>
            </a:extLst>
          </p:cNvPr>
          <p:cNvSpPr txBox="1"/>
          <p:nvPr/>
        </p:nvSpPr>
        <p:spPr>
          <a:xfrm>
            <a:off x="1010452" y="1560151"/>
            <a:ext cx="6086263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течение 7 дней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со дня возникновения необходимости оборота шин участники оборота должны зарегистрироваться в системе мониторинга</a:t>
            </a:r>
            <a:endParaRPr lang="ru-RU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E12CB8C-8E38-364F-B6FF-6699067B5C3F}"/>
              </a:ext>
            </a:extLst>
          </p:cNvPr>
          <p:cNvCxnSpPr>
            <a:cxnSpLocks/>
          </p:cNvCxnSpPr>
          <p:nvPr/>
        </p:nvCxnSpPr>
        <p:spPr>
          <a:xfrm>
            <a:off x="1031877" y="3631892"/>
            <a:ext cx="10223016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31">
            <a:extLst>
              <a:ext uri="{FF2B5EF4-FFF2-40B4-BE49-F238E27FC236}">
                <a16:creationId xmlns:a16="http://schemas.microsoft.com/office/drawing/2014/main" xmlns="" id="{62310B4E-1D5A-EF4A-894A-AEA9FEE1C8EE}"/>
              </a:ext>
            </a:extLst>
          </p:cNvPr>
          <p:cNvSpPr/>
          <p:nvPr/>
        </p:nvSpPr>
        <p:spPr>
          <a:xfrm>
            <a:off x="1026433" y="2529125"/>
            <a:ext cx="1720121" cy="748857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93566" hangingPunct="0">
              <a:defRPr/>
            </a:pPr>
            <a:r>
              <a:rPr lang="ru-RU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1 ноября</a:t>
            </a:r>
          </a:p>
          <a:p>
            <a:pPr lvl="0" algn="ctr" defTabSz="1193566" hangingPunct="0">
              <a:defRPr/>
            </a:pPr>
            <a:r>
              <a:rPr lang="ru-RU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 года</a:t>
            </a:r>
          </a:p>
        </p:txBody>
      </p:sp>
      <p:sp>
        <p:nvSpPr>
          <p:cNvPr id="23" name="Скругленный прямоугольник 131">
            <a:extLst>
              <a:ext uri="{FF2B5EF4-FFF2-40B4-BE49-F238E27FC236}">
                <a16:creationId xmlns:a16="http://schemas.microsoft.com/office/drawing/2014/main" xmlns="" id="{17FB9FC3-A1D6-5D49-A6A8-EE49FDA2D8FD}"/>
              </a:ext>
            </a:extLst>
          </p:cNvPr>
          <p:cNvSpPr/>
          <p:nvPr/>
        </p:nvSpPr>
        <p:spPr>
          <a:xfrm>
            <a:off x="4752136" y="2529125"/>
            <a:ext cx="1720121" cy="748857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93566" hangingPunct="0">
              <a:defRPr/>
            </a:pPr>
            <a:r>
              <a:rPr lang="ru-RU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15 декабря 2020 года</a:t>
            </a:r>
          </a:p>
        </p:txBody>
      </p:sp>
      <p:sp>
        <p:nvSpPr>
          <p:cNvPr id="26" name="Скругленный прямоугольник 131">
            <a:extLst>
              <a:ext uri="{FF2B5EF4-FFF2-40B4-BE49-F238E27FC236}">
                <a16:creationId xmlns:a16="http://schemas.microsoft.com/office/drawing/2014/main" xmlns="" id="{01A9F90D-9370-A846-87FC-FFCB652451D5}"/>
              </a:ext>
            </a:extLst>
          </p:cNvPr>
          <p:cNvSpPr/>
          <p:nvPr/>
        </p:nvSpPr>
        <p:spPr>
          <a:xfrm>
            <a:off x="8187845" y="2529125"/>
            <a:ext cx="1720121" cy="748857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93566" hangingPunct="0">
              <a:defRPr/>
            </a:pPr>
            <a:r>
              <a:rPr lang="ru-RU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1 марта</a:t>
            </a:r>
          </a:p>
          <a:p>
            <a:pPr lvl="0" algn="ctr" defTabSz="1193566" hangingPunct="0">
              <a:defRPr/>
            </a:pPr>
            <a:r>
              <a:rPr lang="ru-RU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2021 года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xmlns="" id="{01EF9888-C157-B145-9494-3E4EDCA18E02}"/>
              </a:ext>
            </a:extLst>
          </p:cNvPr>
          <p:cNvSpPr txBox="1"/>
          <p:nvPr/>
        </p:nvSpPr>
        <p:spPr>
          <a:xfrm>
            <a:off x="1010453" y="4080160"/>
            <a:ext cx="3067048" cy="2165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Запрещается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производство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импорт немаркированных шин,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а также приобретение немаркированных шин участниками оборота, работающими напрямую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производителями и импортерами. </a:t>
            </a:r>
          </a:p>
          <a:p>
            <a:pPr lvl="0" defTabSz="1193566" hangingPunct="0">
              <a:defRPr/>
            </a:pP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Обязательна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передача сведений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ГИС при розничной реализации маркированных шин</a:t>
            </a:r>
            <a:endParaRPr lang="ru-RU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xmlns="" id="{C29CCA1F-75FF-4543-9BF7-373869E89CF9}"/>
              </a:ext>
            </a:extLst>
          </p:cNvPr>
          <p:cNvSpPr txBox="1"/>
          <p:nvPr/>
        </p:nvSpPr>
        <p:spPr>
          <a:xfrm>
            <a:off x="4752136" y="4080160"/>
            <a:ext cx="3067048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Запрещается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оборот и вывод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из оборота немаркированных шин</a:t>
            </a:r>
            <a:endParaRPr lang="ru-RU" sz="12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xmlns="" id="{20004A0C-EF39-BE40-B15F-884B9355ABCF}"/>
              </a:ext>
            </a:extLst>
          </p:cNvPr>
          <p:cNvSpPr txBox="1"/>
          <p:nvPr/>
        </p:nvSpPr>
        <p:spPr>
          <a:xfrm>
            <a:off x="8187845" y="4080160"/>
            <a:ext cx="3067048" cy="21659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1 марта 2021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года все участники оборота обязаны промаркировать товарные остатки, нереализованные до 15 декабря 2020 года</a:t>
            </a:r>
          </a:p>
          <a:p>
            <a:pPr lvl="0" defTabSz="1193566" hangingPunct="0">
              <a:defRPr/>
            </a:pP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1 марта 2021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года все участники оборота обязаны передавать сведения в отношении всех действий по обороту шин в систему маркировки Честный ЗНАК</a:t>
            </a:r>
          </a:p>
        </p:txBody>
      </p:sp>
      <p:pic>
        <p:nvPicPr>
          <p:cNvPr id="35" name="Picture 58">
            <a:extLst>
              <a:ext uri="{FF2B5EF4-FFF2-40B4-BE49-F238E27FC236}">
                <a16:creationId xmlns:a16="http://schemas.microsoft.com/office/drawing/2014/main" xmlns="" id="{CE10A1EC-D705-0442-83FB-78C0A590C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13" y="3458056"/>
            <a:ext cx="360000" cy="360000"/>
          </a:xfrm>
          <a:prstGeom prst="rect">
            <a:avLst/>
          </a:prstGeom>
        </p:spPr>
      </p:pic>
      <p:pic>
        <p:nvPicPr>
          <p:cNvPr id="38" name="Picture 58">
            <a:extLst>
              <a:ext uri="{FF2B5EF4-FFF2-40B4-BE49-F238E27FC236}">
                <a16:creationId xmlns:a16="http://schemas.microsoft.com/office/drawing/2014/main" xmlns="" id="{FE959DAA-1E14-6D4D-994B-C327D4FEE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21" y="3458056"/>
            <a:ext cx="360000" cy="360000"/>
          </a:xfrm>
          <a:prstGeom prst="rect">
            <a:avLst/>
          </a:prstGeom>
        </p:spPr>
      </p:pic>
      <p:pic>
        <p:nvPicPr>
          <p:cNvPr id="39" name="Picture 58">
            <a:extLst>
              <a:ext uri="{FF2B5EF4-FFF2-40B4-BE49-F238E27FC236}">
                <a16:creationId xmlns:a16="http://schemas.microsoft.com/office/drawing/2014/main" xmlns="" id="{D037BFED-E5EC-7541-BA29-98AE90C1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148" y="3458056"/>
            <a:ext cx="360000" cy="360000"/>
          </a:xfrm>
          <a:prstGeom prst="rect">
            <a:avLst/>
          </a:prstGeom>
        </p:spPr>
      </p:pic>
      <p:sp>
        <p:nvSpPr>
          <p:cNvPr id="15" name="Скругленный прямоугольник 102">
            <a:extLst>
              <a:ext uri="{FF2B5EF4-FFF2-40B4-BE49-F238E27FC236}">
                <a16:creationId xmlns:a16="http://schemas.microsoft.com/office/drawing/2014/main" xmlns="" id="{AE2258E9-F96E-4B5B-8BBA-5BEDEB66925C}"/>
              </a:ext>
            </a:extLst>
          </p:cNvPr>
          <p:cNvSpPr/>
          <p:nvPr/>
        </p:nvSpPr>
        <p:spPr>
          <a:xfrm>
            <a:off x="696000" y="300406"/>
            <a:ext cx="10800000" cy="903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1 </a:t>
            </a:r>
            <a:r>
              <a:rPr lang="ru-RU" sz="2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2021 не должно остаться шин без маркировки</a:t>
            </a:r>
            <a:endParaRPr lang="en-US" sz="2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9D02DEE1-32AE-9444-BE84-5F1E157740DE}"/>
              </a:ext>
            </a:extLst>
          </p:cNvPr>
          <p:cNvSpPr txBox="1"/>
          <p:nvPr/>
        </p:nvSpPr>
        <p:spPr>
          <a:xfrm>
            <a:off x="8584354" y="1560242"/>
            <a:ext cx="2911646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</a:t>
            </a:r>
          </a:p>
          <a:p>
            <a:r>
              <a:rPr lang="ru-RU" sz="1400" dirty="0">
                <a:solidFill>
                  <a:srgbClr val="59595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 1958 от 31.12.2019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6D6198A-E46E-854B-9D64-7CB5F80EBFEB}"/>
              </a:ext>
            </a:extLst>
          </p:cNvPr>
          <p:cNvCxnSpPr/>
          <p:nvPr/>
        </p:nvCxnSpPr>
        <p:spPr>
          <a:xfrm>
            <a:off x="8273143" y="1560151"/>
            <a:ext cx="0" cy="442429"/>
          </a:xfrm>
          <a:prstGeom prst="line">
            <a:avLst/>
          </a:prstGeom>
          <a:ln w="254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0355" y="270879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4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441434" y="270373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1102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</a:t>
            </a:r>
            <a:r>
              <a:rPr lang="ru-RU" sz="2800" b="1" dirty="0" smtClean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маркировке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441433" y="1048629"/>
            <a:ext cx="5887177" cy="4150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Фототовары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27" y="1457534"/>
            <a:ext cx="6021294" cy="22492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7" y="1636479"/>
            <a:ext cx="5390094" cy="3050865"/>
          </a:xfrm>
          <a:prstGeom prst="rect">
            <a:avLst/>
          </a:prstGeom>
        </p:spPr>
      </p:pic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6645113" y="1112894"/>
            <a:ext cx="5273618" cy="52358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Духи и туалетная вода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3" y="4115653"/>
            <a:ext cx="6427483" cy="2478067"/>
          </a:xfrm>
          <a:prstGeom prst="rect">
            <a:avLst/>
          </a:prstGeom>
        </p:spPr>
      </p:pic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441434" y="3700575"/>
            <a:ext cx="5980387" cy="4150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Шины и покрышки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13" name="Picture 8" descr="rospotrebnadzor_emb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1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403172" y="237704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1102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</a:t>
            </a:r>
            <a:r>
              <a:rPr lang="ru-RU" sz="2800" b="1" dirty="0" smtClean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маркировке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357352" y="3959005"/>
            <a:ext cx="4256689" cy="4150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Обувь 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467" y="1571189"/>
            <a:ext cx="7178566" cy="2802894"/>
          </a:xfrm>
          <a:prstGeom prst="rect">
            <a:avLst/>
          </a:prstGeom>
        </p:spPr>
      </p:pic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4702468" y="1081816"/>
            <a:ext cx="7178566" cy="4150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Легкая промышленность 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2" y="4448377"/>
            <a:ext cx="6870040" cy="2275151"/>
          </a:xfrm>
          <a:prstGeom prst="rect">
            <a:avLst/>
          </a:prstGeom>
        </p:spPr>
      </p:pic>
      <p:pic>
        <p:nvPicPr>
          <p:cNvPr id="62466" name="Picture 2" descr="Что нужно для маркировки обуви Честный Зна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1" y="1112894"/>
            <a:ext cx="4176090" cy="26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423" y="4432789"/>
            <a:ext cx="4430610" cy="2290739"/>
          </a:xfrm>
          <a:prstGeom prst="rect">
            <a:avLst/>
          </a:prstGeom>
        </p:spPr>
      </p:pic>
      <p:pic>
        <p:nvPicPr>
          <p:cNvPr id="17" name="Picture 8" descr="rospotrebnadzor_embl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21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xmlns="" id="{0380D6AA-B336-9B40-88B3-A5067E1E27A4}"/>
              </a:ext>
            </a:extLst>
          </p:cNvPr>
          <p:cNvSpPr/>
          <p:nvPr/>
        </p:nvSpPr>
        <p:spPr>
          <a:xfrm>
            <a:off x="370239" y="243205"/>
            <a:ext cx="706878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648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Маркировка средствами идентификации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975A7E-5190-4E0E-9564-957552DA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9" y="1118095"/>
            <a:ext cx="4847950" cy="2355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AE96F2-D6C5-4DAE-8D7A-CA08C7738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24" y="1118095"/>
            <a:ext cx="2203902" cy="2753954"/>
          </a:xfrm>
          <a:prstGeom prst="rect">
            <a:avLst/>
          </a:prstGeom>
        </p:spPr>
      </p:pic>
      <p:sp>
        <p:nvSpPr>
          <p:cNvPr id="8" name="Скругленный прямоугольник 131">
            <a:extLst>
              <a:ext uri="{FF2B5EF4-FFF2-40B4-BE49-F238E27FC236}">
                <a16:creationId xmlns:a16="http://schemas.microsoft.com/office/drawing/2014/main" xmlns="" id="{2145A346-E598-4247-8EAE-55180457493D}"/>
              </a:ext>
            </a:extLst>
          </p:cNvPr>
          <p:cNvSpPr/>
          <p:nvPr/>
        </p:nvSpPr>
        <p:spPr>
          <a:xfrm>
            <a:off x="370239" y="3611638"/>
            <a:ext cx="4745921" cy="716429"/>
          </a:xfrm>
          <a:prstGeom prst="round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93566" hangingPunct="0">
              <a:defRPr/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Этикетка на протекторе </a:t>
            </a:r>
          </a:p>
          <a:p>
            <a:pPr lvl="0" algn="ctr" defTabSz="1193566" hangingPunct="0">
              <a:defRPr/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или внутренней 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поверхности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5E0D43-62F6-40BD-B678-68C6B26B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39" y="4444789"/>
            <a:ext cx="2863924" cy="21456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B3BA16-1270-4F81-A315-C89F40FD1A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126" y="4431918"/>
            <a:ext cx="1103012" cy="2158570"/>
          </a:xfrm>
          <a:prstGeom prst="rect">
            <a:avLst/>
          </a:prstGeom>
        </p:spPr>
      </p:pic>
      <p:sp>
        <p:nvSpPr>
          <p:cNvPr id="13" name="Скругленный прямоугольник 131">
            <a:extLst>
              <a:ext uri="{FF2B5EF4-FFF2-40B4-BE49-F238E27FC236}">
                <a16:creationId xmlns:a16="http://schemas.microsoft.com/office/drawing/2014/main" xmlns="" id="{395EE43C-E8E4-B846-9480-69ECE290C4C0}"/>
              </a:ext>
            </a:extLst>
          </p:cNvPr>
          <p:cNvSpPr/>
          <p:nvPr/>
        </p:nvSpPr>
        <p:spPr>
          <a:xfrm>
            <a:off x="5235123" y="3872049"/>
            <a:ext cx="2113085" cy="716429"/>
          </a:xfrm>
          <a:prstGeom prst="roundRect">
            <a:avLst>
              <a:gd name="adj" fmla="val 16667"/>
            </a:avLst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93566" hangingPunct="0">
              <a:defRPr/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Этикетка на боковине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6BED7DD7-5F89-5D45-8376-8BDF075D1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123" y="4646276"/>
            <a:ext cx="2011056" cy="2011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486715" y="103948"/>
            <a:ext cx="4600181" cy="1493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193566" hangingPunct="0">
              <a:defRPr/>
            </a:pPr>
            <a:r>
              <a:rPr lang="ru-RU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Как привычная всем «маркетинговая» этикетка, так и любые её аналоги. Наносится на готовую продукцию и имеет достаточную для размещения </a:t>
            </a:r>
            <a:r>
              <a:rPr lang="en-GB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DataMatrix</a:t>
            </a:r>
            <a:r>
              <a:rPr lang="en-GB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-</a:t>
            </a:r>
            <a:r>
              <a:rPr lang="ru-RU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кода площадь.</a:t>
            </a:r>
          </a:p>
        </p:txBody>
      </p:sp>
      <p:pic>
        <p:nvPicPr>
          <p:cNvPr id="63490" name="Picture 2" descr="Маркировка сигарет. Строение кода маркировки / Хаб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90" y="1671973"/>
            <a:ext cx="4444824" cy="25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Маркировка табачной продукции в 2019 год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91" y="4273707"/>
            <a:ext cx="4444824" cy="23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471338" y="2659117"/>
            <a:ext cx="893379" cy="441435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27021" y="2659117"/>
            <a:ext cx="893379" cy="441435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356659" y="2713777"/>
            <a:ext cx="618205" cy="443724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53370" y="1718703"/>
            <a:ext cx="618205" cy="443724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76976" y="5208080"/>
            <a:ext cx="618205" cy="443724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315182" y="4929352"/>
            <a:ext cx="367631" cy="367004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498997" y="5651804"/>
            <a:ext cx="857662" cy="443724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70731" y="3510103"/>
            <a:ext cx="1444451" cy="174278"/>
          </a:xfrm>
          <a:prstGeom prst="roundRect">
            <a:avLst/>
          </a:prstGeom>
          <a:solidFill>
            <a:srgbClr val="A7A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7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134" cy="6858000"/>
          </a:xfrm>
          <a:prstGeom prst="rect">
            <a:avLst/>
          </a:prstGeom>
        </p:spPr>
      </p:pic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880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09524"/>
            <a:ext cx="11963400" cy="535305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263568" y="293780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Мобильное приложение «Честный знак»</a:t>
            </a:r>
            <a:endParaRPr lang="x-none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7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3500"/>
            <a:ext cx="12192000" cy="5524500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146336" y="328949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</a:rPr>
              <a:t>Краткий онлайн-курс по навигации в приложении</a:t>
            </a:r>
            <a:endParaRPr lang="x-none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91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96" y="1237150"/>
            <a:ext cx="11925300" cy="5438775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156796" y="364118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Проверка статуса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товара в магазине</a:t>
            </a:r>
            <a:endParaRPr lang="x-none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100552" y="2596055"/>
            <a:ext cx="1208690" cy="25224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77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097"/>
            <a:ext cx="3751385" cy="4991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46" y="1414097"/>
            <a:ext cx="3267075" cy="4991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83" y="1414097"/>
            <a:ext cx="4371975" cy="49911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240121" y="340673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pic>
        <p:nvPicPr>
          <p:cNvPr id="7" name="Picture 8" descr="rospotrebnadzor_emb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3046" y="447637"/>
            <a:ext cx="8501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Проверка </a:t>
            </a:r>
            <a:r>
              <a:rPr lang="ru-RU" sz="2800" dirty="0" smtClean="0">
                <a:latin typeface="Arial Black" panose="020B0A04020102020204" pitchFamily="34" charset="0"/>
              </a:rPr>
              <a:t>статуса </a:t>
            </a:r>
            <a:r>
              <a:rPr lang="ru-RU" sz="2800" dirty="0">
                <a:latin typeface="Arial Black" panose="020B0A04020102020204" pitchFamily="34" charset="0"/>
              </a:rPr>
              <a:t>товара </a:t>
            </a:r>
            <a:r>
              <a:rPr lang="ru-RU" sz="2800" dirty="0" smtClean="0">
                <a:latin typeface="Arial Black" panose="020B0A04020102020204" pitchFamily="34" charset="0"/>
              </a:rPr>
              <a:t>после продажи</a:t>
            </a:r>
            <a:endParaRPr lang="x-none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8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015"/>
          </a:xfrm>
          <a:prstGeom prst="rect">
            <a:avLst/>
          </a:prstGeom>
        </p:spPr>
      </p:pic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38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25"/>
            <a:ext cx="11839575" cy="6696075"/>
          </a:xfrm>
          <a:prstGeom prst="rect">
            <a:avLst/>
          </a:prstGeom>
        </p:spPr>
      </p:pic>
      <p:pic>
        <p:nvPicPr>
          <p:cNvPr id="21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1993" y="161925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12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08" y="5623683"/>
            <a:ext cx="1239037" cy="1234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Кольцо 5"/>
          <p:cNvSpPr/>
          <p:nvPr/>
        </p:nvSpPr>
        <p:spPr>
          <a:xfrm>
            <a:off x="937846" y="4278923"/>
            <a:ext cx="626316" cy="633046"/>
          </a:xfrm>
          <a:prstGeom prst="donut">
            <a:avLst>
              <a:gd name="adj" fmla="val 1437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3634153" y="3176954"/>
            <a:ext cx="2074985" cy="2098431"/>
          </a:xfrm>
          <a:prstGeom prst="donut">
            <a:avLst>
              <a:gd name="adj" fmla="val 1437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4291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154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b="3967"/>
          <a:stretch/>
        </p:blipFill>
        <p:spPr>
          <a:xfrm>
            <a:off x="269631" y="1066799"/>
            <a:ext cx="11558954" cy="5568463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181506" y="128954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Движение контрафактной пачки сигарет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*** из практики Управления</a:t>
            </a:r>
            <a:endParaRPr lang="x-none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4291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49263" y="1172308"/>
            <a:ext cx="5920152" cy="5978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Множественные продажи по всему Миру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423139" y="2086708"/>
            <a:ext cx="1817077" cy="726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240216" y="2086708"/>
            <a:ext cx="137696" cy="1539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40216" y="2086708"/>
            <a:ext cx="1021099" cy="1539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092271" y="2086708"/>
            <a:ext cx="3147945" cy="11369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340244" y="2086708"/>
            <a:ext cx="2899972" cy="1400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13681" y="2086708"/>
            <a:ext cx="2326535" cy="1756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843580" y="2086708"/>
            <a:ext cx="1396636" cy="1539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230577" y="2086708"/>
            <a:ext cx="2009639" cy="2113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030278" y="2086708"/>
            <a:ext cx="3209938" cy="1756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456841" y="2086708"/>
            <a:ext cx="3783375" cy="1539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240216" y="2086708"/>
            <a:ext cx="883403" cy="2113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240216" y="2086708"/>
            <a:ext cx="3562821" cy="2500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2167974" y="2086708"/>
            <a:ext cx="3072242" cy="2965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165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A301395-E31B-F445-A559-723CE898D0C5}"/>
              </a:ext>
            </a:extLst>
          </p:cNvPr>
          <p:cNvSpPr/>
          <p:nvPr/>
        </p:nvSpPr>
        <p:spPr>
          <a:xfrm>
            <a:off x="181506" y="128954"/>
            <a:ext cx="1147729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Реестр обращений в ГИС МТ  </a:t>
            </a:r>
            <a:endParaRPr lang="x-none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6" y="940641"/>
            <a:ext cx="4679252" cy="3329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44" y="3051232"/>
            <a:ext cx="7495702" cy="311200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005137" y="1581792"/>
            <a:ext cx="6886102" cy="94648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Несоответствие информации на пачке и в коде </a:t>
            </a:r>
            <a:endParaRPr lang="ru-RU" dirty="0">
              <a:latin typeface="Arial Black" panose="020B0A040201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625516" y="2261937"/>
            <a:ext cx="1235242" cy="67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700463" y="2261937"/>
            <a:ext cx="3160295" cy="946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946358" y="2261937"/>
            <a:ext cx="914400" cy="1443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860758" y="2261937"/>
            <a:ext cx="449179" cy="2662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82465" y="4529717"/>
            <a:ext cx="4197030" cy="1633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Каждое сообщение о несоответствии/нарушении/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Передаются в систему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84291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277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5145" y="0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911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1F73F6B-46B6-EF4B-B677-B2FA21DE481E}"/>
              </a:ext>
            </a:extLst>
          </p:cNvPr>
          <p:cNvSpPr/>
          <p:nvPr/>
        </p:nvSpPr>
        <p:spPr>
          <a:xfrm>
            <a:off x="0" y="0"/>
            <a:ext cx="6844702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endParaRPr lang="ru-RU" dirty="0">
              <a:highlight>
                <a:srgbClr val="595959"/>
              </a:highlight>
            </a:endParaRPr>
          </a:p>
          <a:p>
            <a:endParaRPr lang="ru-RU" dirty="0" smtClean="0">
              <a:highlight>
                <a:srgbClr val="595959"/>
              </a:highlight>
            </a:endParaRPr>
          </a:p>
          <a:p>
            <a:r>
              <a:rPr lang="ru-RU" dirty="0" smtClean="0">
                <a:highlight>
                  <a:srgbClr val="595959"/>
                </a:highlight>
              </a:rPr>
              <a:t>Использованы материалы:</a:t>
            </a:r>
          </a:p>
          <a:p>
            <a:r>
              <a:rPr lang="ru-RU" dirty="0" smtClean="0">
                <a:highlight>
                  <a:srgbClr val="595959"/>
                </a:highlight>
              </a:rPr>
              <a:t>ГИС МТ Центр развития перспективных технологий </a:t>
            </a:r>
          </a:p>
          <a:p>
            <a:r>
              <a:rPr lang="ru-RU" dirty="0" smtClean="0">
                <a:highlight>
                  <a:srgbClr val="595959"/>
                </a:highlight>
              </a:rPr>
              <a:t>«Честный знак»</a:t>
            </a:r>
          </a:p>
          <a:p>
            <a:pPr algn="ctr"/>
            <a:endParaRPr lang="x-none" dirty="0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546538" y="325821"/>
            <a:ext cx="5677799" cy="2048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</a:t>
            </a:r>
          </a:p>
          <a:p>
            <a:pPr defTabSz="839852">
              <a:lnSpc>
                <a:spcPct val="100000"/>
              </a:lnSpc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ВНИМАНИЕ!</a:t>
            </a:r>
            <a:endParaRPr lang="ru-RU" sz="28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8" descr="rospotrebnadzor_emble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6654" y="1184240"/>
            <a:ext cx="3279943" cy="326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4221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74ECF83D-4D9C-A04D-A782-894B18AF1A46}"/>
              </a:ext>
            </a:extLst>
          </p:cNvPr>
          <p:cNvSpPr/>
          <p:nvPr/>
        </p:nvSpPr>
        <p:spPr>
          <a:xfrm>
            <a:off x="675039" y="430171"/>
            <a:ext cx="11055750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973440" y="592595"/>
            <a:ext cx="10661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Общая схема работы системы маркировки и прослеживаемости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Connector 7">
            <a:extLst>
              <a:ext uri="{FF2B5EF4-FFF2-40B4-BE49-F238E27FC236}">
                <a16:creationId xmlns:a16="http://schemas.microsoft.com/office/drawing/2014/main" xmlns="" id="{B1766224-6907-3945-8037-C605051262D5}"/>
              </a:ext>
            </a:extLst>
          </p:cNvPr>
          <p:cNvCxnSpPr>
            <a:cxnSpLocks/>
            <a:stCxn id="24" idx="6"/>
            <a:endCxn id="28" idx="2"/>
          </p:cNvCxnSpPr>
          <p:nvPr/>
        </p:nvCxnSpPr>
        <p:spPr>
          <a:xfrm>
            <a:off x="1748386" y="4319038"/>
            <a:ext cx="869522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8">
            <a:extLst>
              <a:ext uri="{FF2B5EF4-FFF2-40B4-BE49-F238E27FC236}">
                <a16:creationId xmlns:a16="http://schemas.microsoft.com/office/drawing/2014/main" xmlns="" id="{A616737D-FEA1-A144-809D-7C532E8D0924}"/>
              </a:ext>
            </a:extLst>
          </p:cNvPr>
          <p:cNvSpPr/>
          <p:nvPr/>
        </p:nvSpPr>
        <p:spPr>
          <a:xfrm>
            <a:off x="1391547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xmlns="" id="{1280EF95-3671-0F46-A7EE-38B90653EF7F}"/>
              </a:ext>
            </a:extLst>
          </p:cNvPr>
          <p:cNvSpPr/>
          <p:nvPr/>
        </p:nvSpPr>
        <p:spPr>
          <a:xfrm>
            <a:off x="10443614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9" name="Oval 8">
            <a:extLst>
              <a:ext uri="{FF2B5EF4-FFF2-40B4-BE49-F238E27FC236}">
                <a16:creationId xmlns:a16="http://schemas.microsoft.com/office/drawing/2014/main" xmlns="" id="{AB6B0DC5-1008-824A-8C63-416A6CC8BB76}"/>
              </a:ext>
            </a:extLst>
          </p:cNvPr>
          <p:cNvSpPr/>
          <p:nvPr/>
        </p:nvSpPr>
        <p:spPr>
          <a:xfrm>
            <a:off x="8217553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xmlns="" id="{A874E259-F3A7-714B-BD22-CD5A29C0F636}"/>
              </a:ext>
            </a:extLst>
          </p:cNvPr>
          <p:cNvSpPr/>
          <p:nvPr/>
        </p:nvSpPr>
        <p:spPr>
          <a:xfrm>
            <a:off x="5991492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xmlns="" id="{36D4A8D9-F4AA-BB44-8A1B-C6F1212453B4}"/>
              </a:ext>
            </a:extLst>
          </p:cNvPr>
          <p:cNvSpPr/>
          <p:nvPr/>
        </p:nvSpPr>
        <p:spPr>
          <a:xfrm>
            <a:off x="3765431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xmlns="" id="{BE91E2F1-D7BE-FA4D-A075-2273734ECC11}"/>
              </a:ext>
            </a:extLst>
          </p:cNvPr>
          <p:cNvSpPr txBox="1"/>
          <p:nvPr/>
        </p:nvSpPr>
        <p:spPr>
          <a:xfrm>
            <a:off x="348684" y="4688796"/>
            <a:ext cx="242609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или импортер наносит цифровой код на товар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xmlns="" id="{41AC5B1C-236B-354B-894C-C3EEF091A8B3}"/>
              </a:ext>
            </a:extLst>
          </p:cNvPr>
          <p:cNvSpPr txBox="1"/>
          <p:nvPr/>
        </p:nvSpPr>
        <p:spPr>
          <a:xfrm>
            <a:off x="5188449" y="4688796"/>
            <a:ext cx="196292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магазине сканируют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товара и размещают его на полке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xmlns="" id="{235E4539-4AF9-4949-8271-A4D6C9395BAA}"/>
              </a:ext>
            </a:extLst>
          </p:cNvPr>
          <p:cNvSpPr txBox="1"/>
          <p:nvPr/>
        </p:nvSpPr>
        <p:spPr>
          <a:xfrm>
            <a:off x="9894013" y="4688796"/>
            <a:ext cx="147251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Вся правда о товаре в мобильном приложении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:a16="http://schemas.microsoft.com/office/drawing/2014/main" xmlns="" id="{89B407E0-FF1C-AB40-9E61-E6D31F9ED525}"/>
              </a:ext>
            </a:extLst>
          </p:cNvPr>
          <p:cNvSpPr txBox="1"/>
          <p:nvPr/>
        </p:nvSpPr>
        <p:spPr>
          <a:xfrm>
            <a:off x="2939006" y="4688796"/>
            <a:ext cx="200286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Весь путь товара фиксируется на каждом этапе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xmlns="" id="{66523B22-C225-4944-B956-918F15C6CD45}"/>
              </a:ext>
            </a:extLst>
          </p:cNvPr>
          <p:cNvSpPr txBox="1"/>
          <p:nvPr/>
        </p:nvSpPr>
        <p:spPr>
          <a:xfrm>
            <a:off x="7170569" y="4688883"/>
            <a:ext cx="2426092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Товар продали на кассе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системе “код вышел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из оборота”</a:t>
            </a:r>
          </a:p>
        </p:txBody>
      </p:sp>
      <p:pic>
        <p:nvPicPr>
          <p:cNvPr id="5" name="Рисунок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480753C-2DC6-C144-AB19-41B5B06F3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7" y="2599279"/>
            <a:ext cx="1440000" cy="14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D155F2-65E0-8644-BC73-1B36C0DA2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0" y="2599279"/>
            <a:ext cx="1440000" cy="14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7735F15-41F4-4347-9519-769C10216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11" y="2599279"/>
            <a:ext cx="1440000" cy="14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5CD4CA9-2AC7-024A-A182-3263912D1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72" y="2689279"/>
            <a:ext cx="1260000" cy="126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омпьютер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8517F4A2-67F1-9844-983A-DD694C32C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33" y="2779279"/>
            <a:ext cx="1260000" cy="1260000"/>
          </a:xfrm>
          <a:prstGeom prst="rect">
            <a:avLst/>
          </a:prstGeom>
        </p:spPr>
      </p:pic>
      <p:pic>
        <p:nvPicPr>
          <p:cNvPr id="21" name="Picture 8" descr="rospotrebnadzor_emble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1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ospotrebnadzor_embl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1051" y="192989"/>
            <a:ext cx="1136065" cy="1131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41" y="1828471"/>
            <a:ext cx="11344275" cy="421005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93683" y="357352"/>
            <a:ext cx="9795641" cy="851338"/>
          </a:xfrm>
          <a:prstGeom prst="roundRect">
            <a:avLst/>
          </a:prstGeom>
          <a:solidFill>
            <a:srgbClr val="EEE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Black" panose="020B0A04020102020204" pitchFamily="34" charset="0"/>
              </a:rPr>
              <a:t>Нормативная база системы маркировки</a:t>
            </a:r>
          </a:p>
        </p:txBody>
      </p:sp>
    </p:spTree>
    <p:extLst>
      <p:ext uri="{BB962C8B-B14F-4D97-AF65-F5344CB8AC3E}">
        <p14:creationId xmlns:p14="http://schemas.microsoft.com/office/powerpoint/2010/main" val="33072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103365"/>
            <a:ext cx="11778916" cy="6533372"/>
          </a:xfrm>
          <a:prstGeom prst="rect">
            <a:avLst/>
          </a:prstGeom>
        </p:spPr>
      </p:pic>
      <p:pic>
        <p:nvPicPr>
          <p:cNvPr id="5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82" y="5637348"/>
            <a:ext cx="1136065" cy="1131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8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3" y="168441"/>
            <a:ext cx="11587111" cy="6347179"/>
          </a:xfrm>
          <a:prstGeom prst="rect">
            <a:avLst/>
          </a:prstGeom>
        </p:spPr>
      </p:pic>
      <p:pic>
        <p:nvPicPr>
          <p:cNvPr id="4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4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0" y="145632"/>
            <a:ext cx="11163050" cy="6513106"/>
          </a:xfrm>
          <a:prstGeom prst="rect">
            <a:avLst/>
          </a:prstGeom>
        </p:spPr>
      </p:pic>
      <p:pic>
        <p:nvPicPr>
          <p:cNvPr id="5" name="Picture 8" descr="rospotrebnadzor_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40729E-AF99-C549-9F86-99218A1B3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702"/>
            <a:ext cx="3941072" cy="5311298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</a:t>
            </a:r>
            <a:r>
              <a:rPr lang="ru-RU" sz="2800" b="1" dirty="0" smtClean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фототоваров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:a16="http://schemas.microsoft.com/office/drawing/2014/main" xmlns="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:a16="http://schemas.microsoft.com/office/drawing/2014/main" xmlns="" id="{450209A5-FB71-8048-AC3B-F692F98DD976}"/>
              </a:ext>
            </a:extLst>
          </p:cNvPr>
          <p:cNvSpPr/>
          <p:nvPr/>
        </p:nvSpPr>
        <p:spPr>
          <a:xfrm>
            <a:off x="7070539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5519041" y="3801130"/>
            <a:ext cx="4650987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930599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:a16="http://schemas.microsoft.com/office/drawing/2014/main" xmlns="" id="{10EED179-1667-EF40-8751-34005A925A52}"/>
              </a:ext>
            </a:extLst>
          </p:cNvPr>
          <p:cNvSpPr txBox="1"/>
          <p:nvPr/>
        </p:nvSpPr>
        <p:spPr>
          <a:xfrm>
            <a:off x="6760599" y="4208747"/>
            <a:ext cx="2340000" cy="658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оборота немаркированной продукции</a:t>
            </a: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xmlns="" id="{50E00320-8C5A-2A48-80C3-5A1627DF8C52}"/>
              </a:ext>
            </a:extLst>
          </p:cNvPr>
          <p:cNvSpPr txBox="1"/>
          <p:nvPr/>
        </p:nvSpPr>
        <p:spPr>
          <a:xfrm>
            <a:off x="4201723" y="4208747"/>
            <a:ext cx="2277796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 оборота, регистрация фототоваров</a:t>
            </a:r>
          </a:p>
        </p:txBody>
      </p:sp>
      <p:sp>
        <p:nvSpPr>
          <p:cNvPr id="55" name="Скругленный прямоугольник 131">
            <a:extLst>
              <a:ext uri="{FF2B5EF4-FFF2-40B4-BE49-F238E27FC236}">
                <a16:creationId xmlns:a16="http://schemas.microsoft.com/office/drawing/2014/main" xmlns="" id="{B38549D6-1233-3345-A7FB-BAD3B3E7CD0F}"/>
              </a:ext>
            </a:extLst>
          </p:cNvPr>
          <p:cNvSpPr/>
          <p:nvPr/>
        </p:nvSpPr>
        <p:spPr>
          <a:xfrm>
            <a:off x="5783574" y="5740787"/>
            <a:ext cx="5687066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1 ноября 2020 г. маркировку фототоваров, ввезенных в Российскую Федерацию после 1 октября 2020 г., но приобретенных до 1 октября 2020 г.</a:t>
            </a:r>
          </a:p>
        </p:txBody>
      </p:sp>
      <p:pic>
        <p:nvPicPr>
          <p:cNvPr id="5" name="Рисунок 4" descr="Изображение выглядит как человек, рука, держит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BF03BC14-177F-1D44-ADF0-4EE38351A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52" y="2333767"/>
            <a:ext cx="3161445" cy="4524233"/>
          </a:xfrm>
          <a:prstGeom prst="rect">
            <a:avLst/>
          </a:prstGeom>
        </p:spPr>
      </p:pic>
      <p:sp>
        <p:nvSpPr>
          <p:cNvPr id="24" name="Скругленный прямоугольник 131">
            <a:extLst>
              <a:ext uri="{FF2B5EF4-FFF2-40B4-BE49-F238E27FC236}">
                <a16:creationId xmlns:a16="http://schemas.microsoft.com/office/drawing/2014/main" xmlns="" id="{E1B41EE8-90F3-384A-8FED-DE966F13E8D8}"/>
              </a:ext>
            </a:extLst>
          </p:cNvPr>
          <p:cNvSpPr/>
          <p:nvPr/>
        </p:nvSpPr>
        <p:spPr>
          <a:xfrm>
            <a:off x="9488387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8338DA7-69FF-8E48-9772-ACAFD2EFDADA}"/>
              </a:ext>
            </a:extLst>
          </p:cNvPr>
          <p:cNvSpPr/>
          <p:nvPr/>
        </p:nvSpPr>
        <p:spPr>
          <a:xfrm>
            <a:off x="9488387" y="4208374"/>
            <a:ext cx="1717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Маркировка</a:t>
            </a:r>
          </a:p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остатков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xmlns="" id="{6588E5CE-F222-D049-9FA8-ED64BBD837A9}"/>
              </a:ext>
            </a:extLst>
          </p:cNvPr>
          <p:cNvCxnSpPr>
            <a:cxnSpLocks/>
          </p:cNvCxnSpPr>
          <p:nvPr/>
        </p:nvCxnSpPr>
        <p:spPr>
          <a:xfrm>
            <a:off x="10348447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8">
            <a:extLst>
              <a:ext uri="{FF2B5EF4-FFF2-40B4-BE49-F238E27FC236}">
                <a16:creationId xmlns:a16="http://schemas.microsoft.com/office/drawing/2014/main" xmlns="" id="{808C5954-77A5-FA4B-AA26-4E2D5341D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41" y="3625726"/>
            <a:ext cx="360000" cy="360000"/>
          </a:xfrm>
          <a:prstGeom prst="rect">
            <a:avLst/>
          </a:prstGeom>
        </p:spPr>
      </p:pic>
      <p:pic>
        <p:nvPicPr>
          <p:cNvPr id="37" name="Picture 58">
            <a:extLst>
              <a:ext uri="{FF2B5EF4-FFF2-40B4-BE49-F238E27FC236}">
                <a16:creationId xmlns:a16="http://schemas.microsoft.com/office/drawing/2014/main" xmlns="" id="{D879A61F-74EE-0F44-87E6-85EA773D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599" y="3625726"/>
            <a:ext cx="360000" cy="360000"/>
          </a:xfrm>
          <a:prstGeom prst="rect">
            <a:avLst/>
          </a:prstGeom>
        </p:spPr>
      </p:pic>
      <p:pic>
        <p:nvPicPr>
          <p:cNvPr id="38" name="Picture 58">
            <a:extLst>
              <a:ext uri="{FF2B5EF4-FFF2-40B4-BE49-F238E27FC236}">
                <a16:creationId xmlns:a16="http://schemas.microsoft.com/office/drawing/2014/main" xmlns="" id="{8D8A7D75-3AC6-604E-93A3-16DF26519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157" y="3625726"/>
            <a:ext cx="360000" cy="360000"/>
          </a:xfrm>
          <a:prstGeom prst="rect">
            <a:avLst/>
          </a:prstGeom>
        </p:spPr>
      </p:pic>
      <p:pic>
        <p:nvPicPr>
          <p:cNvPr id="21" name="Picture 8" descr="rospotrebnadzor_emb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4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ellphone&#10;&#10;Description automatically generated">
            <a:extLst>
              <a:ext uri="{FF2B5EF4-FFF2-40B4-BE49-F238E27FC236}">
                <a16:creationId xmlns:a16="http://schemas.microsoft.com/office/drawing/2014/main" xmlns="" id="{E0997A4C-0882-1146-84D7-BCD5CD7B1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832"/>
            <a:ext cx="5113192" cy="5005167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парфюмерной </a:t>
            </a:r>
            <a:r>
              <a:rPr lang="ru-RU" sz="2800" b="1" dirty="0" smtClean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продукции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:a16="http://schemas.microsoft.com/office/drawing/2014/main" xmlns="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:a16="http://schemas.microsoft.com/office/drawing/2014/main" xmlns="" id="{450209A5-FB71-8048-AC3B-F692F98DD976}"/>
              </a:ext>
            </a:extLst>
          </p:cNvPr>
          <p:cNvSpPr/>
          <p:nvPr/>
        </p:nvSpPr>
        <p:spPr>
          <a:xfrm>
            <a:off x="7006555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4485038" y="3816579"/>
            <a:ext cx="698560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0">
            <a:extLst>
              <a:ext uri="{FF2B5EF4-FFF2-40B4-BE49-F238E27FC236}">
                <a16:creationId xmlns:a16="http://schemas.microsoft.com/office/drawing/2014/main" xmlns="" id="{261913CE-69D0-7D4D-BF44-CE2DC1B3202D}"/>
              </a:ext>
            </a:extLst>
          </p:cNvPr>
          <p:cNvSpPr txBox="1"/>
          <p:nvPr/>
        </p:nvSpPr>
        <p:spPr>
          <a:xfrm>
            <a:off x="7006556" y="2717053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xmlns="" id="{88F545A3-2304-0842-B107-8F36D1F72F1B}"/>
              </a:ext>
            </a:extLst>
          </p:cNvPr>
          <p:cNvSpPr txBox="1"/>
          <p:nvPr/>
        </p:nvSpPr>
        <p:spPr>
          <a:xfrm>
            <a:off x="4529565" y="2717055"/>
            <a:ext cx="1622112" cy="2423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866615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:a16="http://schemas.microsoft.com/office/drawing/2014/main" xmlns="" id="{10EED179-1667-EF40-8751-34005A925A52}"/>
              </a:ext>
            </a:extLst>
          </p:cNvPr>
          <p:cNvSpPr txBox="1"/>
          <p:nvPr/>
        </p:nvSpPr>
        <p:spPr>
          <a:xfrm>
            <a:off x="6557663" y="4866415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Обязательная маркировка производимого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импортируемого товара, </a:t>
            </a: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реализация немаркированных остатков</a:t>
            </a: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xmlns="" id="{50E00320-8C5A-2A48-80C3-5A1627DF8C52}"/>
              </a:ext>
            </a:extLst>
          </p:cNvPr>
          <p:cNvSpPr txBox="1"/>
          <p:nvPr/>
        </p:nvSpPr>
        <p:spPr>
          <a:xfrm>
            <a:off x="4480561" y="4208747"/>
            <a:ext cx="3272622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Участников, регистрация товаров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BEB6AC-4FA9-974D-B724-129C8CE7D66B}"/>
              </a:ext>
            </a:extLst>
          </p:cNvPr>
          <p:cNvGrpSpPr/>
          <p:nvPr/>
        </p:nvGrpSpPr>
        <p:grpSpPr>
          <a:xfrm>
            <a:off x="4480561" y="5600179"/>
            <a:ext cx="2698082" cy="862824"/>
            <a:chOff x="7475106" y="5600178"/>
            <a:chExt cx="3385934" cy="1082793"/>
          </a:xfrm>
        </p:grpSpPr>
        <p:sp>
          <p:nvSpPr>
            <p:cNvPr id="55" name="Скругленный прямоугольник 131">
              <a:extLst>
                <a:ext uri="{FF2B5EF4-FFF2-40B4-BE49-F238E27FC236}">
                  <a16:creationId xmlns:a16="http://schemas.microsoft.com/office/drawing/2014/main" xmlns="" id="{B38549D6-1233-3345-A7FB-BAD3B3E7CD0F}"/>
                </a:ext>
              </a:extLst>
            </p:cNvPr>
            <p:cNvSpPr/>
            <p:nvPr/>
          </p:nvSpPr>
          <p:spPr>
            <a:xfrm>
              <a:off x="7475106" y="5776633"/>
              <a:ext cx="3385934" cy="750204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54" name="object 10">
              <a:extLst>
                <a:ext uri="{FF2B5EF4-FFF2-40B4-BE49-F238E27FC236}">
                  <a16:creationId xmlns:a16="http://schemas.microsoft.com/office/drawing/2014/main" xmlns="" id="{7ED92743-7F38-1447-9300-952111E8BA6C}"/>
                </a:ext>
              </a:extLst>
            </p:cNvPr>
            <p:cNvSpPr txBox="1"/>
            <p:nvPr/>
          </p:nvSpPr>
          <p:spPr>
            <a:xfrm>
              <a:off x="9101978" y="5904972"/>
              <a:ext cx="1547627" cy="4779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Остатки</a:t>
              </a:r>
            </a:p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не маркируются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268C38B-E8C5-D042-B083-3821C50C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2170" y="5600178"/>
              <a:ext cx="1274680" cy="1082793"/>
            </a:xfrm>
            <a:prstGeom prst="rect">
              <a:avLst/>
            </a:prstGeom>
          </p:spPr>
        </p:pic>
      </p:grp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52A30805-B431-4EAA-8530-45A9901974DE}"/>
              </a:ext>
            </a:extLst>
          </p:cNvPr>
          <p:cNvSpPr txBox="1"/>
          <p:nvPr/>
        </p:nvSpPr>
        <p:spPr>
          <a:xfrm>
            <a:off x="9086386" y="4243112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оборота немаркированной парфюмерной продукции</a:t>
            </a:r>
          </a:p>
          <a:p>
            <a:pPr lvl="0" defTabSz="1193566" hangingPunct="0">
              <a:defRPr/>
            </a:pP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22" name="Скругленный прямоугольник 131">
            <a:extLst>
              <a:ext uri="{FF2B5EF4-FFF2-40B4-BE49-F238E27FC236}">
                <a16:creationId xmlns:a16="http://schemas.microsoft.com/office/drawing/2014/main" xmlns="" id="{BEB27112-5A52-41D5-93DD-3E707D10825E}"/>
              </a:ext>
            </a:extLst>
          </p:cNvPr>
          <p:cNvSpPr/>
          <p:nvPr/>
        </p:nvSpPr>
        <p:spPr>
          <a:xfrm>
            <a:off x="9411701" y="258438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xmlns="" id="{FD2C0B00-F334-4F89-A758-16E0A1B5B983}"/>
              </a:ext>
            </a:extLst>
          </p:cNvPr>
          <p:cNvSpPr txBox="1"/>
          <p:nvPr/>
        </p:nvSpPr>
        <p:spPr>
          <a:xfrm>
            <a:off x="9411702" y="2706575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2021</a:t>
            </a:r>
          </a:p>
        </p:txBody>
      </p:sp>
      <p:cxnSp>
        <p:nvCxnSpPr>
          <p:cNvPr id="27" name="Straight Connector 35">
            <a:extLst>
              <a:ext uri="{FF2B5EF4-FFF2-40B4-BE49-F238E27FC236}">
                <a16:creationId xmlns:a16="http://schemas.microsoft.com/office/drawing/2014/main" xmlns="" id="{3B3582F5-3B76-4862-9704-085232F8A813}"/>
              </a:ext>
            </a:extLst>
          </p:cNvPr>
          <p:cNvCxnSpPr>
            <a:cxnSpLocks/>
          </p:cNvCxnSpPr>
          <p:nvPr/>
        </p:nvCxnSpPr>
        <p:spPr>
          <a:xfrm>
            <a:off x="10271761" y="318886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xmlns="" id="{9BEF1F4A-5C25-4786-919C-D079AB16C96C}"/>
              </a:ext>
            </a:extLst>
          </p:cNvPr>
          <p:cNvCxnSpPr>
            <a:cxnSpLocks/>
          </p:cNvCxnSpPr>
          <p:nvPr/>
        </p:nvCxnSpPr>
        <p:spPr>
          <a:xfrm>
            <a:off x="7875481" y="4093739"/>
            <a:ext cx="0" cy="772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8">
            <a:extLst>
              <a:ext uri="{FF2B5EF4-FFF2-40B4-BE49-F238E27FC236}">
                <a16:creationId xmlns:a16="http://schemas.microsoft.com/office/drawing/2014/main" xmlns="" id="{27CFFA49-B4B5-4E84-9603-03E44455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16" y="3636579"/>
            <a:ext cx="360000" cy="360000"/>
          </a:xfrm>
          <a:prstGeom prst="rect">
            <a:avLst/>
          </a:prstGeom>
        </p:spPr>
      </p:pic>
      <p:pic>
        <p:nvPicPr>
          <p:cNvPr id="5" name="Picture 58">
            <a:extLst>
              <a:ext uri="{FF2B5EF4-FFF2-40B4-BE49-F238E27FC236}">
                <a16:creationId xmlns:a16="http://schemas.microsoft.com/office/drawing/2014/main" xmlns="" id="{41559E42-D46A-4A2D-BCD7-96ABD881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81" y="3636579"/>
            <a:ext cx="360000" cy="360000"/>
          </a:xfrm>
          <a:prstGeom prst="rect">
            <a:avLst/>
          </a:prstGeom>
        </p:spPr>
      </p:pic>
      <p:pic>
        <p:nvPicPr>
          <p:cNvPr id="6" name="Picture 58">
            <a:extLst>
              <a:ext uri="{FF2B5EF4-FFF2-40B4-BE49-F238E27FC236}">
                <a16:creationId xmlns:a16="http://schemas.microsoft.com/office/drawing/2014/main" xmlns="" id="{A63B6156-32FA-4FE6-AB46-64AB6078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42" y="3636579"/>
            <a:ext cx="360000" cy="360000"/>
          </a:xfrm>
          <a:prstGeom prst="rect">
            <a:avLst/>
          </a:prstGeom>
        </p:spPr>
      </p:pic>
      <p:pic>
        <p:nvPicPr>
          <p:cNvPr id="26" name="Picture 8" descr="rospotrebnadzor_embl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3614" y="150412"/>
            <a:ext cx="1436855" cy="143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3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pL7zhESE6oXRC252iL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05584FB0D7CE04093F391961BA83F32" ma:contentTypeVersion="13" ma:contentTypeDescription="Создание документа." ma:contentTypeScope="" ma:versionID="fd8d6edf24cb71756582ec5fe5760919">
  <xsd:schema xmlns:xsd="http://www.w3.org/2001/XMLSchema" xmlns:xs="http://www.w3.org/2001/XMLSchema" xmlns:p="http://schemas.microsoft.com/office/2006/metadata/properties" xmlns:ns3="a2ac160a-db43-4a7c-8e9c-b6caefd452a4" xmlns:ns4="bf69aa62-13a5-4def-94b3-8c9f5e229ced" targetNamespace="http://schemas.microsoft.com/office/2006/metadata/properties" ma:root="true" ma:fieldsID="5dcaefe1cefa076abe555be84f35ec91" ns3:_="" ns4:_="">
    <xsd:import namespace="a2ac160a-db43-4a7c-8e9c-b6caefd452a4"/>
    <xsd:import namespace="bf69aa62-13a5-4def-94b3-8c9f5e229c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c160a-db43-4a7c-8e9c-b6caefd452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9aa62-13a5-4def-94b3-8c9f5e229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10D062-EBE2-40D3-A2A3-840FBA888A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7ED92-890B-4CB1-B48D-34E9B5D09D21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f69aa62-13a5-4def-94b3-8c9f5e229ced"/>
    <ds:schemaRef ds:uri="a2ac160a-db43-4a7c-8e9c-b6caefd452a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F2A81C-9731-4D11-B59C-F76D6085F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ac160a-db43-4a7c-8e9c-b6caefd452a4"/>
    <ds:schemaRef ds:uri="bf69aa62-13a5-4def-94b3-8c9f5e229c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10499</TotalTime>
  <Words>463</Words>
  <Application>Microsoft Office PowerPoint</Application>
  <PresentationFormat>Широкоэкранный</PresentationFormat>
  <Paragraphs>116</Paragraphs>
  <Slides>25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PT Sans Caption</vt:lpstr>
      <vt:lpstr>Arial Black</vt:lpstr>
      <vt:lpstr>Calibri</vt:lpstr>
      <vt:lpstr>Times New Roman</vt:lpstr>
      <vt:lpstr>Segoe UI</vt:lpstr>
      <vt:lpstr>Calibri Light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Маркировка и прослеживаемость: обзор проекта    Ноябрь 2018</dc:title>
  <dc:creator>Юсупов Реваз</dc:creator>
  <cp:lastModifiedBy>User</cp:lastModifiedBy>
  <cp:revision>267</cp:revision>
  <cp:lastPrinted>2021-10-06T04:21:48Z</cp:lastPrinted>
  <dcterms:created xsi:type="dcterms:W3CDTF">2018-11-14T17:09:52Z</dcterms:created>
  <dcterms:modified xsi:type="dcterms:W3CDTF">2021-10-06T05:10:59Z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0x010100F05584FB0D7CE04093F391961BA83F32</vt:lpwstr>
  </property>
</Properties>
</file>