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7"/>
  </p:notesMasterIdLst>
  <p:handoutMasterIdLst>
    <p:handoutMasterId r:id="rId8"/>
  </p:handoutMasterIdLst>
  <p:sldIdLst>
    <p:sldId id="256" r:id="rId3"/>
    <p:sldId id="368" r:id="rId4"/>
    <p:sldId id="369" r:id="rId5"/>
    <p:sldId id="370" r:id="rId6"/>
  </p:sldIdLst>
  <p:sldSz cx="12190413" cy="6859588"/>
  <p:notesSz cx="6858000" cy="9947275"/>
  <p:defaultTextStyle>
    <a:defPPr>
      <a:defRPr lang="ru-RU"/>
    </a:defPPr>
    <a:lvl1pPr marL="0" algn="l" defTabSz="92623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63117" algn="l" defTabSz="92623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26234" algn="l" defTabSz="92623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89351" algn="l" defTabSz="92623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52468" algn="l" defTabSz="92623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315585" algn="l" defTabSz="92623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78702" algn="l" defTabSz="92623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41819" algn="l" defTabSz="92623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704936" algn="l" defTabSz="92623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953F"/>
    <a:srgbClr val="669900"/>
    <a:srgbClr val="F68D36"/>
    <a:srgbClr val="F5801F"/>
    <a:srgbClr val="F6903C"/>
    <a:srgbClr val="D44912"/>
    <a:srgbClr val="FFFFFF"/>
    <a:srgbClr val="F5F5F5"/>
    <a:srgbClr val="2B7589"/>
    <a:srgbClr val="B914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81" autoAdjust="0"/>
    <p:restoredTop sz="98900" autoAdjust="0"/>
  </p:normalViewPr>
  <p:slideViewPr>
    <p:cSldViewPr>
      <p:cViewPr>
        <p:scale>
          <a:sx n="70" d="100"/>
          <a:sy n="70" d="100"/>
        </p:scale>
        <p:origin x="-1956" y="-1086"/>
      </p:cViewPr>
      <p:guideLst>
        <p:guide orient="horz" pos="2161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189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71800" cy="499091"/>
          </a:xfrm>
          <a:prstGeom prst="rect">
            <a:avLst/>
          </a:prstGeom>
        </p:spPr>
        <p:txBody>
          <a:bodyPr vert="horz" lIns="91742" tIns="45871" rIns="91742" bIns="4587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4" y="1"/>
            <a:ext cx="2971800" cy="499091"/>
          </a:xfrm>
          <a:prstGeom prst="rect">
            <a:avLst/>
          </a:prstGeom>
        </p:spPr>
        <p:txBody>
          <a:bodyPr vert="horz" lIns="91742" tIns="45871" rIns="91742" bIns="45871" rtlCol="0"/>
          <a:lstStyle>
            <a:lvl1pPr algn="r">
              <a:defRPr sz="1200"/>
            </a:lvl1pPr>
          </a:lstStyle>
          <a:p>
            <a:fld id="{85DDE28C-5B1B-4327-82B2-C0BA81C77F53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9448187"/>
            <a:ext cx="2971800" cy="499090"/>
          </a:xfrm>
          <a:prstGeom prst="rect">
            <a:avLst/>
          </a:prstGeom>
        </p:spPr>
        <p:txBody>
          <a:bodyPr vert="horz" lIns="91742" tIns="45871" rIns="91742" bIns="4587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4" y="9448187"/>
            <a:ext cx="2971800" cy="499090"/>
          </a:xfrm>
          <a:prstGeom prst="rect">
            <a:avLst/>
          </a:prstGeom>
        </p:spPr>
        <p:txBody>
          <a:bodyPr vert="horz" lIns="91742" tIns="45871" rIns="91742" bIns="45871" rtlCol="0" anchor="b"/>
          <a:lstStyle>
            <a:lvl1pPr algn="r">
              <a:defRPr sz="1200"/>
            </a:lvl1pPr>
          </a:lstStyle>
          <a:p>
            <a:fld id="{FA55553D-D7D1-43AB-B740-ACA9D809D1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2138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71800" cy="499091"/>
          </a:xfrm>
          <a:prstGeom prst="rect">
            <a:avLst/>
          </a:prstGeom>
        </p:spPr>
        <p:txBody>
          <a:bodyPr vert="horz" lIns="91742" tIns="45871" rIns="91742" bIns="4587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4" y="1"/>
            <a:ext cx="2971800" cy="499091"/>
          </a:xfrm>
          <a:prstGeom prst="rect">
            <a:avLst/>
          </a:prstGeom>
        </p:spPr>
        <p:txBody>
          <a:bodyPr vert="horz" lIns="91742" tIns="45871" rIns="91742" bIns="45871" rtlCol="0"/>
          <a:lstStyle>
            <a:lvl1pPr algn="r">
              <a:defRPr sz="1200"/>
            </a:lvl1pPr>
          </a:lstStyle>
          <a:p>
            <a:fld id="{B433E2D5-6D97-44AF-A5D0-B61754EC999C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6088" y="1243013"/>
            <a:ext cx="5965825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42" tIns="45871" rIns="91742" bIns="4587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87128"/>
            <a:ext cx="5486400" cy="3916739"/>
          </a:xfrm>
          <a:prstGeom prst="rect">
            <a:avLst/>
          </a:prstGeom>
        </p:spPr>
        <p:txBody>
          <a:bodyPr vert="horz" lIns="91742" tIns="45871" rIns="91742" bIns="45871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48187"/>
            <a:ext cx="2971800" cy="499090"/>
          </a:xfrm>
          <a:prstGeom prst="rect">
            <a:avLst/>
          </a:prstGeom>
        </p:spPr>
        <p:txBody>
          <a:bodyPr vert="horz" lIns="91742" tIns="45871" rIns="91742" bIns="4587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4" y="9448187"/>
            <a:ext cx="2971800" cy="499090"/>
          </a:xfrm>
          <a:prstGeom prst="rect">
            <a:avLst/>
          </a:prstGeom>
        </p:spPr>
        <p:txBody>
          <a:bodyPr vert="horz" lIns="91742" tIns="45871" rIns="91742" bIns="45871" rtlCol="0" anchor="b"/>
          <a:lstStyle>
            <a:lvl1pPr algn="r">
              <a:defRPr sz="1200"/>
            </a:lvl1pPr>
          </a:lstStyle>
          <a:p>
            <a:fld id="{8AA9E22B-BF30-41F2-ACA8-767A45C625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639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262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3117" algn="l" defTabSz="9262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26234" algn="l" defTabSz="9262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89351" algn="l" defTabSz="9262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52468" algn="l" defTabSz="9262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15585" algn="l" defTabSz="9262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78702" algn="l" defTabSz="9262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41819" algn="l" defTabSz="9262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04936" algn="l" defTabSz="9262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A9E22B-BF30-41F2-ACA8-767A45C6254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83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A9E22B-BF30-41F2-ACA8-767A45C6254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83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A9E22B-BF30-41F2-ACA8-767A45C6254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8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283" y="2130922"/>
            <a:ext cx="10361851" cy="147036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562" y="3887100"/>
            <a:ext cx="8533289" cy="17530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31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6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93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52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15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87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418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04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8049" y="274704"/>
            <a:ext cx="2742844" cy="585288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522" y="274704"/>
            <a:ext cx="8025356" cy="585288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3804" y="1122625"/>
            <a:ext cx="9142810" cy="2388153"/>
          </a:xfrm>
        </p:spPr>
        <p:txBody>
          <a:bodyPr anchor="b"/>
          <a:lstStyle>
            <a:lvl1pPr algn="ctr">
              <a:defRPr sz="61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3804" y="3602872"/>
            <a:ext cx="9142810" cy="1656145"/>
          </a:xfrm>
        </p:spPr>
        <p:txBody>
          <a:bodyPr/>
          <a:lstStyle>
            <a:lvl1pPr marL="0" indent="0" algn="ctr">
              <a:buNone/>
              <a:defRPr sz="2400"/>
            </a:lvl1pPr>
            <a:lvl2pPr marL="463117" indent="0" algn="ctr">
              <a:buNone/>
              <a:defRPr sz="2000"/>
            </a:lvl2pPr>
            <a:lvl3pPr marL="926234" indent="0" algn="ctr">
              <a:buNone/>
              <a:defRPr sz="1800"/>
            </a:lvl3pPr>
            <a:lvl4pPr marL="1389351" indent="0" algn="ctr">
              <a:buNone/>
              <a:defRPr sz="1700"/>
            </a:lvl4pPr>
            <a:lvl5pPr marL="1852468" indent="0" algn="ctr">
              <a:buNone/>
              <a:defRPr sz="1700"/>
            </a:lvl5pPr>
            <a:lvl6pPr marL="2315585" indent="0" algn="ctr">
              <a:buNone/>
              <a:defRPr sz="1700"/>
            </a:lvl6pPr>
            <a:lvl7pPr marL="2778702" indent="0" algn="ctr">
              <a:buNone/>
              <a:defRPr sz="1700"/>
            </a:lvl7pPr>
            <a:lvl8pPr marL="3241819" indent="0" algn="ctr">
              <a:buNone/>
              <a:defRPr sz="1700"/>
            </a:lvl8pPr>
            <a:lvl9pPr marL="3704936" indent="0" algn="ctr">
              <a:buNone/>
              <a:defRPr sz="17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754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04057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745" y="1710137"/>
            <a:ext cx="10514231" cy="2853398"/>
          </a:xfrm>
        </p:spPr>
        <p:txBody>
          <a:bodyPr anchor="b"/>
          <a:lstStyle>
            <a:lvl1pPr>
              <a:defRPr sz="61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745" y="4590528"/>
            <a:ext cx="10514231" cy="150053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6311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2623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8935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185246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31558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277870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24181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370493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7843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091" y="1826048"/>
            <a:ext cx="5180926" cy="435234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1398" y="1826048"/>
            <a:ext cx="5180926" cy="435234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33384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680" y="365211"/>
            <a:ext cx="10514231" cy="132587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679" y="1681554"/>
            <a:ext cx="5157116" cy="8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63117" indent="0">
              <a:buNone/>
              <a:defRPr sz="2000" b="1"/>
            </a:lvl2pPr>
            <a:lvl3pPr marL="926234" indent="0">
              <a:buNone/>
              <a:defRPr sz="1800" b="1"/>
            </a:lvl3pPr>
            <a:lvl4pPr marL="1389351" indent="0">
              <a:buNone/>
              <a:defRPr sz="1700" b="1"/>
            </a:lvl4pPr>
            <a:lvl5pPr marL="1852468" indent="0">
              <a:buNone/>
              <a:defRPr sz="1700" b="1"/>
            </a:lvl5pPr>
            <a:lvl6pPr marL="2315585" indent="0">
              <a:buNone/>
              <a:defRPr sz="1700" b="1"/>
            </a:lvl6pPr>
            <a:lvl7pPr marL="2778702" indent="0">
              <a:buNone/>
              <a:defRPr sz="1700" b="1"/>
            </a:lvl7pPr>
            <a:lvl8pPr marL="3241819" indent="0">
              <a:buNone/>
              <a:defRPr sz="1700" b="1"/>
            </a:lvl8pPr>
            <a:lvl9pPr marL="3704936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679" y="2505656"/>
            <a:ext cx="5157116" cy="3685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1401" y="1681554"/>
            <a:ext cx="5182513" cy="8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63117" indent="0">
              <a:buNone/>
              <a:defRPr sz="2000" b="1"/>
            </a:lvl2pPr>
            <a:lvl3pPr marL="926234" indent="0">
              <a:buNone/>
              <a:defRPr sz="1800" b="1"/>
            </a:lvl3pPr>
            <a:lvl4pPr marL="1389351" indent="0">
              <a:buNone/>
              <a:defRPr sz="1700" b="1"/>
            </a:lvl4pPr>
            <a:lvl5pPr marL="1852468" indent="0">
              <a:buNone/>
              <a:defRPr sz="1700" b="1"/>
            </a:lvl5pPr>
            <a:lvl6pPr marL="2315585" indent="0">
              <a:buNone/>
              <a:defRPr sz="1700" b="1"/>
            </a:lvl6pPr>
            <a:lvl7pPr marL="2778702" indent="0">
              <a:buNone/>
              <a:defRPr sz="1700" b="1"/>
            </a:lvl7pPr>
            <a:lvl8pPr marL="3241819" indent="0">
              <a:buNone/>
              <a:defRPr sz="1700" b="1"/>
            </a:lvl8pPr>
            <a:lvl9pPr marL="3704936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1401" y="2505656"/>
            <a:ext cx="5182513" cy="3685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56329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1259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28063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679" y="457306"/>
            <a:ext cx="3931726" cy="160057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2513" y="987657"/>
            <a:ext cx="6171396" cy="4874753"/>
          </a:xfrm>
        </p:spPr>
        <p:txBody>
          <a:bodyPr/>
          <a:lstStyle>
            <a:lvl1pPr>
              <a:defRPr sz="3200"/>
            </a:lvl1pPr>
            <a:lvl2pPr>
              <a:defRPr sz="29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679" y="2057881"/>
            <a:ext cx="3931726" cy="3812470"/>
          </a:xfrm>
        </p:spPr>
        <p:txBody>
          <a:bodyPr/>
          <a:lstStyle>
            <a:lvl1pPr marL="0" indent="0">
              <a:buNone/>
              <a:defRPr sz="1700"/>
            </a:lvl1pPr>
            <a:lvl2pPr marL="463117" indent="0">
              <a:buNone/>
              <a:defRPr sz="1400"/>
            </a:lvl2pPr>
            <a:lvl3pPr marL="926234" indent="0">
              <a:buNone/>
              <a:defRPr sz="1200"/>
            </a:lvl3pPr>
            <a:lvl4pPr marL="1389351" indent="0">
              <a:buNone/>
              <a:defRPr sz="1100"/>
            </a:lvl4pPr>
            <a:lvl5pPr marL="1852468" indent="0">
              <a:buNone/>
              <a:defRPr sz="1100"/>
            </a:lvl5pPr>
            <a:lvl6pPr marL="2315585" indent="0">
              <a:buNone/>
              <a:defRPr sz="1100"/>
            </a:lvl6pPr>
            <a:lvl7pPr marL="2778702" indent="0">
              <a:buNone/>
              <a:defRPr sz="1100"/>
            </a:lvl7pPr>
            <a:lvl8pPr marL="3241819" indent="0">
              <a:buNone/>
              <a:defRPr sz="1100"/>
            </a:lvl8pPr>
            <a:lvl9pPr marL="3704936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364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679" y="457306"/>
            <a:ext cx="3931726" cy="160057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2513" y="987657"/>
            <a:ext cx="6171396" cy="4874753"/>
          </a:xfrm>
        </p:spPr>
        <p:txBody>
          <a:bodyPr/>
          <a:lstStyle>
            <a:lvl1pPr marL="0" indent="0">
              <a:buNone/>
              <a:defRPr sz="3200"/>
            </a:lvl1pPr>
            <a:lvl2pPr marL="463117" indent="0">
              <a:buNone/>
              <a:defRPr sz="2900"/>
            </a:lvl2pPr>
            <a:lvl3pPr marL="926234" indent="0">
              <a:buNone/>
              <a:defRPr sz="2400"/>
            </a:lvl3pPr>
            <a:lvl4pPr marL="1389351" indent="0">
              <a:buNone/>
              <a:defRPr sz="2000"/>
            </a:lvl4pPr>
            <a:lvl5pPr marL="1852468" indent="0">
              <a:buNone/>
              <a:defRPr sz="2000"/>
            </a:lvl5pPr>
            <a:lvl6pPr marL="2315585" indent="0">
              <a:buNone/>
              <a:defRPr sz="2000"/>
            </a:lvl6pPr>
            <a:lvl7pPr marL="2778702" indent="0">
              <a:buNone/>
              <a:defRPr sz="2000"/>
            </a:lvl7pPr>
            <a:lvl8pPr marL="3241819" indent="0">
              <a:buNone/>
              <a:defRPr sz="2000"/>
            </a:lvl8pPr>
            <a:lvl9pPr marL="3704936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679" y="2057881"/>
            <a:ext cx="3931726" cy="3812470"/>
          </a:xfrm>
        </p:spPr>
        <p:txBody>
          <a:bodyPr/>
          <a:lstStyle>
            <a:lvl1pPr marL="0" indent="0">
              <a:buNone/>
              <a:defRPr sz="1700"/>
            </a:lvl1pPr>
            <a:lvl2pPr marL="463117" indent="0">
              <a:buNone/>
              <a:defRPr sz="1400"/>
            </a:lvl2pPr>
            <a:lvl3pPr marL="926234" indent="0">
              <a:buNone/>
              <a:defRPr sz="1200"/>
            </a:lvl3pPr>
            <a:lvl4pPr marL="1389351" indent="0">
              <a:buNone/>
              <a:defRPr sz="1100"/>
            </a:lvl4pPr>
            <a:lvl5pPr marL="1852468" indent="0">
              <a:buNone/>
              <a:defRPr sz="1100"/>
            </a:lvl5pPr>
            <a:lvl6pPr marL="2315585" indent="0">
              <a:buNone/>
              <a:defRPr sz="1100"/>
            </a:lvl6pPr>
            <a:lvl7pPr marL="2778702" indent="0">
              <a:buNone/>
              <a:defRPr sz="1100"/>
            </a:lvl7pPr>
            <a:lvl8pPr marL="3241819" indent="0">
              <a:buNone/>
              <a:defRPr sz="1100"/>
            </a:lvl8pPr>
            <a:lvl9pPr marL="3704936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402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063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3766" y="365211"/>
            <a:ext cx="2628557" cy="581318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094" y="365211"/>
            <a:ext cx="7733294" cy="581318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1570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959" y="4407925"/>
            <a:ext cx="10361851" cy="136239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959" y="2907386"/>
            <a:ext cx="10361851" cy="150053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6311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2623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893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524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155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7870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4181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0493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520" y="1600575"/>
            <a:ext cx="5384100" cy="4527011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6793" y="1600575"/>
            <a:ext cx="5384100" cy="4527011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521" y="1535471"/>
            <a:ext cx="5386216" cy="6399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63117" indent="0">
              <a:buNone/>
              <a:defRPr sz="2000" b="1"/>
            </a:lvl2pPr>
            <a:lvl3pPr marL="926234" indent="0">
              <a:buNone/>
              <a:defRPr sz="1800" b="1"/>
            </a:lvl3pPr>
            <a:lvl4pPr marL="1389351" indent="0">
              <a:buNone/>
              <a:defRPr sz="1700" b="1"/>
            </a:lvl4pPr>
            <a:lvl5pPr marL="1852468" indent="0">
              <a:buNone/>
              <a:defRPr sz="1700" b="1"/>
            </a:lvl5pPr>
            <a:lvl6pPr marL="2315585" indent="0">
              <a:buNone/>
              <a:defRPr sz="1700" b="1"/>
            </a:lvl6pPr>
            <a:lvl7pPr marL="2778702" indent="0">
              <a:buNone/>
              <a:defRPr sz="1700" b="1"/>
            </a:lvl7pPr>
            <a:lvl8pPr marL="3241819" indent="0">
              <a:buNone/>
              <a:defRPr sz="1700" b="1"/>
            </a:lvl8pPr>
            <a:lvl9pPr marL="3704936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521" y="2175378"/>
            <a:ext cx="5386216" cy="39522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2563" y="1535471"/>
            <a:ext cx="5388331" cy="6399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63117" indent="0">
              <a:buNone/>
              <a:defRPr sz="2000" b="1"/>
            </a:lvl2pPr>
            <a:lvl3pPr marL="926234" indent="0">
              <a:buNone/>
              <a:defRPr sz="1800" b="1"/>
            </a:lvl3pPr>
            <a:lvl4pPr marL="1389351" indent="0">
              <a:buNone/>
              <a:defRPr sz="1700" b="1"/>
            </a:lvl4pPr>
            <a:lvl5pPr marL="1852468" indent="0">
              <a:buNone/>
              <a:defRPr sz="1700" b="1"/>
            </a:lvl5pPr>
            <a:lvl6pPr marL="2315585" indent="0">
              <a:buNone/>
              <a:defRPr sz="1700" b="1"/>
            </a:lvl6pPr>
            <a:lvl7pPr marL="2778702" indent="0">
              <a:buNone/>
              <a:defRPr sz="1700" b="1"/>
            </a:lvl7pPr>
            <a:lvl8pPr marL="3241819" indent="0">
              <a:buNone/>
              <a:defRPr sz="1700" b="1"/>
            </a:lvl8pPr>
            <a:lvl9pPr marL="3704936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2563" y="2175378"/>
            <a:ext cx="5388331" cy="39522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5" y="273113"/>
            <a:ext cx="4010562" cy="116232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114" y="273118"/>
            <a:ext cx="6814780" cy="5854468"/>
          </a:xfrm>
        </p:spPr>
        <p:txBody>
          <a:bodyPr/>
          <a:lstStyle>
            <a:lvl1pPr>
              <a:defRPr sz="3200"/>
            </a:lvl1pPr>
            <a:lvl2pPr>
              <a:defRPr sz="29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525" y="1435437"/>
            <a:ext cx="4010562" cy="4692149"/>
          </a:xfrm>
        </p:spPr>
        <p:txBody>
          <a:bodyPr/>
          <a:lstStyle>
            <a:lvl1pPr marL="0" indent="0">
              <a:buNone/>
              <a:defRPr sz="1400"/>
            </a:lvl1pPr>
            <a:lvl2pPr marL="463117" indent="0">
              <a:buNone/>
              <a:defRPr sz="1200"/>
            </a:lvl2pPr>
            <a:lvl3pPr marL="926234" indent="0">
              <a:buNone/>
              <a:defRPr sz="1100"/>
            </a:lvl3pPr>
            <a:lvl4pPr marL="1389351" indent="0">
              <a:buNone/>
              <a:defRPr sz="1000"/>
            </a:lvl4pPr>
            <a:lvl5pPr marL="1852468" indent="0">
              <a:buNone/>
              <a:defRPr sz="1000"/>
            </a:lvl5pPr>
            <a:lvl6pPr marL="2315585" indent="0">
              <a:buNone/>
              <a:defRPr sz="1000"/>
            </a:lvl6pPr>
            <a:lvl7pPr marL="2778702" indent="0">
              <a:buNone/>
              <a:defRPr sz="1000"/>
            </a:lvl7pPr>
            <a:lvl8pPr marL="3241819" indent="0">
              <a:buNone/>
              <a:defRPr sz="1000"/>
            </a:lvl8pPr>
            <a:lvl9pPr marL="3704936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407" y="4801712"/>
            <a:ext cx="7314248" cy="56687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407" y="612917"/>
            <a:ext cx="7314248" cy="4115753"/>
          </a:xfrm>
        </p:spPr>
        <p:txBody>
          <a:bodyPr/>
          <a:lstStyle>
            <a:lvl1pPr marL="0" indent="0">
              <a:buNone/>
              <a:defRPr sz="3200"/>
            </a:lvl1pPr>
            <a:lvl2pPr marL="463117" indent="0">
              <a:buNone/>
              <a:defRPr sz="2900"/>
            </a:lvl2pPr>
            <a:lvl3pPr marL="926234" indent="0">
              <a:buNone/>
              <a:defRPr sz="2400"/>
            </a:lvl3pPr>
            <a:lvl4pPr marL="1389351" indent="0">
              <a:buNone/>
              <a:defRPr sz="2000"/>
            </a:lvl4pPr>
            <a:lvl5pPr marL="1852468" indent="0">
              <a:buNone/>
              <a:defRPr sz="2000"/>
            </a:lvl5pPr>
            <a:lvl6pPr marL="2315585" indent="0">
              <a:buNone/>
              <a:defRPr sz="2000"/>
            </a:lvl6pPr>
            <a:lvl7pPr marL="2778702" indent="0">
              <a:buNone/>
              <a:defRPr sz="2000"/>
            </a:lvl7pPr>
            <a:lvl8pPr marL="3241819" indent="0">
              <a:buNone/>
              <a:defRPr sz="2000"/>
            </a:lvl8pPr>
            <a:lvl9pPr marL="3704936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407" y="5368582"/>
            <a:ext cx="7314248" cy="805049"/>
          </a:xfrm>
        </p:spPr>
        <p:txBody>
          <a:bodyPr/>
          <a:lstStyle>
            <a:lvl1pPr marL="0" indent="0">
              <a:buNone/>
              <a:defRPr sz="1400"/>
            </a:lvl1pPr>
            <a:lvl2pPr marL="463117" indent="0">
              <a:buNone/>
              <a:defRPr sz="1200"/>
            </a:lvl2pPr>
            <a:lvl3pPr marL="926234" indent="0">
              <a:buNone/>
              <a:defRPr sz="1100"/>
            </a:lvl3pPr>
            <a:lvl4pPr marL="1389351" indent="0">
              <a:buNone/>
              <a:defRPr sz="1000"/>
            </a:lvl4pPr>
            <a:lvl5pPr marL="1852468" indent="0">
              <a:buNone/>
              <a:defRPr sz="1000"/>
            </a:lvl5pPr>
            <a:lvl6pPr marL="2315585" indent="0">
              <a:buNone/>
              <a:defRPr sz="1000"/>
            </a:lvl6pPr>
            <a:lvl7pPr marL="2778702" indent="0">
              <a:buNone/>
              <a:defRPr sz="1000"/>
            </a:lvl7pPr>
            <a:lvl8pPr marL="3241819" indent="0">
              <a:buNone/>
              <a:defRPr sz="1000"/>
            </a:lvl8pPr>
            <a:lvl9pPr marL="3704936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10971372" cy="1143265"/>
          </a:xfrm>
          <a:prstGeom prst="rect">
            <a:avLst/>
          </a:prstGeom>
        </p:spPr>
        <p:txBody>
          <a:bodyPr vert="horz" lIns="92623" tIns="46312" rIns="92623" bIns="46312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521" y="1600575"/>
            <a:ext cx="10971372" cy="4527011"/>
          </a:xfrm>
          <a:prstGeom prst="rect">
            <a:avLst/>
          </a:prstGeom>
        </p:spPr>
        <p:txBody>
          <a:bodyPr vert="horz" lIns="92623" tIns="46312" rIns="92623" bIns="46312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520" y="6357824"/>
            <a:ext cx="2844430" cy="365210"/>
          </a:xfrm>
          <a:prstGeom prst="rect">
            <a:avLst/>
          </a:prstGeom>
        </p:spPr>
        <p:txBody>
          <a:bodyPr vert="horz" lIns="92623" tIns="46312" rIns="92623" bIns="4631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060" y="6357824"/>
            <a:ext cx="3860297" cy="365210"/>
          </a:xfrm>
          <a:prstGeom prst="rect">
            <a:avLst/>
          </a:prstGeom>
        </p:spPr>
        <p:txBody>
          <a:bodyPr vert="horz" lIns="92623" tIns="46312" rIns="92623" bIns="4631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6463" y="6357824"/>
            <a:ext cx="2844430" cy="365210"/>
          </a:xfrm>
          <a:prstGeom prst="rect">
            <a:avLst/>
          </a:prstGeom>
        </p:spPr>
        <p:txBody>
          <a:bodyPr vert="horz" lIns="92623" tIns="46312" rIns="92623" bIns="46312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26234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7337" indent="-347337" algn="l" defTabSz="92623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52565" indent="-289447" algn="l" defTabSz="926234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57792" indent="-231558" algn="l" defTabSz="92623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20908" indent="-231558" algn="l" defTabSz="92623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84026" indent="-231558" algn="l" defTabSz="92623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143" indent="-231558" algn="l" defTabSz="92623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10260" indent="-231558" algn="l" defTabSz="92623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73377" indent="-231558" algn="l" defTabSz="92623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36494" indent="-231558" algn="l" defTabSz="92623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262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3117" algn="l" defTabSz="9262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26234" algn="l" defTabSz="9262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89351" algn="l" defTabSz="9262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2468" algn="l" defTabSz="9262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15585" algn="l" defTabSz="9262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78702" algn="l" defTabSz="9262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41819" algn="l" defTabSz="9262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04936" algn="l" defTabSz="9262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095" y="365211"/>
            <a:ext cx="10514231" cy="1325870"/>
          </a:xfrm>
          <a:prstGeom prst="rect">
            <a:avLst/>
          </a:prstGeom>
        </p:spPr>
        <p:txBody>
          <a:bodyPr vert="horz" lIns="92623" tIns="46312" rIns="92623" bIns="46312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095" y="1826048"/>
            <a:ext cx="10514231" cy="4352346"/>
          </a:xfrm>
          <a:prstGeom prst="rect">
            <a:avLst/>
          </a:prstGeom>
        </p:spPr>
        <p:txBody>
          <a:bodyPr vert="horz" lIns="92623" tIns="46312" rIns="92623" bIns="46312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091" y="6357824"/>
            <a:ext cx="2742844" cy="365210"/>
          </a:xfrm>
          <a:prstGeom prst="rect">
            <a:avLst/>
          </a:prstGeom>
        </p:spPr>
        <p:txBody>
          <a:bodyPr vert="horz" lIns="92623" tIns="46312" rIns="92623" bIns="4631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42406-2188-4684-8253-69D59E08583E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078" y="6357824"/>
            <a:ext cx="4114265" cy="365210"/>
          </a:xfrm>
          <a:prstGeom prst="rect">
            <a:avLst/>
          </a:prstGeom>
        </p:spPr>
        <p:txBody>
          <a:bodyPr vert="horz" lIns="92623" tIns="46312" rIns="92623" bIns="4631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09481" y="6357824"/>
            <a:ext cx="2742844" cy="365210"/>
          </a:xfrm>
          <a:prstGeom prst="rect">
            <a:avLst/>
          </a:prstGeom>
        </p:spPr>
        <p:txBody>
          <a:bodyPr vert="horz" lIns="92623" tIns="46312" rIns="92623" bIns="46312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60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2623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1558" indent="-231558" algn="l" defTabSz="926234" rtl="0" eaLnBrk="1" latinLnBrk="0" hangingPunct="1">
        <a:lnSpc>
          <a:spcPct val="90000"/>
        </a:lnSpc>
        <a:spcBef>
          <a:spcPts val="1013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94677" indent="-231558" algn="l" defTabSz="926234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57792" indent="-231558" algn="l" defTabSz="926234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20908" indent="-231558" algn="l" defTabSz="926234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84026" indent="-231558" algn="l" defTabSz="926234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143" indent="-231558" algn="l" defTabSz="926234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10260" indent="-231558" algn="l" defTabSz="926234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73377" indent="-231558" algn="l" defTabSz="926234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936494" indent="-231558" algn="l" defTabSz="926234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262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3117" algn="l" defTabSz="9262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26234" algn="l" defTabSz="9262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89351" algn="l" defTabSz="9262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2468" algn="l" defTabSz="9262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15585" algn="l" defTabSz="9262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78702" algn="l" defTabSz="9262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41819" algn="l" defTabSz="9262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04936" algn="l" defTabSz="9262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3D12EE258ADE081F4A7CA993D1C95A9DB766B6EABCE6A96DE502B576B4934D40FDA554E5AA6437ADF7AC08FB3220E5F8E572C1BEFBDDU4U3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7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79280" y="625758"/>
            <a:ext cx="7343860" cy="893748"/>
          </a:xfrm>
          <a:prstGeom prst="rect">
            <a:avLst/>
          </a:prstGeom>
          <a:noFill/>
        </p:spPr>
        <p:txBody>
          <a:bodyPr wrap="square" lIns="92623" tIns="46312" rIns="92623" bIns="46312" rtlCol="0">
            <a:spAutoFit/>
          </a:bodyPr>
          <a:lstStyle/>
          <a:p>
            <a:r>
              <a:rPr lang="ru-RU" sz="26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ИФНС </a:t>
            </a:r>
            <a:r>
              <a:rPr lang="ru-RU" sz="2600" b="1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России по </a:t>
            </a:r>
            <a:r>
              <a:rPr lang="ru-RU" sz="26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г. Сургуту Ханты-Мансийского автономного округа </a:t>
            </a:r>
            <a:r>
              <a:rPr lang="ru-RU" sz="2600" b="1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- </a:t>
            </a:r>
            <a:r>
              <a:rPr lang="ru-RU" sz="26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Югры </a:t>
            </a:r>
            <a:endParaRPr lang="ru-RU" sz="2600" b="1" dirty="0">
              <a:solidFill>
                <a:schemeClr val="bg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CFEE6740-9B35-4802-970C-EE5893354E38}"/>
              </a:ext>
            </a:extLst>
          </p:cNvPr>
          <p:cNvSpPr txBox="1"/>
          <p:nvPr/>
        </p:nvSpPr>
        <p:spPr>
          <a:xfrm>
            <a:off x="1893338" y="1933014"/>
            <a:ext cx="8234316" cy="2693045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endParaRPr lang="ru-RU" sz="3500" b="1" dirty="0">
              <a:solidFill>
                <a:schemeClr val="bg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r>
              <a:rPr lang="ru-RU" sz="3500" b="1" dirty="0" smtClean="0">
                <a:solidFill>
                  <a:schemeClr val="bg1"/>
                </a:solidFill>
              </a:rPr>
              <a:t>«</a:t>
            </a:r>
            <a:r>
              <a:rPr lang="ru-RU" sz="3500" b="1" dirty="0" smtClean="0">
                <a:solidFill>
                  <a:schemeClr val="bg1"/>
                </a:solidFill>
              </a:rPr>
              <a:t>Процедура уплаты, возврата/зачета излишне уплаченных, взысканных сумм, а также взыскание задолженности </a:t>
            </a:r>
            <a:r>
              <a:rPr lang="ru-RU" sz="3500" b="1" dirty="0" smtClean="0">
                <a:solidFill>
                  <a:schemeClr val="bg1"/>
                </a:solidFill>
              </a:rPr>
              <a:t> </a:t>
            </a:r>
            <a:r>
              <a:rPr lang="ru-RU" sz="3500" b="1" dirty="0">
                <a:solidFill>
                  <a:schemeClr val="bg1"/>
                </a:solidFill>
              </a:rPr>
              <a:t>единого налогового </a:t>
            </a:r>
            <a:r>
              <a:rPr lang="ru-RU" sz="3500" b="1" dirty="0" smtClean="0">
                <a:solidFill>
                  <a:schemeClr val="bg1"/>
                </a:solidFill>
              </a:rPr>
              <a:t>платежа  </a:t>
            </a:r>
            <a:r>
              <a:rPr lang="ru-RU" sz="3500" b="1" dirty="0">
                <a:solidFill>
                  <a:schemeClr val="bg1"/>
                </a:solidFill>
              </a:rPr>
              <a:t>(</a:t>
            </a:r>
            <a:r>
              <a:rPr lang="ru-RU" sz="3500" b="1" dirty="0" smtClean="0">
                <a:solidFill>
                  <a:schemeClr val="bg1"/>
                </a:solidFill>
              </a:rPr>
              <a:t>ЕНП)»</a:t>
            </a:r>
            <a:r>
              <a:rPr lang="ru-RU" sz="35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ru-RU" sz="3500" b="1" dirty="0" smtClean="0">
              <a:solidFill>
                <a:schemeClr val="bg1"/>
              </a:solidFill>
              <a:latin typeface="Arial Narrow" panose="020B0606020202030204" pitchFamily="34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Изображение логотип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02" y="439868"/>
            <a:ext cx="1210286" cy="126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422798" y="5157986"/>
            <a:ext cx="9601545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3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</a:rPr>
              <a:t>И.о</a:t>
            </a:r>
            <a:r>
              <a:rPr lang="ru-RU" sz="2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</a:rPr>
              <a:t>. </a:t>
            </a:r>
            <a:r>
              <a:rPr lang="ru-RU" sz="2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</a:rPr>
              <a:t>начальника </a:t>
            </a:r>
            <a:r>
              <a:rPr lang="ru-RU" sz="2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</a:rPr>
              <a:t> аналитического отдела № 1 ИФНС </a:t>
            </a:r>
            <a:r>
              <a:rPr lang="ru-RU" sz="2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</a:rPr>
              <a:t>России по г. Сургуту  </a:t>
            </a:r>
            <a:r>
              <a:rPr lang="ru-RU" sz="2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  <a:cs typeface="Times New Roman" panose="02020603050405020304" pitchFamily="18" charset="0"/>
              </a:rPr>
              <a:t>Ханты-Мансийского автономного округа - Югры </a:t>
            </a:r>
          </a:p>
          <a:p>
            <a:pPr algn="r"/>
            <a:r>
              <a:rPr lang="ru-RU" sz="23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</a:rPr>
              <a:t>Безоян</a:t>
            </a:r>
            <a:r>
              <a:rPr lang="ru-RU" sz="2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</a:rPr>
              <a:t> А.В.</a:t>
            </a:r>
            <a:endParaRPr lang="ru-RU" sz="2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6065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8">
            <a:extLst>
              <a:ext uri="{FF2B5EF4-FFF2-40B4-BE49-F238E27FC236}">
                <a16:creationId xmlns:a16="http://schemas.microsoft.com/office/drawing/2014/main" xmlns="" id="{EC23726F-899C-4D2F-9B92-56857361E210}"/>
              </a:ext>
            </a:extLst>
          </p:cNvPr>
          <p:cNvSpPr/>
          <p:nvPr/>
        </p:nvSpPr>
        <p:spPr>
          <a:xfrm>
            <a:off x="2" y="808754"/>
            <a:ext cx="12196832" cy="605083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977900" dist="698500" dir="13500000">
              <a:prstClr val="black">
                <a:alpha val="12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2623" tIns="46312" rIns="92623" bIns="46312" rtlCol="0" anchor="ctr"/>
          <a:lstStyle/>
          <a:p>
            <a:pPr algn="ctr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xmlns="" id="{D00E59DA-2391-445E-8DCC-DDB7C0381E5B}"/>
              </a:ext>
            </a:extLst>
          </p:cNvPr>
          <p:cNvSpPr txBox="1">
            <a:spLocks/>
          </p:cNvSpPr>
          <p:nvPr/>
        </p:nvSpPr>
        <p:spPr>
          <a:xfrm>
            <a:off x="142374" y="1426"/>
            <a:ext cx="12054460" cy="80722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«        «Об 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</a:rPr>
              <a:t>основных принципах внедрения единого налогового счета (ЕНС)»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1" name="Rectangle 6">
            <a:extLst>
              <a:ext uri="{FF2B5EF4-FFF2-40B4-BE49-F238E27FC236}">
                <a16:creationId xmlns:a16="http://schemas.microsoft.com/office/drawing/2014/main" xmlns="" id="{7C05437C-BE4A-4ECD-BDF7-9877A0D31F15}"/>
              </a:ext>
            </a:extLst>
          </p:cNvPr>
          <p:cNvSpPr/>
          <p:nvPr/>
        </p:nvSpPr>
        <p:spPr>
          <a:xfrm>
            <a:off x="1" y="3"/>
            <a:ext cx="142373" cy="808650"/>
          </a:xfrm>
          <a:prstGeom prst="rect">
            <a:avLst/>
          </a:prstGeom>
          <a:gradFill>
            <a:gsLst>
              <a:gs pos="0">
                <a:srgbClr val="0070C0"/>
              </a:gs>
              <a:gs pos="100000">
                <a:srgbClr val="77E5FB"/>
              </a:gs>
            </a:gsLst>
            <a:lin ang="17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2623" tIns="46312" rIns="92623" bIns="46312" rtlCol="0" anchor="ctr">
            <a:noAutofit/>
          </a:bodyPr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xmlns="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3170525" y="105"/>
            <a:ext cx="7677210" cy="80865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043056"/>
            <a:endParaRPr lang="ru-RU" sz="1800" dirty="0">
              <a:solidFill>
                <a:schemeClr val="tx1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910630" y="909514"/>
            <a:ext cx="10945216" cy="5602729"/>
          </a:xfrm>
          <a:prstGeom prst="rect">
            <a:avLst/>
          </a:prstGeom>
          <a:noFill/>
        </p:spPr>
        <p:txBody>
          <a:bodyPr wrap="square" lIns="92623" tIns="46312" rIns="92623" bIns="46312" rtlCol="0">
            <a:spAutoFit/>
          </a:bodyPr>
          <a:lstStyle/>
          <a:p>
            <a:r>
              <a:rPr lang="ru-RU" sz="2000" b="1" dirty="0"/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Процедура уплаты  ЕНС: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Оплата по двум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реквизита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платежа (ИНН и сумма).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Хронология зачитывания платежей: </a:t>
            </a:r>
            <a:endParaRPr lang="ru-RU" sz="20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основании совокупной обязанности организации, ИП инспекция зачитывает ЕНП в счет платежей в бюджет в следующей последовательности (</a:t>
            </a:r>
            <a:r>
              <a:rPr lang="ru-RU" sz="2000" dirty="0">
                <a:latin typeface="Times New Roman" pitchFamily="18" charset="0"/>
                <a:cs typeface="Times New Roman" pitchFamily="18" charset="0"/>
                <a:hlinkClick r:id="rId3"/>
              </a:rPr>
              <a:t>п. 8 ст. 45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НК РФ):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 первую очередь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- в счет недоимки начиная с наиболее раннего момента ее выявления;</a:t>
            </a:r>
          </a:p>
          <a:p>
            <a:pPr lvl="0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во вторую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- в счет покрытия текущих платежей по налогам (авансовым платежам), сборам, страховым взносам, по которым у организации, ИП уже возникла обязанность по их уплате. Сначала зачитываются платежи с более ранним сроком платежа, потом - с более поздним;</a:t>
            </a:r>
          </a:p>
          <a:p>
            <a:pPr lvl="0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 третью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- в счет пеней;</a:t>
            </a:r>
          </a:p>
          <a:p>
            <a:pPr lvl="0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 четвертую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- процентов;</a:t>
            </a:r>
          </a:p>
          <a:p>
            <a:pPr lvl="0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 пятую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- штрафов.</a:t>
            </a:r>
          </a:p>
          <a:p>
            <a:pPr indent="450000" algn="just"/>
            <a:endParaRPr lang="ru-RU" dirty="0">
              <a:latin typeface="Arial Narrow" panose="020B060602020203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566" y="49150"/>
            <a:ext cx="663914" cy="759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879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8">
            <a:extLst>
              <a:ext uri="{FF2B5EF4-FFF2-40B4-BE49-F238E27FC236}">
                <a16:creationId xmlns:a16="http://schemas.microsoft.com/office/drawing/2014/main" xmlns="" id="{EC23726F-899C-4D2F-9B92-56857361E210}"/>
              </a:ext>
            </a:extLst>
          </p:cNvPr>
          <p:cNvSpPr/>
          <p:nvPr/>
        </p:nvSpPr>
        <p:spPr>
          <a:xfrm>
            <a:off x="-6418" y="739620"/>
            <a:ext cx="12196830" cy="61199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977900" dist="698500" dir="13500000">
              <a:prstClr val="black">
                <a:alpha val="12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2623" tIns="46312" rIns="92623" bIns="46312" rtlCol="0" anchor="ctr"/>
          <a:lstStyle/>
          <a:p>
            <a:pPr algn="ctr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xmlns="" id="{D00E59DA-2391-445E-8DCC-DDB7C0381E5B}"/>
              </a:ext>
            </a:extLst>
          </p:cNvPr>
          <p:cNvSpPr txBox="1">
            <a:spLocks/>
          </p:cNvSpPr>
          <p:nvPr/>
        </p:nvSpPr>
        <p:spPr>
          <a:xfrm>
            <a:off x="190550" y="3"/>
            <a:ext cx="11942931" cy="7396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         «Об 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</a:rPr>
              <a:t>основных принципах внедрения единого налогового счета (ЕНС)»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1" name="Rectangle 6">
            <a:extLst>
              <a:ext uri="{FF2B5EF4-FFF2-40B4-BE49-F238E27FC236}">
                <a16:creationId xmlns:a16="http://schemas.microsoft.com/office/drawing/2014/main" xmlns="" id="{7C05437C-BE4A-4ECD-BDF7-9877A0D31F15}"/>
              </a:ext>
            </a:extLst>
          </p:cNvPr>
          <p:cNvSpPr/>
          <p:nvPr/>
        </p:nvSpPr>
        <p:spPr>
          <a:xfrm>
            <a:off x="0" y="3"/>
            <a:ext cx="190550" cy="739617"/>
          </a:xfrm>
          <a:prstGeom prst="rect">
            <a:avLst/>
          </a:prstGeom>
          <a:gradFill>
            <a:gsLst>
              <a:gs pos="0">
                <a:srgbClr val="0070C0"/>
              </a:gs>
              <a:gs pos="100000">
                <a:srgbClr val="77E5FB"/>
              </a:gs>
            </a:gsLst>
            <a:lin ang="17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2623" tIns="46312" rIns="92623" bIns="46312" rtlCol="0" anchor="ctr">
            <a:noAutofit/>
          </a:bodyPr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xmlns="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3170525" y="105"/>
            <a:ext cx="7677210" cy="80865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043056"/>
            <a:endParaRPr lang="ru-RU" sz="1800" dirty="0">
              <a:solidFill>
                <a:schemeClr val="tx1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998481" y="981522"/>
            <a:ext cx="10945216" cy="4679399"/>
          </a:xfrm>
          <a:prstGeom prst="rect">
            <a:avLst/>
          </a:prstGeom>
          <a:noFill/>
        </p:spPr>
        <p:txBody>
          <a:bodyPr wrap="square" lIns="92623" tIns="46312" rIns="92623" bIns="46312" rtlCol="0">
            <a:spAutoFit/>
          </a:bodyPr>
          <a:lstStyle/>
          <a:p>
            <a:pPr algn="just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Процедура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зачета/возврата ЕНС: </a:t>
            </a:r>
          </a:p>
          <a:p>
            <a:pPr algn="just"/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Одно сальдо расчетов с бюджетом – не нужно будет подавать заявления об уточнении и зачетах между КБК и ОКТМО, не будут начисляться технические пени при наличии у налогоплательщика недоимки по одному налогу и переплату по другому;</a:t>
            </a:r>
          </a:p>
          <a:p>
            <a:pPr lvl="0"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Один день на возврат – положительное сальдо ЕНС будет признаваться деньгами налогоплательщика и возвращаться по его заявлению на следующий день;</a:t>
            </a:r>
          </a:p>
          <a:p>
            <a:pPr lvl="0"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Новый сервис - возможность погашения обязанности за 3-е лицо, в настоящее время НП сначала возвращал переплату себе на расчетный счет, а затем оплачивал за 3-е лицо;</a:t>
            </a:r>
          </a:p>
          <a:p>
            <a:pPr lvl="0"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Исключение 3-х летнего срока давности платежа, сейчас платеж, уплаченный более 3 лет назад не подлежит ни зачету, ни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возврату.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/>
              <a:t>.</a:t>
            </a:r>
            <a:endParaRPr lang="ru-RU" dirty="0">
              <a:latin typeface="Arial Narrow" panose="020B060602020203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566" y="49150"/>
            <a:ext cx="663914" cy="759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74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8">
            <a:extLst>
              <a:ext uri="{FF2B5EF4-FFF2-40B4-BE49-F238E27FC236}">
                <a16:creationId xmlns:a16="http://schemas.microsoft.com/office/drawing/2014/main" xmlns="" id="{EC23726F-899C-4D2F-9B92-56857361E210}"/>
              </a:ext>
            </a:extLst>
          </p:cNvPr>
          <p:cNvSpPr/>
          <p:nvPr/>
        </p:nvSpPr>
        <p:spPr>
          <a:xfrm>
            <a:off x="-6418" y="739620"/>
            <a:ext cx="12196830" cy="61199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977900" dist="698500" dir="13500000">
              <a:prstClr val="black">
                <a:alpha val="12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2623" tIns="46312" rIns="92623" bIns="46312" rtlCol="0" anchor="ctr"/>
          <a:lstStyle/>
          <a:p>
            <a:pPr algn="ctr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xmlns="" id="{D00E59DA-2391-445E-8DCC-DDB7C0381E5B}"/>
              </a:ext>
            </a:extLst>
          </p:cNvPr>
          <p:cNvSpPr txBox="1">
            <a:spLocks/>
          </p:cNvSpPr>
          <p:nvPr/>
        </p:nvSpPr>
        <p:spPr>
          <a:xfrm>
            <a:off x="190549" y="3"/>
            <a:ext cx="11942931" cy="7396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         «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</a:rPr>
              <a:t>Об основных принципах внедрения единого налогового счета (ЕНС)»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1" name="Rectangle 6">
            <a:extLst>
              <a:ext uri="{FF2B5EF4-FFF2-40B4-BE49-F238E27FC236}">
                <a16:creationId xmlns:a16="http://schemas.microsoft.com/office/drawing/2014/main" xmlns="" id="{7C05437C-BE4A-4ECD-BDF7-9877A0D31F15}"/>
              </a:ext>
            </a:extLst>
          </p:cNvPr>
          <p:cNvSpPr/>
          <p:nvPr/>
        </p:nvSpPr>
        <p:spPr>
          <a:xfrm>
            <a:off x="0" y="3"/>
            <a:ext cx="190549" cy="739617"/>
          </a:xfrm>
          <a:prstGeom prst="rect">
            <a:avLst/>
          </a:prstGeom>
          <a:gradFill>
            <a:gsLst>
              <a:gs pos="0">
                <a:srgbClr val="0070C0"/>
              </a:gs>
              <a:gs pos="100000">
                <a:srgbClr val="77E5FB"/>
              </a:gs>
            </a:gsLst>
            <a:lin ang="17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2623" tIns="46312" rIns="92623" bIns="46312" rtlCol="0" anchor="ctr">
            <a:noAutofit/>
          </a:bodyPr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xmlns="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3170525" y="105"/>
            <a:ext cx="7677210" cy="80865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043056"/>
            <a:endParaRPr lang="ru-RU" sz="1800" dirty="0">
              <a:solidFill>
                <a:schemeClr val="tx1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3256" y="818260"/>
            <a:ext cx="85633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Процедура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взыскания задолженности по 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ЕНС:</a:t>
            </a:r>
            <a:endParaRPr lang="ru-RU" sz="25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131705" y="1341562"/>
            <a:ext cx="10945216" cy="2494186"/>
          </a:xfrm>
          <a:prstGeom prst="rect">
            <a:avLst/>
          </a:prstGeom>
          <a:noFill/>
        </p:spPr>
        <p:txBody>
          <a:bodyPr wrap="square" lIns="92623" tIns="46312" rIns="92623" bIns="46312" rtlCol="0">
            <a:spAutoFit/>
          </a:bodyPr>
          <a:lstStyle/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Быстрая отработка долгов, если налогоплательщик погасил свою задолженность, то его счета разблокируют не позднее одного дня, передача информации в банки будет осуществляться практически в онлайн режиме;</a:t>
            </a:r>
          </a:p>
          <a:p>
            <a:pPr lvl="0"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Наличие одного документа взыскания – одно требование, один документ взыскания с одной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суммой.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ru-RU" dirty="0"/>
          </a:p>
          <a:p>
            <a:pPr lvl="0" algn="just"/>
            <a:endParaRPr lang="ru-RU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566" y="24525"/>
            <a:ext cx="663914" cy="759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011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15516</TotalTime>
  <Words>385</Words>
  <Application>Microsoft Office PowerPoint</Application>
  <PresentationFormat>Произвольный</PresentationFormat>
  <Paragraphs>39</Paragraphs>
  <Slides>4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</vt:i4>
      </vt:variant>
    </vt:vector>
  </HeadingPairs>
  <TitlesOfParts>
    <vt:vector size="6" baseType="lpstr">
      <vt:lpstr>Тема Office</vt:lpstr>
      <vt:lpstr>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Филипенко Айгуль Эльдаровна</dc:creator>
  <cp:lastModifiedBy>Безоян Айастан Владимировна</cp:lastModifiedBy>
  <cp:revision>1227</cp:revision>
  <cp:lastPrinted>2022-08-11T11:32:17Z</cp:lastPrinted>
  <dcterms:modified xsi:type="dcterms:W3CDTF">2022-11-22T13:40:25Z</dcterms:modified>
</cp:coreProperties>
</file>