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18" r:id="rId3"/>
    <p:sldId id="427" r:id="rId4"/>
    <p:sldId id="426" r:id="rId5"/>
    <p:sldId id="419" r:id="rId6"/>
    <p:sldId id="428" r:id="rId7"/>
    <p:sldId id="429" r:id="rId8"/>
    <p:sldId id="430" r:id="rId9"/>
    <p:sldId id="431" r:id="rId10"/>
    <p:sldId id="425" r:id="rId11"/>
  </p:sldIdLst>
  <p:sldSz cx="10693400" cy="7561263"/>
  <p:notesSz cx="6645275" cy="9775825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8596CAF-1007-4968-86D0-C47C034CC5D0}">
          <p14:sldIdLst>
            <p14:sldId id="256"/>
            <p14:sldId id="418"/>
            <p14:sldId id="427"/>
            <p14:sldId id="426"/>
            <p14:sldId id="419"/>
            <p14:sldId id="428"/>
            <p14:sldId id="429"/>
            <p14:sldId id="430"/>
            <p14:sldId id="431"/>
            <p14:sldId id="42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1111"/>
    <a:srgbClr val="005AA9"/>
    <a:srgbClr val="0000FF"/>
    <a:srgbClr val="002B82"/>
    <a:srgbClr val="002570"/>
    <a:srgbClr val="002F8E"/>
    <a:srgbClr val="003BB0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46" autoAdjust="0"/>
    <p:restoredTop sz="94236" autoAdjust="0"/>
  </p:normalViewPr>
  <p:slideViewPr>
    <p:cSldViewPr showGuides="1">
      <p:cViewPr>
        <p:scale>
          <a:sx n="70" d="100"/>
          <a:sy n="70" d="100"/>
        </p:scale>
        <p:origin x="-186" y="-756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64118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5573C-7DB4-4EF7-8362-1D4601DD37F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64118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CEA0E-15AE-4E62-89B9-C30FE978E3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907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4118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31838" y="733425"/>
            <a:ext cx="5181600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528" y="4643517"/>
            <a:ext cx="5316220" cy="4399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4118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361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4172" y="2844527"/>
            <a:ext cx="9369231" cy="252028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Камеральные налоговые проверки в соответствии с методологией ведения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ЕНС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196" y="1980431"/>
            <a:ext cx="9369231" cy="252028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26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66180" y="1764407"/>
            <a:ext cx="9145016" cy="54006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6-НДФЛ </a:t>
            </a:r>
            <a:r>
              <a:rPr lang="ru-RU" sz="2400" dirty="0" smtClean="0"/>
              <a:t> </a:t>
            </a:r>
            <a:endParaRPr lang="ru-RU" sz="2400" dirty="0"/>
          </a:p>
          <a:p>
            <a:pPr marL="706438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числа месяца, следующего за отчетным </a:t>
            </a:r>
            <a:r>
              <a:rPr lang="ru-RU" sz="2400" dirty="0" smtClean="0"/>
              <a:t>периодом</a:t>
            </a:r>
            <a:r>
              <a:rPr lang="ru-RU" sz="2400" dirty="0"/>
              <a:t>, </a:t>
            </a:r>
            <a:r>
              <a:rPr lang="ru-RU" sz="2400" dirty="0" smtClean="0"/>
              <a:t> </a:t>
            </a:r>
            <a:r>
              <a:rPr lang="ru-RU" sz="2400" dirty="0"/>
              <a:t>при подаче расчета за I квартал, I полугодие, 9 </a:t>
            </a:r>
            <a:r>
              <a:rPr lang="ru-RU" sz="2400" dirty="0" smtClean="0"/>
              <a:t>месяцев;</a:t>
            </a:r>
          </a:p>
          <a:p>
            <a:pPr marL="706438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февраля года, следующего за отчетным годом, – при подаче годового </a:t>
            </a:r>
            <a:r>
              <a:rPr lang="ru-RU" sz="2400" dirty="0" smtClean="0"/>
              <a:t>расчета;</a:t>
            </a:r>
          </a:p>
          <a:p>
            <a:pPr marL="706438" indent="-342900" algn="just">
              <a:buFont typeface="Arial" pitchFamily="34" charset="0"/>
              <a:buChar char="•"/>
            </a:pPr>
            <a:endParaRPr lang="ru-RU" sz="2400" dirty="0" smtClean="0"/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РСВ</a:t>
            </a:r>
          </a:p>
          <a:p>
            <a:pPr marL="706438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числа месяца, </a:t>
            </a:r>
            <a:r>
              <a:rPr lang="ru-RU" sz="2400" dirty="0" smtClean="0"/>
              <a:t>следующего </a:t>
            </a:r>
            <a:r>
              <a:rPr lang="ru-RU" sz="2400" dirty="0"/>
              <a:t>за расчетным (отчетным) </a:t>
            </a:r>
            <a:r>
              <a:rPr lang="ru-RU" sz="2400" dirty="0" smtClean="0"/>
              <a:t>периодом;</a:t>
            </a:r>
            <a:endParaRPr lang="ru-RU" sz="2400" dirty="0"/>
          </a:p>
          <a:p>
            <a:pPr algn="just"/>
            <a:endParaRPr lang="ru-RU" sz="2400" dirty="0" smtClean="0"/>
          </a:p>
          <a:p>
            <a:pPr marL="649288" indent="-285750" algn="just">
              <a:buFont typeface="Arial" pitchFamily="34" charset="0"/>
              <a:buChar char="•"/>
            </a:pP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1"/>
            <a:ext cx="9353226" cy="1219199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</a:rPr>
              <a:t>Единые сроки сдачи отчетности в ИФНС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54212" y="1548383"/>
            <a:ext cx="8561139" cy="5324475"/>
          </a:xfrm>
        </p:spPr>
        <p:txBody>
          <a:bodyPr>
            <a:normAutofit lnSpcReduction="10000"/>
          </a:bodyPr>
          <a:lstStyle/>
          <a:p>
            <a:pPr lvl="0" algn="ctr"/>
            <a:r>
              <a:rPr lang="ru-RU" sz="2400" dirty="0" smtClean="0">
                <a:solidFill>
                  <a:srgbClr val="C00000"/>
                </a:solidFill>
              </a:rPr>
              <a:t>НПО </a:t>
            </a:r>
            <a:r>
              <a:rPr lang="ru-RU" sz="2400" dirty="0" smtClean="0"/>
              <a:t> </a:t>
            </a:r>
            <a:endParaRPr lang="ru-RU" sz="2400" dirty="0"/>
          </a:p>
          <a:p>
            <a:pPr marL="706438" lvl="0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числа месяца, следующего за отчетным </a:t>
            </a:r>
            <a:r>
              <a:rPr lang="ru-RU" sz="2400" dirty="0" smtClean="0"/>
              <a:t>периодом, </a:t>
            </a:r>
            <a:r>
              <a:rPr lang="ru-RU" sz="2400" dirty="0"/>
              <a:t>при подаче деклараций по итогам отчетных периодов;</a:t>
            </a:r>
          </a:p>
          <a:p>
            <a:pPr marL="706438" lvl="0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марта года, </a:t>
            </a:r>
            <a:r>
              <a:rPr lang="ru-RU" sz="2400" dirty="0" smtClean="0"/>
              <a:t>следующего </a:t>
            </a:r>
            <a:r>
              <a:rPr lang="ru-RU" sz="2400" dirty="0"/>
              <a:t>за отчетным</a:t>
            </a:r>
            <a:r>
              <a:rPr lang="ru-RU" sz="2400" dirty="0" smtClean="0"/>
              <a:t>, </a:t>
            </a:r>
            <a:r>
              <a:rPr lang="ru-RU" sz="2400" dirty="0"/>
              <a:t>при </a:t>
            </a:r>
            <a:r>
              <a:rPr lang="ru-RU" sz="2400" dirty="0" smtClean="0"/>
              <a:t>подаче </a:t>
            </a:r>
            <a:r>
              <a:rPr lang="ru-RU" sz="2400" dirty="0"/>
              <a:t>декларации по итогам </a:t>
            </a:r>
            <a:r>
              <a:rPr lang="ru-RU" sz="2400" dirty="0" smtClean="0"/>
              <a:t>года;</a:t>
            </a:r>
          </a:p>
          <a:p>
            <a:pPr lvl="0" algn="ctr"/>
            <a:r>
              <a:rPr lang="ru-RU" sz="2400" dirty="0" smtClean="0">
                <a:solidFill>
                  <a:srgbClr val="C00000"/>
                </a:solidFill>
              </a:rPr>
              <a:t>УСН</a:t>
            </a:r>
            <a:endParaRPr lang="ru-RU" sz="2400" dirty="0">
              <a:solidFill>
                <a:srgbClr val="C00000"/>
              </a:solidFill>
            </a:endParaRPr>
          </a:p>
          <a:p>
            <a:pPr marL="706438" lvl="0" indent="-342900" algn="just">
              <a:buFont typeface="Arial" pitchFamily="34" charset="0"/>
              <a:buChar char="•"/>
            </a:pPr>
            <a:r>
              <a:rPr lang="ru-RU" sz="2400" dirty="0"/>
              <a:t>Не позднее 25 марта года, </a:t>
            </a:r>
            <a:r>
              <a:rPr lang="ru-RU" sz="2400" dirty="0" smtClean="0"/>
              <a:t>следующего </a:t>
            </a:r>
            <a:r>
              <a:rPr lang="ru-RU" sz="2400" dirty="0"/>
              <a:t>за </a:t>
            </a:r>
            <a:r>
              <a:rPr lang="ru-RU" sz="2400" dirty="0" smtClean="0"/>
              <a:t>отчетным – ЮЛ;</a:t>
            </a:r>
          </a:p>
          <a:p>
            <a:pPr marL="706438" lvl="0" indent="-342900" algn="just">
              <a:buFont typeface="Arial" pitchFamily="34" charset="0"/>
              <a:buChar char="•"/>
            </a:pPr>
            <a:r>
              <a:rPr lang="ru-RU" sz="2400" dirty="0"/>
              <a:t>Не позднее 25 апреля года, </a:t>
            </a:r>
            <a:r>
              <a:rPr lang="ru-RU" sz="2400" dirty="0" smtClean="0"/>
              <a:t>следующего </a:t>
            </a:r>
            <a:r>
              <a:rPr lang="ru-RU" sz="2400" dirty="0"/>
              <a:t>за </a:t>
            </a:r>
            <a:r>
              <a:rPr lang="ru-RU" sz="2400" dirty="0" smtClean="0"/>
              <a:t>отчетным – ИП;</a:t>
            </a:r>
          </a:p>
          <a:p>
            <a:pPr marL="706438" lvl="0" indent="-342900" algn="just">
              <a:buFont typeface="Arial" pitchFamily="34" charset="0"/>
              <a:buChar char="•"/>
            </a:pPr>
            <a:endParaRPr lang="ru-RU" sz="2400" dirty="0" smtClean="0"/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Налог на имущество организаций</a:t>
            </a:r>
          </a:p>
          <a:p>
            <a:pPr marL="706438" indent="-342900" algn="just">
              <a:buFont typeface="Arial" pitchFamily="34" charset="0"/>
              <a:buChar char="•"/>
            </a:pPr>
            <a:r>
              <a:rPr lang="ru-RU" sz="2400" dirty="0" smtClean="0"/>
              <a:t>Не </a:t>
            </a:r>
            <a:r>
              <a:rPr lang="ru-RU" sz="2400" dirty="0"/>
              <a:t>позднее 25 марта года, </a:t>
            </a:r>
            <a:r>
              <a:rPr lang="ru-RU" sz="2400" dirty="0" smtClean="0"/>
              <a:t>следующего </a:t>
            </a:r>
            <a:r>
              <a:rPr lang="ru-RU" sz="2400" dirty="0"/>
              <a:t>за </a:t>
            </a:r>
            <a:r>
              <a:rPr lang="ru-RU" sz="2400" dirty="0" smtClean="0"/>
              <a:t>отчетным.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42244" y="540271"/>
            <a:ext cx="8580438" cy="1219199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C00000"/>
                </a:solidFill>
              </a:rPr>
              <a:t>Единые сроки сдачи отчетности в ИФНС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67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98228" y="1980432"/>
            <a:ext cx="8561139" cy="648072"/>
          </a:xfrm>
        </p:spPr>
        <p:txBody>
          <a:bodyPr/>
          <a:lstStyle/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70236" y="540271"/>
            <a:ext cx="8580438" cy="1219199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</a:rPr>
              <a:t>Срок уплаты НДФЛ с выплат работникам с 2023 года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477412"/>
              </p:ext>
            </p:extLst>
          </p:nvPr>
        </p:nvGraphicFramePr>
        <p:xfrm>
          <a:off x="594172" y="1836415"/>
          <a:ext cx="9433048" cy="515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Документ" r:id="rId3" imgW="6080992" imgH="3015842" progId="Word.Document.12">
                  <p:embed/>
                </p:oleObj>
              </mc:Choice>
              <mc:Fallback>
                <p:oleObj name="Документ" r:id="rId3" imgW="6080992" imgH="301584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4172" y="1836415"/>
                        <a:ext cx="9433048" cy="515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259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468263"/>
            <a:ext cx="8777163" cy="108012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Уведомления </a:t>
            </a:r>
            <a:r>
              <a:rPr lang="ru-RU" dirty="0">
                <a:solidFill>
                  <a:srgbClr val="C00000"/>
                </a:solidFill>
              </a:rPr>
              <a:t>об исчисленных суммах налогов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2"/>
            <a:ext cx="8580438" cy="2758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1098228" y="1980432"/>
            <a:ext cx="8561139" cy="86409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86260" y="2412479"/>
            <a:ext cx="8273107" cy="4104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54212" y="1620391"/>
            <a:ext cx="8561139" cy="513924"/>
          </a:xfrm>
          <a:prstGeom prst="rect">
            <a:avLst/>
          </a:prstGeom>
        </p:spPr>
        <p:txBody>
          <a:bodyPr vert="horz" lIns="104306" tIns="52153" rIns="104306" bIns="52153" rtlCol="0">
            <a:normAutofit lnSpcReduction="10000"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455316"/>
              </p:ext>
            </p:extLst>
          </p:nvPr>
        </p:nvGraphicFramePr>
        <p:xfrm>
          <a:off x="666180" y="1911870"/>
          <a:ext cx="9361040" cy="1940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Документ" r:id="rId3" imgW="6074887" imgH="1280038" progId="Word.Document.12">
                  <p:embed/>
                </p:oleObj>
              </mc:Choice>
              <mc:Fallback>
                <p:oleObj name="Документ" r:id="rId3" imgW="6074887" imgH="128003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6180" y="1911870"/>
                        <a:ext cx="9361040" cy="19407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44451" y="3780631"/>
            <a:ext cx="90010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3200" b="1" dirty="0" smtClean="0">
                <a:solidFill>
                  <a:srgbClr val="005AA9"/>
                </a:solidFill>
                <a:latin typeface="+mj-lt"/>
              </a:rPr>
              <a:t>Шаблон уведомления: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+mj-lt"/>
              </a:rPr>
              <a:t>Приказ </a:t>
            </a:r>
            <a:r>
              <a:rPr lang="ru-RU" sz="3200" b="1" dirty="0">
                <a:solidFill>
                  <a:srgbClr val="C00000"/>
                </a:solidFill>
                <a:latin typeface="+mj-lt"/>
              </a:rPr>
              <a:t>ФНС России от 02.03.2022 № ЕД-7-8/178</a:t>
            </a:r>
            <a:r>
              <a:rPr lang="ru-RU" sz="3200" b="1" dirty="0" smtClean="0">
                <a:solidFill>
                  <a:srgbClr val="C00000"/>
                </a:solidFill>
                <a:latin typeface="+mj-lt"/>
              </a:rPr>
              <a:t>@</a:t>
            </a:r>
          </a:p>
          <a:p>
            <a:pPr algn="ctr"/>
            <a:endParaRPr lang="ru-RU" sz="3200" b="1" dirty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3200" b="1" dirty="0" smtClean="0">
                <a:solidFill>
                  <a:srgbClr val="005AA9"/>
                </a:solidFill>
                <a:latin typeface="+mj-lt"/>
              </a:rPr>
              <a:t>Одно </a:t>
            </a:r>
            <a:r>
              <a:rPr lang="ru-RU" sz="3200" b="1" dirty="0">
                <a:solidFill>
                  <a:srgbClr val="005AA9"/>
                </a:solidFill>
                <a:latin typeface="+mj-lt"/>
              </a:rPr>
              <a:t>уведомление </a:t>
            </a:r>
            <a:r>
              <a:rPr lang="ru-RU" sz="3200" b="1" dirty="0" smtClean="0">
                <a:solidFill>
                  <a:srgbClr val="005AA9"/>
                </a:solidFill>
                <a:latin typeface="+mj-lt"/>
              </a:rPr>
              <a:t>= один налог.</a:t>
            </a:r>
            <a:endParaRPr lang="ru-RU" sz="3200" b="1" dirty="0">
              <a:solidFill>
                <a:srgbClr val="005AA9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468263"/>
            <a:ext cx="8777163" cy="108012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Вопрос - ответ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2594" y="468263"/>
            <a:ext cx="8580438" cy="2758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1098228" y="1980432"/>
            <a:ext cx="8561139" cy="86409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86260" y="2412479"/>
            <a:ext cx="8273107" cy="4104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54212" y="1620391"/>
            <a:ext cx="8561139" cy="513924"/>
          </a:xfrm>
          <a:prstGeom prst="rect">
            <a:avLst/>
          </a:prstGeom>
        </p:spPr>
        <p:txBody>
          <a:bodyPr vert="horz" lIns="104306" tIns="52153" rIns="104306" bIns="52153" rtlCol="0">
            <a:normAutofit lnSpcReduction="10000"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8297" y="1188343"/>
            <a:ext cx="9001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Сколько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налоговых уведомлений может направить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налогоплательщик?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Ответ: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 1 уведомление = совокупность всех обязательств</a:t>
            </a: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r>
              <a:rPr lang="ru-RU" sz="2800" b="1" dirty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Если налогоплательщик не направит налоговое уведомление, а по сроку предоставит декларацию либо расчет?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</a:t>
            </a:r>
            <a:r>
              <a:rPr lang="ru-RU" sz="2800" b="1" dirty="0">
                <a:solidFill>
                  <a:srgbClr val="931111"/>
                </a:solidFill>
                <a:latin typeface="+mj-lt"/>
              </a:rPr>
              <a:t>: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 По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факту расчета представленной декларации будут начислены пени</a:t>
            </a:r>
            <a:endParaRPr lang="ru-RU" sz="2800" b="1" dirty="0">
              <a:solidFill>
                <a:srgbClr val="005AA9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58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468263"/>
            <a:ext cx="8777163" cy="108012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Вопрос - ответ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2594" y="468263"/>
            <a:ext cx="8580438" cy="2758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1098228" y="1980432"/>
            <a:ext cx="8561139" cy="86409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86260" y="2412479"/>
            <a:ext cx="8273107" cy="4104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54212" y="1620391"/>
            <a:ext cx="8561139" cy="513924"/>
          </a:xfrm>
          <a:prstGeom prst="rect">
            <a:avLst/>
          </a:prstGeom>
        </p:spPr>
        <p:txBody>
          <a:bodyPr vert="horz" lIns="104306" tIns="52153" rIns="104306" bIns="52153" rtlCol="0">
            <a:normAutofit lnSpcReduction="10000"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8297" y="1188343"/>
            <a:ext cx="9001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Как будет производиться расчет пени при вынесении решения налоговым органом по результатам камеральных проверок?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Ответ: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 Расчет пени будет рассчитываться автоматически в ЕНС</a:t>
            </a: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r>
              <a:rPr lang="ru-RU" sz="2800" b="1" dirty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Каким образом будет осуществляться возмещение НДС из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бюджета с 01.01.2023?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</a:t>
            </a:r>
            <a:r>
              <a:rPr lang="ru-RU" sz="2800" b="1" dirty="0">
                <a:solidFill>
                  <a:srgbClr val="931111"/>
                </a:solidFill>
                <a:latin typeface="+mj-lt"/>
              </a:rPr>
              <a:t>: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На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основании решения о возмещении в ЕНС будет формироваться положительное сальдо и возврат суммы будет произведен в порядке ст. 78 НК РФ.</a:t>
            </a: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881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468263"/>
            <a:ext cx="8777163" cy="108012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Вопрос - ответ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2594" y="468263"/>
            <a:ext cx="8580438" cy="2758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1098228" y="1980432"/>
            <a:ext cx="8561139" cy="86409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86260" y="2412479"/>
            <a:ext cx="8273107" cy="4104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54212" y="1620391"/>
            <a:ext cx="8561139" cy="513924"/>
          </a:xfrm>
          <a:prstGeom prst="rect">
            <a:avLst/>
          </a:prstGeom>
        </p:spPr>
        <p:txBody>
          <a:bodyPr vert="horz" lIns="104306" tIns="52153" rIns="104306" bIns="52153" rtlCol="0">
            <a:normAutofit lnSpcReduction="10000"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8297" y="1188343"/>
            <a:ext cx="9001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Изменятся ли сроки уплаты и предоставления деклараций по косвенным налогам?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Ответ: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 Нет, не изменятся.</a:t>
            </a: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r>
              <a:rPr lang="ru-RU" sz="2800" b="1" dirty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В случае добровольного уточнения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налоговых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обязательств, каким образом будет распределена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сумма, уплаченная в бюджет, при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наличии задолженности с более ранними сроками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уплаты? </a:t>
            </a: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</a:t>
            </a:r>
            <a:r>
              <a:rPr lang="ru-RU" sz="2800" b="1" dirty="0">
                <a:solidFill>
                  <a:srgbClr val="931111"/>
                </a:solidFill>
                <a:latin typeface="+mj-lt"/>
              </a:rPr>
              <a:t>: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 В ЕНС формируется 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положительное сальдо на текущую дату. Далее суммы распределяются в последовательности: недоимка, налоги, пени, проценты, штрафы (ст. 45.2 НК РФ).</a:t>
            </a:r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4236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468263"/>
            <a:ext cx="8777163" cy="108012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Вопрос - ответ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2594" y="468263"/>
            <a:ext cx="8580438" cy="27585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1098228" y="1980432"/>
            <a:ext cx="8561139" cy="86409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386260" y="2412479"/>
            <a:ext cx="8273107" cy="41044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54212" y="1620391"/>
            <a:ext cx="8561139" cy="513924"/>
          </a:xfrm>
          <a:prstGeom prst="rect">
            <a:avLst/>
          </a:prstGeom>
        </p:spPr>
        <p:txBody>
          <a:bodyPr vert="horz" lIns="104306" tIns="52153" rIns="104306" bIns="52153" rtlCol="0">
            <a:normAutofit lnSpcReduction="10000"/>
          </a:bodyPr>
          <a:lstStyle>
            <a:lvl1pPr marL="363538" indent="0" algn="l" defTabSz="1043056" rtl="0" eaLnBrk="1" latinLnBrk="0" hangingPunct="1">
              <a:spcBef>
                <a:spcPct val="20000"/>
              </a:spcBef>
              <a:buFontTx/>
              <a:buNone/>
              <a:defRPr sz="3600" b="1" i="0" kern="1200">
                <a:solidFill>
                  <a:srgbClr val="005AA9"/>
                </a:solidFill>
                <a:latin typeface="+mj-lt"/>
                <a:ea typeface="+mn-ea"/>
                <a:cs typeface="+mn-cs"/>
              </a:defRPr>
            </a:lvl1pPr>
            <a:lvl2pPr marL="360363" indent="3175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2pPr>
            <a:lvl3pPr marL="628650" indent="-260350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sz="24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3pPr>
            <a:lvl4pPr marL="0" indent="360363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rgbClr val="504F53"/>
                </a:solidFill>
                <a:latin typeface="+mj-lt"/>
                <a:ea typeface="+mn-ea"/>
                <a:cs typeface="+mn-cs"/>
              </a:defRPr>
            </a:lvl4pPr>
            <a:lvl5pPr marL="1435100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400" b="0" i="0" kern="1200">
                <a:solidFill>
                  <a:srgbClr val="8D8C90"/>
                </a:solidFill>
                <a:latin typeface="+mj-lt"/>
                <a:ea typeface="+mn-ea"/>
                <a:cs typeface="+mn-cs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8297" y="1188343"/>
            <a:ext cx="90010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Могут ли ИП и ЮЛ уменьшать суммы по УСН на страховые взносы? </a:t>
            </a:r>
            <a:endParaRPr lang="ru-RU" sz="28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Ответ:</a:t>
            </a:r>
            <a:r>
              <a:rPr lang="ru-RU" sz="2800" b="1" dirty="0" smtClean="0">
                <a:solidFill>
                  <a:srgbClr val="005AA9"/>
                </a:solidFill>
                <a:latin typeface="+mj-lt"/>
              </a:rPr>
              <a:t>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Да, смогут.</a:t>
            </a:r>
            <a:endParaRPr lang="ru-RU" sz="28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endParaRPr lang="ru-RU" sz="2800" b="1" dirty="0" smtClean="0">
              <a:solidFill>
                <a:srgbClr val="931111"/>
              </a:solidFill>
              <a:latin typeface="+mj-lt"/>
            </a:endParaRPr>
          </a:p>
          <a:p>
            <a:pPr algn="ctr"/>
            <a:r>
              <a:rPr lang="ru-RU" sz="2800" b="1" dirty="0">
                <a:solidFill>
                  <a:srgbClr val="931111"/>
                </a:solidFill>
                <a:latin typeface="+mj-lt"/>
              </a:rPr>
              <a:t>Вопрос: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Вместо того чтобы подать декларации по РСВ и 6-НДФЛ, нужно будет каждый месяц за 5 дней подавать заявление о суммах начислений по страховым взносам и НДФЛ? Увеличится объем обрабатываемой информации?</a:t>
            </a:r>
            <a:endParaRPr lang="ru-RU" sz="2800" b="1" dirty="0" smtClean="0">
              <a:solidFill>
                <a:srgbClr val="005AA9"/>
              </a:solidFill>
              <a:latin typeface="+mj-lt"/>
            </a:endParaRPr>
          </a:p>
          <a:p>
            <a:pPr algn="ctr"/>
            <a:r>
              <a:rPr lang="ru-RU" sz="2800" b="1" dirty="0" smtClean="0">
                <a:solidFill>
                  <a:srgbClr val="931111"/>
                </a:solidFill>
                <a:latin typeface="+mj-lt"/>
              </a:rPr>
              <a:t>Ответ</a:t>
            </a:r>
            <a:r>
              <a:rPr lang="ru-RU" sz="2800" b="1" dirty="0">
                <a:solidFill>
                  <a:srgbClr val="931111"/>
                </a:solidFill>
                <a:latin typeface="+mj-lt"/>
              </a:rPr>
              <a:t>: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 </a:t>
            </a:r>
            <a:r>
              <a:rPr lang="ru-RU" sz="2800" b="1" dirty="0">
                <a:solidFill>
                  <a:srgbClr val="005AA9"/>
                </a:solidFill>
                <a:latin typeface="+mj-lt"/>
              </a:rPr>
              <a:t>Не увеличится. Уведомление об исчисленных суммах налогов содержит 5 показателей из платежного поручения (ИНН, КПП, КБК, ОКТМО и срок уплаты) взамен 15 показателей, заполняемых сейчас.</a:t>
            </a:r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rgbClr val="93111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658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К ФЛ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ЛК ФЛ</Template>
  <TotalTime>2161</TotalTime>
  <Words>483</Words>
  <Application>Microsoft Office PowerPoint</Application>
  <PresentationFormat>Произвольный</PresentationFormat>
  <Paragraphs>72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ЛК ФЛ</vt:lpstr>
      <vt:lpstr>Документ</vt:lpstr>
      <vt:lpstr> Камеральные налоговые проверки в соответствии с методологией ведения ЕНС </vt:lpstr>
      <vt:lpstr>Единые сроки сдачи отчетности в ИФНС</vt:lpstr>
      <vt:lpstr>Единые сроки сдачи отчетности в ИФНС</vt:lpstr>
      <vt:lpstr>Срок уплаты НДФЛ с выплат работникам с 2023 года</vt:lpstr>
      <vt:lpstr> </vt:lpstr>
      <vt:lpstr> </vt:lpstr>
      <vt:lpstr> </vt:lpstr>
      <vt:lpstr> </vt:lpstr>
      <vt:lpstr> </vt:lpstr>
      <vt:lpstr> 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Портал Госуслуг в помощь!</dc:title>
  <dc:creator>ИРИНА</dc:creator>
  <cp:lastModifiedBy>Журавлева Алина Ильдаровна</cp:lastModifiedBy>
  <cp:revision>468</cp:revision>
  <cp:lastPrinted>2018-01-21T12:06:23Z</cp:lastPrinted>
  <dcterms:created xsi:type="dcterms:W3CDTF">2018-09-04T03:29:56Z</dcterms:created>
  <dcterms:modified xsi:type="dcterms:W3CDTF">2022-11-23T08:35:06Z</dcterms:modified>
</cp:coreProperties>
</file>