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32" r:id="rId2"/>
  </p:sldMasterIdLst>
  <p:notesMasterIdLst>
    <p:notesMasterId r:id="rId12"/>
  </p:notesMasterIdLst>
  <p:handoutMasterIdLst>
    <p:handoutMasterId r:id="rId13"/>
  </p:handoutMasterIdLst>
  <p:sldIdLst>
    <p:sldId id="256" r:id="rId3"/>
    <p:sldId id="368" r:id="rId4"/>
    <p:sldId id="369" r:id="rId5"/>
    <p:sldId id="370" r:id="rId6"/>
    <p:sldId id="371" r:id="rId7"/>
    <p:sldId id="372" r:id="rId8"/>
    <p:sldId id="374" r:id="rId9"/>
    <p:sldId id="375" r:id="rId10"/>
    <p:sldId id="376" r:id="rId11"/>
  </p:sldIdLst>
  <p:sldSz cx="12190413" cy="6859588"/>
  <p:notesSz cx="6858000" cy="9947275"/>
  <p:defaultTextStyle>
    <a:defPPr>
      <a:defRPr lang="ru-RU"/>
    </a:defPPr>
    <a:lvl1pPr marL="0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2969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25937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88908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51873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14844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77813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40782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03751" algn="l" defTabSz="9259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6903C"/>
    <a:srgbClr val="FF6600"/>
    <a:srgbClr val="F5801F"/>
    <a:srgbClr val="2B953F"/>
    <a:srgbClr val="669900"/>
    <a:srgbClr val="F68D36"/>
    <a:srgbClr val="D44912"/>
    <a:srgbClr val="FFFFFF"/>
    <a:srgbClr val="F5F5F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681" autoAdjust="0"/>
    <p:restoredTop sz="98900" autoAdjust="0"/>
  </p:normalViewPr>
  <p:slideViewPr>
    <p:cSldViewPr>
      <p:cViewPr>
        <p:scale>
          <a:sx n="70" d="100"/>
          <a:sy n="70" d="100"/>
        </p:scale>
        <p:origin x="-384" y="-906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1896" y="7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r">
              <a:defRPr sz="1200"/>
            </a:lvl1pPr>
          </a:lstStyle>
          <a:p>
            <a:fld id="{85DDE28C-5B1B-4327-82B2-C0BA81C77F53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4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r">
              <a:defRPr sz="1200"/>
            </a:lvl1pPr>
          </a:lstStyle>
          <a:p>
            <a:fld id="{FA55553D-D7D1-43AB-B740-ACA9D809D1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3213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9091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r">
              <a:defRPr sz="1200"/>
            </a:lvl1pPr>
          </a:lstStyle>
          <a:p>
            <a:fld id="{B433E2D5-6D97-44AF-A5D0-B61754EC999C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3013"/>
            <a:ext cx="596582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2" tIns="45871" rIns="91742" bIns="4587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8"/>
            <a:ext cx="5486400" cy="3916739"/>
          </a:xfrm>
          <a:prstGeom prst="rect">
            <a:avLst/>
          </a:prstGeom>
        </p:spPr>
        <p:txBody>
          <a:bodyPr vert="horz" lIns="91742" tIns="45871" rIns="91742" bIns="4587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7"/>
            <a:ext cx="2971800" cy="499090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r">
              <a:defRPr sz="1200"/>
            </a:lvl1pPr>
          </a:lstStyle>
          <a:p>
            <a:fld id="{8AA9E22B-BF30-41F2-ACA8-767A45C625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9639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2969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25937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88908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51873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14844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77813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40782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03751" algn="l" defTabSz="9259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8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8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8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8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6088" y="1243013"/>
            <a:ext cx="5965825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8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4" y="1122630"/>
            <a:ext cx="9142810" cy="2388153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4" y="3602872"/>
            <a:ext cx="9142810" cy="16561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62969" indent="0" algn="ctr">
              <a:buNone/>
              <a:defRPr sz="2000"/>
            </a:lvl2pPr>
            <a:lvl3pPr marL="925937" indent="0" algn="ctr">
              <a:buNone/>
              <a:defRPr sz="1800"/>
            </a:lvl3pPr>
            <a:lvl4pPr marL="1388908" indent="0" algn="ctr">
              <a:buNone/>
              <a:defRPr sz="1700"/>
            </a:lvl4pPr>
            <a:lvl5pPr marL="1851873" indent="0" algn="ctr">
              <a:buNone/>
              <a:defRPr sz="1700"/>
            </a:lvl5pPr>
            <a:lvl6pPr marL="2314844" indent="0" algn="ctr">
              <a:buNone/>
              <a:defRPr sz="1700"/>
            </a:lvl6pPr>
            <a:lvl7pPr marL="2777813" indent="0" algn="ctr">
              <a:buNone/>
              <a:defRPr sz="1700"/>
            </a:lvl7pPr>
            <a:lvl8pPr marL="3240782" indent="0" algn="ctr">
              <a:buNone/>
              <a:defRPr sz="1700"/>
            </a:lvl8pPr>
            <a:lvl9pPr marL="3703751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97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30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3767" y="365211"/>
            <a:ext cx="2628556" cy="581318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5" cy="581318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157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909831" y="359981"/>
            <a:ext cx="9874235" cy="1472525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909831" y="1850492"/>
            <a:ext cx="9874235" cy="1753006"/>
          </a:xfrm>
        </p:spPr>
        <p:txBody>
          <a:bodyPr tIns="0"/>
          <a:lstStyle>
            <a:lvl1pPr marL="32655" indent="0" algn="l">
              <a:buNone/>
              <a:defRPr sz="31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544251" indent="0" algn="ctr">
              <a:buNone/>
            </a:lvl2pPr>
            <a:lvl3pPr marL="1088502" indent="0" algn="ctr">
              <a:buNone/>
            </a:lvl3pPr>
            <a:lvl4pPr marL="1632753" indent="0" algn="ctr">
              <a:buNone/>
            </a:lvl4pPr>
            <a:lvl5pPr marL="2177004" indent="0" algn="ctr">
              <a:buNone/>
            </a:lvl5pPr>
            <a:lvl6pPr marL="2721254" indent="0" algn="ctr">
              <a:buNone/>
            </a:lvl6pPr>
            <a:lvl7pPr marL="3265505" indent="0" algn="ctr">
              <a:buNone/>
            </a:lvl7pPr>
            <a:lvl8pPr marL="3809756" indent="0" algn="ctr">
              <a:buNone/>
            </a:lvl8pPr>
            <a:lvl9pPr marL="4354007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228418" y="1414129"/>
            <a:ext cx="280379" cy="210361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542700" y="1345327"/>
            <a:ext cx="85333" cy="64023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43457" y="-54"/>
            <a:ext cx="9142810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37409" y="2600927"/>
            <a:ext cx="8533289" cy="2286529"/>
          </a:xfrm>
        </p:spPr>
        <p:txBody>
          <a:bodyPr anchor="t"/>
          <a:lstStyle>
            <a:lvl1pPr algn="l">
              <a:lnSpc>
                <a:spcPts val="5357"/>
              </a:lnSpc>
              <a:buNone/>
              <a:defRPr sz="48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37409" y="1067047"/>
            <a:ext cx="8533289" cy="1510062"/>
          </a:xfrm>
        </p:spPr>
        <p:txBody>
          <a:bodyPr anchor="b"/>
          <a:lstStyle>
            <a:lvl1pPr marL="21770" indent="0">
              <a:lnSpc>
                <a:spcPts val="2738"/>
              </a:lnSpc>
              <a:spcBef>
                <a:spcPts val="0"/>
              </a:spcBef>
              <a:buNone/>
              <a:defRPr sz="24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3047603" y="0"/>
            <a:ext cx="101587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896051" y="2815308"/>
            <a:ext cx="280379" cy="210361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3210334" y="2746506"/>
            <a:ext cx="85333" cy="64023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895" y="274383"/>
            <a:ext cx="9996139" cy="1143265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913895" y="1524353"/>
            <a:ext cx="4876165" cy="466452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033868" y="1524353"/>
            <a:ext cx="4876165" cy="466452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5161531"/>
            <a:ext cx="10971372" cy="1143265"/>
          </a:xfrm>
        </p:spPr>
        <p:txBody>
          <a:bodyPr anchor="ctr"/>
          <a:lstStyle>
            <a:lvl1pPr algn="ctr">
              <a:defRPr sz="54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328354"/>
            <a:ext cx="5363782" cy="640228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76195" indent="0" algn="l">
              <a:lnSpc>
                <a:spcPct val="100000"/>
              </a:lnSpc>
              <a:spcBef>
                <a:spcPts val="119"/>
              </a:spcBef>
              <a:buNone/>
              <a:defRPr sz="2300" b="0">
                <a:solidFill>
                  <a:schemeClr val="tx1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17110" y="328354"/>
            <a:ext cx="5363782" cy="640228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76195" indent="0" algn="l">
              <a:lnSpc>
                <a:spcPct val="100000"/>
              </a:lnSpc>
              <a:spcBef>
                <a:spcPts val="119"/>
              </a:spcBef>
              <a:buNone/>
              <a:defRPr sz="2300" b="0">
                <a:solidFill>
                  <a:schemeClr val="tx1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521" y="969560"/>
            <a:ext cx="5363782" cy="4115753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468056" indent="-326551">
              <a:lnSpc>
                <a:spcPct val="100000"/>
              </a:lnSpc>
              <a:spcBef>
                <a:spcPts val="833"/>
              </a:spcBef>
              <a:defRPr sz="2900"/>
            </a:lvl1pPr>
            <a:lvl2pPr>
              <a:lnSpc>
                <a:spcPct val="100000"/>
              </a:lnSpc>
              <a:spcBef>
                <a:spcPts val="833"/>
              </a:spcBef>
              <a:defRPr sz="2400"/>
            </a:lvl2pPr>
            <a:lvl3pPr>
              <a:lnSpc>
                <a:spcPct val="100000"/>
              </a:lnSpc>
              <a:spcBef>
                <a:spcPts val="833"/>
              </a:spcBef>
              <a:defRPr sz="2100"/>
            </a:lvl3pPr>
            <a:lvl4pPr>
              <a:lnSpc>
                <a:spcPct val="100000"/>
              </a:lnSpc>
              <a:spcBef>
                <a:spcPts val="833"/>
              </a:spcBef>
              <a:defRPr sz="1900"/>
            </a:lvl4pPr>
            <a:lvl5pPr>
              <a:lnSpc>
                <a:spcPct val="100000"/>
              </a:lnSpc>
              <a:spcBef>
                <a:spcPts val="833"/>
              </a:spcBef>
              <a:defRPr sz="1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17110" y="969560"/>
            <a:ext cx="5363782" cy="4115753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468056" indent="-326551">
              <a:lnSpc>
                <a:spcPct val="100000"/>
              </a:lnSpc>
              <a:spcBef>
                <a:spcPts val="833"/>
              </a:spcBef>
              <a:defRPr sz="2900"/>
            </a:lvl1pPr>
            <a:lvl2pPr>
              <a:lnSpc>
                <a:spcPct val="100000"/>
              </a:lnSpc>
              <a:spcBef>
                <a:spcPts val="833"/>
              </a:spcBef>
              <a:defRPr sz="2400"/>
            </a:lvl2pPr>
            <a:lvl3pPr>
              <a:lnSpc>
                <a:spcPct val="100000"/>
              </a:lnSpc>
              <a:spcBef>
                <a:spcPts val="833"/>
              </a:spcBef>
              <a:defRPr sz="2100"/>
            </a:lvl3pPr>
            <a:lvl4pPr>
              <a:lnSpc>
                <a:spcPct val="100000"/>
              </a:lnSpc>
              <a:spcBef>
                <a:spcPts val="833"/>
              </a:spcBef>
              <a:defRPr sz="1900"/>
            </a:lvl4pPr>
            <a:lvl5pPr>
              <a:lnSpc>
                <a:spcPct val="100000"/>
              </a:lnSpc>
              <a:spcBef>
                <a:spcPts val="833"/>
              </a:spcBef>
              <a:defRPr sz="1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895" y="274383"/>
            <a:ext cx="9996139" cy="1143265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53136" y="0"/>
            <a:ext cx="10837277" cy="6859588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353136" y="-54"/>
            <a:ext cx="97523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16828"/>
            <a:ext cx="5079339" cy="1162319"/>
          </a:xfrm>
          <a:ln>
            <a:noFill/>
          </a:ln>
        </p:spPr>
        <p:txBody>
          <a:bodyPr anchor="b"/>
          <a:lstStyle>
            <a:lvl1pPr algn="l">
              <a:lnSpc>
                <a:spcPts val="2381"/>
              </a:lnSpc>
              <a:buNone/>
              <a:defRPr sz="26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521" y="1407290"/>
            <a:ext cx="5079339" cy="698662"/>
          </a:xfrm>
        </p:spPr>
        <p:txBody>
          <a:bodyPr/>
          <a:lstStyle>
            <a:lvl1pPr marL="54425" indent="0">
              <a:lnSpc>
                <a:spcPct val="100000"/>
              </a:lnSpc>
              <a:spcBef>
                <a:spcPts val="0"/>
              </a:spcBef>
              <a:buNone/>
              <a:defRPr sz="1700"/>
            </a:lvl1pPr>
            <a:lvl2pPr>
              <a:buNone/>
              <a:defRPr sz="14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521" y="2134095"/>
            <a:ext cx="10869785" cy="3993487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0405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8173" y="1067047"/>
            <a:ext cx="3657124" cy="1981659"/>
          </a:xfrm>
        </p:spPr>
        <p:txBody>
          <a:bodyPr anchor="b">
            <a:noAutofit/>
          </a:bodyPr>
          <a:lstStyle>
            <a:lvl1pPr algn="l">
              <a:buNone/>
              <a:defRPr sz="25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15868" y="1067047"/>
            <a:ext cx="6095207" cy="4573059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108850" tIns="326551" rIns="108850" bIns="54425" rtlCol="0" anchor="t">
            <a:normAutofit/>
          </a:bodyPr>
          <a:lstStyle>
            <a:extLst/>
          </a:lstStyle>
          <a:p>
            <a:pPr marL="0" indent="-337436" algn="l" rtl="0" eaLnBrk="1" latinLnBrk="0" hangingPunct="1">
              <a:lnSpc>
                <a:spcPts val="3571"/>
              </a:lnSpc>
              <a:spcBef>
                <a:spcPts val="714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17455" y="1143268"/>
            <a:ext cx="5892033" cy="3515345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108850" tIns="326551" anchor="t"/>
          <a:lstStyle>
            <a:lvl1pPr marL="0" indent="0" algn="l" eaLnBrk="1" latinLnBrk="0" hangingPunct="1">
              <a:buNone/>
              <a:defRPr sz="38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528898" y="954562"/>
            <a:ext cx="914281" cy="20435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6670688" y="937003"/>
            <a:ext cx="865519" cy="20435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17455" y="4801712"/>
            <a:ext cx="5892033" cy="762176"/>
          </a:xfrm>
        </p:spPr>
        <p:txBody>
          <a:bodyPr anchor="ctr"/>
          <a:lstStyle>
            <a:lvl1pPr marL="0" indent="0" algn="l">
              <a:lnSpc>
                <a:spcPts val="1905"/>
              </a:lnSpc>
              <a:spcBef>
                <a:spcPts val="0"/>
              </a:spcBef>
              <a:buNone/>
              <a:defRPr sz="1700">
                <a:solidFill>
                  <a:srgbClr val="777777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2810" y="274703"/>
            <a:ext cx="2438083" cy="5852880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3801" y="274704"/>
            <a:ext cx="7415835" cy="585288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5" y="1710137"/>
            <a:ext cx="10514231" cy="2853398"/>
          </a:xfrm>
        </p:spPr>
        <p:txBody>
          <a:bodyPr anchor="b"/>
          <a:lstStyle>
            <a:lvl1pPr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5" y="4590533"/>
            <a:ext cx="10514231" cy="15005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6296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259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8890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5187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1484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778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24078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70375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9784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333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0" y="365211"/>
            <a:ext cx="10514231" cy="13258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84" y="1681559"/>
            <a:ext cx="5157117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2969" indent="0">
              <a:buNone/>
              <a:defRPr sz="2000" b="1"/>
            </a:lvl2pPr>
            <a:lvl3pPr marL="925937" indent="0">
              <a:buNone/>
              <a:defRPr sz="1800" b="1"/>
            </a:lvl3pPr>
            <a:lvl4pPr marL="1388908" indent="0">
              <a:buNone/>
              <a:defRPr sz="1700" b="1"/>
            </a:lvl4pPr>
            <a:lvl5pPr marL="1851873" indent="0">
              <a:buNone/>
              <a:defRPr sz="1700" b="1"/>
            </a:lvl5pPr>
            <a:lvl6pPr marL="2314844" indent="0">
              <a:buNone/>
              <a:defRPr sz="1700" b="1"/>
            </a:lvl6pPr>
            <a:lvl7pPr marL="2777813" indent="0">
              <a:buNone/>
              <a:defRPr sz="1700" b="1"/>
            </a:lvl7pPr>
            <a:lvl8pPr marL="3240782" indent="0">
              <a:buNone/>
              <a:defRPr sz="1700" b="1"/>
            </a:lvl8pPr>
            <a:lvl9pPr marL="370375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84" y="2505656"/>
            <a:ext cx="5157117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1408" y="1681559"/>
            <a:ext cx="5182513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2969" indent="0">
              <a:buNone/>
              <a:defRPr sz="2000" b="1"/>
            </a:lvl2pPr>
            <a:lvl3pPr marL="925937" indent="0">
              <a:buNone/>
              <a:defRPr sz="1800" b="1"/>
            </a:lvl3pPr>
            <a:lvl4pPr marL="1388908" indent="0">
              <a:buNone/>
              <a:defRPr sz="1700" b="1"/>
            </a:lvl4pPr>
            <a:lvl5pPr marL="1851873" indent="0">
              <a:buNone/>
              <a:defRPr sz="1700" b="1"/>
            </a:lvl5pPr>
            <a:lvl6pPr marL="2314844" indent="0">
              <a:buNone/>
              <a:defRPr sz="1700" b="1"/>
            </a:lvl6pPr>
            <a:lvl7pPr marL="2777813" indent="0">
              <a:buNone/>
              <a:defRPr sz="1700" b="1"/>
            </a:lvl7pPr>
            <a:lvl8pPr marL="3240782" indent="0">
              <a:buNone/>
              <a:defRPr sz="1700" b="1"/>
            </a:lvl8pPr>
            <a:lvl9pPr marL="370375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1408" y="2505656"/>
            <a:ext cx="5182513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563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312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280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6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2969" indent="0">
              <a:buNone/>
              <a:defRPr sz="1400"/>
            </a:lvl2pPr>
            <a:lvl3pPr marL="925937" indent="0">
              <a:buNone/>
              <a:defRPr sz="1200"/>
            </a:lvl3pPr>
            <a:lvl4pPr marL="1388908" indent="0">
              <a:buNone/>
              <a:defRPr sz="1100"/>
            </a:lvl4pPr>
            <a:lvl5pPr marL="1851873" indent="0">
              <a:buNone/>
              <a:defRPr sz="1100"/>
            </a:lvl5pPr>
            <a:lvl6pPr marL="2314844" indent="0">
              <a:buNone/>
              <a:defRPr sz="1100"/>
            </a:lvl6pPr>
            <a:lvl7pPr marL="2777813" indent="0">
              <a:buNone/>
              <a:defRPr sz="1100"/>
            </a:lvl7pPr>
            <a:lvl8pPr marL="3240782" indent="0">
              <a:buNone/>
              <a:defRPr sz="1100"/>
            </a:lvl8pPr>
            <a:lvl9pPr marL="370375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636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 marL="0" indent="0">
              <a:buNone/>
              <a:defRPr sz="3200"/>
            </a:lvl1pPr>
            <a:lvl2pPr marL="462969" indent="0">
              <a:buNone/>
              <a:defRPr sz="2900"/>
            </a:lvl2pPr>
            <a:lvl3pPr marL="925937" indent="0">
              <a:buNone/>
              <a:defRPr sz="2400"/>
            </a:lvl3pPr>
            <a:lvl4pPr marL="1388908" indent="0">
              <a:buNone/>
              <a:defRPr sz="2000"/>
            </a:lvl4pPr>
            <a:lvl5pPr marL="1851873" indent="0">
              <a:buNone/>
              <a:defRPr sz="2000"/>
            </a:lvl5pPr>
            <a:lvl6pPr marL="2314844" indent="0">
              <a:buNone/>
              <a:defRPr sz="2000"/>
            </a:lvl6pPr>
            <a:lvl7pPr marL="2777813" indent="0">
              <a:buNone/>
              <a:defRPr sz="2000"/>
            </a:lvl7pPr>
            <a:lvl8pPr marL="3240782" indent="0">
              <a:buNone/>
              <a:defRPr sz="2000"/>
            </a:lvl8pPr>
            <a:lvl9pPr marL="370375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6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2969" indent="0">
              <a:buNone/>
              <a:defRPr sz="1400"/>
            </a:lvl2pPr>
            <a:lvl3pPr marL="925937" indent="0">
              <a:buNone/>
              <a:defRPr sz="1200"/>
            </a:lvl3pPr>
            <a:lvl4pPr marL="1388908" indent="0">
              <a:buNone/>
              <a:defRPr sz="1100"/>
            </a:lvl4pPr>
            <a:lvl5pPr marL="1851873" indent="0">
              <a:buNone/>
              <a:defRPr sz="1100"/>
            </a:lvl5pPr>
            <a:lvl6pPr marL="2314844" indent="0">
              <a:buNone/>
              <a:defRPr sz="1100"/>
            </a:lvl6pPr>
            <a:lvl7pPr marL="2777813" indent="0">
              <a:buNone/>
              <a:defRPr sz="1100"/>
            </a:lvl7pPr>
            <a:lvl8pPr marL="3240782" indent="0">
              <a:buNone/>
              <a:defRPr sz="1100"/>
            </a:lvl8pPr>
            <a:lvl9pPr marL="370375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14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095" y="365211"/>
            <a:ext cx="10514231" cy="1325870"/>
          </a:xfrm>
          <a:prstGeom prst="rect">
            <a:avLst/>
          </a:prstGeom>
        </p:spPr>
        <p:txBody>
          <a:bodyPr vert="horz" lIns="92539" tIns="46270" rIns="92539" bIns="4627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095" y="1826048"/>
            <a:ext cx="10514231" cy="4352346"/>
          </a:xfrm>
          <a:prstGeom prst="rect">
            <a:avLst/>
          </a:prstGeom>
        </p:spPr>
        <p:txBody>
          <a:bodyPr vert="horz" lIns="92539" tIns="46270" rIns="92539" bIns="4627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093" y="6357824"/>
            <a:ext cx="2742844" cy="365210"/>
          </a:xfrm>
          <a:prstGeom prst="rect">
            <a:avLst/>
          </a:prstGeom>
        </p:spPr>
        <p:txBody>
          <a:bodyPr vert="horz" lIns="92539" tIns="46270" rIns="92539" bIns="4627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078" y="6357824"/>
            <a:ext cx="4114264" cy="365210"/>
          </a:xfrm>
          <a:prstGeom prst="rect">
            <a:avLst/>
          </a:prstGeom>
        </p:spPr>
        <p:txBody>
          <a:bodyPr vert="horz" lIns="92539" tIns="46270" rIns="92539" bIns="4627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9481" y="6357824"/>
            <a:ext cx="2742844" cy="365210"/>
          </a:xfrm>
          <a:prstGeom prst="rect">
            <a:avLst/>
          </a:prstGeom>
        </p:spPr>
        <p:txBody>
          <a:bodyPr vert="horz" lIns="92539" tIns="46270" rIns="92539" bIns="4627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46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2593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484" indent="-231484" algn="l" defTabSz="925937" rtl="0" eaLnBrk="1" latinLnBrk="0" hangingPunct="1">
        <a:lnSpc>
          <a:spcPct val="90000"/>
        </a:lnSpc>
        <a:spcBef>
          <a:spcPts val="1013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94457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422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389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360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328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295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265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235" indent="-231484" algn="l" defTabSz="925937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2969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5937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8908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873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4844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7813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0782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3751" algn="l" defTabSz="9259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1087760" y="-816110"/>
            <a:ext cx="2184898" cy="1639266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25059" y="21107"/>
            <a:ext cx="2269293" cy="1702585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243810" y="1055321"/>
            <a:ext cx="1500761" cy="1102879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350322" y="-54"/>
            <a:ext cx="10840091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913895" y="274701"/>
            <a:ext cx="9996139" cy="1143265"/>
          </a:xfrm>
          <a:prstGeom prst="rect">
            <a:avLst/>
          </a:prstGeom>
        </p:spPr>
        <p:txBody>
          <a:bodyPr lIns="108850" tIns="54425" rIns="108850" bIns="54425"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913895" y="1448135"/>
            <a:ext cx="9996139" cy="4801712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774578" y="6307010"/>
            <a:ext cx="2844430" cy="476360"/>
          </a:xfrm>
          <a:prstGeom prst="rect">
            <a:avLst/>
          </a:prstGeom>
        </p:spPr>
        <p:txBody>
          <a:bodyPr lIns="108850" tIns="54425" rIns="108850" bIns="54425" anchor="b"/>
          <a:lstStyle>
            <a:lvl1pPr algn="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F942406-2188-4684-8253-69D59E08583E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7619008" y="6307010"/>
            <a:ext cx="3860297" cy="476360"/>
          </a:xfrm>
          <a:prstGeom prst="rect">
            <a:avLst/>
          </a:prstGeom>
        </p:spPr>
        <p:txBody>
          <a:bodyPr lIns="108850" tIns="54425" rIns="108850" bIns="54425" anchor="b"/>
          <a:lstStyle>
            <a:lvl1pPr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483369" y="6307010"/>
            <a:ext cx="609521" cy="476360"/>
          </a:xfrm>
          <a:prstGeom prst="rect">
            <a:avLst/>
          </a:prstGeom>
        </p:spPr>
        <p:txBody>
          <a:bodyPr lIns="108850" tIns="54425" rIns="108850" bIns="54425" anchor="b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FE9FE9F-E4E0-491D-AC75-318A12D71F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353136" y="-54"/>
            <a:ext cx="97523" cy="685964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8850" tIns="54425" rIns="108850" bIns="5442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1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35401" indent="-337436" algn="l" rtl="0" eaLnBrk="1" latinLnBrk="0" hangingPunct="1">
        <a:lnSpc>
          <a:spcPct val="100000"/>
        </a:lnSpc>
        <a:spcBef>
          <a:spcPts val="714"/>
        </a:spcBef>
        <a:buClr>
          <a:schemeClr val="accent1"/>
        </a:buClr>
        <a:buSzPct val="80000"/>
        <a:buFont typeface="Wingdings 2"/>
        <a:buChar char="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761951" indent="-283010" algn="l" rtl="0" eaLnBrk="1" latinLnBrk="0" hangingPunct="1">
        <a:lnSpc>
          <a:spcPct val="100000"/>
        </a:lnSpc>
        <a:spcBef>
          <a:spcPts val="655"/>
        </a:spcBef>
        <a:buClr>
          <a:schemeClr val="accent1"/>
        </a:buClr>
        <a:buFont typeface="Verdana"/>
        <a:buChar char="◦"/>
        <a:defRPr kumimoji="0"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055847" indent="-272125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306202" indent="-206815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672" indent="-21770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96028" indent="-21770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046383" indent="-21770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2285854" indent="-21770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2536209" indent="-21770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6903C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79281" y="625762"/>
            <a:ext cx="7343860" cy="893663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ИФНС </a:t>
            </a:r>
            <a:r>
              <a:rPr lang="ru-RU" sz="26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России по </a:t>
            </a:r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г. Сургуту Ханты-Мансийского автономного округа </a:t>
            </a:r>
            <a:r>
              <a:rPr lang="ru-RU" sz="26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- </a:t>
            </a:r>
            <a:r>
              <a:rPr lang="ru-RU" sz="2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Югры </a:t>
            </a:r>
            <a:endParaRPr lang="ru-RU" sz="26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FEE6740-9B35-4802-970C-EE5893354E38}"/>
              </a:ext>
            </a:extLst>
          </p:cNvPr>
          <p:cNvSpPr txBox="1"/>
          <p:nvPr/>
        </p:nvSpPr>
        <p:spPr>
          <a:xfrm>
            <a:off x="1380298" y="2001039"/>
            <a:ext cx="8747356" cy="2754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ru-RU" sz="35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i="1" dirty="0" smtClean="0">
                <a:solidFill>
                  <a:srgbClr val="FF0000"/>
                </a:solidFill>
              </a:rPr>
              <a:t>Единый налоговый платеж физического лица, организации и индивидуального предпринимателя: в чем схожесть и в чем отличия</a:t>
            </a:r>
            <a:endParaRPr lang="ru-RU" sz="3500" b="1" i="1" dirty="0" smtClean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Изображение логотип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003" y="439868"/>
            <a:ext cx="1210286" cy="126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22799" y="5157986"/>
            <a:ext cx="9601545" cy="1508020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/>
          <a:p>
            <a:pPr algn="r"/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Начальник отдела работы с налогоплательщиками </a:t>
            </a:r>
            <a:endParaRPr lang="en-US" sz="23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" panose="020B0502040204020203" pitchFamily="34" charset="0"/>
            </a:endParaRPr>
          </a:p>
          <a:p>
            <a:pPr algn="r"/>
            <a:r>
              <a:rPr lang="ru-RU" sz="23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ИФНС </a:t>
            </a:r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России по г. Сургуту  </a:t>
            </a:r>
            <a:r>
              <a:rPr lang="ru-RU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cs typeface="Times New Roman" panose="02020603050405020304" pitchFamily="18" charset="0"/>
              </a:rPr>
              <a:t>Ханты-Мансийского автономного округа - Югры </a:t>
            </a:r>
          </a:p>
          <a:p>
            <a:pPr algn="r"/>
            <a:r>
              <a:rPr lang="ru-RU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Прохорова Н.Н</a:t>
            </a:r>
            <a:r>
              <a:rPr lang="ru-RU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</a:rPr>
              <a:t>.</a:t>
            </a:r>
            <a:endParaRPr lang="ru-RU" sz="2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606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1414686" y="1053531"/>
            <a:ext cx="10585176" cy="54726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42677" y="1426"/>
            <a:ext cx="10854155" cy="8072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rgbClr val="FF0000"/>
                </a:solidFill>
              </a:rPr>
              <a:t>Кто является плательщикам ЕНП</a:t>
            </a:r>
            <a:r>
              <a:rPr lang="ru-RU" sz="2900" b="1" dirty="0" smtClean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2900" b="1" dirty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4" y="8"/>
            <a:ext cx="237286" cy="808650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523174" y="1072343"/>
            <a:ext cx="10332672" cy="4279205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endParaRPr lang="ru-RU" sz="2000" b="1" dirty="0" smtClean="0"/>
          </a:p>
          <a:p>
            <a:endParaRPr lang="ru-RU" dirty="0"/>
          </a:p>
          <a:p>
            <a:pPr algn="just"/>
            <a:r>
              <a:rPr lang="ru-RU" b="1" i="1" dirty="0" smtClean="0"/>
              <a:t>Единый </a:t>
            </a:r>
            <a:r>
              <a:rPr lang="ru-RU" b="1" i="1" dirty="0"/>
              <a:t>налоговый платеж (ЕНП) </a:t>
            </a:r>
            <a:r>
              <a:rPr lang="ru-RU" dirty="0"/>
              <a:t>— это сумма денежных средств, перечисляемая налогоплательщиком на соответствующий счет, в счет исполнения обязанности перед бюджетом </a:t>
            </a:r>
            <a:r>
              <a:rPr lang="ru-RU" dirty="0" smtClean="0"/>
              <a:t>Российской Федерации. </a:t>
            </a:r>
          </a:p>
          <a:p>
            <a:pPr algn="just"/>
            <a:endParaRPr lang="ru-RU" dirty="0" smtClean="0"/>
          </a:p>
          <a:p>
            <a:pPr algn="ctr"/>
            <a:r>
              <a:rPr lang="ru-RU" dirty="0" smtClean="0"/>
              <a:t>ПЛАТЕЛЬЩИК ЕНП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r>
              <a:rPr lang="ru-RU" dirty="0" smtClean="0"/>
              <a:t>ФИЗИЧЕСКОЕ ЛИЦО                                                                                                               ЮЛ ,ИП</a:t>
            </a:r>
          </a:p>
          <a:p>
            <a:r>
              <a:rPr lang="ru-RU" dirty="0" smtClean="0"/>
              <a:t>(с 2019 года)                                                                                                             (с 01.07.2022-31.12.2022)                                                                                                                                                                             </a:t>
            </a:r>
            <a:endParaRPr lang="ru-RU" dirty="0"/>
          </a:p>
          <a:p>
            <a:pPr algn="just"/>
            <a:endParaRPr lang="ru-RU" dirty="0" smtClean="0"/>
          </a:p>
          <a:p>
            <a:pPr indent="449856" algn="just"/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566" y="49155"/>
            <a:ext cx="663914" cy="759605"/>
          </a:xfrm>
          <a:prstGeom prst="rect">
            <a:avLst/>
          </a:prstGeom>
        </p:spPr>
      </p:pic>
      <p:sp>
        <p:nvSpPr>
          <p:cNvPr id="9" name="Овал 8"/>
          <p:cNvSpPr/>
          <p:nvPr/>
        </p:nvSpPr>
        <p:spPr>
          <a:xfrm>
            <a:off x="4880761" y="2286786"/>
            <a:ext cx="3000396" cy="500066"/>
          </a:xfrm>
          <a:prstGeom prst="ellipse">
            <a:avLst/>
          </a:prstGeom>
          <a:solidFill>
            <a:srgbClr val="FFFF00">
              <a:alpha val="3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6" tIns="45678" rIns="91356" bIns="45678"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3166248" y="2858290"/>
            <a:ext cx="185738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095338" y="2929728"/>
            <a:ext cx="2071702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387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1523175" y="1215219"/>
            <a:ext cx="10429948" cy="56443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594616" y="0"/>
            <a:ext cx="10595801" cy="739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</a:t>
            </a:r>
          </a:p>
          <a:p>
            <a:r>
              <a:rPr lang="ru-RU" sz="2900" b="1" dirty="0" smtClean="0">
                <a:solidFill>
                  <a:srgbClr val="FF0000"/>
                </a:solidFill>
              </a:rPr>
              <a:t>Сроки уплаты ЕНП для физических лиц</a:t>
            </a:r>
            <a:endParaRPr lang="ru-RU" sz="2900" dirty="0" smtClean="0">
              <a:solidFill>
                <a:srgbClr val="FF0000"/>
              </a:solidFill>
            </a:endParaRPr>
          </a:p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3" y="3"/>
            <a:ext cx="190550" cy="73961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998484" y="981522"/>
            <a:ext cx="10945216" cy="370443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pPr algn="just"/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566" y="49155"/>
            <a:ext cx="663914" cy="759605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94618" y="1929600"/>
          <a:ext cx="9001187" cy="4143403"/>
        </p:xfrm>
        <a:graphic>
          <a:graphicData uri="http://schemas.openxmlformats.org/drawingml/2006/table">
            <a:tbl>
              <a:tblPr/>
              <a:tblGrid>
                <a:gridCol w="2279490"/>
                <a:gridCol w="3469419"/>
                <a:gridCol w="3252278"/>
              </a:tblGrid>
              <a:tr h="690564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Вид налога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72110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Уплата до 01.01.2023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1770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Times New Roman"/>
                          <a:cs typeface="Calibri"/>
                        </a:rPr>
                        <a:t>Уплата после 01.01.2023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0568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налог на имущество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6350" indent="-635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Calibri"/>
                        </a:rPr>
                        <a:t>До 1 декабря, следующего за истекшим налоговым периодом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8890" indent="-88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Calibri"/>
                        </a:rPr>
                        <a:t>До 1 декабря, следующего за истекшим налоговым периодом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0568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земельный налог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0568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Calibri"/>
                          <a:ea typeface="Times New Roman"/>
                          <a:cs typeface="Calibri"/>
                        </a:rPr>
                        <a:t>транспортный налог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1135">
                <a:tc>
                  <a:txBody>
                    <a:bodyPr/>
                    <a:lstStyle/>
                    <a:p>
                      <a:pPr indent="237490" algn="ctr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Calibri"/>
                          <a:ea typeface="Times New Roman"/>
                          <a:cs typeface="Calibri"/>
                        </a:rPr>
                        <a:t>НДФЛ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-635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Times New Roman"/>
                          <a:cs typeface="Calibri"/>
                        </a:rPr>
                        <a:t>До 15 июля, следующего за истекшим налоговым периодом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" indent="-88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Calibri"/>
                          <a:ea typeface="Times New Roman"/>
                          <a:cs typeface="Calibri"/>
                        </a:rPr>
                        <a:t>До 15 июля, следующего за истекшим налоговым периодом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094547" y="1195860"/>
            <a:ext cx="11095867" cy="369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6" tIns="45678" rIns="91356" bIns="45678" numCol="1" anchor="ctr" anchorCtr="0" compatLnSpc="1">
            <a:prstTxWarp prst="textNoShape">
              <a:avLst/>
            </a:prstTxWarp>
            <a:spAutoFit/>
          </a:bodyPr>
          <a:lstStyle/>
          <a:p>
            <a:pPr indent="358660" defTabSz="914107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Единый налоговый платеж подлежит перечислению физическим лицом до наступления сроков уплаты.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774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1380298" y="1215221"/>
            <a:ext cx="10810114" cy="56443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414686" y="3"/>
            <a:ext cx="10718796" cy="7396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</a:t>
            </a:r>
          </a:p>
          <a:p>
            <a:pPr lvl="0"/>
            <a:r>
              <a:rPr lang="ru-RU" sz="29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Единые сроки уплаты налогов ИП ЮЛ</a:t>
            </a:r>
            <a:endParaRPr lang="ru-RU" sz="2900" dirty="0" smtClean="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1" y="3"/>
            <a:ext cx="190549" cy="73961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3262" y="818264"/>
            <a:ext cx="8563369" cy="476969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/>
          <a:p>
            <a:endParaRPr lang="ru-RU" sz="2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31708" y="1341562"/>
            <a:ext cx="10945216" cy="370443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pPr lvl="0" algn="just"/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566" y="24530"/>
            <a:ext cx="663914" cy="759605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830997"/>
            <a:ext cx="12190413" cy="338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6" tIns="45678" rIns="91356" bIns="45678" numCol="1" anchor="ctr" anchorCtr="0" compatLnSpc="1">
            <a:prstTxWarp prst="textNoShape">
              <a:avLst/>
            </a:prstTxWarp>
            <a:spAutoFit/>
          </a:bodyPr>
          <a:lstStyle/>
          <a:p>
            <a:pPr indent="238048" algn="ctr" defTabSz="91410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solidFill>
                  <a:srgbClr val="7030A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По многим налогам сроки уплаты передвинулись на 28-е число:</a:t>
            </a: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451736" y="1500968"/>
          <a:ext cx="9072626" cy="4786345"/>
        </p:xfrm>
        <a:graphic>
          <a:graphicData uri="http://schemas.openxmlformats.org/drawingml/2006/table">
            <a:tbl>
              <a:tblPr/>
              <a:tblGrid>
                <a:gridCol w="1507258"/>
                <a:gridCol w="3848112"/>
                <a:gridCol w="3717256"/>
              </a:tblGrid>
              <a:tr h="265908">
                <a:tc>
                  <a:txBody>
                    <a:bodyPr/>
                    <a:lstStyle/>
                    <a:p>
                      <a:pPr marL="240665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0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Times New Roman"/>
                          <a:cs typeface="Calibri"/>
                        </a:rPr>
                        <a:t>Срок уплаты до 01.01.2023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Times New Roman"/>
                          <a:cs typeface="Calibri"/>
                        </a:rPr>
                        <a:t>Срок уплаты с 01.01.2023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723">
                <a:tc>
                  <a:txBody>
                    <a:bodyPr/>
                    <a:lstStyle/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НДС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Не позднее 25 числа каждого из трех месяцев, следующих за истекшим кварталом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Не позднее 28 числа каждого из трех месяцев, следующих за истек­шим кварталом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357">
                <a:tc>
                  <a:txBody>
                    <a:bodyPr/>
                    <a:lstStyle/>
                    <a:p>
                      <a:pPr indent="3175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Налог     при УСН (для ор­ганизаций)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25 числа месяца, сле­дующего  за  отчетным  перио­дом, -  при  уплате  аванса  за I квартал, I полугодие и 9 меся­цев;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31 марта года, следу­ющего за отчетным, - при уплате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числа месяца, следующего за отчетным пери­одом, - при уплате аванса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полугодие и 9 меся­цев;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марта года, сле­дующего за отчетным, - при уплате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357">
                <a:tc>
                  <a:txBody>
                    <a:bodyPr/>
                    <a:lstStyle/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Times New Roman"/>
                          <a:cs typeface="Calibri"/>
                        </a:rPr>
                        <a:t>Налог     при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Times New Roman"/>
                          <a:cs typeface="Calibri"/>
                        </a:rPr>
                        <a:t>УСН (для ИП)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25 числа месяца, сле­дующего  за  отчетным  перио­дом, -  при  уплате  аванса 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полугодие и 9 меся­цев;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30 апреля года, сле­дующего   за   отчетным, -   при уплате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числа месяца, следующего за отчетным пери­одом, - при уплате аванса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полугодие и 9 меся­цев;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4470" indent="-204470" algn="l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апреля года, сле­дующего за отчетным, - при уплате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5101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42678" y="8"/>
            <a:ext cx="10790804" cy="784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 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1" y="8"/>
            <a:ext cx="190549" cy="808752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566" y="24530"/>
            <a:ext cx="663914" cy="759605"/>
          </a:xfrm>
          <a:prstGeom prst="rect">
            <a:avLst/>
          </a:prstGeom>
        </p:spPr>
      </p:pic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165987" y="858027"/>
          <a:ext cx="9144063" cy="1357322"/>
        </p:xfrm>
        <a:graphic>
          <a:graphicData uri="http://schemas.openxmlformats.org/drawingml/2006/table">
            <a:tbl>
              <a:tblPr/>
              <a:tblGrid>
                <a:gridCol w="1507257"/>
                <a:gridCol w="3848111"/>
                <a:gridCol w="3788695"/>
              </a:tblGrid>
              <a:tr h="1357322">
                <a:tc>
                  <a:txBody>
                    <a:bodyPr/>
                    <a:lstStyle/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Налог      на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имущество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23749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организаций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   не позднее последнего числа ме­сяца, следующего за отчетным периодом, - при уплате авансов за I квартал, I полугодие (II квар­тал), 9 месяцев (III квартал);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   не позднее 28 числа месяца, следующего за отчетным пери­одом, - при уплате авансов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полугодие (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квар­тал), 9 месяцев (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III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квартал);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1165985" y="2215348"/>
          <a:ext cx="9144064" cy="3643339"/>
        </p:xfrm>
        <a:graphic>
          <a:graphicData uri="http://schemas.openxmlformats.org/drawingml/2006/table">
            <a:tbl>
              <a:tblPr/>
              <a:tblGrid>
                <a:gridCol w="1500198"/>
                <a:gridCol w="3857652"/>
                <a:gridCol w="3786214"/>
              </a:tblGrid>
              <a:tr h="364335">
                <a:tc>
                  <a:txBody>
                    <a:bodyPr/>
                    <a:lstStyle/>
                    <a:p>
                      <a:pPr marL="231775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Срок уплаты до 01.01.2023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>
                        <a:lnSpc>
                          <a:spcPts val="147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Calibri"/>
                          <a:ea typeface="Times New Roman"/>
                          <a:cs typeface="Calibri"/>
                        </a:rPr>
                        <a:t>Срок уплаты с 01.01.2023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3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0185" indent="-210185" algn="just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 не позднее 1 марта года, следу­ющего за отчетным, - при допла­те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7010" indent="-207010" algn="just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 не позднее 28 февраля года, следующего за отчетным, - при доплате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8668">
                <a:tc>
                  <a:txBody>
                    <a:bodyPr/>
                    <a:lstStyle/>
                    <a:p>
                      <a:pPr marL="6350" indent="-635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Транспорт­ный 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10185" indent="-210185" algn="just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последнего числа ме­сяца, следующего за отчетным периодом, - при уплате авансов за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, II и III кварталы;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10185" indent="-210185" algn="just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1 марта года, следу­ющего за отчетным, - при допла­те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07010" indent="-207010" algn="just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числа месяца, следующего за отчетным пери­одом, - при уплате авансов за I,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и </a:t>
                      </a:r>
                      <a:r>
                        <a:rPr lang="en-US" sz="1200" dirty="0">
                          <a:latin typeface="Calibri"/>
                          <a:ea typeface="Times New Roman"/>
                          <a:cs typeface="Calibri"/>
                        </a:rPr>
                        <a:t>III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кварталы;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07010" indent="-207010" algn="just">
                        <a:lnSpc>
                          <a:spcPts val="1465"/>
                        </a:lnSpc>
                        <a:spcAft>
                          <a:spcPts val="0"/>
                        </a:spcAft>
                        <a:tabLst>
                          <a:tab pos="277495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Calibri"/>
                        </a:rPr>
                        <a:t>•	не позднее 28 февраля года, следующего за отчетным, - при доплате налога по итогам года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7335"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Calibri"/>
                          <a:ea typeface="Times New Roman"/>
                          <a:cs typeface="Calibri"/>
                        </a:rPr>
                        <a:t>Земельный налог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399" marR="253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9706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1342678" y="739620"/>
            <a:ext cx="10513168" cy="6119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342678" y="8"/>
            <a:ext cx="10790804" cy="784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  Часто задаваемые вопросы</a:t>
            </a:r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1" y="8"/>
            <a:ext cx="190549" cy="808752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8487" y="928673"/>
            <a:ext cx="10353309" cy="1538798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Вопрос: </a:t>
            </a:r>
            <a:r>
              <a:rPr lang="ru-RU" sz="4000" dirty="0" smtClean="0">
                <a:solidFill>
                  <a:srgbClr val="7030A0"/>
                </a:solidFill>
              </a:rPr>
              <a:t>Сколько нужно платить ЕНП?</a:t>
            </a:r>
          </a:p>
          <a:p>
            <a:endParaRPr lang="ru-RU" sz="2900" b="1" dirty="0" smtClean="0"/>
          </a:p>
          <a:p>
            <a:endParaRPr lang="ru-RU" sz="2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02443" y="1917628"/>
            <a:ext cx="10727515" cy="2401768"/>
          </a:xfrm>
          <a:prstGeom prst="rect">
            <a:avLst/>
          </a:prstGeom>
          <a:noFill/>
        </p:spPr>
        <p:txBody>
          <a:bodyPr wrap="square" lIns="92539" tIns="46270" rIns="92539" bIns="46270" rtlCol="0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sz="3200" b="1" dirty="0" smtClean="0"/>
              <a:t>Ответ:</a:t>
            </a:r>
            <a:r>
              <a:rPr lang="ru-RU" sz="3200" dirty="0" smtClean="0"/>
              <a:t> Сумма ЕНП равна общей сумме обязанностей по уплате налогов, сборов и страховых взносов. Платить больше или авансом не нужно. </a:t>
            </a:r>
            <a:endParaRPr lang="ru-RU" sz="3200" dirty="0">
              <a:latin typeface="Arial Narrow" panose="020B060602020203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566" y="24530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124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/>
        </p:nvSpPr>
        <p:spPr>
          <a:xfrm>
            <a:off x="1054646" y="784135"/>
            <a:ext cx="11135767" cy="6119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39" tIns="46270" rIns="92539" bIns="46270"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/>
        </p:nvSpPr>
        <p:spPr>
          <a:xfrm>
            <a:off x="1054646" y="8"/>
            <a:ext cx="11078836" cy="7841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  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/>
        </p:nvSpPr>
        <p:spPr>
          <a:xfrm>
            <a:off x="1" y="8"/>
            <a:ext cx="190549" cy="808752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2539" tIns="46270" rIns="92539" bIns="46270" rtlCol="0" anchor="ctr">
            <a:noAutofit/>
          </a:bodyPr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70525" y="110"/>
            <a:ext cx="7677210" cy="8086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42723"/>
            <a:endParaRPr lang="ru-RU" sz="1800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8487" y="928673"/>
            <a:ext cx="10353309" cy="7109554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/>
          <a:p>
            <a:r>
              <a:rPr lang="ru-RU" sz="2500" b="1" dirty="0" smtClean="0">
                <a:solidFill>
                  <a:srgbClr val="7030A0"/>
                </a:solidFill>
              </a:rPr>
              <a:t>Вопрос: </a:t>
            </a:r>
            <a:r>
              <a:rPr lang="ru-RU" sz="2900" b="1" i="1" dirty="0" smtClean="0">
                <a:solidFill>
                  <a:srgbClr val="7030A0"/>
                </a:solidFill>
              </a:rPr>
              <a:t>Как будет обеспечена обратная связь с налоговым органом?</a:t>
            </a:r>
          </a:p>
          <a:p>
            <a:r>
              <a:rPr lang="ru-RU" sz="2900" b="1" dirty="0" smtClean="0"/>
              <a:t>Ответ: </a:t>
            </a:r>
            <a:r>
              <a:rPr lang="ru-RU" sz="2900" dirty="0" smtClean="0"/>
              <a:t>Посредством личного кабинета налогоплательщика, через ТКС или учетную систему налогоплательщика (ERP - система)</a:t>
            </a:r>
          </a:p>
          <a:p>
            <a:endParaRPr lang="ru-RU" sz="2900" b="1" dirty="0" smtClean="0"/>
          </a:p>
          <a:p>
            <a:endParaRPr lang="ru-RU" sz="2900" b="1" dirty="0" smtClean="0"/>
          </a:p>
          <a:p>
            <a:r>
              <a:rPr lang="ru-RU" sz="2900" b="1" dirty="0" smtClean="0">
                <a:solidFill>
                  <a:srgbClr val="7030A0"/>
                </a:solidFill>
              </a:rPr>
              <a:t>Вопрос: </a:t>
            </a:r>
            <a:r>
              <a:rPr lang="ru-RU" sz="2900" b="1" i="1" dirty="0" smtClean="0">
                <a:solidFill>
                  <a:srgbClr val="7030A0"/>
                </a:solidFill>
              </a:rPr>
              <a:t>Изменяется ли порядок расчета налогов?</a:t>
            </a:r>
          </a:p>
          <a:p>
            <a:endParaRPr lang="ru-RU" sz="2900" dirty="0" smtClean="0"/>
          </a:p>
          <a:p>
            <a:r>
              <a:rPr lang="ru-RU" sz="2900" b="1" dirty="0" smtClean="0"/>
              <a:t>Ответ: </a:t>
            </a:r>
            <a:r>
              <a:rPr lang="ru-RU" sz="2900" dirty="0" smtClean="0"/>
              <a:t>Нет не изменяется. Внедрение ЕНС никак не меняет порядок расчета налогов и состав предоставляемой плательщиком информации.</a:t>
            </a:r>
            <a:endParaRPr lang="ru-RU" sz="2900" b="1" dirty="0" smtClean="0"/>
          </a:p>
          <a:p>
            <a:endParaRPr lang="ru-RU" sz="2900" b="1" dirty="0" smtClean="0"/>
          </a:p>
          <a:p>
            <a:endParaRPr lang="ru-RU" sz="2900" b="1" dirty="0" smtClean="0"/>
          </a:p>
          <a:p>
            <a:endParaRPr lang="ru-RU" sz="2900" b="1" dirty="0" smtClean="0"/>
          </a:p>
          <a:p>
            <a:r>
              <a:rPr lang="ru-RU" sz="2500" b="1" dirty="0" smtClean="0"/>
              <a:t> </a:t>
            </a:r>
            <a:endParaRPr lang="ru-RU" sz="2500" b="1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566" y="24530"/>
            <a:ext cx="663914" cy="75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875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900" b="1" dirty="0" smtClean="0">
                <a:solidFill>
                  <a:schemeClr val="tx2">
                    <a:lumMod val="50000"/>
                  </a:schemeClr>
                </a:solidFill>
              </a:rPr>
              <a:t>            </a:t>
            </a:r>
            <a:endParaRPr lang="ru-RU" sz="29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21" y="715151"/>
            <a:ext cx="10971372" cy="54124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Вопрос: </a:t>
            </a:r>
            <a:r>
              <a:rPr lang="ru-RU" i="1" dirty="0" smtClean="0">
                <a:solidFill>
                  <a:srgbClr val="7030A0"/>
                </a:solidFill>
              </a:rPr>
              <a:t>Как получить информацию о состоянии ЕНС и информацию о распределении суммы единого налогового платежа по налогам для ее отражения в бухгалтерском учете?</a:t>
            </a:r>
          </a:p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Ответ: </a:t>
            </a:r>
            <a:r>
              <a:rPr lang="ru-RU" dirty="0" smtClean="0"/>
              <a:t>Данные о состоянии ЕНС и детализированная информация о распределении ЕНП будут доступны в </a:t>
            </a:r>
            <a:r>
              <a:rPr lang="ru-RU" dirty="0" err="1" smtClean="0"/>
              <a:t>онлайн</a:t>
            </a:r>
            <a:r>
              <a:rPr lang="ru-RU" dirty="0" smtClean="0"/>
              <a:t> режиме в личном кабинете налогоплательщика, через ТКС или в учетной системе налогоплательщика (ERP - система).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15757</TotalTime>
  <Words>522</Words>
  <Application>Microsoft Office PowerPoint</Application>
  <PresentationFormat>Произвольный</PresentationFormat>
  <Paragraphs>101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Специальное оформление</vt:lpstr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            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Филипенко Айгуль Эльдаровна</dc:creator>
  <cp:lastModifiedBy>8602-06-249</cp:lastModifiedBy>
  <cp:revision>1254</cp:revision>
  <cp:lastPrinted>2022-08-11T11:32:17Z</cp:lastPrinted>
  <dcterms:modified xsi:type="dcterms:W3CDTF">2022-11-23T05:38:16Z</dcterms:modified>
</cp:coreProperties>
</file>