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732" r:id="rId2"/>
  </p:sldMasterIdLst>
  <p:notesMasterIdLst>
    <p:notesMasterId r:id="rId12"/>
  </p:notesMasterIdLst>
  <p:handoutMasterIdLst>
    <p:handoutMasterId r:id="rId13"/>
  </p:handoutMasterIdLst>
  <p:sldIdLst>
    <p:sldId id="256" r:id="rId3"/>
    <p:sldId id="368" r:id="rId4"/>
    <p:sldId id="369" r:id="rId5"/>
    <p:sldId id="370" r:id="rId6"/>
    <p:sldId id="371" r:id="rId7"/>
    <p:sldId id="372" r:id="rId8"/>
    <p:sldId id="374" r:id="rId9"/>
    <p:sldId id="375" r:id="rId10"/>
    <p:sldId id="376" r:id="rId11"/>
  </p:sldIdLst>
  <p:sldSz cx="12190413" cy="6859588"/>
  <p:notesSz cx="6858000" cy="9947275"/>
  <p:defaultTextStyle>
    <a:defPPr>
      <a:defRPr lang="ru-RU"/>
    </a:defPPr>
    <a:lvl1pPr marL="0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2969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25937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88908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51873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14844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77813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40782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03751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16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6903C"/>
    <a:srgbClr val="FF6600"/>
    <a:srgbClr val="F5801F"/>
    <a:srgbClr val="2B953F"/>
    <a:srgbClr val="669900"/>
    <a:srgbClr val="F68D36"/>
    <a:srgbClr val="D44912"/>
    <a:srgbClr val="FFFFFF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81" autoAdjust="0"/>
    <p:restoredTop sz="98900" autoAdjust="0"/>
  </p:normalViewPr>
  <p:slideViewPr>
    <p:cSldViewPr>
      <p:cViewPr varScale="1">
        <p:scale>
          <a:sx n="115" d="100"/>
          <a:sy n="115" d="100"/>
        </p:scale>
        <p:origin x="222" y="108"/>
      </p:cViewPr>
      <p:guideLst>
        <p:guide orient="horz" pos="2160"/>
        <p:guide pos="3840"/>
        <p:guide orient="horz"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189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71800" cy="499091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4" y="1"/>
            <a:ext cx="2971800" cy="499091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r">
              <a:defRPr sz="1200"/>
            </a:lvl1pPr>
          </a:lstStyle>
          <a:p>
            <a:fld id="{85DDE28C-5B1B-4327-82B2-C0BA81C77F53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48187"/>
            <a:ext cx="2971800" cy="499090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4" y="9448187"/>
            <a:ext cx="2971800" cy="499090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r">
              <a:defRPr sz="1200"/>
            </a:lvl1pPr>
          </a:lstStyle>
          <a:p>
            <a:fld id="{FA55553D-D7D1-43AB-B740-ACA9D809D1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213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71800" cy="499091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99091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r">
              <a:defRPr sz="1200"/>
            </a:lvl1pPr>
          </a:lstStyle>
          <a:p>
            <a:fld id="{B433E2D5-6D97-44AF-A5D0-B61754EC999C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3013"/>
            <a:ext cx="5965825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42" tIns="45871" rIns="91742" bIns="4587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8"/>
            <a:ext cx="5486400" cy="3916739"/>
          </a:xfrm>
          <a:prstGeom prst="rect">
            <a:avLst/>
          </a:prstGeom>
        </p:spPr>
        <p:txBody>
          <a:bodyPr vert="horz" lIns="91742" tIns="45871" rIns="91742" bIns="4587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8187"/>
            <a:ext cx="2971800" cy="499090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7"/>
            <a:ext cx="2971800" cy="499090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r">
              <a:defRPr sz="1200"/>
            </a:lvl1pPr>
          </a:lstStyle>
          <a:p>
            <a:fld id="{8AA9E22B-BF30-41F2-ACA8-767A45C625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639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2969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25937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88908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51873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14844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77813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40782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03751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6088" y="1243013"/>
            <a:ext cx="596582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6088" y="1243013"/>
            <a:ext cx="596582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6088" y="1243013"/>
            <a:ext cx="596582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6088" y="1243013"/>
            <a:ext cx="596582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6088" y="1243013"/>
            <a:ext cx="596582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6088" y="1243013"/>
            <a:ext cx="596582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804" y="1122630"/>
            <a:ext cx="9142810" cy="2388153"/>
          </a:xfrm>
        </p:spPr>
        <p:txBody>
          <a:bodyPr anchor="b"/>
          <a:lstStyle>
            <a:lvl1pPr algn="ctr">
              <a:defRPr sz="6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804" y="3602872"/>
            <a:ext cx="9142810" cy="1656145"/>
          </a:xfrm>
        </p:spPr>
        <p:txBody>
          <a:bodyPr/>
          <a:lstStyle>
            <a:lvl1pPr marL="0" indent="0" algn="ctr">
              <a:buNone/>
              <a:defRPr sz="2400"/>
            </a:lvl1pPr>
            <a:lvl2pPr marL="462969" indent="0" algn="ctr">
              <a:buNone/>
              <a:defRPr sz="2000"/>
            </a:lvl2pPr>
            <a:lvl3pPr marL="925937" indent="0" algn="ctr">
              <a:buNone/>
              <a:defRPr sz="1800"/>
            </a:lvl3pPr>
            <a:lvl4pPr marL="1388908" indent="0" algn="ctr">
              <a:buNone/>
              <a:defRPr sz="1700"/>
            </a:lvl4pPr>
            <a:lvl5pPr marL="1851873" indent="0" algn="ctr">
              <a:buNone/>
              <a:defRPr sz="1700"/>
            </a:lvl5pPr>
            <a:lvl6pPr marL="2314844" indent="0" algn="ctr">
              <a:buNone/>
              <a:defRPr sz="1700"/>
            </a:lvl6pPr>
            <a:lvl7pPr marL="2777813" indent="0" algn="ctr">
              <a:buNone/>
              <a:defRPr sz="1700"/>
            </a:lvl7pPr>
            <a:lvl8pPr marL="3240782" indent="0" algn="ctr">
              <a:buNone/>
              <a:defRPr sz="1700"/>
            </a:lvl8pPr>
            <a:lvl9pPr marL="3703751" indent="0" algn="ctr">
              <a:buNone/>
              <a:defRPr sz="17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7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06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3767" y="365211"/>
            <a:ext cx="2628556" cy="581318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093" y="365211"/>
            <a:ext cx="7733295" cy="581318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570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909831" y="359981"/>
            <a:ext cx="9874235" cy="1472525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909831" y="1850492"/>
            <a:ext cx="9874235" cy="1753006"/>
          </a:xfrm>
        </p:spPr>
        <p:txBody>
          <a:bodyPr tIns="0"/>
          <a:lstStyle>
            <a:lvl1pPr marL="32655" indent="0" algn="l">
              <a:buNone/>
              <a:defRPr sz="31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544251" indent="0" algn="ctr">
              <a:buNone/>
            </a:lvl2pPr>
            <a:lvl3pPr marL="1088502" indent="0" algn="ctr">
              <a:buNone/>
            </a:lvl3pPr>
            <a:lvl4pPr marL="1632753" indent="0" algn="ctr">
              <a:buNone/>
            </a:lvl4pPr>
            <a:lvl5pPr marL="2177004" indent="0" algn="ctr">
              <a:buNone/>
            </a:lvl5pPr>
            <a:lvl6pPr marL="2721254" indent="0" algn="ctr">
              <a:buNone/>
            </a:lvl6pPr>
            <a:lvl7pPr marL="3265505" indent="0" algn="ctr">
              <a:buNone/>
            </a:lvl7pPr>
            <a:lvl8pPr marL="3809756" indent="0" algn="ctr">
              <a:buNone/>
            </a:lvl8pPr>
            <a:lvl9pPr marL="4354007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228418" y="1414129"/>
            <a:ext cx="280379" cy="210361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850" tIns="54425" rIns="108850" bIns="5442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542700" y="1345327"/>
            <a:ext cx="85333" cy="64023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850" tIns="54425" rIns="108850" bIns="54425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43457" y="-54"/>
            <a:ext cx="9142810" cy="685964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37409" y="2600927"/>
            <a:ext cx="8533289" cy="2286529"/>
          </a:xfrm>
        </p:spPr>
        <p:txBody>
          <a:bodyPr anchor="t"/>
          <a:lstStyle>
            <a:lvl1pPr algn="l">
              <a:lnSpc>
                <a:spcPts val="5357"/>
              </a:lnSpc>
              <a:buNone/>
              <a:defRPr sz="48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37409" y="1067047"/>
            <a:ext cx="8533289" cy="1510062"/>
          </a:xfrm>
        </p:spPr>
        <p:txBody>
          <a:bodyPr anchor="b"/>
          <a:lstStyle>
            <a:lvl1pPr marL="21770" indent="0">
              <a:lnSpc>
                <a:spcPts val="2738"/>
              </a:lnSpc>
              <a:spcBef>
                <a:spcPts val="0"/>
              </a:spcBef>
              <a:buNone/>
              <a:defRPr sz="24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3047603" y="0"/>
            <a:ext cx="101587" cy="685964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896051" y="2815308"/>
            <a:ext cx="280379" cy="210361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850" tIns="54425" rIns="108850" bIns="5442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3210334" y="2746506"/>
            <a:ext cx="85333" cy="64023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850" tIns="54425" rIns="108850" bIns="54425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3895" y="274383"/>
            <a:ext cx="9996139" cy="1143265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913895" y="1524353"/>
            <a:ext cx="4876165" cy="4664520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033868" y="1524353"/>
            <a:ext cx="4876165" cy="4664520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5161531"/>
            <a:ext cx="10971372" cy="1143265"/>
          </a:xfrm>
        </p:spPr>
        <p:txBody>
          <a:bodyPr anchor="ctr"/>
          <a:lstStyle>
            <a:lvl1pPr algn="ctr">
              <a:defRPr sz="54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328354"/>
            <a:ext cx="5363782" cy="640228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76195" indent="0" algn="l">
              <a:lnSpc>
                <a:spcPct val="100000"/>
              </a:lnSpc>
              <a:spcBef>
                <a:spcPts val="119"/>
              </a:spcBef>
              <a:buNone/>
              <a:defRPr sz="2300" b="0">
                <a:solidFill>
                  <a:schemeClr val="tx1"/>
                </a:solidFill>
              </a:defRPr>
            </a:lvl1pPr>
            <a:lvl2pPr>
              <a:buNone/>
              <a:defRPr sz="2400" b="1"/>
            </a:lvl2pPr>
            <a:lvl3pPr>
              <a:buNone/>
              <a:defRPr sz="21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17110" y="328354"/>
            <a:ext cx="5363782" cy="640228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76195" indent="0" algn="l">
              <a:lnSpc>
                <a:spcPct val="100000"/>
              </a:lnSpc>
              <a:spcBef>
                <a:spcPts val="119"/>
              </a:spcBef>
              <a:buNone/>
              <a:defRPr sz="2300" b="0">
                <a:solidFill>
                  <a:schemeClr val="tx1"/>
                </a:solidFill>
              </a:defRPr>
            </a:lvl1pPr>
            <a:lvl2pPr>
              <a:buNone/>
              <a:defRPr sz="2400" b="1"/>
            </a:lvl2pPr>
            <a:lvl3pPr>
              <a:buNone/>
              <a:defRPr sz="21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521" y="969560"/>
            <a:ext cx="5363782" cy="4115753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468056" indent="-326551">
              <a:lnSpc>
                <a:spcPct val="100000"/>
              </a:lnSpc>
              <a:spcBef>
                <a:spcPts val="833"/>
              </a:spcBef>
              <a:defRPr sz="2900"/>
            </a:lvl1pPr>
            <a:lvl2pPr>
              <a:lnSpc>
                <a:spcPct val="100000"/>
              </a:lnSpc>
              <a:spcBef>
                <a:spcPts val="833"/>
              </a:spcBef>
              <a:defRPr sz="2400"/>
            </a:lvl2pPr>
            <a:lvl3pPr>
              <a:lnSpc>
                <a:spcPct val="100000"/>
              </a:lnSpc>
              <a:spcBef>
                <a:spcPts val="833"/>
              </a:spcBef>
              <a:defRPr sz="2100"/>
            </a:lvl3pPr>
            <a:lvl4pPr>
              <a:lnSpc>
                <a:spcPct val="100000"/>
              </a:lnSpc>
              <a:spcBef>
                <a:spcPts val="833"/>
              </a:spcBef>
              <a:defRPr sz="1900"/>
            </a:lvl4pPr>
            <a:lvl5pPr>
              <a:lnSpc>
                <a:spcPct val="100000"/>
              </a:lnSpc>
              <a:spcBef>
                <a:spcPts val="833"/>
              </a:spcBef>
              <a:defRPr sz="19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17110" y="969560"/>
            <a:ext cx="5363782" cy="4115753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468056" indent="-326551">
              <a:lnSpc>
                <a:spcPct val="100000"/>
              </a:lnSpc>
              <a:spcBef>
                <a:spcPts val="833"/>
              </a:spcBef>
              <a:defRPr sz="2900"/>
            </a:lvl1pPr>
            <a:lvl2pPr>
              <a:lnSpc>
                <a:spcPct val="100000"/>
              </a:lnSpc>
              <a:spcBef>
                <a:spcPts val="833"/>
              </a:spcBef>
              <a:defRPr sz="2400"/>
            </a:lvl2pPr>
            <a:lvl3pPr>
              <a:lnSpc>
                <a:spcPct val="100000"/>
              </a:lnSpc>
              <a:spcBef>
                <a:spcPts val="833"/>
              </a:spcBef>
              <a:defRPr sz="2100"/>
            </a:lvl3pPr>
            <a:lvl4pPr>
              <a:lnSpc>
                <a:spcPct val="100000"/>
              </a:lnSpc>
              <a:spcBef>
                <a:spcPts val="833"/>
              </a:spcBef>
              <a:defRPr sz="1900"/>
            </a:lvl4pPr>
            <a:lvl5pPr>
              <a:lnSpc>
                <a:spcPct val="100000"/>
              </a:lnSpc>
              <a:spcBef>
                <a:spcPts val="833"/>
              </a:spcBef>
              <a:defRPr sz="19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3895" y="274383"/>
            <a:ext cx="9996139" cy="1143265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53136" y="0"/>
            <a:ext cx="10837277" cy="6859588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353136" y="-54"/>
            <a:ext cx="97523" cy="685964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16828"/>
            <a:ext cx="5079339" cy="1162319"/>
          </a:xfrm>
          <a:ln>
            <a:noFill/>
          </a:ln>
        </p:spPr>
        <p:txBody>
          <a:bodyPr anchor="b"/>
          <a:lstStyle>
            <a:lvl1pPr algn="l">
              <a:lnSpc>
                <a:spcPts val="2381"/>
              </a:lnSpc>
              <a:buNone/>
              <a:defRPr sz="26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521" y="1407290"/>
            <a:ext cx="5079339" cy="698662"/>
          </a:xfrm>
        </p:spPr>
        <p:txBody>
          <a:bodyPr/>
          <a:lstStyle>
            <a:lvl1pPr marL="54425" indent="0">
              <a:lnSpc>
                <a:spcPct val="100000"/>
              </a:lnSpc>
              <a:spcBef>
                <a:spcPts val="0"/>
              </a:spcBef>
              <a:buNone/>
              <a:defRPr sz="1700"/>
            </a:lvl1pPr>
            <a:lvl2pPr>
              <a:buNone/>
              <a:defRPr sz="1400"/>
            </a:lvl2pPr>
            <a:lvl3pPr>
              <a:buNone/>
              <a:defRPr sz="1200"/>
            </a:lvl3pPr>
            <a:lvl4pPr>
              <a:buNone/>
              <a:defRPr sz="1100"/>
            </a:lvl4pPr>
            <a:lvl5pPr>
              <a:buNone/>
              <a:defRPr sz="11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09521" y="2134095"/>
            <a:ext cx="10869785" cy="3993487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4057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48173" y="1067047"/>
            <a:ext cx="3657124" cy="1981659"/>
          </a:xfrm>
        </p:spPr>
        <p:txBody>
          <a:bodyPr anchor="b">
            <a:noAutofit/>
          </a:bodyPr>
          <a:lstStyle>
            <a:lvl1pPr algn="l">
              <a:buNone/>
              <a:defRPr sz="25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15868" y="1067047"/>
            <a:ext cx="6095207" cy="4573059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108850" tIns="326551" rIns="108850" bIns="54425" rtlCol="0" anchor="t">
            <a:normAutofit/>
          </a:bodyPr>
          <a:lstStyle/>
          <a:p>
            <a:pPr marL="0" indent="-337436" algn="l" rtl="0" eaLnBrk="1" latinLnBrk="0" hangingPunct="1">
              <a:lnSpc>
                <a:spcPts val="3571"/>
              </a:lnSpc>
              <a:spcBef>
                <a:spcPts val="714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17455" y="1143268"/>
            <a:ext cx="5892033" cy="3515345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108850" tIns="326551" anchor="t"/>
          <a:lstStyle>
            <a:lvl1pPr marL="0" indent="0" algn="l" eaLnBrk="1" latinLnBrk="0" hangingPunct="1">
              <a:buNone/>
              <a:defRPr sz="38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528898" y="954562"/>
            <a:ext cx="914281" cy="20435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6670688" y="937003"/>
            <a:ext cx="865519" cy="20435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17455" y="4801712"/>
            <a:ext cx="5892033" cy="762176"/>
          </a:xfrm>
        </p:spPr>
        <p:txBody>
          <a:bodyPr anchor="ctr"/>
          <a:lstStyle>
            <a:lvl1pPr marL="0" indent="0" algn="l">
              <a:lnSpc>
                <a:spcPts val="1905"/>
              </a:lnSpc>
              <a:spcBef>
                <a:spcPts val="0"/>
              </a:spcBef>
              <a:buNone/>
              <a:defRPr sz="1700">
                <a:solidFill>
                  <a:srgbClr val="777777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42810" y="274703"/>
            <a:ext cx="2438083" cy="585288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3801" y="274704"/>
            <a:ext cx="7415835" cy="585288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745" y="1710137"/>
            <a:ext cx="10514231" cy="2853398"/>
          </a:xfrm>
        </p:spPr>
        <p:txBody>
          <a:bodyPr anchor="b"/>
          <a:lstStyle>
            <a:lvl1pPr>
              <a:defRPr sz="6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745" y="4590533"/>
            <a:ext cx="10514231" cy="150053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6296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259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8890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85187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31484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77781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24078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70375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84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091" y="1826048"/>
            <a:ext cx="5180926" cy="435234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1398" y="1826048"/>
            <a:ext cx="5180926" cy="435234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338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80" y="365211"/>
            <a:ext cx="10514231" cy="132587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684" y="1681559"/>
            <a:ext cx="5157117" cy="8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2969" indent="0">
              <a:buNone/>
              <a:defRPr sz="2000" b="1"/>
            </a:lvl2pPr>
            <a:lvl3pPr marL="925937" indent="0">
              <a:buNone/>
              <a:defRPr sz="1800" b="1"/>
            </a:lvl3pPr>
            <a:lvl4pPr marL="1388908" indent="0">
              <a:buNone/>
              <a:defRPr sz="1700" b="1"/>
            </a:lvl4pPr>
            <a:lvl5pPr marL="1851873" indent="0">
              <a:buNone/>
              <a:defRPr sz="1700" b="1"/>
            </a:lvl5pPr>
            <a:lvl6pPr marL="2314844" indent="0">
              <a:buNone/>
              <a:defRPr sz="1700" b="1"/>
            </a:lvl6pPr>
            <a:lvl7pPr marL="2777813" indent="0">
              <a:buNone/>
              <a:defRPr sz="1700" b="1"/>
            </a:lvl7pPr>
            <a:lvl8pPr marL="3240782" indent="0">
              <a:buNone/>
              <a:defRPr sz="1700" b="1"/>
            </a:lvl8pPr>
            <a:lvl9pPr marL="3703751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684" y="2505656"/>
            <a:ext cx="5157117" cy="3685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1408" y="1681559"/>
            <a:ext cx="5182513" cy="8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2969" indent="0">
              <a:buNone/>
              <a:defRPr sz="2000" b="1"/>
            </a:lvl2pPr>
            <a:lvl3pPr marL="925937" indent="0">
              <a:buNone/>
              <a:defRPr sz="1800" b="1"/>
            </a:lvl3pPr>
            <a:lvl4pPr marL="1388908" indent="0">
              <a:buNone/>
              <a:defRPr sz="1700" b="1"/>
            </a:lvl4pPr>
            <a:lvl5pPr marL="1851873" indent="0">
              <a:buNone/>
              <a:defRPr sz="1700" b="1"/>
            </a:lvl5pPr>
            <a:lvl6pPr marL="2314844" indent="0">
              <a:buNone/>
              <a:defRPr sz="1700" b="1"/>
            </a:lvl6pPr>
            <a:lvl7pPr marL="2777813" indent="0">
              <a:buNone/>
              <a:defRPr sz="1700" b="1"/>
            </a:lvl7pPr>
            <a:lvl8pPr marL="3240782" indent="0">
              <a:buNone/>
              <a:defRPr sz="1700" b="1"/>
            </a:lvl8pPr>
            <a:lvl9pPr marL="3703751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1408" y="2505656"/>
            <a:ext cx="5182513" cy="3685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632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125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80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306"/>
            <a:ext cx="3931725" cy="160057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2513" y="987657"/>
            <a:ext cx="6171397" cy="4874753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886"/>
            <a:ext cx="3931725" cy="3812470"/>
          </a:xfrm>
        </p:spPr>
        <p:txBody>
          <a:bodyPr/>
          <a:lstStyle>
            <a:lvl1pPr marL="0" indent="0">
              <a:buNone/>
              <a:defRPr sz="1700"/>
            </a:lvl1pPr>
            <a:lvl2pPr marL="462969" indent="0">
              <a:buNone/>
              <a:defRPr sz="1400"/>
            </a:lvl2pPr>
            <a:lvl3pPr marL="925937" indent="0">
              <a:buNone/>
              <a:defRPr sz="1200"/>
            </a:lvl3pPr>
            <a:lvl4pPr marL="1388908" indent="0">
              <a:buNone/>
              <a:defRPr sz="1100"/>
            </a:lvl4pPr>
            <a:lvl5pPr marL="1851873" indent="0">
              <a:buNone/>
              <a:defRPr sz="1100"/>
            </a:lvl5pPr>
            <a:lvl6pPr marL="2314844" indent="0">
              <a:buNone/>
              <a:defRPr sz="1100"/>
            </a:lvl6pPr>
            <a:lvl7pPr marL="2777813" indent="0">
              <a:buNone/>
              <a:defRPr sz="1100"/>
            </a:lvl7pPr>
            <a:lvl8pPr marL="3240782" indent="0">
              <a:buNone/>
              <a:defRPr sz="1100"/>
            </a:lvl8pPr>
            <a:lvl9pPr marL="3703751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36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306"/>
            <a:ext cx="3931725" cy="160057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2513" y="987657"/>
            <a:ext cx="6171397" cy="4874753"/>
          </a:xfrm>
        </p:spPr>
        <p:txBody>
          <a:bodyPr/>
          <a:lstStyle>
            <a:lvl1pPr marL="0" indent="0">
              <a:buNone/>
              <a:defRPr sz="3200"/>
            </a:lvl1pPr>
            <a:lvl2pPr marL="462969" indent="0">
              <a:buNone/>
              <a:defRPr sz="2900"/>
            </a:lvl2pPr>
            <a:lvl3pPr marL="925937" indent="0">
              <a:buNone/>
              <a:defRPr sz="2400"/>
            </a:lvl3pPr>
            <a:lvl4pPr marL="1388908" indent="0">
              <a:buNone/>
              <a:defRPr sz="2000"/>
            </a:lvl4pPr>
            <a:lvl5pPr marL="1851873" indent="0">
              <a:buNone/>
              <a:defRPr sz="2000"/>
            </a:lvl5pPr>
            <a:lvl6pPr marL="2314844" indent="0">
              <a:buNone/>
              <a:defRPr sz="2000"/>
            </a:lvl6pPr>
            <a:lvl7pPr marL="2777813" indent="0">
              <a:buNone/>
              <a:defRPr sz="2000"/>
            </a:lvl7pPr>
            <a:lvl8pPr marL="3240782" indent="0">
              <a:buNone/>
              <a:defRPr sz="2000"/>
            </a:lvl8pPr>
            <a:lvl9pPr marL="3703751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886"/>
            <a:ext cx="3931725" cy="3812470"/>
          </a:xfrm>
        </p:spPr>
        <p:txBody>
          <a:bodyPr/>
          <a:lstStyle>
            <a:lvl1pPr marL="0" indent="0">
              <a:buNone/>
              <a:defRPr sz="1700"/>
            </a:lvl1pPr>
            <a:lvl2pPr marL="462969" indent="0">
              <a:buNone/>
              <a:defRPr sz="1400"/>
            </a:lvl2pPr>
            <a:lvl3pPr marL="925937" indent="0">
              <a:buNone/>
              <a:defRPr sz="1200"/>
            </a:lvl3pPr>
            <a:lvl4pPr marL="1388908" indent="0">
              <a:buNone/>
              <a:defRPr sz="1100"/>
            </a:lvl4pPr>
            <a:lvl5pPr marL="1851873" indent="0">
              <a:buNone/>
              <a:defRPr sz="1100"/>
            </a:lvl5pPr>
            <a:lvl6pPr marL="2314844" indent="0">
              <a:buNone/>
              <a:defRPr sz="1100"/>
            </a:lvl6pPr>
            <a:lvl7pPr marL="2777813" indent="0">
              <a:buNone/>
              <a:defRPr sz="1100"/>
            </a:lvl7pPr>
            <a:lvl8pPr marL="3240782" indent="0">
              <a:buNone/>
              <a:defRPr sz="1100"/>
            </a:lvl8pPr>
            <a:lvl9pPr marL="3703751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40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095" y="365211"/>
            <a:ext cx="10514231" cy="1325870"/>
          </a:xfrm>
          <a:prstGeom prst="rect">
            <a:avLst/>
          </a:prstGeom>
        </p:spPr>
        <p:txBody>
          <a:bodyPr vert="horz" lIns="92539" tIns="46270" rIns="92539" bIns="4627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095" y="1826048"/>
            <a:ext cx="10514231" cy="4352346"/>
          </a:xfrm>
          <a:prstGeom prst="rect">
            <a:avLst/>
          </a:prstGeom>
        </p:spPr>
        <p:txBody>
          <a:bodyPr vert="horz" lIns="92539" tIns="46270" rIns="92539" bIns="4627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093" y="6357824"/>
            <a:ext cx="2742844" cy="365210"/>
          </a:xfrm>
          <a:prstGeom prst="rect">
            <a:avLst/>
          </a:prstGeom>
        </p:spPr>
        <p:txBody>
          <a:bodyPr vert="horz" lIns="92539" tIns="46270" rIns="92539" bIns="4627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078" y="6357824"/>
            <a:ext cx="4114264" cy="365210"/>
          </a:xfrm>
          <a:prstGeom prst="rect">
            <a:avLst/>
          </a:prstGeom>
        </p:spPr>
        <p:txBody>
          <a:bodyPr vert="horz" lIns="92539" tIns="46270" rIns="92539" bIns="4627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09481" y="6357824"/>
            <a:ext cx="2742844" cy="365210"/>
          </a:xfrm>
          <a:prstGeom prst="rect">
            <a:avLst/>
          </a:prstGeom>
        </p:spPr>
        <p:txBody>
          <a:bodyPr vert="horz" lIns="92539" tIns="46270" rIns="92539" bIns="4627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60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2593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1484" indent="-231484" algn="l" defTabSz="925937" rtl="0" eaLnBrk="1" latinLnBrk="0" hangingPunct="1">
        <a:lnSpc>
          <a:spcPct val="90000"/>
        </a:lnSpc>
        <a:spcBef>
          <a:spcPts val="1013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94457" indent="-231484" algn="l" defTabSz="925937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57422" indent="-231484" algn="l" defTabSz="925937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20389" indent="-231484" algn="l" defTabSz="925937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360" indent="-231484" algn="l" defTabSz="925937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328" indent="-231484" algn="l" defTabSz="925937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09295" indent="-231484" algn="l" defTabSz="925937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72265" indent="-231484" algn="l" defTabSz="925937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935235" indent="-231484" algn="l" defTabSz="925937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2969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5937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8908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873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4844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7813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0782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03751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1087760" y="-816110"/>
            <a:ext cx="2184898" cy="1639266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25059" y="21107"/>
            <a:ext cx="2269293" cy="1702585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243810" y="1055321"/>
            <a:ext cx="1500761" cy="1102879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350322" y="-54"/>
            <a:ext cx="10840091" cy="685964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913895" y="274701"/>
            <a:ext cx="9996139" cy="1143265"/>
          </a:xfrm>
          <a:prstGeom prst="rect">
            <a:avLst/>
          </a:prstGeom>
        </p:spPr>
        <p:txBody>
          <a:bodyPr lIns="108850" tIns="54425" rIns="108850" bIns="54425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913895" y="1448135"/>
            <a:ext cx="9996139" cy="4801712"/>
          </a:xfrm>
          <a:prstGeom prst="rect">
            <a:avLst/>
          </a:prstGeom>
        </p:spPr>
        <p:txBody>
          <a:bodyPr lIns="108850" tIns="54425" rIns="108850" bIns="54425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4774578" y="6307010"/>
            <a:ext cx="2844430" cy="476360"/>
          </a:xfrm>
          <a:prstGeom prst="rect">
            <a:avLst/>
          </a:prstGeom>
        </p:spPr>
        <p:txBody>
          <a:bodyPr lIns="108850" tIns="54425" rIns="108850" bIns="54425" anchor="b"/>
          <a:lstStyle>
            <a:lvl1pPr algn="r" eaLnBrk="1" latinLnBrk="0" hangingPunct="1">
              <a:defRPr kumimoji="0" sz="14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F942406-2188-4684-8253-69D59E08583E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7619008" y="6307010"/>
            <a:ext cx="3860297" cy="476360"/>
          </a:xfrm>
          <a:prstGeom prst="rect">
            <a:avLst/>
          </a:prstGeom>
        </p:spPr>
        <p:txBody>
          <a:bodyPr lIns="108850" tIns="54425" rIns="108850" bIns="54425" anchor="b"/>
          <a:lstStyle>
            <a:lvl1pPr eaLnBrk="1" latinLnBrk="0" hangingPunct="1">
              <a:defRPr kumimoji="0" sz="14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1483369" y="6307010"/>
            <a:ext cx="609521" cy="476360"/>
          </a:xfrm>
          <a:prstGeom prst="rect">
            <a:avLst/>
          </a:prstGeom>
        </p:spPr>
        <p:txBody>
          <a:bodyPr lIns="108850" tIns="54425" rIns="108850" bIns="54425" anchor="b"/>
          <a:lstStyle>
            <a:lvl1pPr algn="ctr" eaLnBrk="1" latinLnBrk="0" hangingPunct="1">
              <a:defRPr kumimoji="0" sz="14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353136" y="-54"/>
            <a:ext cx="97523" cy="685964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1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35401" indent="-337436" algn="l" rtl="0" eaLnBrk="1" latinLnBrk="0" hangingPunct="1">
        <a:lnSpc>
          <a:spcPct val="100000"/>
        </a:lnSpc>
        <a:spcBef>
          <a:spcPts val="714"/>
        </a:spcBef>
        <a:buClr>
          <a:schemeClr val="accent1"/>
        </a:buClr>
        <a:buSzPct val="80000"/>
        <a:buFont typeface="Wingdings 2"/>
        <a:buChar char=""/>
        <a:defRPr kumimoji="0"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761951" indent="-283010" algn="l" rtl="0" eaLnBrk="1" latinLnBrk="0" hangingPunct="1">
        <a:lnSpc>
          <a:spcPct val="100000"/>
        </a:lnSpc>
        <a:spcBef>
          <a:spcPts val="655"/>
        </a:spcBef>
        <a:buClr>
          <a:schemeClr val="accent1"/>
        </a:buClr>
        <a:buFont typeface="Verdana"/>
        <a:buChar char="◦"/>
        <a:defRPr kumimoji="0"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055847" indent="-272125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306202" indent="-206815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672" indent="-21770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796028" indent="-21770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2046383" indent="-21770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2285854" indent="-21770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2536209" indent="-21770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6903C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79281" y="625762"/>
            <a:ext cx="7343860" cy="893663"/>
          </a:xfrm>
          <a:prstGeom prst="rect">
            <a:avLst/>
          </a:prstGeom>
          <a:noFill/>
        </p:spPr>
        <p:txBody>
          <a:bodyPr wrap="square" lIns="92539" tIns="46270" rIns="92539" bIns="46270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ИФНС </a:t>
            </a:r>
            <a:r>
              <a:rPr lang="ru-RU" sz="26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России по </a:t>
            </a:r>
            <a:r>
              <a:rPr lang="ru-RU" sz="2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г. Сургуту Ханты-Мансийского автономного округа </a:t>
            </a:r>
            <a:r>
              <a:rPr lang="ru-RU" sz="26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- </a:t>
            </a:r>
            <a:r>
              <a:rPr lang="ru-RU" sz="2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Югры </a:t>
            </a:r>
            <a:endParaRPr lang="ru-RU" sz="26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EE6740-9B35-4802-970C-EE5893354E38}"/>
              </a:ext>
            </a:extLst>
          </p:cNvPr>
          <p:cNvSpPr txBox="1"/>
          <p:nvPr/>
        </p:nvSpPr>
        <p:spPr>
          <a:xfrm>
            <a:off x="2206774" y="2133650"/>
            <a:ext cx="8747356" cy="27546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endParaRPr lang="ru-RU" sz="35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i="1" dirty="0" smtClean="0">
                <a:solidFill>
                  <a:srgbClr val="FF0000"/>
                </a:solidFill>
              </a:rPr>
              <a:t>Единый налоговый платеж физического лица, организации и индивидуального предпринимателя: в чем схожесть и в чем отличия</a:t>
            </a:r>
            <a:endParaRPr lang="ru-RU" sz="3500" b="1" i="1" dirty="0" smtClean="0">
              <a:solidFill>
                <a:srgbClr val="FF0000"/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Изображение логотип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12" y="117426"/>
            <a:ext cx="1210286" cy="126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606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EC23726F-899C-4D2F-9B92-56857361E210}"/>
              </a:ext>
            </a:extLst>
          </p:cNvPr>
          <p:cNvSpPr/>
          <p:nvPr/>
        </p:nvSpPr>
        <p:spPr>
          <a:xfrm>
            <a:off x="1414686" y="1053531"/>
            <a:ext cx="10585176" cy="54726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39" tIns="46270" rIns="92539" bIns="46270"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342677" y="1426"/>
            <a:ext cx="10854155" cy="8072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900" b="1" dirty="0" smtClean="0">
                <a:solidFill>
                  <a:srgbClr val="FF0000"/>
                </a:solidFill>
              </a:rPr>
              <a:t>Кто является плательщикам ЕНП</a:t>
            </a:r>
            <a:r>
              <a:rPr lang="ru-RU" sz="2900" b="1" dirty="0" smtClean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2900" b="1" dirty="0">
              <a:solidFill>
                <a:srgbClr val="FF0000"/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7C05437C-BE4A-4ECD-BDF7-9877A0D31F15}"/>
              </a:ext>
            </a:extLst>
          </p:cNvPr>
          <p:cNvSpPr/>
          <p:nvPr/>
        </p:nvSpPr>
        <p:spPr>
          <a:xfrm>
            <a:off x="4" y="8"/>
            <a:ext cx="237286" cy="808650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539" tIns="46270" rIns="92539" bIns="46270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10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2723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523174" y="1072343"/>
            <a:ext cx="10332672" cy="4002206"/>
          </a:xfrm>
          <a:prstGeom prst="rect">
            <a:avLst/>
          </a:prstGeom>
          <a:noFill/>
        </p:spPr>
        <p:txBody>
          <a:bodyPr wrap="square" lIns="92539" tIns="46270" rIns="92539" bIns="46270" rtlCol="0">
            <a:spAutoFit/>
          </a:bodyPr>
          <a:lstStyle/>
          <a:p>
            <a:endParaRPr lang="ru-RU" sz="2000" b="1" dirty="0" smtClean="0"/>
          </a:p>
          <a:p>
            <a:endParaRPr lang="ru-RU" dirty="0"/>
          </a:p>
          <a:p>
            <a:pPr algn="just"/>
            <a:r>
              <a:rPr lang="ru-RU" b="1" i="1" dirty="0" smtClean="0"/>
              <a:t>Единый </a:t>
            </a:r>
            <a:r>
              <a:rPr lang="ru-RU" b="1" i="1" dirty="0"/>
              <a:t>налоговый платеж (ЕНП) </a:t>
            </a:r>
            <a:r>
              <a:rPr lang="ru-RU" dirty="0"/>
              <a:t>— это сумма денежных средств, перечисляемая налогоплательщиком на соответствующий счет, в счет исполнения обязанности перед бюджетом </a:t>
            </a:r>
            <a:r>
              <a:rPr lang="ru-RU" dirty="0" smtClean="0"/>
              <a:t>Российской Федерации. 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ПЛАТЕЛЬЩИК </a:t>
            </a:r>
            <a:r>
              <a:rPr lang="ru-RU" dirty="0" smtClean="0"/>
              <a:t>ЕНП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r>
              <a:rPr lang="ru-RU" dirty="0" smtClean="0"/>
              <a:t>ФИЗИЧЕСКОЕ </a:t>
            </a:r>
            <a:r>
              <a:rPr lang="ru-RU" dirty="0" smtClean="0"/>
              <a:t>ЛИЦО                                                                                                          </a:t>
            </a:r>
            <a:r>
              <a:rPr lang="ru-RU" dirty="0" smtClean="0"/>
              <a:t>         </a:t>
            </a:r>
            <a:r>
              <a:rPr lang="ru-RU" dirty="0" smtClean="0"/>
              <a:t>ЮЛ ,ИП</a:t>
            </a:r>
          </a:p>
          <a:p>
            <a:r>
              <a:rPr lang="ru-RU" dirty="0" smtClean="0"/>
              <a:t>(с 2019 года)                                                                                                             (с 01.07.2022-31.12.2022)                                                                                                                                                                             </a:t>
            </a:r>
            <a:endParaRPr lang="ru-RU" dirty="0"/>
          </a:p>
          <a:p>
            <a:pPr algn="just"/>
            <a:endParaRPr lang="ru-RU" dirty="0" smtClean="0"/>
          </a:p>
          <a:p>
            <a:pPr indent="449856" algn="just"/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49155"/>
            <a:ext cx="663914" cy="759605"/>
          </a:xfrm>
          <a:prstGeom prst="rect">
            <a:avLst/>
          </a:prstGeom>
        </p:spPr>
      </p:pic>
      <p:sp>
        <p:nvSpPr>
          <p:cNvPr id="9" name="Овал 8"/>
          <p:cNvSpPr/>
          <p:nvPr/>
        </p:nvSpPr>
        <p:spPr>
          <a:xfrm>
            <a:off x="4880761" y="2286786"/>
            <a:ext cx="3000396" cy="500066"/>
          </a:xfrm>
          <a:prstGeom prst="ellipse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6" tIns="45678" rIns="91356" bIns="45678"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 flipV="1">
            <a:off x="3166248" y="2858290"/>
            <a:ext cx="1857388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7463358" y="2831775"/>
            <a:ext cx="1872208" cy="706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879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EC23726F-899C-4D2F-9B92-56857361E210}"/>
              </a:ext>
            </a:extLst>
          </p:cNvPr>
          <p:cNvSpPr/>
          <p:nvPr/>
        </p:nvSpPr>
        <p:spPr>
          <a:xfrm>
            <a:off x="1523175" y="1215219"/>
            <a:ext cx="10429948" cy="56443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39" tIns="46270" rIns="92539" bIns="46270"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594616" y="0"/>
            <a:ext cx="10595801" cy="7396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9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900" b="1" dirty="0" smtClean="0">
                <a:solidFill>
                  <a:schemeClr val="tx2">
                    <a:lumMod val="50000"/>
                  </a:schemeClr>
                </a:solidFill>
              </a:rPr>
              <a:t>         </a:t>
            </a:r>
          </a:p>
          <a:p>
            <a:r>
              <a:rPr lang="ru-RU" sz="2900" b="1" dirty="0" smtClean="0">
                <a:solidFill>
                  <a:srgbClr val="FF0000"/>
                </a:solidFill>
              </a:rPr>
              <a:t>Сроки уплаты ЕНП для физических лиц</a:t>
            </a:r>
            <a:endParaRPr lang="ru-RU" sz="2900" dirty="0" smtClean="0">
              <a:solidFill>
                <a:srgbClr val="FF0000"/>
              </a:solidFill>
            </a:endParaRPr>
          </a:p>
          <a:p>
            <a:r>
              <a:rPr lang="ru-RU" sz="29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2900" b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7C05437C-BE4A-4ECD-BDF7-9877A0D31F15}"/>
              </a:ext>
            </a:extLst>
          </p:cNvPr>
          <p:cNvSpPr/>
          <p:nvPr/>
        </p:nvSpPr>
        <p:spPr>
          <a:xfrm>
            <a:off x="3" y="3"/>
            <a:ext cx="190550" cy="739617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539" tIns="46270" rIns="92539" bIns="46270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10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2723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998484" y="981522"/>
            <a:ext cx="10945216" cy="370443"/>
          </a:xfrm>
          <a:prstGeom prst="rect">
            <a:avLst/>
          </a:prstGeom>
          <a:noFill/>
        </p:spPr>
        <p:txBody>
          <a:bodyPr wrap="square" lIns="92539" tIns="46270" rIns="92539" bIns="46270" rtlCol="0">
            <a:spAutoFit/>
          </a:bodyPr>
          <a:lstStyle/>
          <a:p>
            <a:pPr algn="just"/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49155"/>
            <a:ext cx="663914" cy="759605"/>
          </a:xfrm>
          <a:prstGeom prst="rect">
            <a:avLst/>
          </a:prstGeom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023103"/>
              </p:ext>
            </p:extLst>
          </p:nvPr>
        </p:nvGraphicFramePr>
        <p:xfrm>
          <a:off x="2141886" y="1927506"/>
          <a:ext cx="9001187" cy="4143403"/>
        </p:xfrm>
        <a:graphic>
          <a:graphicData uri="http://schemas.openxmlformats.org/drawingml/2006/table">
            <a:tbl>
              <a:tblPr/>
              <a:tblGrid>
                <a:gridCol w="2279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94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22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0564">
                <a:tc>
                  <a:txBody>
                    <a:bodyPr/>
                    <a:lstStyle/>
                    <a:p>
                      <a:pPr indent="237490" algn="ctr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Times New Roman"/>
                          <a:cs typeface="Calibri"/>
                        </a:rPr>
                        <a:t>Вид налога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72110"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Times New Roman"/>
                          <a:cs typeface="Calibri"/>
                        </a:rPr>
                        <a:t>Уплата до 01.01.2023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1770"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Times New Roman"/>
                          <a:cs typeface="Calibri"/>
                        </a:rPr>
                        <a:t>Уплата после 01.01.2023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0568">
                <a:tc>
                  <a:txBody>
                    <a:bodyPr/>
                    <a:lstStyle/>
                    <a:p>
                      <a:pPr indent="237490" algn="ctr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Times New Roman"/>
                          <a:cs typeface="Calibri"/>
                        </a:rPr>
                        <a:t>налог на имущество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6350" indent="-635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Calibri"/>
                        </a:rPr>
                        <a:t>До 1 декабря, следующего за истекшим налоговым периодом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8890" indent="-88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Calibri"/>
                        </a:rPr>
                        <a:t>До 1 декабря, следующего за истекшим налоговым периодом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0568">
                <a:tc>
                  <a:txBody>
                    <a:bodyPr/>
                    <a:lstStyle/>
                    <a:p>
                      <a:pPr indent="237490" algn="ctr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Times New Roman"/>
                          <a:cs typeface="Calibri"/>
                        </a:rPr>
                        <a:t>земельный налог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0568">
                <a:tc>
                  <a:txBody>
                    <a:bodyPr/>
                    <a:lstStyle/>
                    <a:p>
                      <a:pPr indent="237490" algn="ctr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Times New Roman"/>
                          <a:cs typeface="Calibri"/>
                        </a:rPr>
                        <a:t>транспортный налог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81135">
                <a:tc>
                  <a:txBody>
                    <a:bodyPr/>
                    <a:lstStyle/>
                    <a:p>
                      <a:pPr indent="237490" algn="ctr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Times New Roman"/>
                          <a:cs typeface="Calibri"/>
                        </a:rPr>
                        <a:t>НДФЛ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indent="-635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Calibri"/>
                        </a:rPr>
                        <a:t>До 15 июля, следующего за истекшим налоговым периодом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" indent="-88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Calibri"/>
                        </a:rPr>
                        <a:t>До 15 июля, следующего за истекшим налоговым периодом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094547" y="1195860"/>
            <a:ext cx="11095867" cy="369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6" tIns="45678" rIns="91356" bIns="45678" numCol="1" anchor="ctr" anchorCtr="0" compatLnSpc="1">
            <a:prstTxWarp prst="textNoShape">
              <a:avLst/>
            </a:prstTxWarp>
            <a:spAutoFit/>
          </a:bodyPr>
          <a:lstStyle/>
          <a:p>
            <a:pPr indent="358660" defTabSz="914107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Единый налоговый платеж подлежит перечислению физическим лицом до наступления сроков уплаты.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74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EC23726F-899C-4D2F-9B92-56857361E210}"/>
              </a:ext>
            </a:extLst>
          </p:cNvPr>
          <p:cNvSpPr/>
          <p:nvPr/>
        </p:nvSpPr>
        <p:spPr>
          <a:xfrm>
            <a:off x="1380298" y="1215221"/>
            <a:ext cx="10810114" cy="56443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39" tIns="46270" rIns="92539" bIns="46270"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414686" y="3"/>
            <a:ext cx="10718796" cy="7396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ru-RU" sz="2900" b="1" dirty="0" smtClean="0">
                <a:solidFill>
                  <a:schemeClr val="tx2">
                    <a:lumMod val="50000"/>
                  </a:schemeClr>
                </a:solidFill>
              </a:rPr>
              <a:t>         </a:t>
            </a:r>
          </a:p>
          <a:p>
            <a:pPr lvl="0"/>
            <a:r>
              <a:rPr lang="ru-RU" sz="29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Единые сроки уплаты налогов ИП ЮЛ</a:t>
            </a:r>
            <a:endParaRPr lang="ru-RU" sz="2900" dirty="0" smtClean="0">
              <a:solidFill>
                <a:srgbClr val="FF0000"/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endParaRPr lang="ru-RU" sz="2900" b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7C05437C-BE4A-4ECD-BDF7-9877A0D31F15}"/>
              </a:ext>
            </a:extLst>
          </p:cNvPr>
          <p:cNvSpPr/>
          <p:nvPr/>
        </p:nvSpPr>
        <p:spPr>
          <a:xfrm>
            <a:off x="1" y="3"/>
            <a:ext cx="190549" cy="739617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539" tIns="46270" rIns="92539" bIns="46270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10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2723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3262" y="818264"/>
            <a:ext cx="8563369" cy="476969"/>
          </a:xfrm>
          <a:prstGeom prst="rect">
            <a:avLst/>
          </a:prstGeom>
          <a:noFill/>
        </p:spPr>
        <p:txBody>
          <a:bodyPr wrap="square" lIns="91356" tIns="45678" rIns="91356" bIns="45678" rtlCol="0">
            <a:spAutoFit/>
          </a:bodyPr>
          <a:lstStyle/>
          <a:p>
            <a:endParaRPr lang="ru-RU" sz="25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131708" y="1341562"/>
            <a:ext cx="10945216" cy="370443"/>
          </a:xfrm>
          <a:prstGeom prst="rect">
            <a:avLst/>
          </a:prstGeom>
          <a:noFill/>
        </p:spPr>
        <p:txBody>
          <a:bodyPr wrap="square" lIns="92539" tIns="46270" rIns="92539" bIns="46270" rtlCol="0">
            <a:spAutoFit/>
          </a:bodyPr>
          <a:lstStyle/>
          <a:p>
            <a:pPr lvl="0" algn="just"/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24530"/>
            <a:ext cx="663914" cy="759605"/>
          </a:xfrm>
          <a:prstGeom prst="rect">
            <a:avLst/>
          </a:prstGeom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830997"/>
            <a:ext cx="12190413" cy="338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6" tIns="45678" rIns="91356" bIns="45678" numCol="1" anchor="ctr" anchorCtr="0" compatLnSpc="1">
            <a:prstTxWarp prst="textNoShape">
              <a:avLst/>
            </a:prstTxWarp>
            <a:spAutoFit/>
          </a:bodyPr>
          <a:lstStyle/>
          <a:p>
            <a:pPr indent="238048" algn="ctr" defTabSz="91410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rgbClr val="7030A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По многим налогам сроки уплаты передвинулись на 28-е число:</a:t>
            </a:r>
            <a:r>
              <a:rPr lang="ru-RU" sz="1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041930"/>
              </p:ext>
            </p:extLst>
          </p:nvPr>
        </p:nvGraphicFramePr>
        <p:xfrm>
          <a:off x="2249042" y="1526783"/>
          <a:ext cx="9072626" cy="4786345"/>
        </p:xfrm>
        <a:graphic>
          <a:graphicData uri="http://schemas.openxmlformats.org/drawingml/2006/table">
            <a:tbl>
              <a:tblPr/>
              <a:tblGrid>
                <a:gridCol w="1507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7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5908">
                <a:tc>
                  <a:txBody>
                    <a:bodyPr/>
                    <a:lstStyle/>
                    <a:p>
                      <a:pPr marL="240665"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Налог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1150"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Times New Roman"/>
                          <a:cs typeface="Calibri"/>
                        </a:rPr>
                        <a:t>Срок уплаты до 01.01.2023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6865"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Times New Roman"/>
                          <a:cs typeface="Calibri"/>
                        </a:rPr>
                        <a:t>Срок уплаты с 01.01.2023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7723">
                <a:tc>
                  <a:txBody>
                    <a:bodyPr/>
                    <a:lstStyle/>
                    <a:p>
                      <a:pPr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НДС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Не позднее 25 числа каждого из трех месяцев, следующих за истекшим кварталом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Не позднее 28 числа каждого из трех месяцев, следующих за истек­шим кварталом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1357">
                <a:tc>
                  <a:txBody>
                    <a:bodyPr/>
                    <a:lstStyle/>
                    <a:p>
                      <a:pPr indent="3175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Налог     при </a:t>
                      </a:r>
                      <a:r>
                        <a:rPr lang="ru-RU" sz="1200" b="1" dirty="0" smtClean="0">
                          <a:latin typeface="Calibri"/>
                          <a:ea typeface="Times New Roman"/>
                          <a:cs typeface="Calibri"/>
                        </a:rPr>
                        <a:t>применении УСН </a:t>
                      </a: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(для </a:t>
                      </a:r>
                      <a:r>
                        <a:rPr lang="ru-RU" sz="1200" b="1" dirty="0" smtClean="0">
                          <a:latin typeface="Calibri"/>
                          <a:ea typeface="Times New Roman"/>
                          <a:cs typeface="Calibri"/>
                        </a:rPr>
                        <a:t>ЮЛ)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4470" indent="-204470" algn="l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25 числа месяца, сле­дующего  за  отчетным  перио­дом, -  при  уплате  аванса  за I квартал, I полугодие и 9 меся­цев;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04470" indent="-204470" algn="l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31 марта года, следу­ющего за отчетным, - при уплате налога по итогам 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4470" indent="-204470" algn="l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28 числа месяца, следующего за отчетным пери­одом, - при уплате аванса за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квартал,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полугодие и 9 меся­цев;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04470" indent="-204470" algn="l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28 марта года, сле­дующего за отчетным, - при уплате налога по итогам 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1357">
                <a:tc>
                  <a:txBody>
                    <a:bodyPr/>
                    <a:lstStyle/>
                    <a:p>
                      <a:pPr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Налог     </a:t>
                      </a:r>
                      <a:r>
                        <a:rPr lang="ru-RU" sz="1200" b="1" dirty="0" smtClean="0">
                          <a:latin typeface="Calibri"/>
                          <a:ea typeface="Times New Roman"/>
                          <a:cs typeface="Calibri"/>
                        </a:rPr>
                        <a:t>при применении УСН </a:t>
                      </a: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(для ИП)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4470" indent="-204470" algn="l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25 числа месяца, сле­дующего  за  отчетным  перио­дом, -  при  уплате  аванса  за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квартал,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полугодие и 9 меся­цев;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04470" indent="-204470" algn="l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30 апреля года, сле­дующего   за   отчетным, -   при уплате налога по итогам 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4470" indent="-204470" algn="l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28 числа месяца, следующего за отчетным пери­одом, - при уплате аванса за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квартал,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полугодие и 9 меся­цев;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04470" indent="-204470" algn="l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28 апреля года, сле­дующего за отчетным, - при уплате налога по итогам 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01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ubtitle 2">
            <a:extLst>
              <a:ext uri="{FF2B5EF4-FFF2-40B4-BE49-F238E27FC236}">
                <a16:creationId xmlns:a16="http://schemas.microsoft.com/office/drawing/2014/main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342678" y="8"/>
            <a:ext cx="10790804" cy="7841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900" b="1" dirty="0" smtClean="0">
                <a:solidFill>
                  <a:schemeClr val="tx2">
                    <a:lumMod val="50000"/>
                  </a:schemeClr>
                </a:solidFill>
              </a:rPr>
              <a:t>           </a:t>
            </a:r>
            <a:endParaRPr lang="ru-RU" sz="2900" b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7C05437C-BE4A-4ECD-BDF7-9877A0D31F15}"/>
              </a:ext>
            </a:extLst>
          </p:cNvPr>
          <p:cNvSpPr/>
          <p:nvPr/>
        </p:nvSpPr>
        <p:spPr>
          <a:xfrm>
            <a:off x="1" y="8"/>
            <a:ext cx="190549" cy="808752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539" tIns="46270" rIns="92539" bIns="46270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10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2723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24530"/>
            <a:ext cx="663914" cy="759605"/>
          </a:xfrm>
          <a:prstGeom prst="rect">
            <a:avLst/>
          </a:prstGeom>
        </p:spPr>
      </p:pic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591130"/>
              </p:ext>
            </p:extLst>
          </p:nvPr>
        </p:nvGraphicFramePr>
        <p:xfrm>
          <a:off x="2166048" y="1064360"/>
          <a:ext cx="9144063" cy="1357322"/>
        </p:xfrm>
        <a:graphic>
          <a:graphicData uri="http://schemas.openxmlformats.org/drawingml/2006/table">
            <a:tbl>
              <a:tblPr/>
              <a:tblGrid>
                <a:gridCol w="1507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8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8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57322">
                <a:tc>
                  <a:txBody>
                    <a:bodyPr/>
                    <a:lstStyle/>
                    <a:p>
                      <a:pPr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Налог      на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имущество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организаций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   не позднее последнего числа ме­сяца, следующего за отчетным периодом, - при уплате авансов за I квартал, I полугодие (II квар­тал), 9 месяцев (III квартал);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   не позднее 28 числа месяца, следующего за отчетным пери­одом, - при уплате авансов за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квартал,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полугодие (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квар­тал), 9 месяцев (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III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квартал);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477593"/>
              </p:ext>
            </p:extLst>
          </p:nvPr>
        </p:nvGraphicFramePr>
        <p:xfrm>
          <a:off x="2166048" y="2421682"/>
          <a:ext cx="9144064" cy="3643339"/>
        </p:xfrm>
        <a:graphic>
          <a:graphicData uri="http://schemas.openxmlformats.org/drawingml/2006/table">
            <a:tbl>
              <a:tblPr/>
              <a:tblGrid>
                <a:gridCol w="1500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7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62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4335">
                <a:tc>
                  <a:txBody>
                    <a:bodyPr/>
                    <a:lstStyle/>
                    <a:p>
                      <a:pPr marL="231775">
                        <a:lnSpc>
                          <a:spcPts val="147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Налог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47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Срок уплаты до 01.01.2023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6865">
                        <a:lnSpc>
                          <a:spcPts val="147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Times New Roman"/>
                          <a:cs typeface="Calibri"/>
                        </a:rPr>
                        <a:t>Срок уплаты с 01.01.2023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30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0185" indent="-210185" algn="just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 не позднее 1 марта года, следу­ющего за отчетным, - при допла­те налога по итогам 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7010" indent="-207010" algn="just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 не позднее 28 февраля года, следующего за отчетным, - при доплате налога по итогам 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8668">
                <a:tc>
                  <a:txBody>
                    <a:bodyPr/>
                    <a:lstStyle/>
                    <a:p>
                      <a:pPr marL="6350" indent="-635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Транспорт­ный налог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10185" indent="-210185" algn="just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последнего числа ме­сяца, следующего за отчетным периодом, - при уплате авансов за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, II и III кварталы;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10185" indent="-210185" algn="just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1 марта года, следу­ющего за отчетным, - при допла­те налога по итогам 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07010" indent="-207010" algn="just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28 числа месяца, следующего за отчетным пери­одом, - при уплате авансов за I,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и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III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кварталы;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07010" indent="-207010" algn="just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28 февраля года, следующего за отчетным, - при доплате налога по итогам 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7335">
                <a:tc>
                  <a:txBody>
                    <a:bodyPr/>
                    <a:lstStyle/>
                    <a:p>
                      <a:pPr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Земельный налог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06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EC23726F-899C-4D2F-9B92-56857361E210}"/>
              </a:ext>
            </a:extLst>
          </p:cNvPr>
          <p:cNvSpPr/>
          <p:nvPr/>
        </p:nvSpPr>
        <p:spPr>
          <a:xfrm>
            <a:off x="1342678" y="739620"/>
            <a:ext cx="10513168" cy="61199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39" tIns="46270" rIns="92539" bIns="46270"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342678" y="8"/>
            <a:ext cx="10790804" cy="7841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900" b="1" dirty="0" smtClean="0">
                <a:solidFill>
                  <a:schemeClr val="tx2">
                    <a:lumMod val="50000"/>
                  </a:schemeClr>
                </a:solidFill>
              </a:rPr>
              <a:t>           Часто задаваемые вопросы</a:t>
            </a:r>
            <a:r>
              <a:rPr lang="ru-RU" sz="29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2900" b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7C05437C-BE4A-4ECD-BDF7-9877A0D31F15}"/>
              </a:ext>
            </a:extLst>
          </p:cNvPr>
          <p:cNvSpPr/>
          <p:nvPr/>
        </p:nvSpPr>
        <p:spPr>
          <a:xfrm>
            <a:off x="1" y="8"/>
            <a:ext cx="190549" cy="808752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539" tIns="46270" rIns="92539" bIns="46270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10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2723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30710" y="928673"/>
            <a:ext cx="9721086" cy="1538798"/>
          </a:xfrm>
          <a:prstGeom prst="rect">
            <a:avLst/>
          </a:prstGeom>
          <a:noFill/>
        </p:spPr>
        <p:txBody>
          <a:bodyPr wrap="square" lIns="91356" tIns="45678" rIns="91356" bIns="45678" rtlCol="0">
            <a:sp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Вопрос: </a:t>
            </a:r>
            <a:r>
              <a:rPr lang="ru-RU" sz="4000" dirty="0" smtClean="0">
                <a:solidFill>
                  <a:srgbClr val="7030A0"/>
                </a:solidFill>
              </a:rPr>
              <a:t>Сколько нужно платить ЕНП?</a:t>
            </a:r>
          </a:p>
          <a:p>
            <a:endParaRPr lang="ru-RU" sz="2900" b="1" dirty="0" smtClean="0"/>
          </a:p>
          <a:p>
            <a:endParaRPr lang="ru-RU" sz="25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558702" y="1917628"/>
            <a:ext cx="10271256" cy="2401768"/>
          </a:xfrm>
          <a:prstGeom prst="rect">
            <a:avLst/>
          </a:prstGeom>
          <a:noFill/>
        </p:spPr>
        <p:txBody>
          <a:bodyPr wrap="square" lIns="92539" tIns="46270" rIns="92539" bIns="46270" rtlCol="0">
            <a:spAutoFit/>
          </a:bodyPr>
          <a:lstStyle/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sz="3200" b="1" dirty="0" smtClean="0"/>
              <a:t>Ответ:</a:t>
            </a:r>
            <a:r>
              <a:rPr lang="ru-RU" sz="3200" dirty="0" smtClean="0"/>
              <a:t> Сумма ЕНП равна общей сумме обязанностей по уплате налогов, сборов и страховых взносов. Платить больше или авансом не нужно. </a:t>
            </a:r>
            <a:endParaRPr lang="ru-RU" sz="3200" dirty="0">
              <a:latin typeface="Arial Narrow" panose="020B060602020203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24530"/>
            <a:ext cx="663914" cy="759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24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EC23726F-899C-4D2F-9B92-56857361E210}"/>
              </a:ext>
            </a:extLst>
          </p:cNvPr>
          <p:cNvSpPr/>
          <p:nvPr/>
        </p:nvSpPr>
        <p:spPr>
          <a:xfrm>
            <a:off x="1054646" y="784135"/>
            <a:ext cx="11135767" cy="61199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39" tIns="46270" rIns="92539" bIns="46270"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054646" y="8"/>
            <a:ext cx="11078836" cy="7841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900" b="1" dirty="0" smtClean="0">
                <a:solidFill>
                  <a:schemeClr val="tx2">
                    <a:lumMod val="50000"/>
                  </a:schemeClr>
                </a:solidFill>
              </a:rPr>
              <a:t>            </a:t>
            </a:r>
            <a:endParaRPr lang="ru-RU" sz="2900" b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7C05437C-BE4A-4ECD-BDF7-9877A0D31F15}"/>
              </a:ext>
            </a:extLst>
          </p:cNvPr>
          <p:cNvSpPr/>
          <p:nvPr/>
        </p:nvSpPr>
        <p:spPr>
          <a:xfrm>
            <a:off x="1" y="8"/>
            <a:ext cx="190549" cy="808752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539" tIns="46270" rIns="92539" bIns="46270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10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2723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86694" y="928673"/>
            <a:ext cx="9865102" cy="7109554"/>
          </a:xfrm>
          <a:prstGeom prst="rect">
            <a:avLst/>
          </a:prstGeom>
          <a:noFill/>
        </p:spPr>
        <p:txBody>
          <a:bodyPr wrap="square" lIns="91356" tIns="45678" rIns="91356" bIns="45678" rtlCol="0">
            <a:spAutoFit/>
          </a:bodyPr>
          <a:lstStyle/>
          <a:p>
            <a:r>
              <a:rPr lang="ru-RU" sz="2500" b="1" dirty="0" smtClean="0">
                <a:solidFill>
                  <a:srgbClr val="7030A0"/>
                </a:solidFill>
              </a:rPr>
              <a:t>Вопрос: </a:t>
            </a:r>
            <a:r>
              <a:rPr lang="ru-RU" sz="2900" b="1" i="1" dirty="0" smtClean="0">
                <a:solidFill>
                  <a:srgbClr val="7030A0"/>
                </a:solidFill>
              </a:rPr>
              <a:t>Как будет обеспечена обратная связь с налоговым органом?</a:t>
            </a:r>
          </a:p>
          <a:p>
            <a:r>
              <a:rPr lang="ru-RU" sz="2900" b="1" dirty="0" smtClean="0"/>
              <a:t>Ответ: </a:t>
            </a:r>
            <a:r>
              <a:rPr lang="ru-RU" sz="2900" dirty="0" smtClean="0"/>
              <a:t>Посредством личного кабинета налогоплательщика, через ТКС или учетную систему налогоплательщика (ERP - система)</a:t>
            </a:r>
          </a:p>
          <a:p>
            <a:endParaRPr lang="ru-RU" sz="2900" b="1" dirty="0" smtClean="0"/>
          </a:p>
          <a:p>
            <a:endParaRPr lang="ru-RU" sz="2900" b="1" dirty="0" smtClean="0"/>
          </a:p>
          <a:p>
            <a:r>
              <a:rPr lang="ru-RU" sz="2900" b="1" dirty="0" smtClean="0">
                <a:solidFill>
                  <a:srgbClr val="7030A0"/>
                </a:solidFill>
              </a:rPr>
              <a:t>Вопрос: </a:t>
            </a:r>
            <a:r>
              <a:rPr lang="ru-RU" sz="2900" b="1" i="1" dirty="0" smtClean="0">
                <a:solidFill>
                  <a:srgbClr val="7030A0"/>
                </a:solidFill>
              </a:rPr>
              <a:t>Изменяется ли порядок расчета налогов?</a:t>
            </a:r>
          </a:p>
          <a:p>
            <a:endParaRPr lang="ru-RU" sz="2900" dirty="0" smtClean="0"/>
          </a:p>
          <a:p>
            <a:r>
              <a:rPr lang="ru-RU" sz="2900" b="1" dirty="0" smtClean="0"/>
              <a:t>Ответ: </a:t>
            </a:r>
            <a:r>
              <a:rPr lang="ru-RU" sz="2900" dirty="0" smtClean="0"/>
              <a:t>Нет не изменяется. Внедрение ЕНС никак не меняет порядок расчета налогов и состав предоставляемой плательщиком информации.</a:t>
            </a:r>
            <a:endParaRPr lang="ru-RU" sz="2900" b="1" dirty="0" smtClean="0"/>
          </a:p>
          <a:p>
            <a:endParaRPr lang="ru-RU" sz="2900" b="1" dirty="0" smtClean="0"/>
          </a:p>
          <a:p>
            <a:endParaRPr lang="ru-RU" sz="2900" b="1" dirty="0" smtClean="0"/>
          </a:p>
          <a:p>
            <a:endParaRPr lang="ru-RU" sz="2900" b="1" dirty="0" smtClean="0"/>
          </a:p>
          <a:p>
            <a:r>
              <a:rPr lang="ru-RU" sz="2500" b="1" dirty="0" smtClean="0"/>
              <a:t> </a:t>
            </a:r>
            <a:endParaRPr lang="ru-RU" sz="2500" b="1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24530"/>
            <a:ext cx="663914" cy="759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75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D00E59DA-2391-445E-8DCC-DDB7C0381E5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900" b="1" dirty="0" smtClean="0">
                <a:solidFill>
                  <a:schemeClr val="tx2">
                    <a:lumMod val="50000"/>
                  </a:schemeClr>
                </a:solidFill>
              </a:rPr>
              <a:t>            </a:t>
            </a:r>
            <a:endParaRPr lang="ru-RU" sz="2900" b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30709" y="715151"/>
            <a:ext cx="9950183" cy="541243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7030A0"/>
                </a:solidFill>
              </a:rPr>
              <a:t>Вопрос: </a:t>
            </a:r>
            <a:r>
              <a:rPr lang="ru-RU" i="1" dirty="0" smtClean="0">
                <a:solidFill>
                  <a:srgbClr val="7030A0"/>
                </a:solidFill>
              </a:rPr>
              <a:t>Как получить информацию о состоянии ЕНС и информацию о распределении суммы единого налогового платежа по налогам для ее отражения в бухгалтерском учете?</a:t>
            </a:r>
          </a:p>
          <a:p>
            <a:endParaRPr lang="ru-RU" dirty="0" smtClean="0"/>
          </a:p>
          <a:p>
            <a:pPr>
              <a:buNone/>
            </a:pPr>
            <a:r>
              <a:rPr lang="ru-RU" b="1" dirty="0" smtClean="0"/>
              <a:t>Ответ: </a:t>
            </a:r>
            <a:r>
              <a:rPr lang="ru-RU" dirty="0" smtClean="0"/>
              <a:t>Данные о состоянии ЕНС и детализированная информация о распределении ЕНП будут доступны в </a:t>
            </a:r>
            <a:r>
              <a:rPr lang="ru-RU" dirty="0" err="1" smtClean="0"/>
              <a:t>онлайн</a:t>
            </a:r>
            <a:r>
              <a:rPr lang="ru-RU" dirty="0" smtClean="0"/>
              <a:t> режиме в личном кабинете налогоплательщика, через ТКС или в учетной системе налогоплательщика (ERP - система).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6" y="189434"/>
            <a:ext cx="663914" cy="75960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74" y="239584"/>
            <a:ext cx="663914" cy="759605"/>
          </a:xfrm>
          <a:prstGeom prst="rect">
            <a:avLst/>
          </a:prstGeom>
        </p:spPr>
      </p:pic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15767</TotalTime>
  <Words>771</Words>
  <Application>Microsoft Office PowerPoint</Application>
  <PresentationFormat>Произвольный</PresentationFormat>
  <Paragraphs>96</Paragraphs>
  <Slides>9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21" baseType="lpstr">
      <vt:lpstr>Arial</vt:lpstr>
      <vt:lpstr>Arial Narrow</vt:lpstr>
      <vt:lpstr>Calibri</vt:lpstr>
      <vt:lpstr>Calibri Light</vt:lpstr>
      <vt:lpstr>Corbel</vt:lpstr>
      <vt:lpstr>Gill Sans MT</vt:lpstr>
      <vt:lpstr>Roboto</vt:lpstr>
      <vt:lpstr>Times New Roman</vt:lpstr>
      <vt:lpstr>Verdana</vt:lpstr>
      <vt:lpstr>Wingdings 2</vt:lpstr>
      <vt:lpstr>Специальное оформление</vt:lpstr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Филипенко Айгуль Эльдаровна</dc:creator>
  <cp:lastModifiedBy>Бедарева Елена Юрьевна</cp:lastModifiedBy>
  <cp:revision>1257</cp:revision>
  <cp:lastPrinted>2022-08-11T11:32:17Z</cp:lastPrinted>
  <dcterms:modified xsi:type="dcterms:W3CDTF">2022-11-30T09:18:50Z</dcterms:modified>
</cp:coreProperties>
</file>