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256" r:id="rId3"/>
    <p:sldId id="368" r:id="rId4"/>
    <p:sldId id="369" r:id="rId5"/>
    <p:sldId id="370" r:id="rId6"/>
  </p:sldIdLst>
  <p:sldSz cx="12190413" cy="6859588"/>
  <p:notesSz cx="6858000" cy="9947275"/>
  <p:defaultTextStyle>
    <a:defPPr>
      <a:defRPr lang="ru-RU"/>
    </a:defPPr>
    <a:lvl1pPr marL="0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3117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6234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9351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2468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5585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8702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1819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4936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953F"/>
    <a:srgbClr val="669900"/>
    <a:srgbClr val="F68D36"/>
    <a:srgbClr val="F5801F"/>
    <a:srgbClr val="F6903C"/>
    <a:srgbClr val="D44912"/>
    <a:srgbClr val="FFFFFF"/>
    <a:srgbClr val="F5F5F5"/>
    <a:srgbClr val="2B7589"/>
    <a:srgbClr val="B914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1" autoAdjust="0"/>
    <p:restoredTop sz="98900" autoAdjust="0"/>
  </p:normalViewPr>
  <p:slideViewPr>
    <p:cSldViewPr>
      <p:cViewPr varScale="1">
        <p:scale>
          <a:sx n="88" d="100"/>
          <a:sy n="88" d="100"/>
        </p:scale>
        <p:origin x="326" y="62"/>
      </p:cViewPr>
      <p:guideLst>
        <p:guide orient="horz" pos="2160"/>
        <p:guide pos="3840"/>
        <p:guide orient="horz"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3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3013"/>
            <a:ext cx="59658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2" tIns="45871" rIns="91742" bIns="4587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8"/>
            <a:ext cx="5486400" cy="3916739"/>
          </a:xfrm>
          <a:prstGeom prst="rect">
            <a:avLst/>
          </a:prstGeom>
        </p:spPr>
        <p:txBody>
          <a:bodyPr vert="horz" lIns="91742" tIns="45871" rIns="91742" bIns="4587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3117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6234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9351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2468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5585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8702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1819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4936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3" y="2130922"/>
            <a:ext cx="10361851" cy="14703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704"/>
            <a:ext cx="274284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2" y="274704"/>
            <a:ext cx="8025356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25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3117" indent="0" algn="ctr">
              <a:buNone/>
              <a:defRPr sz="2000"/>
            </a:lvl2pPr>
            <a:lvl3pPr marL="926234" indent="0" algn="ctr">
              <a:buNone/>
              <a:defRPr sz="1800"/>
            </a:lvl3pPr>
            <a:lvl4pPr marL="1389351" indent="0" algn="ctr">
              <a:buNone/>
              <a:defRPr sz="1700"/>
            </a:lvl4pPr>
            <a:lvl5pPr marL="1852468" indent="0" algn="ctr">
              <a:buNone/>
              <a:defRPr sz="1700"/>
            </a:lvl5pPr>
            <a:lvl6pPr marL="2315585" indent="0" algn="ctr">
              <a:buNone/>
              <a:defRPr sz="1700"/>
            </a:lvl6pPr>
            <a:lvl7pPr marL="2778702" indent="0" algn="ctr">
              <a:buNone/>
              <a:defRPr sz="1700"/>
            </a:lvl7pPr>
            <a:lvl8pPr marL="3241819" indent="0" algn="ctr">
              <a:buNone/>
              <a:defRPr sz="1700"/>
            </a:lvl8pPr>
            <a:lvl9pPr marL="3704936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5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05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5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5" y="4590528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31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62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93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246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558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8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18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4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84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33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365211"/>
            <a:ext cx="10514231" cy="13258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79" y="1681554"/>
            <a:ext cx="5157116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79" y="2505656"/>
            <a:ext cx="5157116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1" y="1681554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1" y="2505656"/>
            <a:ext cx="5182513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32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25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06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6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6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1"/>
            <a:ext cx="3931726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117" indent="0">
              <a:buNone/>
              <a:defRPr sz="1400"/>
            </a:lvl2pPr>
            <a:lvl3pPr marL="926234" indent="0">
              <a:buNone/>
              <a:defRPr sz="1200"/>
            </a:lvl3pPr>
            <a:lvl4pPr marL="1389351" indent="0">
              <a:buNone/>
              <a:defRPr sz="1100"/>
            </a:lvl4pPr>
            <a:lvl5pPr marL="1852468" indent="0">
              <a:buNone/>
              <a:defRPr sz="1100"/>
            </a:lvl5pPr>
            <a:lvl6pPr marL="2315585" indent="0">
              <a:buNone/>
              <a:defRPr sz="1100"/>
            </a:lvl6pPr>
            <a:lvl7pPr marL="2778702" indent="0">
              <a:buNone/>
              <a:defRPr sz="1100"/>
            </a:lvl7pPr>
            <a:lvl8pPr marL="3241819" indent="0">
              <a:buNone/>
              <a:defRPr sz="1100"/>
            </a:lvl8pPr>
            <a:lvl9pPr marL="370493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6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6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6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3117" indent="0">
              <a:buNone/>
              <a:defRPr sz="2900"/>
            </a:lvl2pPr>
            <a:lvl3pPr marL="926234" indent="0">
              <a:buNone/>
              <a:defRPr sz="2400"/>
            </a:lvl3pPr>
            <a:lvl4pPr marL="1389351" indent="0">
              <a:buNone/>
              <a:defRPr sz="2000"/>
            </a:lvl4pPr>
            <a:lvl5pPr marL="1852468" indent="0">
              <a:buNone/>
              <a:defRPr sz="2000"/>
            </a:lvl5pPr>
            <a:lvl6pPr marL="2315585" indent="0">
              <a:buNone/>
              <a:defRPr sz="2000"/>
            </a:lvl6pPr>
            <a:lvl7pPr marL="2778702" indent="0">
              <a:buNone/>
              <a:defRPr sz="2000"/>
            </a:lvl7pPr>
            <a:lvl8pPr marL="3241819" indent="0">
              <a:buNone/>
              <a:defRPr sz="2000"/>
            </a:lvl8pPr>
            <a:lvl9pPr marL="370493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1"/>
            <a:ext cx="3931726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117" indent="0">
              <a:buNone/>
              <a:defRPr sz="1400"/>
            </a:lvl2pPr>
            <a:lvl3pPr marL="926234" indent="0">
              <a:buNone/>
              <a:defRPr sz="1200"/>
            </a:lvl3pPr>
            <a:lvl4pPr marL="1389351" indent="0">
              <a:buNone/>
              <a:defRPr sz="1100"/>
            </a:lvl4pPr>
            <a:lvl5pPr marL="1852468" indent="0">
              <a:buNone/>
              <a:defRPr sz="1100"/>
            </a:lvl5pPr>
            <a:lvl6pPr marL="2315585" indent="0">
              <a:buNone/>
              <a:defRPr sz="1100"/>
            </a:lvl6pPr>
            <a:lvl7pPr marL="2778702" indent="0">
              <a:buNone/>
              <a:defRPr sz="1100"/>
            </a:lvl7pPr>
            <a:lvl8pPr marL="3241819" indent="0">
              <a:buNone/>
              <a:defRPr sz="1100"/>
            </a:lvl8pPr>
            <a:lvl9pPr marL="370493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0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6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6" y="365211"/>
            <a:ext cx="2628557" cy="581318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4" y="365211"/>
            <a:ext cx="7733294" cy="58131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7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59" y="4407925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2623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893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524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155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787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418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04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0" y="1600575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3" y="1600575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71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3" y="1535471"/>
            <a:ext cx="5388331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3" y="2175378"/>
            <a:ext cx="5388331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5" y="273113"/>
            <a:ext cx="4010562" cy="11623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4" y="273118"/>
            <a:ext cx="6814780" cy="585446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5" y="1435437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63117" indent="0">
              <a:buNone/>
              <a:defRPr sz="1200"/>
            </a:lvl2pPr>
            <a:lvl3pPr marL="926234" indent="0">
              <a:buNone/>
              <a:defRPr sz="1100"/>
            </a:lvl3pPr>
            <a:lvl4pPr marL="1389351" indent="0">
              <a:buNone/>
              <a:defRPr sz="1000"/>
            </a:lvl4pPr>
            <a:lvl5pPr marL="1852468" indent="0">
              <a:buNone/>
              <a:defRPr sz="1000"/>
            </a:lvl5pPr>
            <a:lvl6pPr marL="2315585" indent="0">
              <a:buNone/>
              <a:defRPr sz="1000"/>
            </a:lvl6pPr>
            <a:lvl7pPr marL="2778702" indent="0">
              <a:buNone/>
              <a:defRPr sz="1000"/>
            </a:lvl7pPr>
            <a:lvl8pPr marL="3241819" indent="0">
              <a:buNone/>
              <a:defRPr sz="1000"/>
            </a:lvl8pPr>
            <a:lvl9pPr marL="370493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7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7" y="612917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63117" indent="0">
              <a:buNone/>
              <a:defRPr sz="2900"/>
            </a:lvl2pPr>
            <a:lvl3pPr marL="926234" indent="0">
              <a:buNone/>
              <a:defRPr sz="2400"/>
            </a:lvl3pPr>
            <a:lvl4pPr marL="1389351" indent="0">
              <a:buNone/>
              <a:defRPr sz="2000"/>
            </a:lvl4pPr>
            <a:lvl5pPr marL="1852468" indent="0">
              <a:buNone/>
              <a:defRPr sz="2000"/>
            </a:lvl5pPr>
            <a:lvl6pPr marL="2315585" indent="0">
              <a:buNone/>
              <a:defRPr sz="2000"/>
            </a:lvl6pPr>
            <a:lvl7pPr marL="2778702" indent="0">
              <a:buNone/>
              <a:defRPr sz="2000"/>
            </a:lvl7pPr>
            <a:lvl8pPr marL="3241819" indent="0">
              <a:buNone/>
              <a:defRPr sz="2000"/>
            </a:lvl8pPr>
            <a:lvl9pPr marL="370493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7" y="5368582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63117" indent="0">
              <a:buNone/>
              <a:defRPr sz="1200"/>
            </a:lvl2pPr>
            <a:lvl3pPr marL="926234" indent="0">
              <a:buNone/>
              <a:defRPr sz="1100"/>
            </a:lvl3pPr>
            <a:lvl4pPr marL="1389351" indent="0">
              <a:buNone/>
              <a:defRPr sz="1000"/>
            </a:lvl4pPr>
            <a:lvl5pPr marL="1852468" indent="0">
              <a:buNone/>
              <a:defRPr sz="1000"/>
            </a:lvl5pPr>
            <a:lvl6pPr marL="2315585" indent="0">
              <a:buNone/>
              <a:defRPr sz="1000"/>
            </a:lvl6pPr>
            <a:lvl7pPr marL="2778702" indent="0">
              <a:buNone/>
              <a:defRPr sz="1000"/>
            </a:lvl7pPr>
            <a:lvl8pPr marL="3241819" indent="0">
              <a:buNone/>
              <a:defRPr sz="1000"/>
            </a:lvl8pPr>
            <a:lvl9pPr marL="370493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2623" tIns="46312" rIns="92623" bIns="463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5"/>
            <a:ext cx="10971372" cy="4527011"/>
          </a:xfrm>
          <a:prstGeom prst="rect">
            <a:avLst/>
          </a:prstGeom>
        </p:spPr>
        <p:txBody>
          <a:bodyPr vert="horz" lIns="92623" tIns="46312" rIns="92623" bIns="463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7824"/>
            <a:ext cx="2844430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60" y="6357824"/>
            <a:ext cx="3860297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2623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7" indent="-347337" algn="l" defTabSz="92623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52565" indent="-289447" algn="l" defTabSz="926234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792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908" indent="-231558" algn="l" defTabSz="92623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026" indent="-231558" algn="l" defTabSz="92623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143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260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77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94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117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234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351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468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585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702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819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936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5" y="365211"/>
            <a:ext cx="10514231" cy="1325870"/>
          </a:xfrm>
          <a:prstGeom prst="rect">
            <a:avLst/>
          </a:prstGeom>
        </p:spPr>
        <p:txBody>
          <a:bodyPr vert="horz" lIns="92623" tIns="46312" rIns="92623" bIns="463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5" y="1826048"/>
            <a:ext cx="10514231" cy="4352346"/>
          </a:xfrm>
          <a:prstGeom prst="rect">
            <a:avLst/>
          </a:prstGeom>
        </p:spPr>
        <p:txBody>
          <a:bodyPr vert="horz" lIns="92623" tIns="46312" rIns="92623" bIns="463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1" y="6357824"/>
            <a:ext cx="2742844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42406-2188-4684-8253-69D59E08583E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5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1" y="6357824"/>
            <a:ext cx="2742844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2623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558" indent="-231558" algn="l" defTabSz="926234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677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792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908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026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143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260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77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94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117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234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351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468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585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702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819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936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3D12EE258ADE081F4A7CA993D1C95A9DB766B6EABCE6A96DE502B576B4934D40FDA554E5AA6437ADF7AC08FB3220E5F8E572C1BEFBDDU4U3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79280" y="625758"/>
            <a:ext cx="9288534" cy="893748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ИФНС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России по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г. Сургуту </a:t>
            </a:r>
            <a:endParaRPr lang="ru-RU" sz="2600" b="1" dirty="0" smtClean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Ханты-Мансийского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автономного округа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-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Югры </a:t>
            </a:r>
            <a:endParaRPr lang="ru-RU" sz="26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EE6740-9B35-4802-970C-EE5893354E38}"/>
              </a:ext>
            </a:extLst>
          </p:cNvPr>
          <p:cNvSpPr txBox="1"/>
          <p:nvPr/>
        </p:nvSpPr>
        <p:spPr>
          <a:xfrm>
            <a:off x="1893338" y="1933014"/>
            <a:ext cx="8234316" cy="269304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ru-RU" sz="35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3500" b="1" dirty="0" smtClean="0">
                <a:solidFill>
                  <a:schemeClr val="bg1"/>
                </a:solidFill>
              </a:rPr>
              <a:t>«Процедура уплаты, возврата/зачета излишне уплаченных, взысканных сумм, а также взыскание задолженности  </a:t>
            </a:r>
            <a:r>
              <a:rPr lang="ru-RU" sz="3500" b="1" dirty="0">
                <a:solidFill>
                  <a:schemeClr val="bg1"/>
                </a:solidFill>
              </a:rPr>
              <a:t>единого налогового </a:t>
            </a:r>
            <a:r>
              <a:rPr lang="ru-RU" sz="3500" b="1" dirty="0" smtClean="0">
                <a:solidFill>
                  <a:schemeClr val="bg1"/>
                </a:solidFill>
              </a:rPr>
              <a:t>платежа  </a:t>
            </a:r>
            <a:r>
              <a:rPr lang="ru-RU" sz="3500" b="1" dirty="0">
                <a:solidFill>
                  <a:schemeClr val="bg1"/>
                </a:solidFill>
              </a:rPr>
              <a:t>(</a:t>
            </a:r>
            <a:r>
              <a:rPr lang="ru-RU" sz="3500" b="1" dirty="0" smtClean="0">
                <a:solidFill>
                  <a:schemeClr val="bg1"/>
                </a:solidFill>
              </a:rPr>
              <a:t>ЕНП)»</a:t>
            </a:r>
            <a:r>
              <a:rPr lang="ru-RU" sz="35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8" name="Picture 4" descr="Изображение логотип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02" y="439868"/>
            <a:ext cx="1210286" cy="126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06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2" y="808754"/>
            <a:ext cx="12196832" cy="60508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42374" y="1426"/>
            <a:ext cx="12054460" cy="8072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«        «Об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основных принципах внедрения единого налогового счета (ЕНС)»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1" y="3"/>
            <a:ext cx="142373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05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3056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10630" y="909514"/>
            <a:ext cx="10945216" cy="5910506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r>
              <a:rPr lang="ru-RU" sz="2000" b="1" dirty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Процедура уплаты  ЕНС: 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Оплата по двум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реквизита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платежа (ИНН и сумма).</a:t>
            </a:r>
          </a:p>
          <a:p>
            <a:pPr algn="just"/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Хронология зачета платежей: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основании совокупной обязанности организации, ИП инспекция зачитывает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единый налоговый платеж (ЕНП)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счет платежей в бюджет в следующей последовательности (</a:t>
            </a:r>
            <a:r>
              <a:rPr lang="ru-RU" sz="2000" dirty="0">
                <a:latin typeface="Times New Roman" pitchFamily="18" charset="0"/>
                <a:cs typeface="Times New Roman" pitchFamily="18" charset="0"/>
                <a:hlinkClick r:id="rId3"/>
              </a:rPr>
              <a:t>п. 8 ст. 45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НК РФ):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первую очередь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в счет недоимки начиная с наиболее раннего момента ее выявления;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во вторую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в счет покрытия текущих платежей по налогам (авансовым платежам), сборам, страховым взносам, по которым у организации, ИП уже возникла обязанность по их уплате. Сначала зачитываются платежи с более ранним сроком платежа, потом - с более поздним;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третью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в счет пеней;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четвертую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процентов;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пятую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штрафов.</a:t>
            </a:r>
          </a:p>
          <a:p>
            <a:pPr indent="450000" algn="just"/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4915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7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-6418" y="739620"/>
            <a:ext cx="12196830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90550" y="3"/>
            <a:ext cx="11942931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        «Об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основных принципах внедрения единого налогового счета (ЕНС)»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0" y="3"/>
            <a:ext cx="190550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05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3056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98481" y="981522"/>
            <a:ext cx="10945216" cy="4987176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зачета/возврата ЕНС: </a:t>
            </a:r>
          </a:p>
          <a:p>
            <a:pPr algn="just"/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Одно сальдо расчетов с бюджетом – не нужно будет подавать заявления об уточнении и зачетах между КБК и ОКТМО, не будут начисляться технические пени при наличии у налогоплательщика недоимки по одному налогу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переплаты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другому;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Один день на возврат – положительное сальдо ЕНС будет признаваться деньгами налогоплательщика и возвращаться по его заявлению на следующий день;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Новый сервис - возможность погашения обязанности за 3-е лицо, в настоящее время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налогоплательщик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сначала возвращал переплату себе на расчетный счет, а затем оплачивал за 3-е лицо;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Исключение 3-х летнего срока давности платежа, сейчас платеж, уплаченный более 3 лет назад не подлежит ни зачету, ни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возврату.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/>
              <a:t>.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4915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-6418" y="739620"/>
            <a:ext cx="12196830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90549" y="3"/>
            <a:ext cx="11942931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        «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Об основных принципах внедрения единого налогового счета (ЕНС)»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0" y="3"/>
            <a:ext cx="190549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05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3056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256" y="818260"/>
            <a:ext cx="8563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Процедура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взыскания задолженности по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ЕНС:</a:t>
            </a:r>
            <a:endParaRPr lang="ru-RU" sz="2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31705" y="1341562"/>
            <a:ext cx="10945216" cy="2494186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Быстрая отработка долгов, если налогоплательщик погасил свою задолженность, то его счета разблокируют не позднее одного дня, передача информации в банки будет осуществляться практически в онлайн режиме;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Наличие одного документа взыскания – одно требование, один документ взыскания с одной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суммой.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/>
          </a:p>
          <a:p>
            <a:pPr lvl="0" algn="just"/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24525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0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15520</TotalTime>
  <Words>369</Words>
  <Application>Microsoft Office PowerPoint</Application>
  <PresentationFormat>Произвольный</PresentationFormat>
  <Paragraphs>38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Roboto</vt:lpstr>
      <vt:lpstr>Times New Roman</vt:lpstr>
      <vt:lpstr>Тема Office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Досманова Елена Юозовна</cp:lastModifiedBy>
  <cp:revision>1229</cp:revision>
  <cp:lastPrinted>2022-08-11T11:32:17Z</cp:lastPrinted>
  <dcterms:modified xsi:type="dcterms:W3CDTF">2022-12-15T05:28:21Z</dcterms:modified>
</cp:coreProperties>
</file>