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8" r:id="rId2"/>
    <p:sldMasterId id="2147483783" r:id="rId3"/>
  </p:sldMasterIdLst>
  <p:notesMasterIdLst>
    <p:notesMasterId r:id="rId18"/>
  </p:notesMasterIdLst>
  <p:handoutMasterIdLst>
    <p:handoutMasterId r:id="rId19"/>
  </p:handoutMasterIdLst>
  <p:sldIdLst>
    <p:sldId id="548" r:id="rId4"/>
    <p:sldId id="447" r:id="rId5"/>
    <p:sldId id="532" r:id="rId6"/>
    <p:sldId id="534" r:id="rId7"/>
    <p:sldId id="536" r:id="rId8"/>
    <p:sldId id="537" r:id="rId9"/>
    <p:sldId id="539" r:id="rId10"/>
    <p:sldId id="540" r:id="rId11"/>
    <p:sldId id="541" r:id="rId12"/>
    <p:sldId id="542" r:id="rId13"/>
    <p:sldId id="533" r:id="rId14"/>
    <p:sldId id="543" r:id="rId15"/>
    <p:sldId id="544" r:id="rId16"/>
    <p:sldId id="545" r:id="rId17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53F"/>
    <a:srgbClr val="B91403"/>
    <a:srgbClr val="669900"/>
    <a:srgbClr val="F68D36"/>
    <a:srgbClr val="F5801F"/>
    <a:srgbClr val="F6903C"/>
    <a:srgbClr val="D44912"/>
    <a:srgbClr val="FFFFFF"/>
    <a:srgbClr val="F5F5F5"/>
    <a:srgbClr val="2B7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9536" autoAdjust="0"/>
  </p:normalViewPr>
  <p:slideViewPr>
    <p:cSldViewPr>
      <p:cViewPr>
        <p:scale>
          <a:sx n="100" d="100"/>
          <a:sy n="100" d="100"/>
        </p:scale>
        <p:origin x="-1266" y="-49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9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6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1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9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5" y="1600579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5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2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4" y="1535475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4" y="2175382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2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1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1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6" y="274704"/>
            <a:ext cx="8025357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F3E839-6800-424D-B51A-1CD4197EF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0413" cy="685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2773977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9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1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97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906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422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8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6955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840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8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086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6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6" y="4590532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90" y="1452767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7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5807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90" y="1219489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9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66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1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1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332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7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9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7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9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0210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789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832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983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80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1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1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1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1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1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7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7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7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7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7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2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6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9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6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9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6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9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6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9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1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6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4563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1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6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8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923689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7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7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8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8" y="4981748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8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451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7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7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8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8" y="4981748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8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3455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7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7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8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8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28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7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7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8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8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2310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112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8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498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9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8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483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9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8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71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1" y="365211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8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6" y="1681558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6" y="2505656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688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1626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4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9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9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9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9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4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50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4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9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9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9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9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4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8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4632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9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8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90" y="3061698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8" y="3061698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8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0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9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8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90" y="3061698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8" y="3061698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8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741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4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4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8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8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6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4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4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8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8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8532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6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6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6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6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8103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6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6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6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6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808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7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7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90" y="4605802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8" y="4605802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2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58068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7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7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90" y="4605802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8" y="4605802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2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1708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7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7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6232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7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7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8845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348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1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6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0220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90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8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90" y="4213285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8" y="4213285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5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637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8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90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8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90" y="4213285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8" y="4213285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5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585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775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208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5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5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5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7719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5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5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1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5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9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3026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3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10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3" y="3154281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1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10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1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3" y="4668389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9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10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9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4377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3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10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3" y="3154281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1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10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1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3" y="4668389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9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10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9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5112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3" y="1640176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6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10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6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3" y="3887481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1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10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1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51386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3" y="1640176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6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10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6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3" y="3887481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1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10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1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8001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4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6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4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6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1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1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2544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4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6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4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6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1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1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3719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7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1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1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6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1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2144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7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1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1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6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1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838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0" y="2057885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9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4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1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5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4393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9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4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1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5" y="3257751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4698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7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7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7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7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8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8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42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0" y="2057885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8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6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6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2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9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3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90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  <p:sldLayoutId id="2147483820" r:id="rId37"/>
    <p:sldLayoutId id="2147483821" r:id="rId38"/>
    <p:sldLayoutId id="2147483822" r:id="rId39"/>
    <p:sldLayoutId id="2147483823" r:id="rId40"/>
    <p:sldLayoutId id="2147483824" r:id="rId41"/>
    <p:sldLayoutId id="2147483825" r:id="rId42"/>
    <p:sldLayoutId id="2147483826" r:id="rId43"/>
    <p:sldLayoutId id="2147483827" r:id="rId44"/>
    <p:sldLayoutId id="2147483828" r:id="rId45"/>
    <p:sldLayoutId id="2147483829" r:id="rId46"/>
    <p:sldLayoutId id="2147483830" r:id="rId47"/>
    <p:sldLayoutId id="2147483831" r:id="rId48"/>
    <p:sldLayoutId id="2147483832" r:id="rId49"/>
    <p:sldLayoutId id="2147483833" r:id="rId50"/>
    <p:sldLayoutId id="2147483834" r:id="rId51"/>
    <p:sldLayoutId id="2147483835" r:id="rId52"/>
    <p:sldLayoutId id="2147483836" r:id="rId53"/>
    <p:sldLayoutId id="2147483837" r:id="rId54"/>
    <p:sldLayoutId id="2147483838" r:id="rId55"/>
    <p:sldLayoutId id="2147483839" r:id="rId56"/>
    <p:sldLayoutId id="2147483840" r:id="rId57"/>
    <p:sldLayoutId id="2147483841" r:id="rId58"/>
    <p:sldLayoutId id="2147483842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1" y="0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098E04-0D9A-4FFF-8285-F85E5F6A281D}"/>
              </a:ext>
            </a:extLst>
          </p:cNvPr>
          <p:cNvSpPr/>
          <p:nvPr/>
        </p:nvSpPr>
        <p:spPr>
          <a:xfrm>
            <a:off x="8041327" y="1170631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7D47922-63F6-44C1-9315-F6D621A4F131}"/>
              </a:ext>
            </a:extLst>
          </p:cNvPr>
          <p:cNvSpPr/>
          <p:nvPr/>
        </p:nvSpPr>
        <p:spPr>
          <a:xfrm>
            <a:off x="7499188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65833" y="-244481"/>
            <a:ext cx="6360640" cy="6954843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DD2DFE2-36D3-4077-B310-A4A306248813}"/>
              </a:ext>
            </a:extLst>
          </p:cNvPr>
          <p:cNvSpPr/>
          <p:nvPr/>
        </p:nvSpPr>
        <p:spPr>
          <a:xfrm>
            <a:off x="8838632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2C5E3CF3-F051-4B9C-B76D-79CD7C30A657}"/>
              </a:ext>
            </a:extLst>
          </p:cNvPr>
          <p:cNvSpPr/>
          <p:nvPr/>
        </p:nvSpPr>
        <p:spPr>
          <a:xfrm>
            <a:off x="9752917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118B0D-A6FC-44CF-8F47-E55AEAFDB16A}"/>
              </a:ext>
            </a:extLst>
          </p:cNvPr>
          <p:cNvSpPr/>
          <p:nvPr/>
        </p:nvSpPr>
        <p:spPr>
          <a:xfrm>
            <a:off x="10667198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5" name="Рисунок 4" descr="Изображение выглядит как игрушка, смотрит, день рождения, т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3E9FCAF-1E2B-4013-BEA3-4C253B2A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02" y="1479286"/>
            <a:ext cx="6729047" cy="392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76470C-7B16-4ECC-AE33-11DF6391A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0647" y="2930907"/>
            <a:ext cx="683987" cy="7022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27284" y="6274794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СУРГУТ 2023</a:t>
            </a:r>
            <a:endParaRPr lang="ru-RU" sz="14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00429" y="3479441"/>
            <a:ext cx="7013715" cy="19697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 развитии электронных услуг по государственной регистрации юридических лиц и индивидуальных предпринимателей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477876" y="512514"/>
            <a:ext cx="9729275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НАЧАЛЬНИК ОТДЕЛА РЕГИСТРАЦИИ И УЧЕТА НАЛОГОПЛАТЕЛЬЩИКОВ </a:t>
            </a:r>
          </a:p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УФНС </a:t>
            </a:r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РОССИИ ПО ХАНТЫ-МАНСИЙСКОМУ АВТОНОМНОМУ ОКРУГУ – ЮГРЕ </a:t>
            </a:r>
          </a:p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П.О. Нашатырев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1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11960225" cy="6859588"/>
            <a:chOff x="-1" y="0"/>
            <a:chExt cx="11960225" cy="685958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775" t="9396" r="25731" b="64868"/>
            <a:stretch/>
          </p:blipFill>
          <p:spPr>
            <a:xfrm>
              <a:off x="2566814" y="45418"/>
              <a:ext cx="9361040" cy="253268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1" t="9280" r="82079" b="5724"/>
            <a:stretch/>
          </p:blipFill>
          <p:spPr>
            <a:xfrm>
              <a:off x="-1" y="0"/>
              <a:ext cx="2571751" cy="685958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775" t="37584" r="25731" b="37767"/>
            <a:stretch/>
          </p:blipFill>
          <p:spPr>
            <a:xfrm>
              <a:off x="2566814" y="2565400"/>
              <a:ext cx="9361040" cy="24257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775" t="70234" r="25731" b="14167"/>
            <a:stretch/>
          </p:blipFill>
          <p:spPr>
            <a:xfrm>
              <a:off x="2566814" y="4980062"/>
              <a:ext cx="9361040" cy="153503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/>
            <a:srcRect l="21421" t="90754" r="60726" b="1233"/>
            <a:stretch/>
          </p:blipFill>
          <p:spPr>
            <a:xfrm>
              <a:off x="8836024" y="5600112"/>
              <a:ext cx="3124200" cy="78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81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12190413" cy="6859588"/>
            <a:chOff x="-9198" y="-41507"/>
            <a:chExt cx="12218661" cy="6924824"/>
          </a:xfrm>
        </p:grpSpPr>
        <p:sp>
          <p:nvSpPr>
            <p:cNvPr id="16" name="Rectangle 18">
              <a:extLst>
                <a:ext uri="{FF2B5EF4-FFF2-40B4-BE49-F238E27FC236}">
                  <a16:creationId xmlns="" xmlns:a16="http://schemas.microsoft.com/office/drawing/2014/main" id="{EC23726F-899C-4D2F-9B92-56857361E210}"/>
                </a:ext>
              </a:extLst>
            </p:cNvPr>
            <p:cNvSpPr/>
            <p:nvPr/>
          </p:nvSpPr>
          <p:spPr>
            <a:xfrm>
              <a:off x="-9198" y="23730"/>
              <a:ext cx="12196829" cy="6859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977900" dist="698500" dir="13500000">
                <a:prstClr val="black">
                  <a:alpha val="12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573" tIns="46286" rIns="92573" bIns="46286"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="" xmlns:a16="http://schemas.microsoft.com/office/drawing/2014/main" id="{EABBF177-B906-4130-81D0-CDC9F01E8134}"/>
                </a:ext>
              </a:extLst>
            </p:cNvPr>
            <p:cNvSpPr/>
            <p:nvPr/>
          </p:nvSpPr>
          <p:spPr>
            <a:xfrm>
              <a:off x="51629" y="-17776"/>
              <a:ext cx="2803643" cy="774722"/>
            </a:xfrm>
            <a:prstGeom prst="rect">
              <a:avLst/>
            </a:prstGeom>
            <a:solidFill>
              <a:schemeClr val="bg1">
                <a:lumMod val="95000"/>
                <a:alpha val="8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573" tIns="46286" rIns="92573" bIns="46286" rtlCol="0" anchor="ctr"/>
            <a:lstStyle/>
            <a:p>
              <a:pPr algn="ctr" defTabSz="1234711">
                <a:defRPr/>
              </a:pPr>
              <a:endParaRPr lang="ru-RU" sz="2400" dirty="0">
                <a:solidFill>
                  <a:schemeClr val="tx1"/>
                </a:solidFill>
                <a:latin typeface="Open Sans Light"/>
              </a:endParaRPr>
            </a:p>
          </p:txBody>
        </p:sp>
        <p:sp>
          <p:nvSpPr>
            <p:cNvPr id="18" name="Rectangle 3">
              <a:extLst>
                <a:ext uri="{FF2B5EF4-FFF2-40B4-BE49-F238E27FC236}">
                  <a16:creationId xmlns="" xmlns:a16="http://schemas.microsoft.com/office/drawing/2014/main" id="{6077BD4E-3393-4ACE-A641-CD63F6A5243F}"/>
                </a:ext>
              </a:extLst>
            </p:cNvPr>
            <p:cNvSpPr/>
            <p:nvPr/>
          </p:nvSpPr>
          <p:spPr>
            <a:xfrm>
              <a:off x="2855268" y="-17773"/>
              <a:ext cx="9335145" cy="76662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573" tIns="46286" rIns="92573" bIns="46286" rtlCol="0" anchor="ctr"/>
            <a:lstStyle/>
            <a:p>
              <a:pPr algn="ctr" defTabSz="1234711">
                <a:defRPr/>
              </a:pPr>
              <a:endParaRPr lang="ru-RU" sz="2400">
                <a:solidFill>
                  <a:schemeClr val="tx1"/>
                </a:solidFill>
                <a:latin typeface="Open Sans Light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="" xmlns:a16="http://schemas.microsoft.com/office/drawing/2014/main" id="{7C05437C-BE4A-4ECD-BDF7-9877A0D31F15}"/>
                </a:ext>
              </a:extLst>
            </p:cNvPr>
            <p:cNvSpPr/>
            <p:nvPr/>
          </p:nvSpPr>
          <p:spPr>
            <a:xfrm>
              <a:off x="1" y="-17774"/>
              <a:ext cx="45714" cy="792504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77E5FB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2573" tIns="46286" rIns="92573" bIns="46286" rtlCol="0" anchor="ctr">
              <a:noAutofit/>
            </a:bodyPr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Picture 28" descr="https://img-fotki.yandex.ru/get/5505/200418627.78/0_11df9f_c6cae5c0_or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2" y="116663"/>
              <a:ext cx="673026" cy="57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ubtitle 2">
              <a:extLst>
                <a:ext uri="{FF2B5EF4-FFF2-40B4-BE49-F238E27FC236}">
                  <a16:creationId xmlns="" xmlns:a16="http://schemas.microsoft.com/office/drawing/2014/main" id="{2344D0E4-F4CC-4666-BA65-228B5D600976}"/>
                </a:ext>
              </a:extLst>
            </p:cNvPr>
            <p:cNvSpPr txBox="1">
              <a:spLocks/>
            </p:cNvSpPr>
            <p:nvPr/>
          </p:nvSpPr>
          <p:spPr>
            <a:xfrm>
              <a:off x="2855268" y="-17778"/>
              <a:ext cx="8784554" cy="77472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rgbClr val="4F81BD"/>
                </a:buClr>
                <a:tabLst>
                  <a:tab pos="347271" algn="l"/>
                </a:tabLst>
              </a:pPr>
              <a:r>
                <a:rPr lang="ru-RU" sz="18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Электронная регистрация ЮЛ и </a:t>
              </a:r>
              <a:r>
                <a:rPr lang="ru-RU" sz="18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ИП </a:t>
              </a:r>
              <a:r>
                <a:rPr lang="ru-RU" sz="18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8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01.04.2023</a:t>
              </a:r>
              <a:endParaRPr lang="ru-RU" sz="1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11750296" y="6446883"/>
              <a:ext cx="313642" cy="22327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latin typeface="Arial Narrow" panose="020B0606020202030204" pitchFamily="34" charset="0"/>
                </a:rPr>
                <a:t>4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4" t="12011" r="19315" b="21448"/>
            <a:stretch/>
          </p:blipFill>
          <p:spPr bwMode="auto">
            <a:xfrm>
              <a:off x="-5184" y="-41507"/>
              <a:ext cx="12214647" cy="6924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24503" r="61357" b="68246"/>
            <a:stretch/>
          </p:blipFill>
          <p:spPr bwMode="auto">
            <a:xfrm>
              <a:off x="974080" y="880000"/>
              <a:ext cx="1915621" cy="51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9" t="23985" r="35289" b="68192"/>
            <a:stretch/>
          </p:blipFill>
          <p:spPr bwMode="auto">
            <a:xfrm>
              <a:off x="3989858" y="880000"/>
              <a:ext cx="1785382" cy="51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34453" r="61365" b="57978"/>
            <a:stretch/>
          </p:blipFill>
          <p:spPr bwMode="auto">
            <a:xfrm>
              <a:off x="6815286" y="880000"/>
              <a:ext cx="1872208" cy="52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8" t="34453" r="35470" b="57978"/>
            <a:stretch/>
          </p:blipFill>
          <p:spPr bwMode="auto">
            <a:xfrm>
              <a:off x="9691414" y="880000"/>
              <a:ext cx="1872208" cy="52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29" t="49230" r="56199" b="44550"/>
            <a:stretch/>
          </p:blipFill>
          <p:spPr bwMode="auto">
            <a:xfrm>
              <a:off x="1381810" y="1503368"/>
              <a:ext cx="1100160" cy="110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02" t="49230" r="52256" b="44550"/>
            <a:stretch/>
          </p:blipFill>
          <p:spPr bwMode="auto">
            <a:xfrm>
              <a:off x="4352988" y="1503368"/>
              <a:ext cx="1059122" cy="110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7" t="49230" r="48197" b="44550"/>
            <a:stretch/>
          </p:blipFill>
          <p:spPr bwMode="auto">
            <a:xfrm>
              <a:off x="7192590" y="1503368"/>
              <a:ext cx="1117600" cy="110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8" t="49230" r="44117" b="44550"/>
            <a:stretch/>
          </p:blipFill>
          <p:spPr bwMode="auto">
            <a:xfrm>
              <a:off x="10033496" y="1503368"/>
              <a:ext cx="1148854" cy="110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76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Изображение 10" descr="FNS_vizitka_for_rukovodst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575" y="196529"/>
            <a:ext cx="1224133" cy="127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16407" r="32611" b="1825"/>
          <a:stretch/>
        </p:blipFill>
        <p:spPr bwMode="auto">
          <a:xfrm>
            <a:off x="9053986" y="923193"/>
            <a:ext cx="2801860" cy="556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7443788" y="125897"/>
            <a:ext cx="460734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600" b="1" kern="1200" dirty="0">
                <a:solidFill>
                  <a:schemeClr val="tx1"/>
                </a:solidFill>
                <a:latin typeface="ITC AvantGuard DemiBold" pitchFamily="34" charset="0"/>
              </a:rPr>
              <a:t>Получение сертификата усиленной квалифицированной электронной подписи (УКЭП)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24302" r="29519" b="15698"/>
          <a:stretch/>
        </p:blipFill>
        <p:spPr bwMode="auto">
          <a:xfrm>
            <a:off x="2115716" y="929823"/>
            <a:ext cx="5249785" cy="587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0F737D3-EFA3-4746-BCF8-E02B5C786538}"/>
              </a:ext>
            </a:extLst>
          </p:cNvPr>
          <p:cNvSpPr txBox="1"/>
          <p:nvPr/>
        </p:nvSpPr>
        <p:spPr>
          <a:xfrm>
            <a:off x="434799" y="2122612"/>
            <a:ext cx="1709063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algn="l" defTabSz="914400"/>
            <a:r>
              <a:rPr lang="ru-RU" sz="1600" dirty="0" smtClean="0">
                <a:solidFill>
                  <a:schemeClr val="tx1"/>
                </a:solidFill>
                <a:latin typeface="ITC AvantGuard DemiBold" pitchFamily="34" charset="0"/>
              </a:rPr>
              <a:t>УНЭП</a:t>
            </a:r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 используется </a:t>
            </a:r>
          </a:p>
          <a:p>
            <a:pPr algn="l" defTabSz="914400"/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в основном </a:t>
            </a:r>
          </a:p>
          <a:p>
            <a:pPr algn="l" defTabSz="914400"/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для подписания документов, направляемых </a:t>
            </a:r>
          </a:p>
          <a:p>
            <a:pPr algn="l" defTabSz="914400"/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в налоговый орган</a:t>
            </a:r>
          </a:p>
          <a:p>
            <a:pPr algn="just" defTabSz="914400"/>
            <a:endParaRPr lang="en-US" sz="1600" b="0" dirty="0">
              <a:solidFill>
                <a:schemeClr val="tx1"/>
              </a:solidFill>
              <a:latin typeface="ITC AvantGuard DemiBold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134766" y="134792"/>
            <a:ext cx="4793109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600" b="1" kern="1200" dirty="0">
                <a:solidFill>
                  <a:schemeClr val="tx1"/>
                </a:solidFill>
                <a:latin typeface="ITC AvantGuard DemiBold" pitchFamily="34" charset="0"/>
              </a:rPr>
              <a:t>Получение сертификата усиленной неквалифицированной электронной подписи (УНЭП)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0F737D3-EFA3-4746-BCF8-E02B5C786538}"/>
              </a:ext>
            </a:extLst>
          </p:cNvPr>
          <p:cNvSpPr txBox="1"/>
          <p:nvPr/>
        </p:nvSpPr>
        <p:spPr>
          <a:xfrm>
            <a:off x="6771853" y="2122612"/>
            <a:ext cx="2376264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algn="l" defTabSz="914400"/>
            <a:r>
              <a:rPr lang="ru-RU" sz="1600" dirty="0">
                <a:solidFill>
                  <a:schemeClr val="tx1"/>
                </a:solidFill>
                <a:latin typeface="ITC AvantGuard DemiBold" pitchFamily="34" charset="0"/>
              </a:rPr>
              <a:t>УКЭП</a:t>
            </a:r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 имеет более широкую сферу применения и используется:</a:t>
            </a:r>
          </a:p>
          <a:p>
            <a:pPr marL="285750" indent="-285750" algn="l" defTabSz="91440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При работе с порталом госуслуг</a:t>
            </a:r>
          </a:p>
          <a:p>
            <a:pPr marL="285750" indent="-285750" algn="l" defTabSz="91440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При дистанционной отправке банковских и иных документов</a:t>
            </a:r>
          </a:p>
          <a:p>
            <a:pPr marL="285750" indent="-285750" algn="l" defTabSz="91440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ITC AvantGuard DemiBold" pitchFamily="34" charset="0"/>
              </a:rPr>
              <a:t>Для участия в электронных торгах на электронных площадках</a:t>
            </a:r>
            <a:endParaRPr lang="en-US" sz="1600" b="0" dirty="0">
              <a:solidFill>
                <a:schemeClr val="tx1"/>
              </a:solidFill>
              <a:latin typeface="ITC AvantGuard D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483" y="-25747"/>
            <a:ext cx="12193896" cy="6885337"/>
            <a:chOff x="-3483" y="-25747"/>
            <a:chExt cx="12193896" cy="6885337"/>
          </a:xfrm>
        </p:grpSpPr>
        <p:sp>
          <p:nvSpPr>
            <p:cNvPr id="16" name="Rectangle 18">
              <a:extLst>
                <a:ext uri="{FF2B5EF4-FFF2-40B4-BE49-F238E27FC236}">
                  <a16:creationId xmlns="" xmlns:a16="http://schemas.microsoft.com/office/drawing/2014/main" id="{EC23726F-899C-4D2F-9B92-56857361E210}"/>
                </a:ext>
              </a:extLst>
            </p:cNvPr>
            <p:cNvSpPr/>
            <p:nvPr/>
          </p:nvSpPr>
          <p:spPr>
            <a:xfrm>
              <a:off x="43002" y="25105"/>
              <a:ext cx="12147411" cy="6829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977900" dist="698500" dir="13500000">
                <a:prstClr val="black">
                  <a:alpha val="12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573" tIns="46286" rIns="92573" bIns="46286"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="" xmlns:a16="http://schemas.microsoft.com/office/drawing/2014/main" id="{EABBF177-B906-4130-81D0-CDC9F01E8134}"/>
                </a:ext>
              </a:extLst>
            </p:cNvPr>
            <p:cNvSpPr/>
            <p:nvPr/>
          </p:nvSpPr>
          <p:spPr>
            <a:xfrm>
              <a:off x="48892" y="-16220"/>
              <a:ext cx="2792284" cy="771342"/>
            </a:xfrm>
            <a:prstGeom prst="rect">
              <a:avLst/>
            </a:prstGeom>
            <a:solidFill>
              <a:schemeClr val="bg1">
                <a:lumMod val="95000"/>
                <a:alpha val="8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573" tIns="46286" rIns="92573" bIns="46286" rtlCol="0" anchor="ctr"/>
            <a:lstStyle/>
            <a:p>
              <a:pPr algn="ctr" defTabSz="1234711">
                <a:defRPr/>
              </a:pPr>
              <a:endParaRPr lang="ru-RU" sz="2400" dirty="0">
                <a:solidFill>
                  <a:schemeClr val="tx1"/>
                </a:solidFill>
                <a:latin typeface="Open Sans Light"/>
              </a:endParaRPr>
            </a:p>
          </p:txBody>
        </p:sp>
        <p:sp>
          <p:nvSpPr>
            <p:cNvPr id="18" name="Rectangle 3">
              <a:extLst>
                <a:ext uri="{FF2B5EF4-FFF2-40B4-BE49-F238E27FC236}">
                  <a16:creationId xmlns="" xmlns:a16="http://schemas.microsoft.com/office/drawing/2014/main" id="{6077BD4E-3393-4ACE-A641-CD63F6A5243F}"/>
                </a:ext>
              </a:extLst>
            </p:cNvPr>
            <p:cNvSpPr/>
            <p:nvPr/>
          </p:nvSpPr>
          <p:spPr>
            <a:xfrm>
              <a:off x="2841171" y="-16217"/>
              <a:ext cx="9297322" cy="76327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573" tIns="46286" rIns="92573" bIns="46286" rtlCol="0" anchor="ctr"/>
            <a:lstStyle/>
            <a:p>
              <a:pPr algn="ctr" defTabSz="1234711">
                <a:defRPr/>
              </a:pPr>
              <a:endParaRPr lang="ru-RU" sz="2400">
                <a:solidFill>
                  <a:schemeClr val="tx1"/>
                </a:solidFill>
                <a:latin typeface="Open Sans Light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="" xmlns:a16="http://schemas.microsoft.com/office/drawing/2014/main" id="{7C05437C-BE4A-4ECD-BDF7-9877A0D31F15}"/>
                </a:ext>
              </a:extLst>
            </p:cNvPr>
            <p:cNvSpPr/>
            <p:nvPr/>
          </p:nvSpPr>
          <p:spPr>
            <a:xfrm>
              <a:off x="-2527" y="-16218"/>
              <a:ext cx="45529" cy="789046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77E5FB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2573" tIns="46286" rIns="92573" bIns="46286" rtlCol="0" anchor="ctr">
              <a:noAutofit/>
            </a:bodyPr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Picture 28" descr="https://img-fotki.yandex.ru/get/5505/200418627.78/0_11df9f_c6cae5c0_or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1" y="117632"/>
              <a:ext cx="670299" cy="56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ubtitle 2">
              <a:extLst>
                <a:ext uri="{FF2B5EF4-FFF2-40B4-BE49-F238E27FC236}">
                  <a16:creationId xmlns="" xmlns:a16="http://schemas.microsoft.com/office/drawing/2014/main" id="{2344D0E4-F4CC-4666-BA65-228B5D600976}"/>
                </a:ext>
              </a:extLst>
            </p:cNvPr>
            <p:cNvSpPr txBox="1">
              <a:spLocks/>
            </p:cNvSpPr>
            <p:nvPr/>
          </p:nvSpPr>
          <p:spPr>
            <a:xfrm>
              <a:off x="2841171" y="-16222"/>
              <a:ext cx="8748962" cy="77134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rgbClr val="4F81BD"/>
                </a:buClr>
                <a:tabLst>
                  <a:tab pos="347271" algn="l"/>
                </a:tabLst>
              </a:pPr>
              <a:r>
                <a:rPr lang="ru-RU" sz="18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Электронная регистрация ЮЛ и </a:t>
              </a:r>
              <a:r>
                <a:rPr lang="ru-RU" sz="18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ИП </a:t>
              </a:r>
              <a:r>
                <a:rPr lang="ru-RU" sz="18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8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01.04.2023</a:t>
              </a:r>
              <a:endParaRPr lang="ru-RU" sz="1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11700159" y="6420233"/>
              <a:ext cx="312371" cy="22229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latin typeface="Arial Narrow" panose="020B0606020202030204" pitchFamily="34" charset="0"/>
                </a:rPr>
                <a:t>4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0" t="11994" r="8650" b="76906"/>
            <a:stretch/>
          </p:blipFill>
          <p:spPr bwMode="auto">
            <a:xfrm>
              <a:off x="-2528" y="-25747"/>
              <a:ext cx="12192940" cy="88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" t="23445" r="9071" b="3591"/>
            <a:stretch/>
          </p:blipFill>
          <p:spPr bwMode="auto">
            <a:xfrm>
              <a:off x="-3100" y="809179"/>
              <a:ext cx="12190411" cy="586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73" t="23540" r="8651" b="559"/>
            <a:stretch/>
          </p:blipFill>
          <p:spPr bwMode="auto">
            <a:xfrm rot="5400000">
              <a:off x="5710714" y="379893"/>
              <a:ext cx="765500" cy="12193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0F737D3-EFA3-4746-BCF8-E02B5C786538}"/>
                </a:ext>
              </a:extLst>
            </p:cNvPr>
            <p:cNvSpPr txBox="1"/>
            <p:nvPr/>
          </p:nvSpPr>
          <p:spPr>
            <a:xfrm>
              <a:off x="463309" y="6184452"/>
              <a:ext cx="11255478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algn="ctr">
                <a:defRPr sz="1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  <a:latin typeface="Century Gothic" panose="020B0502020202020204" pitchFamily="34" charset="0"/>
                </a:defRPr>
              </a:lvl1pPr>
            </a:lstStyle>
            <a:p>
              <a:pPr algn="l" defTabSz="914400"/>
              <a:r>
                <a:rPr lang="ru-RU" sz="1600" dirty="0" smtClean="0">
                  <a:solidFill>
                    <a:schemeClr val="tx1"/>
                  </a:solidFill>
                  <a:latin typeface="ITC AvantGuard DemiBold" pitchFamily="34" charset="0"/>
                </a:rPr>
                <a:t>По состоянию на 01.04.2023 типовые уставы используют 593 общества с ограниченной ответственностью (3% от общего количества ООО, зарегистрированных в Ханты-Мансийском автономном округе - Югре)</a:t>
              </a:r>
              <a:endParaRPr lang="en-US" sz="1600" dirty="0">
                <a:solidFill>
                  <a:schemeClr val="tx1"/>
                </a:solidFill>
                <a:latin typeface="ITC AvantGuard DemiBold" pitchFamily="34" charset="0"/>
              </a:endParaRPr>
            </a:p>
          </p:txBody>
        </p:sp>
        <p:pic>
          <p:nvPicPr>
            <p:cNvPr id="4099" name="Picture 3" descr="W:\10 РиУН\!Нашатырев\Личное\ДИО\9. Совещания\2023\18.04.23 Каск Сургут\Для слайдов\2023-04-11 17.29.2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9662" y="3285778"/>
              <a:ext cx="1285587" cy="1285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13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" y="6585"/>
            <a:ext cx="12190414" cy="6853003"/>
            <a:chOff x="-2" y="6585"/>
            <a:chExt cx="12190414" cy="6853003"/>
          </a:xfrm>
        </p:grpSpPr>
        <p:sp>
          <p:nvSpPr>
            <p:cNvPr id="24" name="TextBox 1"/>
            <p:cNvSpPr txBox="1"/>
            <p:nvPr/>
          </p:nvSpPr>
          <p:spPr>
            <a:xfrm>
              <a:off x="11750297" y="6446884"/>
              <a:ext cx="313642" cy="22327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latin typeface="Arial Narrow" panose="020B0606020202030204" pitchFamily="34" charset="0"/>
                </a:rPr>
                <a:t>4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4" t="22661" r="30714" b="10123"/>
            <a:stretch/>
          </p:blipFill>
          <p:spPr bwMode="auto">
            <a:xfrm>
              <a:off x="1144194" y="11785"/>
              <a:ext cx="10370017" cy="684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76" t="22661" r="30714" b="10123"/>
            <a:stretch/>
          </p:blipFill>
          <p:spPr bwMode="auto">
            <a:xfrm rot="10800000">
              <a:off x="11207773" y="6585"/>
              <a:ext cx="982639" cy="684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76" t="22661" r="30714" b="10123"/>
            <a:stretch/>
          </p:blipFill>
          <p:spPr bwMode="auto">
            <a:xfrm>
              <a:off x="0" y="11785"/>
              <a:ext cx="1242236" cy="683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5" t="48150" r="30714" b="10123"/>
            <a:stretch/>
          </p:blipFill>
          <p:spPr bwMode="auto">
            <a:xfrm rot="5400000">
              <a:off x="5920858" y="590034"/>
              <a:ext cx="348694" cy="1219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Изображение 10" descr="FNS_vizitka_for_rukovodstvo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559" y="196529"/>
              <a:ext cx="1224133" cy="127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34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476778" y="189434"/>
            <a:ext cx="1125747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 defTabSz="914400">
              <a:defRPr sz="1600" b="1">
                <a:latin typeface="ITC AvantGuard DemiBold" pitchFamily="34" charset="0"/>
              </a:defRPr>
            </a:lvl1pPr>
          </a:lstStyle>
          <a:p>
            <a:r>
              <a:rPr lang="ru-RU" dirty="0"/>
              <a:t>Статистика электронной регистрация юридических лиц и индивидуальных предпринимателей </a:t>
            </a:r>
          </a:p>
          <a:p>
            <a:r>
              <a:rPr lang="ru-RU" dirty="0"/>
              <a:t>по состоянию на 01.04.2023</a:t>
            </a:r>
          </a:p>
        </p:txBody>
      </p:sp>
      <p:sp>
        <p:nvSpPr>
          <p:cNvPr id="239" name="Rectangle: Rounded Corners 38">
            <a:extLst>
              <a:ext uri="{FF2B5EF4-FFF2-40B4-BE49-F238E27FC236}">
                <a16:creationId xmlns:a16="http://schemas.microsoft.com/office/drawing/2014/main" xmlns="" id="{89CDCB9D-D01A-D74F-AD5F-8A077130773C}"/>
              </a:ext>
            </a:extLst>
          </p:cNvPr>
          <p:cNvSpPr/>
          <p:nvPr/>
        </p:nvSpPr>
        <p:spPr>
          <a:xfrm>
            <a:off x="3862959" y="1031319"/>
            <a:ext cx="7871296" cy="1286578"/>
          </a:xfrm>
          <a:prstGeom prst="roundRect">
            <a:avLst>
              <a:gd name="adj" fmla="val 758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41" name="Table 41">
            <a:extLst>
              <a:ext uri="{FF2B5EF4-FFF2-40B4-BE49-F238E27FC236}">
                <a16:creationId xmlns:a16="http://schemas.microsoft.com/office/drawing/2014/main" xmlns="" id="{DA4F1144-F9D4-43F3-ACE9-6C8C33DC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60678"/>
              </p:ext>
            </p:extLst>
          </p:nvPr>
        </p:nvGraphicFramePr>
        <p:xfrm>
          <a:off x="4006975" y="1062417"/>
          <a:ext cx="7632847" cy="1249883"/>
        </p:xfrm>
        <a:graphic>
          <a:graphicData uri="http://schemas.openxmlformats.org/drawingml/2006/table">
            <a:tbl>
              <a:tblPr bandRow="1"/>
              <a:tblGrid>
                <a:gridCol w="5088520">
                  <a:extLst>
                    <a:ext uri="{9D8B030D-6E8A-4147-A177-3AD203B41FA5}">
                      <a16:colId xmlns:a16="http://schemas.microsoft.com/office/drawing/2014/main" xmlns="" val="515412266"/>
                    </a:ext>
                  </a:extLst>
                </a:gridCol>
                <a:gridCol w="1596441">
                  <a:extLst>
                    <a:ext uri="{9D8B030D-6E8A-4147-A177-3AD203B41FA5}">
                      <a16:colId xmlns:a16="http://schemas.microsoft.com/office/drawing/2014/main" xmlns="" val="1369104900"/>
                    </a:ext>
                  </a:extLst>
                </a:gridCol>
                <a:gridCol w="947886">
                  <a:extLst>
                    <a:ext uri="{9D8B030D-6E8A-4147-A177-3AD203B41FA5}">
                      <a16:colId xmlns:a16="http://schemas.microsoft.com/office/drawing/2014/main" xmlns="" val="4263346399"/>
                    </a:ext>
                  </a:extLst>
                </a:gridCol>
              </a:tblGrid>
              <a:tr h="335336"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Способ поступления заявлений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Югре в 1 кв. 2023 г.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Количество, ед.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Доля, 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87885"/>
                  </a:ext>
                </a:extLst>
              </a:tr>
              <a:tr h="304849"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Всего, в том числе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9 709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055570"/>
                  </a:ext>
                </a:extLst>
              </a:tr>
              <a:tr h="304849"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электронном виде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7 281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148880"/>
                  </a:ext>
                </a:extLst>
              </a:tr>
              <a:tr h="304849"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бум. носителе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2 428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3028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2605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89084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52111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15140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78169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41196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04225" algn="l" defTabSz="92605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9750158"/>
                  </a:ext>
                </a:extLst>
              </a:tr>
            </a:tbl>
          </a:graphicData>
        </a:graphic>
      </p:graphicFrame>
      <p:sp>
        <p:nvSpPr>
          <p:cNvPr id="350" name="Rectangle: Rounded Corners 4">
            <a:extLst>
              <a:ext uri="{FF2B5EF4-FFF2-40B4-BE49-F238E27FC236}">
                <a16:creationId xmlns:a16="http://schemas.microsoft.com/office/drawing/2014/main" xmlns="" id="{AA428BCA-9558-4C52-80D5-E22A6E0CE770}"/>
              </a:ext>
            </a:extLst>
          </p:cNvPr>
          <p:cNvSpPr/>
          <p:nvPr/>
        </p:nvSpPr>
        <p:spPr>
          <a:xfrm>
            <a:off x="476778" y="1031319"/>
            <a:ext cx="3242165" cy="1286578"/>
          </a:xfrm>
          <a:prstGeom prst="roundRect">
            <a:avLst>
              <a:gd name="adj" fmla="val 835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sz="1000" b="1" kern="0" dirty="0"/>
          </a:p>
        </p:txBody>
      </p:sp>
      <p:grpSp>
        <p:nvGrpSpPr>
          <p:cNvPr id="356" name="Group 5">
            <a:extLst>
              <a:ext uri="{FF2B5EF4-FFF2-40B4-BE49-F238E27FC236}">
                <a16:creationId xmlns:a16="http://schemas.microsoft.com/office/drawing/2014/main" xmlns="" id="{A65844F9-FE90-7247-A510-5777E5550AF3}"/>
              </a:ext>
            </a:extLst>
          </p:cNvPr>
          <p:cNvGrpSpPr/>
          <p:nvPr/>
        </p:nvGrpSpPr>
        <p:grpSpPr>
          <a:xfrm>
            <a:off x="478583" y="1332152"/>
            <a:ext cx="5092247" cy="958645"/>
            <a:chOff x="1625602" y="2057120"/>
            <a:chExt cx="2641598" cy="1133050"/>
          </a:xfrm>
        </p:grpSpPr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xmlns="" id="{0FF9901F-F9B6-4296-AD9B-2B8F18141AF6}"/>
                </a:ext>
              </a:extLst>
            </p:cNvPr>
            <p:cNvSpPr txBox="1"/>
            <p:nvPr/>
          </p:nvSpPr>
          <p:spPr>
            <a:xfrm>
              <a:off x="1625604" y="2057120"/>
              <a:ext cx="2641596" cy="400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indent="0" algn="ctr">
                <a:lnSpc>
                  <a:spcPts val="12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 sz="8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914400">
                <a:lnSpc>
                  <a:spcPct val="10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Югра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071AA818-CC61-4B17-91D4-86FD468BAA53}"/>
                </a:ext>
              </a:extLst>
            </p:cNvPr>
            <p:cNvSpPr txBox="1"/>
            <p:nvPr/>
          </p:nvSpPr>
          <p:spPr>
            <a:xfrm>
              <a:off x="1625604" y="2419635"/>
              <a:ext cx="2312503" cy="40014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indent="0" algn="ctr">
                <a:lnSpc>
                  <a:spcPts val="12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 sz="8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914400">
                <a:lnSpc>
                  <a:spcPct val="10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УрФО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xmlns="" id="{BDF810FB-C617-4B52-A2CE-B6132C04C772}"/>
                </a:ext>
              </a:extLst>
            </p:cNvPr>
            <p:cNvSpPr txBox="1"/>
            <p:nvPr/>
          </p:nvSpPr>
          <p:spPr>
            <a:xfrm>
              <a:off x="1625602" y="2790023"/>
              <a:ext cx="2312503" cy="40014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ts val="12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 sz="8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defTabSz="91440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РФ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xmlns="" id="{7DCE0026-5027-47FC-B89E-6C2238FA95EE}"/>
              </a:ext>
            </a:extLst>
          </p:cNvPr>
          <p:cNvSpPr txBox="1"/>
          <p:nvPr/>
        </p:nvSpPr>
        <p:spPr>
          <a:xfrm>
            <a:off x="675030" y="1021249"/>
            <a:ext cx="2875798" cy="3386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ctr">
              <a:defRPr sz="10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algn="l" defTabSz="91440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Доля электронных заявлений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63" name="Group 14">
            <a:extLst>
              <a:ext uri="{FF2B5EF4-FFF2-40B4-BE49-F238E27FC236}">
                <a16:creationId xmlns:a16="http://schemas.microsoft.com/office/drawing/2014/main" xmlns="" id="{DA76C09A-5B6A-BF40-927E-C3C4E481AB3A}"/>
              </a:ext>
            </a:extLst>
          </p:cNvPr>
          <p:cNvGrpSpPr/>
          <p:nvPr/>
        </p:nvGrpSpPr>
        <p:grpSpPr>
          <a:xfrm>
            <a:off x="1126655" y="1337795"/>
            <a:ext cx="721901" cy="954189"/>
            <a:chOff x="5571987" y="1837774"/>
            <a:chExt cx="393697" cy="1303809"/>
          </a:xfrm>
        </p:grpSpPr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xmlns="" id="{C1A9BF82-4259-4F55-8114-CBA250D33F03}"/>
                </a:ext>
              </a:extLst>
            </p:cNvPr>
            <p:cNvSpPr txBox="1"/>
            <p:nvPr/>
          </p:nvSpPr>
          <p:spPr>
            <a:xfrm>
              <a:off x="5571988" y="1837774"/>
              <a:ext cx="393696" cy="46260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indent="0">
                <a:lnSpc>
                  <a:spcPts val="12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 sz="8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75%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xmlns="" id="{245C8E55-7C77-4FC3-8AA7-8D99BFA1DD5B}"/>
                </a:ext>
              </a:extLst>
            </p:cNvPr>
            <p:cNvSpPr txBox="1"/>
            <p:nvPr/>
          </p:nvSpPr>
          <p:spPr>
            <a:xfrm>
              <a:off x="5571987" y="2261630"/>
              <a:ext cx="393696" cy="46260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indent="0">
                <a:lnSpc>
                  <a:spcPts val="12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 sz="8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8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2</a:t>
              </a: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xmlns="" id="{875040F5-5A0B-4AA0-9AC3-5F92D1A2CCFD}"/>
                </a:ext>
              </a:extLst>
            </p:cNvPr>
            <p:cNvSpPr txBox="1"/>
            <p:nvPr/>
          </p:nvSpPr>
          <p:spPr>
            <a:xfrm>
              <a:off x="5571988" y="2678981"/>
              <a:ext cx="393696" cy="46260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indent="0">
                <a:lnSpc>
                  <a:spcPts val="12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 sz="8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8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</a:t>
              </a:r>
              <a:r>
                <a:rPr lang="ru-RU" sz="16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4" name="Group 19">
            <a:extLst>
              <a:ext uri="{FF2B5EF4-FFF2-40B4-BE49-F238E27FC236}">
                <a16:creationId xmlns:a16="http://schemas.microsoft.com/office/drawing/2014/main" xmlns="" id="{41032ECF-018F-3F46-B107-8EF7FDB4D943}"/>
              </a:ext>
            </a:extLst>
          </p:cNvPr>
          <p:cNvGrpSpPr/>
          <p:nvPr/>
        </p:nvGrpSpPr>
        <p:grpSpPr>
          <a:xfrm>
            <a:off x="1793920" y="1452655"/>
            <a:ext cx="1768277" cy="107822"/>
            <a:chOff x="6955948" y="1994227"/>
            <a:chExt cx="1685088" cy="107602"/>
          </a:xfrm>
        </p:grpSpPr>
        <p:sp>
          <p:nvSpPr>
            <p:cNvPr id="405" name="Flowchart: Connector 31">
              <a:extLst>
                <a:ext uri="{FF2B5EF4-FFF2-40B4-BE49-F238E27FC236}">
                  <a16:creationId xmlns:a16="http://schemas.microsoft.com/office/drawing/2014/main" xmlns="" id="{43BB4243-44B1-4515-9BF6-63CBC676B4CA}"/>
                </a:ext>
              </a:extLst>
            </p:cNvPr>
            <p:cNvSpPr/>
            <p:nvPr/>
          </p:nvSpPr>
          <p:spPr>
            <a:xfrm rot="10800000" flipH="1" flipV="1">
              <a:off x="695594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6" name="Flowchart: Connector 32">
              <a:extLst>
                <a:ext uri="{FF2B5EF4-FFF2-40B4-BE49-F238E27FC236}">
                  <a16:creationId xmlns:a16="http://schemas.microsoft.com/office/drawing/2014/main" xmlns="" id="{ED9D2D76-98DE-4219-B61D-966A3C876DA9}"/>
                </a:ext>
              </a:extLst>
            </p:cNvPr>
            <p:cNvSpPr/>
            <p:nvPr/>
          </p:nvSpPr>
          <p:spPr>
            <a:xfrm rot="10800000" flipH="1" flipV="1">
              <a:off x="713163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7" name="Flowchart: Connector 33">
              <a:extLst>
                <a:ext uri="{FF2B5EF4-FFF2-40B4-BE49-F238E27FC236}">
                  <a16:creationId xmlns:a16="http://schemas.microsoft.com/office/drawing/2014/main" xmlns="" id="{EB6542F0-155F-427A-A2D1-B9EDCBE4861D}"/>
                </a:ext>
              </a:extLst>
            </p:cNvPr>
            <p:cNvSpPr/>
            <p:nvPr/>
          </p:nvSpPr>
          <p:spPr>
            <a:xfrm rot="10800000" flipH="1" flipV="1">
              <a:off x="7307327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8" name="Flowchart: Connector 34">
              <a:extLst>
                <a:ext uri="{FF2B5EF4-FFF2-40B4-BE49-F238E27FC236}">
                  <a16:creationId xmlns:a16="http://schemas.microsoft.com/office/drawing/2014/main" xmlns="" id="{E5B403B5-8124-40A3-BF41-D3DD6274D381}"/>
                </a:ext>
              </a:extLst>
            </p:cNvPr>
            <p:cNvSpPr/>
            <p:nvPr/>
          </p:nvSpPr>
          <p:spPr>
            <a:xfrm rot="10800000" flipH="1" flipV="1">
              <a:off x="7483019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9" name="Flowchart: Connector 35">
              <a:extLst>
                <a:ext uri="{FF2B5EF4-FFF2-40B4-BE49-F238E27FC236}">
                  <a16:creationId xmlns:a16="http://schemas.microsoft.com/office/drawing/2014/main" xmlns="" id="{7654DAA6-E222-42D3-8FC7-E8801461F672}"/>
                </a:ext>
              </a:extLst>
            </p:cNvPr>
            <p:cNvSpPr/>
            <p:nvPr/>
          </p:nvSpPr>
          <p:spPr>
            <a:xfrm rot="10800000" flipH="1" flipV="1">
              <a:off x="7658709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0" name="Flowchart: Connector 36">
              <a:extLst>
                <a:ext uri="{FF2B5EF4-FFF2-40B4-BE49-F238E27FC236}">
                  <a16:creationId xmlns:a16="http://schemas.microsoft.com/office/drawing/2014/main" xmlns="" id="{2C58B024-5101-4CC5-A55E-684BB79CBBA2}"/>
                </a:ext>
              </a:extLst>
            </p:cNvPr>
            <p:cNvSpPr/>
            <p:nvPr/>
          </p:nvSpPr>
          <p:spPr>
            <a:xfrm rot="10800000" flipH="1" flipV="1">
              <a:off x="783067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1" name="Flowchart: Connector 38">
              <a:extLst>
                <a:ext uri="{FF2B5EF4-FFF2-40B4-BE49-F238E27FC236}">
                  <a16:creationId xmlns:a16="http://schemas.microsoft.com/office/drawing/2014/main" xmlns="" id="{F1B12BB5-52E2-46B3-9864-5557D473B516}"/>
                </a:ext>
              </a:extLst>
            </p:cNvPr>
            <p:cNvSpPr/>
            <p:nvPr/>
          </p:nvSpPr>
          <p:spPr>
            <a:xfrm rot="10800000" flipH="1" flipV="1">
              <a:off x="800636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2" name="Flowchart: Connector 39">
              <a:extLst>
                <a:ext uri="{FF2B5EF4-FFF2-40B4-BE49-F238E27FC236}">
                  <a16:creationId xmlns:a16="http://schemas.microsoft.com/office/drawing/2014/main" xmlns="" id="{32796E41-BDBC-4101-A709-7902CACB1EE6}"/>
                </a:ext>
              </a:extLst>
            </p:cNvPr>
            <p:cNvSpPr/>
            <p:nvPr/>
          </p:nvSpPr>
          <p:spPr>
            <a:xfrm rot="10800000" flipH="1" flipV="1">
              <a:off x="8182057" y="1994227"/>
              <a:ext cx="107598" cy="107602"/>
            </a:xfrm>
            <a:prstGeom prst="flowChartConnector">
              <a:avLst/>
            </a:prstGeom>
            <a:solidFill>
              <a:srgbClr val="6C7B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400" kern="0"/>
            </a:p>
          </p:txBody>
        </p:sp>
        <p:sp>
          <p:nvSpPr>
            <p:cNvPr id="413" name="Flowchart: Connector 40">
              <a:extLst>
                <a:ext uri="{FF2B5EF4-FFF2-40B4-BE49-F238E27FC236}">
                  <a16:creationId xmlns:a16="http://schemas.microsoft.com/office/drawing/2014/main" xmlns="" id="{E7759CAA-D706-4E84-8ABC-6A9335D5AA8C}"/>
                </a:ext>
              </a:extLst>
            </p:cNvPr>
            <p:cNvSpPr/>
            <p:nvPr/>
          </p:nvSpPr>
          <p:spPr>
            <a:xfrm rot="10800000" flipH="1" flipV="1">
              <a:off x="8357748" y="1994227"/>
              <a:ext cx="107598" cy="107602"/>
            </a:xfrm>
            <a:prstGeom prst="flowChartConnector">
              <a:avLst/>
            </a:prstGeom>
            <a:solidFill>
              <a:srgbClr val="6C7B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4" name="Flowchart: Connector 41">
              <a:extLst>
                <a:ext uri="{FF2B5EF4-FFF2-40B4-BE49-F238E27FC236}">
                  <a16:creationId xmlns:a16="http://schemas.microsoft.com/office/drawing/2014/main" xmlns="" id="{7E2A4352-F0EC-48F8-AF75-608DD0A944B5}"/>
                </a:ext>
              </a:extLst>
            </p:cNvPr>
            <p:cNvSpPr/>
            <p:nvPr/>
          </p:nvSpPr>
          <p:spPr>
            <a:xfrm rot="10800000" flipH="1" flipV="1">
              <a:off x="8533438" y="1994227"/>
              <a:ext cx="107598" cy="107602"/>
            </a:xfrm>
            <a:prstGeom prst="flowChartConnector">
              <a:avLst/>
            </a:prstGeom>
            <a:solidFill>
              <a:srgbClr val="6C7B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435" name="Straight Connector 17">
            <a:extLst>
              <a:ext uri="{FF2B5EF4-FFF2-40B4-BE49-F238E27FC236}">
                <a16:creationId xmlns:a16="http://schemas.microsoft.com/office/drawing/2014/main" xmlns="" id="{B410FF8F-B935-4382-8D67-56FE5DF96E68}"/>
              </a:ext>
            </a:extLst>
          </p:cNvPr>
          <p:cNvCxnSpPr>
            <a:cxnSpLocks/>
          </p:cNvCxnSpPr>
          <p:nvPr/>
        </p:nvCxnSpPr>
        <p:spPr>
          <a:xfrm>
            <a:off x="4006974" y="1676349"/>
            <a:ext cx="7632848" cy="20534"/>
          </a:xfrm>
          <a:prstGeom prst="line">
            <a:avLst/>
          </a:prstGeom>
          <a:noFill/>
          <a:ln w="12700" cap="rnd" cmpd="sng" algn="ctr">
            <a:gradFill>
              <a:gsLst>
                <a:gs pos="50000">
                  <a:sysClr val="window" lastClr="FFFFFF"/>
                </a:gs>
                <a:gs pos="0">
                  <a:srgbClr val="11C1FF">
                    <a:alpha val="0"/>
                  </a:srgbClr>
                </a:gs>
                <a:gs pos="100000">
                  <a:srgbClr val="11C1FF">
                    <a:alpha val="0"/>
                  </a:srgbClr>
                </a:gs>
              </a:gsLst>
              <a:lin ang="0" scaled="0"/>
            </a:gradFill>
            <a:prstDash val="sysDash"/>
            <a:miter lim="800000"/>
          </a:ln>
          <a:effectLst/>
        </p:spPr>
      </p:cxnSp>
      <p:cxnSp>
        <p:nvCxnSpPr>
          <p:cNvPr id="436" name="Straight Connector 17">
            <a:extLst>
              <a:ext uri="{FF2B5EF4-FFF2-40B4-BE49-F238E27FC236}">
                <a16:creationId xmlns:a16="http://schemas.microsoft.com/office/drawing/2014/main" xmlns="" id="{B410FF8F-B935-4382-8D67-56FE5DF96E68}"/>
              </a:ext>
            </a:extLst>
          </p:cNvPr>
          <p:cNvCxnSpPr>
            <a:cxnSpLocks/>
          </p:cNvCxnSpPr>
          <p:nvPr/>
        </p:nvCxnSpPr>
        <p:spPr>
          <a:xfrm>
            <a:off x="3862959" y="2021734"/>
            <a:ext cx="7871296" cy="0"/>
          </a:xfrm>
          <a:prstGeom prst="line">
            <a:avLst/>
          </a:prstGeom>
          <a:noFill/>
          <a:ln w="12700" cap="rnd" cmpd="sng" algn="ctr">
            <a:gradFill>
              <a:gsLst>
                <a:gs pos="50000">
                  <a:sysClr val="window" lastClr="FFFFFF"/>
                </a:gs>
                <a:gs pos="0">
                  <a:srgbClr val="11C1FF">
                    <a:alpha val="0"/>
                  </a:srgbClr>
                </a:gs>
                <a:gs pos="100000">
                  <a:srgbClr val="11C1FF">
                    <a:alpha val="0"/>
                  </a:srgbClr>
                </a:gs>
              </a:gsLst>
              <a:lin ang="0" scaled="0"/>
            </a:gradFill>
            <a:prstDash val="sysDash"/>
            <a:miter lim="800000"/>
          </a:ln>
          <a:effectLst/>
        </p:spPr>
      </p:cxnSp>
      <p:graphicFrame>
        <p:nvGraphicFramePr>
          <p:cNvPr id="449" name="Таблица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77801"/>
              </p:ext>
            </p:extLst>
          </p:nvPr>
        </p:nvGraphicFramePr>
        <p:xfrm>
          <a:off x="501822" y="3398017"/>
          <a:ext cx="5377360" cy="305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072"/>
                <a:gridCol w="576064"/>
                <a:gridCol w="504056"/>
                <a:gridCol w="648072"/>
                <a:gridCol w="864096"/>
              </a:tblGrid>
              <a:tr h="6889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Налоговый орган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ЮЛ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Доля,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Всего,</a:t>
                      </a:r>
                      <a:r>
                        <a:rPr lang="ru-RU" sz="1400" baseline="0" dirty="0" smtClean="0"/>
                        <a:t>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38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Межрайонная ИФНС России №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</a:tr>
              <a:tr h="338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Межрайонная ИФНС России №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</a:tr>
              <a:tr h="338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Межрайонная ИФНС России № 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</a:tr>
              <a:tr h="338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Межрайонная ИФНС России № 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338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Межрайонная ИФНС России № 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38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ИФНС России по г. Сургуту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" name="TextBox 459">
            <a:extLst>
              <a:ext uri="{FF2B5EF4-FFF2-40B4-BE49-F238E27FC236}">
                <a16:creationId xmlns:a16="http://schemas.microsoft.com/office/drawing/2014/main" xmlns="" id="{A0F737D3-EFA3-4746-BCF8-E02B5C786538}"/>
              </a:ext>
            </a:extLst>
          </p:cNvPr>
          <p:cNvSpPr txBox="1"/>
          <p:nvPr/>
        </p:nvSpPr>
        <p:spPr>
          <a:xfrm>
            <a:off x="478776" y="2611448"/>
            <a:ext cx="5400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ru-RU" sz="1600" dirty="0">
                <a:solidFill>
                  <a:schemeClr val="tx1"/>
                </a:solidFill>
                <a:latin typeface="ITC AvantGuard DemiBold" pitchFamily="34" charset="0"/>
              </a:rPr>
              <a:t>Сведения о </a:t>
            </a:r>
            <a:r>
              <a:rPr lang="ru-RU" sz="1600" dirty="0" smtClean="0">
                <a:solidFill>
                  <a:schemeClr val="tx1"/>
                </a:solidFill>
                <a:latin typeface="ITC AvantGuard DemiBold" pitchFamily="34" charset="0"/>
              </a:rPr>
              <a:t>документах, представленных на бумажном носителе в 1 кв. 2023 г.</a:t>
            </a:r>
          </a:p>
        </p:txBody>
      </p:sp>
      <p:cxnSp>
        <p:nvCxnSpPr>
          <p:cNvPr id="470" name="Straight Connector 17">
            <a:extLst>
              <a:ext uri="{FF2B5EF4-FFF2-40B4-BE49-F238E27FC236}">
                <a16:creationId xmlns:a16="http://schemas.microsoft.com/office/drawing/2014/main" xmlns="" id="{B410FF8F-B935-4382-8D67-56FE5DF96E68}"/>
              </a:ext>
            </a:extLst>
          </p:cNvPr>
          <p:cNvCxnSpPr>
            <a:cxnSpLocks/>
          </p:cNvCxnSpPr>
          <p:nvPr/>
        </p:nvCxnSpPr>
        <p:spPr>
          <a:xfrm>
            <a:off x="622598" y="1655809"/>
            <a:ext cx="3024336" cy="15342"/>
          </a:xfrm>
          <a:prstGeom prst="line">
            <a:avLst/>
          </a:prstGeom>
          <a:noFill/>
          <a:ln w="12700" cap="rnd" cmpd="sng" algn="ctr">
            <a:gradFill>
              <a:gsLst>
                <a:gs pos="50000">
                  <a:sysClr val="window" lastClr="FFFFFF"/>
                </a:gs>
                <a:gs pos="0">
                  <a:srgbClr val="11C1FF">
                    <a:alpha val="0"/>
                  </a:srgbClr>
                </a:gs>
                <a:gs pos="100000">
                  <a:srgbClr val="11C1FF">
                    <a:alpha val="0"/>
                  </a:srgbClr>
                </a:gs>
              </a:gsLst>
              <a:lin ang="0" scaled="0"/>
            </a:gradFill>
            <a:prstDash val="sysDash"/>
            <a:miter lim="800000"/>
          </a:ln>
          <a:effectLst/>
        </p:spPr>
      </p:cxnSp>
      <p:cxnSp>
        <p:nvCxnSpPr>
          <p:cNvPr id="471" name="Straight Connector 17">
            <a:extLst>
              <a:ext uri="{FF2B5EF4-FFF2-40B4-BE49-F238E27FC236}">
                <a16:creationId xmlns:a16="http://schemas.microsoft.com/office/drawing/2014/main" xmlns="" id="{B410FF8F-B935-4382-8D67-56FE5DF96E68}"/>
              </a:ext>
            </a:extLst>
          </p:cNvPr>
          <p:cNvCxnSpPr>
            <a:cxnSpLocks/>
          </p:cNvCxnSpPr>
          <p:nvPr/>
        </p:nvCxnSpPr>
        <p:spPr>
          <a:xfrm>
            <a:off x="622598" y="1982998"/>
            <a:ext cx="2952328" cy="11432"/>
          </a:xfrm>
          <a:prstGeom prst="line">
            <a:avLst/>
          </a:prstGeom>
          <a:noFill/>
          <a:ln w="12700" cap="rnd" cmpd="sng" algn="ctr">
            <a:gradFill>
              <a:gsLst>
                <a:gs pos="50000">
                  <a:sysClr val="window" lastClr="FFFFFF"/>
                </a:gs>
                <a:gs pos="0">
                  <a:srgbClr val="11C1FF">
                    <a:alpha val="0"/>
                  </a:srgbClr>
                </a:gs>
                <a:gs pos="100000">
                  <a:srgbClr val="11C1FF">
                    <a:alpha val="0"/>
                  </a:srgbClr>
                </a:gs>
              </a:gsLst>
              <a:lin ang="0" scaled="0"/>
            </a:gradFill>
            <a:prstDash val="sysDash"/>
            <a:miter lim="800000"/>
          </a:ln>
          <a:effectLst/>
        </p:spPr>
      </p:cxnSp>
      <p:grpSp>
        <p:nvGrpSpPr>
          <p:cNvPr id="491" name="Group 19">
            <a:extLst>
              <a:ext uri="{FF2B5EF4-FFF2-40B4-BE49-F238E27FC236}">
                <a16:creationId xmlns:a16="http://schemas.microsoft.com/office/drawing/2014/main" xmlns="" id="{41032ECF-018F-3F46-B107-8EF7FDB4D943}"/>
              </a:ext>
            </a:extLst>
          </p:cNvPr>
          <p:cNvGrpSpPr/>
          <p:nvPr/>
        </p:nvGrpSpPr>
        <p:grpSpPr>
          <a:xfrm>
            <a:off x="1793682" y="1764497"/>
            <a:ext cx="1768277" cy="107822"/>
            <a:chOff x="6955948" y="1994227"/>
            <a:chExt cx="1685088" cy="107602"/>
          </a:xfrm>
        </p:grpSpPr>
        <p:sp>
          <p:nvSpPr>
            <p:cNvPr id="492" name="Flowchart: Connector 31">
              <a:extLst>
                <a:ext uri="{FF2B5EF4-FFF2-40B4-BE49-F238E27FC236}">
                  <a16:creationId xmlns:a16="http://schemas.microsoft.com/office/drawing/2014/main" xmlns="" id="{43BB4243-44B1-4515-9BF6-63CBC676B4CA}"/>
                </a:ext>
              </a:extLst>
            </p:cNvPr>
            <p:cNvSpPr/>
            <p:nvPr/>
          </p:nvSpPr>
          <p:spPr>
            <a:xfrm rot="10800000" flipH="1" flipV="1">
              <a:off x="695594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3" name="Flowchart: Connector 32">
              <a:extLst>
                <a:ext uri="{FF2B5EF4-FFF2-40B4-BE49-F238E27FC236}">
                  <a16:creationId xmlns:a16="http://schemas.microsoft.com/office/drawing/2014/main" xmlns="" id="{ED9D2D76-98DE-4219-B61D-966A3C876DA9}"/>
                </a:ext>
              </a:extLst>
            </p:cNvPr>
            <p:cNvSpPr/>
            <p:nvPr/>
          </p:nvSpPr>
          <p:spPr>
            <a:xfrm rot="10800000" flipH="1" flipV="1">
              <a:off x="713163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4" name="Flowchart: Connector 33">
              <a:extLst>
                <a:ext uri="{FF2B5EF4-FFF2-40B4-BE49-F238E27FC236}">
                  <a16:creationId xmlns:a16="http://schemas.microsoft.com/office/drawing/2014/main" xmlns="" id="{EB6542F0-155F-427A-A2D1-B9EDCBE4861D}"/>
                </a:ext>
              </a:extLst>
            </p:cNvPr>
            <p:cNvSpPr/>
            <p:nvPr/>
          </p:nvSpPr>
          <p:spPr>
            <a:xfrm rot="10800000" flipH="1" flipV="1">
              <a:off x="7307327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5" name="Flowchart: Connector 34">
              <a:extLst>
                <a:ext uri="{FF2B5EF4-FFF2-40B4-BE49-F238E27FC236}">
                  <a16:creationId xmlns:a16="http://schemas.microsoft.com/office/drawing/2014/main" xmlns="" id="{E5B403B5-8124-40A3-BF41-D3DD6274D381}"/>
                </a:ext>
              </a:extLst>
            </p:cNvPr>
            <p:cNvSpPr/>
            <p:nvPr/>
          </p:nvSpPr>
          <p:spPr>
            <a:xfrm rot="10800000" flipH="1" flipV="1">
              <a:off x="7483019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6" name="Flowchart: Connector 35">
              <a:extLst>
                <a:ext uri="{FF2B5EF4-FFF2-40B4-BE49-F238E27FC236}">
                  <a16:creationId xmlns:a16="http://schemas.microsoft.com/office/drawing/2014/main" xmlns="" id="{7654DAA6-E222-42D3-8FC7-E8801461F672}"/>
                </a:ext>
              </a:extLst>
            </p:cNvPr>
            <p:cNvSpPr/>
            <p:nvPr/>
          </p:nvSpPr>
          <p:spPr>
            <a:xfrm rot="10800000" flipH="1" flipV="1">
              <a:off x="7658709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7" name="Flowchart: Connector 36">
              <a:extLst>
                <a:ext uri="{FF2B5EF4-FFF2-40B4-BE49-F238E27FC236}">
                  <a16:creationId xmlns:a16="http://schemas.microsoft.com/office/drawing/2014/main" xmlns="" id="{2C58B024-5101-4CC5-A55E-684BB79CBBA2}"/>
                </a:ext>
              </a:extLst>
            </p:cNvPr>
            <p:cNvSpPr/>
            <p:nvPr/>
          </p:nvSpPr>
          <p:spPr>
            <a:xfrm rot="10800000" flipH="1" flipV="1">
              <a:off x="783067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8" name="Flowchart: Connector 38">
              <a:extLst>
                <a:ext uri="{FF2B5EF4-FFF2-40B4-BE49-F238E27FC236}">
                  <a16:creationId xmlns:a16="http://schemas.microsoft.com/office/drawing/2014/main" xmlns="" id="{F1B12BB5-52E2-46B3-9864-5557D473B516}"/>
                </a:ext>
              </a:extLst>
            </p:cNvPr>
            <p:cNvSpPr/>
            <p:nvPr/>
          </p:nvSpPr>
          <p:spPr>
            <a:xfrm rot="10800000" flipH="1" flipV="1">
              <a:off x="800636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9" name="Flowchart: Connector 39">
              <a:extLst>
                <a:ext uri="{FF2B5EF4-FFF2-40B4-BE49-F238E27FC236}">
                  <a16:creationId xmlns:a16="http://schemas.microsoft.com/office/drawing/2014/main" xmlns="" id="{32796E41-BDBC-4101-A709-7902CACB1EE6}"/>
                </a:ext>
              </a:extLst>
            </p:cNvPr>
            <p:cNvSpPr/>
            <p:nvPr/>
          </p:nvSpPr>
          <p:spPr>
            <a:xfrm rot="10800000" flipH="1" flipV="1">
              <a:off x="8182057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400" kern="0"/>
            </a:p>
          </p:txBody>
        </p:sp>
        <p:sp>
          <p:nvSpPr>
            <p:cNvPr id="500" name="Flowchart: Connector 40">
              <a:extLst>
                <a:ext uri="{FF2B5EF4-FFF2-40B4-BE49-F238E27FC236}">
                  <a16:creationId xmlns:a16="http://schemas.microsoft.com/office/drawing/2014/main" xmlns="" id="{E7759CAA-D706-4E84-8ABC-6A9335D5AA8C}"/>
                </a:ext>
              </a:extLst>
            </p:cNvPr>
            <p:cNvSpPr/>
            <p:nvPr/>
          </p:nvSpPr>
          <p:spPr>
            <a:xfrm rot="10800000" flipH="1" flipV="1">
              <a:off x="8357748" y="1994227"/>
              <a:ext cx="107598" cy="107602"/>
            </a:xfrm>
            <a:prstGeom prst="flowChartConnector">
              <a:avLst/>
            </a:prstGeom>
            <a:solidFill>
              <a:srgbClr val="6C7B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1" name="Flowchart: Connector 41">
              <a:extLst>
                <a:ext uri="{FF2B5EF4-FFF2-40B4-BE49-F238E27FC236}">
                  <a16:creationId xmlns:a16="http://schemas.microsoft.com/office/drawing/2014/main" xmlns="" id="{7E2A4352-F0EC-48F8-AF75-608DD0A944B5}"/>
                </a:ext>
              </a:extLst>
            </p:cNvPr>
            <p:cNvSpPr/>
            <p:nvPr/>
          </p:nvSpPr>
          <p:spPr>
            <a:xfrm rot="10800000" flipH="1" flipV="1">
              <a:off x="8533438" y="1994227"/>
              <a:ext cx="107598" cy="107602"/>
            </a:xfrm>
            <a:prstGeom prst="flowChartConnector">
              <a:avLst/>
            </a:prstGeom>
            <a:solidFill>
              <a:srgbClr val="6C7B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13" name="Group 19">
            <a:extLst>
              <a:ext uri="{FF2B5EF4-FFF2-40B4-BE49-F238E27FC236}">
                <a16:creationId xmlns:a16="http://schemas.microsoft.com/office/drawing/2014/main" xmlns="" id="{41032ECF-018F-3F46-B107-8EF7FDB4D943}"/>
              </a:ext>
            </a:extLst>
          </p:cNvPr>
          <p:cNvGrpSpPr/>
          <p:nvPr/>
        </p:nvGrpSpPr>
        <p:grpSpPr>
          <a:xfrm>
            <a:off x="1797124" y="2074076"/>
            <a:ext cx="1768277" cy="107822"/>
            <a:chOff x="6955948" y="1994227"/>
            <a:chExt cx="1685088" cy="107602"/>
          </a:xfrm>
        </p:grpSpPr>
        <p:sp>
          <p:nvSpPr>
            <p:cNvPr id="514" name="Flowchart: Connector 31">
              <a:extLst>
                <a:ext uri="{FF2B5EF4-FFF2-40B4-BE49-F238E27FC236}">
                  <a16:creationId xmlns:a16="http://schemas.microsoft.com/office/drawing/2014/main" xmlns="" id="{43BB4243-44B1-4515-9BF6-63CBC676B4CA}"/>
                </a:ext>
              </a:extLst>
            </p:cNvPr>
            <p:cNvSpPr/>
            <p:nvPr/>
          </p:nvSpPr>
          <p:spPr>
            <a:xfrm rot="10800000" flipH="1" flipV="1">
              <a:off x="695594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5" name="Flowchart: Connector 32">
              <a:extLst>
                <a:ext uri="{FF2B5EF4-FFF2-40B4-BE49-F238E27FC236}">
                  <a16:creationId xmlns:a16="http://schemas.microsoft.com/office/drawing/2014/main" xmlns="" id="{ED9D2D76-98DE-4219-B61D-966A3C876DA9}"/>
                </a:ext>
              </a:extLst>
            </p:cNvPr>
            <p:cNvSpPr/>
            <p:nvPr/>
          </p:nvSpPr>
          <p:spPr>
            <a:xfrm rot="10800000" flipH="1" flipV="1">
              <a:off x="713163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6" name="Flowchart: Connector 33">
              <a:extLst>
                <a:ext uri="{FF2B5EF4-FFF2-40B4-BE49-F238E27FC236}">
                  <a16:creationId xmlns:a16="http://schemas.microsoft.com/office/drawing/2014/main" xmlns="" id="{EB6542F0-155F-427A-A2D1-B9EDCBE4861D}"/>
                </a:ext>
              </a:extLst>
            </p:cNvPr>
            <p:cNvSpPr/>
            <p:nvPr/>
          </p:nvSpPr>
          <p:spPr>
            <a:xfrm rot="10800000" flipH="1" flipV="1">
              <a:off x="7307327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7" name="Flowchart: Connector 34">
              <a:extLst>
                <a:ext uri="{FF2B5EF4-FFF2-40B4-BE49-F238E27FC236}">
                  <a16:creationId xmlns:a16="http://schemas.microsoft.com/office/drawing/2014/main" xmlns="" id="{E5B403B5-8124-40A3-BF41-D3DD6274D381}"/>
                </a:ext>
              </a:extLst>
            </p:cNvPr>
            <p:cNvSpPr/>
            <p:nvPr/>
          </p:nvSpPr>
          <p:spPr>
            <a:xfrm rot="10800000" flipH="1" flipV="1">
              <a:off x="7483019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8" name="Flowchart: Connector 35">
              <a:extLst>
                <a:ext uri="{FF2B5EF4-FFF2-40B4-BE49-F238E27FC236}">
                  <a16:creationId xmlns:a16="http://schemas.microsoft.com/office/drawing/2014/main" xmlns="" id="{7654DAA6-E222-42D3-8FC7-E8801461F672}"/>
                </a:ext>
              </a:extLst>
            </p:cNvPr>
            <p:cNvSpPr/>
            <p:nvPr/>
          </p:nvSpPr>
          <p:spPr>
            <a:xfrm rot="10800000" flipH="1" flipV="1">
              <a:off x="7658709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9" name="Flowchart: Connector 36">
              <a:extLst>
                <a:ext uri="{FF2B5EF4-FFF2-40B4-BE49-F238E27FC236}">
                  <a16:creationId xmlns:a16="http://schemas.microsoft.com/office/drawing/2014/main" xmlns="" id="{2C58B024-5101-4CC5-A55E-684BB79CBBA2}"/>
                </a:ext>
              </a:extLst>
            </p:cNvPr>
            <p:cNvSpPr/>
            <p:nvPr/>
          </p:nvSpPr>
          <p:spPr>
            <a:xfrm rot="10800000" flipH="1" flipV="1">
              <a:off x="783067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0" name="Flowchart: Connector 38">
              <a:extLst>
                <a:ext uri="{FF2B5EF4-FFF2-40B4-BE49-F238E27FC236}">
                  <a16:creationId xmlns:a16="http://schemas.microsoft.com/office/drawing/2014/main" xmlns="" id="{F1B12BB5-52E2-46B3-9864-5557D473B516}"/>
                </a:ext>
              </a:extLst>
            </p:cNvPr>
            <p:cNvSpPr/>
            <p:nvPr/>
          </p:nvSpPr>
          <p:spPr>
            <a:xfrm rot="10800000" flipH="1" flipV="1">
              <a:off x="8006368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1" name="Flowchart: Connector 39">
              <a:extLst>
                <a:ext uri="{FF2B5EF4-FFF2-40B4-BE49-F238E27FC236}">
                  <a16:creationId xmlns:a16="http://schemas.microsoft.com/office/drawing/2014/main" xmlns="" id="{32796E41-BDBC-4101-A709-7902CACB1EE6}"/>
                </a:ext>
              </a:extLst>
            </p:cNvPr>
            <p:cNvSpPr/>
            <p:nvPr/>
          </p:nvSpPr>
          <p:spPr>
            <a:xfrm rot="10800000" flipH="1" flipV="1">
              <a:off x="8182057" y="1994227"/>
              <a:ext cx="107598" cy="107602"/>
            </a:xfrm>
            <a:prstGeom prst="flowChartConnector">
              <a:avLst/>
            </a:prstGeom>
            <a:gradFill>
              <a:gsLst>
                <a:gs pos="0">
                  <a:srgbClr val="11C1FF"/>
                </a:gs>
                <a:gs pos="100000">
                  <a:srgbClr val="169EFA">
                    <a:lumMod val="75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400" kern="0"/>
            </a:p>
          </p:txBody>
        </p:sp>
        <p:sp>
          <p:nvSpPr>
            <p:cNvPr id="522" name="Flowchart: Connector 40">
              <a:extLst>
                <a:ext uri="{FF2B5EF4-FFF2-40B4-BE49-F238E27FC236}">
                  <a16:creationId xmlns:a16="http://schemas.microsoft.com/office/drawing/2014/main" xmlns="" id="{E7759CAA-D706-4E84-8ABC-6A9335D5AA8C}"/>
                </a:ext>
              </a:extLst>
            </p:cNvPr>
            <p:cNvSpPr/>
            <p:nvPr/>
          </p:nvSpPr>
          <p:spPr>
            <a:xfrm rot="10800000" flipH="1" flipV="1">
              <a:off x="8357748" y="1994227"/>
              <a:ext cx="107598" cy="107602"/>
            </a:xfrm>
            <a:prstGeom prst="flowChartConnector">
              <a:avLst/>
            </a:prstGeom>
            <a:solidFill>
              <a:srgbClr val="6C7B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3" name="Flowchart: Connector 41">
              <a:extLst>
                <a:ext uri="{FF2B5EF4-FFF2-40B4-BE49-F238E27FC236}">
                  <a16:creationId xmlns:a16="http://schemas.microsoft.com/office/drawing/2014/main" xmlns="" id="{7E2A4352-F0EC-48F8-AF75-608DD0A944B5}"/>
                </a:ext>
              </a:extLst>
            </p:cNvPr>
            <p:cNvSpPr/>
            <p:nvPr/>
          </p:nvSpPr>
          <p:spPr>
            <a:xfrm rot="10800000" flipH="1" flipV="1">
              <a:off x="8533438" y="1994227"/>
              <a:ext cx="107598" cy="107602"/>
            </a:xfrm>
            <a:prstGeom prst="flowChartConnector">
              <a:avLst/>
            </a:prstGeom>
            <a:solidFill>
              <a:srgbClr val="6C7B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28190"/>
              </p:ext>
            </p:extLst>
          </p:nvPr>
        </p:nvGraphicFramePr>
        <p:xfrm>
          <a:off x="6311230" y="3391694"/>
          <a:ext cx="5377360" cy="306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20080"/>
                <a:gridCol w="720080"/>
                <a:gridCol w="1080120"/>
                <a:gridCol w="1200896"/>
              </a:tblGrid>
              <a:tr h="697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Способ направления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кв. 2022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кв. 2023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Динамика, ед.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Темп роста,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92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Всего,</a:t>
                      </a:r>
                      <a:r>
                        <a:rPr lang="ru-RU" sz="1400" baseline="0" dirty="0" smtClean="0"/>
                        <a:t> в том числе: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6401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8.1</a:t>
                      </a:r>
                      <a:endParaRPr lang="ru-RU" sz="1400" dirty="0"/>
                    </a:p>
                  </a:txBody>
                  <a:tcPr anchor="ctr"/>
                </a:tc>
              </a:tr>
              <a:tr h="6092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Сайт ФНС России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4325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6.8</a:t>
                      </a:r>
                      <a:endParaRPr lang="ru-RU" sz="1400" dirty="0"/>
                    </a:p>
                  </a:txBody>
                  <a:tcPr anchor="ctr"/>
                </a:tc>
              </a:tr>
              <a:tr h="6092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МФЦ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1582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1778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12.4</a:t>
                      </a:r>
                      <a:endParaRPr lang="ru-RU" sz="1400" dirty="0"/>
                    </a:p>
                  </a:txBody>
                  <a:tcPr anchor="ctr"/>
                </a:tc>
              </a:tr>
              <a:tr h="5372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Нотариусы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5.7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0F737D3-EFA3-4746-BCF8-E02B5C786538}"/>
              </a:ext>
            </a:extLst>
          </p:cNvPr>
          <p:cNvSpPr txBox="1"/>
          <p:nvPr/>
        </p:nvSpPr>
        <p:spPr>
          <a:xfrm>
            <a:off x="6311424" y="2611448"/>
            <a:ext cx="5400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ru-RU" sz="1600" dirty="0">
                <a:solidFill>
                  <a:schemeClr val="tx1"/>
                </a:solidFill>
                <a:latin typeface="ITC AvantGuard DemiBold" pitchFamily="34" charset="0"/>
              </a:rPr>
              <a:t>Сведения о </a:t>
            </a:r>
            <a:r>
              <a:rPr lang="ru-RU" sz="1600" dirty="0" smtClean="0">
                <a:solidFill>
                  <a:schemeClr val="tx1"/>
                </a:solidFill>
                <a:latin typeface="ITC AvantGuard DemiBold" pitchFamily="34" charset="0"/>
              </a:rPr>
              <a:t>документах, представленных </a:t>
            </a:r>
          </a:p>
          <a:p>
            <a:pPr defTabSz="914400"/>
            <a:r>
              <a:rPr lang="ru-RU" sz="1600" dirty="0" smtClean="0">
                <a:solidFill>
                  <a:schemeClr val="tx1"/>
                </a:solidFill>
                <a:latin typeface="ITC AvantGuard DemiBold" pitchFamily="34" charset="0"/>
              </a:rPr>
              <a:t>с электронной подписью в 1 кв. 2023 г.</a:t>
            </a:r>
          </a:p>
        </p:txBody>
      </p:sp>
    </p:spTree>
    <p:extLst>
      <p:ext uri="{BB962C8B-B14F-4D97-AF65-F5344CB8AC3E}">
        <p14:creationId xmlns:p14="http://schemas.microsoft.com/office/powerpoint/2010/main" val="41850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06573" y="-17777"/>
            <a:ext cx="11448034" cy="6511793"/>
            <a:chOff x="406573" y="-17777"/>
            <a:chExt cx="11448034" cy="6511793"/>
          </a:xfrm>
        </p:grpSpPr>
        <p:sp>
          <p:nvSpPr>
            <p:cNvPr id="25" name="Subtitle 2">
              <a:extLst>
                <a:ext uri="{FF2B5EF4-FFF2-40B4-BE49-F238E27FC236}">
                  <a16:creationId xmlns="" xmlns:a16="http://schemas.microsoft.com/office/drawing/2014/main" id="{2344D0E4-F4CC-4666-BA65-228B5D600976}"/>
                </a:ext>
              </a:extLst>
            </p:cNvPr>
            <p:cNvSpPr txBox="1">
              <a:spLocks/>
            </p:cNvSpPr>
            <p:nvPr/>
          </p:nvSpPr>
          <p:spPr>
            <a:xfrm>
              <a:off x="2855268" y="-17777"/>
              <a:ext cx="8784554" cy="77472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rgbClr val="4F81BD"/>
                </a:buClr>
                <a:tabLst>
                  <a:tab pos="347271" algn="l"/>
                </a:tabLst>
              </a:pPr>
              <a:r>
                <a:rPr lang="ru-RU" sz="18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Электронная регистрация ЮЛ и </a:t>
              </a:r>
              <a:r>
                <a:rPr lang="ru-RU" sz="18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ИП </a:t>
              </a:r>
              <a:r>
                <a:rPr lang="ru-RU" sz="18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8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01.04.2023</a:t>
              </a:r>
              <a:endParaRPr lang="ru-RU" sz="1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3" t="15556" r="11794" b="22585"/>
            <a:stretch/>
          </p:blipFill>
          <p:spPr bwMode="auto">
            <a:xfrm>
              <a:off x="406574" y="4429"/>
              <a:ext cx="11388798" cy="5237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9" t="84942" r="11588" b="270"/>
            <a:stretch/>
          </p:blipFill>
          <p:spPr bwMode="auto">
            <a:xfrm>
              <a:off x="406573" y="5241926"/>
              <a:ext cx="11388799" cy="125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9839622" y="189434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W:\10 РиУН\!Нашатырев\Личное\ДИО\9. Совещания\2023\18.04.23 Каск Сургут\Для слайдов\animation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8" t="7873" r="8717" b="5615"/>
            <a:stretch/>
          </p:blipFill>
          <p:spPr bwMode="auto">
            <a:xfrm>
              <a:off x="10099079" y="179909"/>
              <a:ext cx="1755528" cy="180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9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74" y="-1"/>
            <a:ext cx="12190486" cy="6646739"/>
            <a:chOff x="-74" y="-1"/>
            <a:chExt cx="12190486" cy="664673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15169" t="12903" r="16130" b="64904"/>
            <a:stretch/>
          </p:blipFill>
          <p:spPr>
            <a:xfrm>
              <a:off x="4563" y="-1"/>
              <a:ext cx="12185849" cy="2209801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15169" t="35415" r="16130" b="60926"/>
            <a:stretch/>
          </p:blipFill>
          <p:spPr>
            <a:xfrm>
              <a:off x="-74" y="1705795"/>
              <a:ext cx="12185849" cy="36430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15169" t="49891" r="16130" b="4784"/>
            <a:stretch/>
          </p:blipFill>
          <p:spPr>
            <a:xfrm>
              <a:off x="4563" y="2133650"/>
              <a:ext cx="12185849" cy="4513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9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11423799" cy="6859588"/>
            <a:chOff x="-1" y="0"/>
            <a:chExt cx="11423799" cy="68595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" t="9280" r="82079" b="5724"/>
            <a:stretch/>
          </p:blipFill>
          <p:spPr>
            <a:xfrm>
              <a:off x="-1" y="0"/>
              <a:ext cx="2571751" cy="685958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885" t="9280" r="24337" b="5724"/>
            <a:stretch/>
          </p:blipFill>
          <p:spPr>
            <a:xfrm>
              <a:off x="3562498" y="0"/>
              <a:ext cx="7861300" cy="68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01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0"/>
            <a:ext cx="12163154" cy="6859588"/>
            <a:chOff x="-1" y="0"/>
            <a:chExt cx="12163154" cy="68595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" t="9222" r="79024" b="926"/>
            <a:stretch/>
          </p:blipFill>
          <p:spPr>
            <a:xfrm>
              <a:off x="919" y="8731"/>
              <a:ext cx="2843882" cy="68508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944" t="9221" r="53657" b="83048"/>
            <a:stretch/>
          </p:blipFill>
          <p:spPr>
            <a:xfrm>
              <a:off x="2730499" y="224627"/>
              <a:ext cx="4410428" cy="7549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63459" t="27282" r="6630" b="926"/>
            <a:stretch/>
          </p:blipFill>
          <p:spPr>
            <a:xfrm>
              <a:off x="7282545" y="147016"/>
              <a:ext cx="4880608" cy="658762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1384" t="80940" r="53842" b="5881"/>
            <a:stretch/>
          </p:blipFill>
          <p:spPr>
            <a:xfrm>
              <a:off x="2737857" y="5166675"/>
              <a:ext cx="4544687" cy="135964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2334" t="18737" r="53193" b="73026"/>
            <a:stretch/>
          </p:blipFill>
          <p:spPr>
            <a:xfrm>
              <a:off x="2753900" y="1372270"/>
              <a:ext cx="4403069" cy="83338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1303" t="41113" r="53360" b="37422"/>
            <a:stretch/>
          </p:blipFill>
          <p:spPr>
            <a:xfrm>
              <a:off x="2724149" y="3058293"/>
              <a:ext cx="4558395" cy="217188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/>
            <a:srcRect l="1" t="9280" r="82079" b="5724"/>
            <a:stretch/>
          </p:blipFill>
          <p:spPr>
            <a:xfrm>
              <a:off x="-1" y="0"/>
              <a:ext cx="2571751" cy="68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01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273" y="0"/>
            <a:ext cx="11813159" cy="6859588"/>
            <a:chOff x="-3273" y="0"/>
            <a:chExt cx="11813159" cy="685958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3273" y="0"/>
              <a:ext cx="11813159" cy="6859588"/>
              <a:chOff x="-3273" y="0"/>
              <a:chExt cx="11813159" cy="6859588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"/>
                        </a14:imgEffect>
                      </a14:imgLayer>
                    </a14:imgProps>
                  </a:ext>
                </a:extLst>
              </a:blip>
              <a:srcRect t="10355" r="79708" b="1156"/>
              <a:stretch/>
            </p:blipFill>
            <p:spPr>
              <a:xfrm>
                <a:off x="-3273" y="0"/>
                <a:ext cx="2797274" cy="6859588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"/>
                        </a14:imgEffect>
                        <a14:imgEffect>
                          <a14:brightnessContrast contrast="-50000"/>
                        </a14:imgEffect>
                      </a14:imgLayer>
                    </a14:imgProps>
                  </a:ext>
                </a:extLst>
              </a:blip>
              <a:srcRect l="44228" t="10069" r="28514" b="57415"/>
              <a:stretch/>
            </p:blipFill>
            <p:spPr>
              <a:xfrm>
                <a:off x="6740961" y="483562"/>
                <a:ext cx="5068925" cy="3400390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"/>
                        </a14:imgEffect>
                        <a14:imgEffect>
                          <a14:brightnessContrast contrast="-50000"/>
                        </a14:imgEffect>
                      </a14:imgLayer>
                    </a14:imgProps>
                  </a:ext>
                </a:extLst>
              </a:blip>
              <a:srcRect l="44067" t="50000" r="28514" b="17770"/>
              <a:stretch/>
            </p:blipFill>
            <p:spPr>
              <a:xfrm>
                <a:off x="6740960" y="3439319"/>
                <a:ext cx="5068926" cy="3350853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"/>
                        </a14:imgEffect>
                      </a14:imgLayer>
                    </a14:imgProps>
                  </a:ext>
                </a:extLst>
              </a:blip>
              <a:srcRect l="21029" t="12336" r="31891" b="83077"/>
              <a:stretch/>
            </p:blipFill>
            <p:spPr>
              <a:xfrm>
                <a:off x="2798907" y="15588"/>
                <a:ext cx="8973726" cy="491708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"/>
                        </a14:imgEffect>
                        <a14:imgEffect>
                          <a14:brightnessContrast contrast="-50000"/>
                        </a14:imgEffect>
                      </a14:imgLayer>
                    </a14:imgProps>
                  </a:ext>
                </a:extLst>
              </a:blip>
              <a:srcRect l="21029" t="19071" r="56443" b="12448"/>
              <a:stretch/>
            </p:blipFill>
            <p:spPr>
              <a:xfrm>
                <a:off x="2789712" y="621481"/>
                <a:ext cx="3593526" cy="6142995"/>
              </a:xfrm>
              <a:prstGeom prst="rect">
                <a:avLst/>
              </a:prstGeom>
            </p:spPr>
          </p:pic>
        </p:grp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9"/>
            <a:srcRect l="1" t="9280" r="82079" b="5724"/>
            <a:stretch/>
          </p:blipFill>
          <p:spPr>
            <a:xfrm>
              <a:off x="-1" y="0"/>
              <a:ext cx="2571751" cy="68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2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0"/>
            <a:ext cx="12119790" cy="6859588"/>
            <a:chOff x="-1" y="0"/>
            <a:chExt cx="12119790" cy="685958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9319" r="80395" b="1337"/>
            <a:stretch/>
          </p:blipFill>
          <p:spPr>
            <a:xfrm>
              <a:off x="0" y="0"/>
              <a:ext cx="2676525" cy="685958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29233" t="14901" r="8614" b="79268"/>
            <a:stretch/>
          </p:blipFill>
          <p:spPr>
            <a:xfrm>
              <a:off x="2565673" y="117426"/>
              <a:ext cx="9554116" cy="50405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280" t="24330" r="18972" b="69467"/>
            <a:stretch/>
          </p:blipFill>
          <p:spPr>
            <a:xfrm>
              <a:off x="2595323" y="858450"/>
              <a:ext cx="9454108" cy="54289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1070" t="34751" r="16000" b="4955"/>
            <a:stretch/>
          </p:blipFill>
          <p:spPr>
            <a:xfrm>
              <a:off x="2498998" y="1622880"/>
              <a:ext cx="9573166" cy="515804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/>
            <a:srcRect l="1" t="9280" r="82079" b="5724"/>
            <a:stretch/>
          </p:blipFill>
          <p:spPr>
            <a:xfrm>
              <a:off x="-1" y="0"/>
              <a:ext cx="2571751" cy="68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86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0"/>
            <a:ext cx="12091215" cy="6859588"/>
            <a:chOff x="-1" y="0"/>
            <a:chExt cx="12091215" cy="68595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313" t="10824" r="80819" b="1168"/>
            <a:stretch/>
          </p:blipFill>
          <p:spPr>
            <a:xfrm>
              <a:off x="-1" y="0"/>
              <a:ext cx="2476501" cy="68595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29233" t="14901" r="8614" b="79268"/>
            <a:stretch/>
          </p:blipFill>
          <p:spPr>
            <a:xfrm>
              <a:off x="2537098" y="117426"/>
              <a:ext cx="9554116" cy="50405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280" t="24330" r="18972" b="69467"/>
            <a:stretch/>
          </p:blipFill>
          <p:spPr>
            <a:xfrm>
              <a:off x="2566748" y="858450"/>
              <a:ext cx="9454108" cy="54289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23277" t="36676" r="20929" b="55503"/>
            <a:stretch/>
          </p:blipFill>
          <p:spPr>
            <a:xfrm>
              <a:off x="2566748" y="1790700"/>
              <a:ext cx="9454108" cy="74528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20830" t="48925" r="23500" b="4773"/>
            <a:stretch/>
          </p:blipFill>
          <p:spPr>
            <a:xfrm>
              <a:off x="2456080" y="2871536"/>
              <a:ext cx="8008772" cy="389691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</a:extLst>
            </a:blip>
            <a:srcRect l="81849" t="48925" r="6795" b="4773"/>
            <a:stretch/>
          </p:blipFill>
          <p:spPr>
            <a:xfrm>
              <a:off x="10457564" y="2871536"/>
              <a:ext cx="1633650" cy="389691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/>
            <a:srcRect l="1" t="9280" r="82079" b="5724"/>
            <a:stretch/>
          </p:blipFill>
          <p:spPr>
            <a:xfrm>
              <a:off x="-1" y="0"/>
              <a:ext cx="2571751" cy="68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38520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24800</TotalTime>
  <Words>365</Words>
  <Application>Microsoft Office PowerPoint</Application>
  <PresentationFormat>Произвольный</PresentationFormat>
  <Paragraphs>118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Специальное оформление</vt:lpstr>
      <vt:lpstr>2_Тема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Нашатырев Петр Олегович</cp:lastModifiedBy>
  <cp:revision>1848</cp:revision>
  <cp:lastPrinted>2023-04-11T07:23:23Z</cp:lastPrinted>
  <dcterms:modified xsi:type="dcterms:W3CDTF">2023-04-17T04:53:05Z</dcterms:modified>
</cp:coreProperties>
</file>