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2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758" r:id="rId3"/>
  </p:sldMasterIdLst>
  <p:notesMasterIdLst>
    <p:notesMasterId r:id="rId11"/>
  </p:notesMasterIdLst>
  <p:handoutMasterIdLst>
    <p:handoutMasterId r:id="rId12"/>
  </p:handoutMasterIdLst>
  <p:sldIdLst>
    <p:sldId id="372" r:id="rId4"/>
    <p:sldId id="532" r:id="rId5"/>
    <p:sldId id="539" r:id="rId6"/>
    <p:sldId id="534" r:id="rId7"/>
    <p:sldId id="536" r:id="rId8"/>
    <p:sldId id="537" r:id="rId9"/>
    <p:sldId id="538" r:id="rId10"/>
  </p:sldIdLst>
  <p:sldSz cx="12190413" cy="6859588"/>
  <p:notesSz cx="6805613" cy="9944100"/>
  <p:defaultTextStyle>
    <a:defPPr>
      <a:defRPr lang="ru-RU"/>
    </a:defPPr>
    <a:lvl1pPr marL="0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63028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26056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89084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52111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15140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78169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41196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704225" algn="l" defTabSz="92605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953F"/>
    <a:srgbClr val="B91403"/>
    <a:srgbClr val="669900"/>
    <a:srgbClr val="F68D36"/>
    <a:srgbClr val="F5801F"/>
    <a:srgbClr val="F6903C"/>
    <a:srgbClr val="D44912"/>
    <a:srgbClr val="FFFFFF"/>
    <a:srgbClr val="F5F5F5"/>
    <a:srgbClr val="2B75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9536" autoAdjust="0"/>
  </p:normalViewPr>
  <p:slideViewPr>
    <p:cSldViewPr>
      <p:cViewPr>
        <p:scale>
          <a:sx n="100" d="100"/>
          <a:sy n="100" d="100"/>
        </p:scale>
        <p:origin x="-1140" y="-330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189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572341985551313"/>
          <c:y val="1.5747230905242587E-2"/>
          <c:w val="0.5551945540633797"/>
          <c:h val="0.91246973846092794"/>
        </c:manualLayout>
      </c:layout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39"/>
        <c:holeSize val="90"/>
      </c:doughnut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01.01.2022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Имущ. налоги</c:v>
                </c:pt>
                <c:pt idx="1">
                  <c:v>Спец. режимы</c:v>
                </c:pt>
                <c:pt idx="2">
                  <c:v>НДФЛ</c:v>
                </c:pt>
                <c:pt idx="3">
                  <c:v>Всего</c:v>
                </c:pt>
              </c:strCache>
            </c:strRef>
          </c:cat>
          <c:val>
            <c:numRef>
              <c:f>Лист1!$B$2:$B$5</c:f>
              <c:numCache>
                <c:formatCode>0</c:formatCode>
                <c:ptCount val="4"/>
                <c:pt idx="0">
                  <c:v>306.43048028595894</c:v>
                </c:pt>
                <c:pt idx="1">
                  <c:v>107.52638680853666</c:v>
                </c:pt>
                <c:pt idx="2">
                  <c:v>172.74686209216657</c:v>
                </c:pt>
                <c:pt idx="3">
                  <c:v>589.20663487063791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01.01.2023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Имущ. налоги</c:v>
                </c:pt>
                <c:pt idx="1">
                  <c:v>Спец. режимы</c:v>
                </c:pt>
                <c:pt idx="2">
                  <c:v>НДФЛ</c:v>
                </c:pt>
                <c:pt idx="3">
                  <c:v>Всего</c:v>
                </c:pt>
              </c:strCache>
            </c:strRef>
          </c:cat>
          <c:val>
            <c:numRef>
              <c:f>Лист1!$C$2:$C$5</c:f>
              <c:numCache>
                <c:formatCode>0</c:formatCode>
                <c:ptCount val="4"/>
                <c:pt idx="0">
                  <c:v>362.60069745947163</c:v>
                </c:pt>
                <c:pt idx="1">
                  <c:v>97.81868419636163</c:v>
                </c:pt>
                <c:pt idx="2">
                  <c:v>241.3606479407502</c:v>
                </c:pt>
                <c:pt idx="3">
                  <c:v>704.06298486483922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22686208"/>
        <c:axId val="161517504"/>
      </c:barChart>
      <c:catAx>
        <c:axId val="222686208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61517504"/>
        <c:crosses val="autoZero"/>
        <c:auto val="1"/>
        <c:lblAlgn val="ctr"/>
        <c:lblOffset val="100"/>
        <c:noMultiLvlLbl val="0"/>
      </c:catAx>
      <c:valAx>
        <c:axId val="161517504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2226862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572341985551313"/>
          <c:y val="1.5747230905242587E-2"/>
          <c:w val="0.5551945540633797"/>
          <c:h val="0.91246973846092794"/>
        </c:manualLayout>
      </c:layout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39"/>
        <c:holeSize val="90"/>
      </c:doughnut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01.01.2022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Имущ. налоги</c:v>
                </c:pt>
                <c:pt idx="1">
                  <c:v>Спец. режимы</c:v>
                </c:pt>
                <c:pt idx="2">
                  <c:v>НДФЛ</c:v>
                </c:pt>
                <c:pt idx="3">
                  <c:v>Всего</c:v>
                </c:pt>
              </c:strCache>
            </c:strRef>
          </c:cat>
          <c:val>
            <c:numRef>
              <c:f>Лист1!$B$2:$B$5</c:f>
              <c:numCache>
                <c:formatCode>0</c:formatCode>
                <c:ptCount val="4"/>
                <c:pt idx="0">
                  <c:v>75.792886001999562</c:v>
                </c:pt>
                <c:pt idx="1">
                  <c:v>27.59206906324243</c:v>
                </c:pt>
                <c:pt idx="2">
                  <c:v>74.642498967518506</c:v>
                </c:pt>
                <c:pt idx="3">
                  <c:v>178.59941130610818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01.01.2023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Имущ. налоги</c:v>
                </c:pt>
                <c:pt idx="1">
                  <c:v>Спец. режимы</c:v>
                </c:pt>
                <c:pt idx="2">
                  <c:v>НДФЛ</c:v>
                </c:pt>
                <c:pt idx="3">
                  <c:v>Всего</c:v>
                </c:pt>
              </c:strCache>
            </c:strRef>
          </c:cat>
          <c:val>
            <c:numRef>
              <c:f>Лист1!$C$2:$C$5</c:f>
              <c:numCache>
                <c:formatCode>0</c:formatCode>
                <c:ptCount val="4"/>
                <c:pt idx="0">
                  <c:v>78.019872074714414</c:v>
                </c:pt>
                <c:pt idx="1">
                  <c:v>31.357655979078867</c:v>
                </c:pt>
                <c:pt idx="2">
                  <c:v>141.64419338197845</c:v>
                </c:pt>
                <c:pt idx="3">
                  <c:v>255.39994778789688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23381504"/>
        <c:axId val="181879936"/>
      </c:barChart>
      <c:catAx>
        <c:axId val="223381504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81879936"/>
        <c:crosses val="autoZero"/>
        <c:auto val="1"/>
        <c:lblAlgn val="ctr"/>
        <c:lblOffset val="100"/>
        <c:noMultiLvlLbl val="0"/>
      </c:catAx>
      <c:valAx>
        <c:axId val="181879936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2233815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572341985551313"/>
          <c:y val="1.5747230905242587E-2"/>
          <c:w val="0.5551945540633797"/>
          <c:h val="0.91246973846092794"/>
        </c:manualLayout>
      </c:layout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39"/>
        <c:holeSize val="90"/>
      </c:doughnut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572341985551313"/>
          <c:y val="1.5747230905242587E-2"/>
          <c:w val="0.5551945540633797"/>
          <c:h val="0.91246973846092794"/>
        </c:manualLayout>
      </c:layout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39"/>
        <c:holeSize val="90"/>
      </c:doughnut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572341985551313"/>
          <c:y val="1.5747230905242587E-2"/>
          <c:w val="0.5551945540633797"/>
          <c:h val="0.91246973846092794"/>
        </c:manualLayout>
      </c:layout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39"/>
        <c:holeSize val="90"/>
      </c:doughnut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572341985551313"/>
          <c:y val="1.5747230905242587E-2"/>
          <c:w val="0.5551945540633797"/>
          <c:h val="0.91246973846092794"/>
        </c:manualLayout>
      </c:layout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39"/>
        <c:holeSize val="90"/>
      </c:doughnut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4942" y="3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DE28C-5B1B-4327-82B2-C0BA81C77F53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3" y="9445173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4942" y="9445173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5553D-D7D1-43AB-B740-ACA9D809D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2138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942" y="3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33E2D5-6D97-44AF-A5D0-B61754EC999C}" type="datetimeFigureOut">
              <a:rPr lang="ru-RU" smtClean="0"/>
              <a:t>14.04.2023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85601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45173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942" y="9445173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A9E22B-BF30-41F2-ACA8-767A45C62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6393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3028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26056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89084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52111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15140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78169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41196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04225" algn="l" defTabSz="92605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59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9E22B-BF30-41F2-ACA8-767A45C62540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8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804" y="1122628"/>
            <a:ext cx="9142810" cy="2388153"/>
          </a:xfrm>
        </p:spPr>
        <p:txBody>
          <a:bodyPr anchor="b"/>
          <a:lstStyle>
            <a:lvl1pPr algn="ctr">
              <a:defRPr sz="6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804" y="3602872"/>
            <a:ext cx="9142810" cy="1656145"/>
          </a:xfrm>
        </p:spPr>
        <p:txBody>
          <a:bodyPr/>
          <a:lstStyle>
            <a:lvl1pPr marL="0" indent="0" algn="ctr">
              <a:buNone/>
              <a:defRPr sz="2400"/>
            </a:lvl1pPr>
            <a:lvl2pPr marL="463028" indent="0" algn="ctr">
              <a:buNone/>
              <a:defRPr sz="2000"/>
            </a:lvl2pPr>
            <a:lvl3pPr marL="926056" indent="0" algn="ctr">
              <a:buNone/>
              <a:defRPr sz="1800"/>
            </a:lvl3pPr>
            <a:lvl4pPr marL="1389084" indent="0" algn="ctr">
              <a:buNone/>
              <a:defRPr sz="1700"/>
            </a:lvl4pPr>
            <a:lvl5pPr marL="1852111" indent="0" algn="ctr">
              <a:buNone/>
              <a:defRPr sz="1700"/>
            </a:lvl5pPr>
            <a:lvl6pPr marL="2315140" indent="0" algn="ctr">
              <a:buNone/>
              <a:defRPr sz="1700"/>
            </a:lvl6pPr>
            <a:lvl7pPr marL="2778169" indent="0" algn="ctr">
              <a:buNone/>
              <a:defRPr sz="1700"/>
            </a:lvl7pPr>
            <a:lvl8pPr marL="3241196" indent="0" algn="ctr">
              <a:buNone/>
              <a:defRPr sz="1700"/>
            </a:lvl8pPr>
            <a:lvl9pPr marL="3704225" indent="0" algn="ctr">
              <a:buNone/>
              <a:defRPr sz="17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74D66-3859-4348-B4DC-53BE63A492E0}" type="datetime1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7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A0A91-018D-40C5-B887-7419842A66C4}" type="datetime1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06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3767" y="365211"/>
            <a:ext cx="2628556" cy="581318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093" y="365211"/>
            <a:ext cx="7733295" cy="581318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D5B6F-04E2-46E9-B7FA-A51CD656C731}" type="datetime1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570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283" y="2130948"/>
            <a:ext cx="10361852" cy="147036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570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41826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6712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3934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283" y="1452767"/>
            <a:ext cx="10361852" cy="4628635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16401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169">
            <a:normAutofit/>
          </a:bodyPr>
          <a:lstStyle>
            <a:lvl1pPr marL="0" indent="0">
              <a:spcBef>
                <a:spcPts val="1200"/>
              </a:spcBef>
              <a:buNone/>
              <a:defRPr sz="1500"/>
            </a:lvl1pPr>
            <a:lvl2pPr marL="228550" indent="-228550">
              <a:spcBef>
                <a:spcPts val="1200"/>
              </a:spcBef>
              <a:buFont typeface="Arial" panose="020B0604020202020204" pitchFamily="34" charset="0"/>
              <a:buChar char="•"/>
              <a:defRPr sz="1500"/>
            </a:lvl2pPr>
            <a:lvl3pPr marL="476148" indent="-247597">
              <a:spcBef>
                <a:spcPts val="1200"/>
              </a:spcBef>
              <a:buFont typeface="Open Sans Light" panose="020B0306030504020204" pitchFamily="34" charset="0"/>
              <a:buChar char="–"/>
              <a:defRPr sz="1500"/>
            </a:lvl3pPr>
            <a:lvl4pPr marL="685651" indent="-228550">
              <a:spcBef>
                <a:spcPts val="1200"/>
              </a:spcBef>
              <a:buFont typeface="Arial" panose="020B0604020202020204" pitchFamily="34" charset="0"/>
              <a:buChar char="•"/>
              <a:defRPr sz="1500"/>
            </a:lvl4pPr>
            <a:lvl5pPr marL="914202" indent="-228550">
              <a:spcBef>
                <a:spcPts val="1200"/>
              </a:spcBef>
              <a:buFont typeface="Open Sans Light" panose="020B0306030504020204" pitchFamily="34" charset="0"/>
              <a:buChar char="–"/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3973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283" y="1452767"/>
            <a:ext cx="10361852" cy="4628635"/>
          </a:xfrm>
        </p:spPr>
        <p:txBody>
          <a:bodyPr numCol="2" spcCol="274169">
            <a:normAutofit/>
          </a:bodyPr>
          <a:lstStyle>
            <a:lvl1pPr marL="0" indent="0">
              <a:spcBef>
                <a:spcPts val="1200"/>
              </a:spcBef>
              <a:buNone/>
              <a:defRPr sz="1500"/>
            </a:lvl1pPr>
            <a:lvl2pPr marL="228550" indent="-228550">
              <a:spcBef>
                <a:spcPts val="1200"/>
              </a:spcBef>
              <a:buFont typeface="Arial" panose="020B0604020202020204" pitchFamily="34" charset="0"/>
              <a:buChar char="•"/>
              <a:defRPr sz="1500"/>
            </a:lvl2pPr>
            <a:lvl3pPr marL="457101" indent="-228550">
              <a:spcBef>
                <a:spcPts val="1200"/>
              </a:spcBef>
              <a:buFont typeface="Open Sans Light" panose="020B0306030504020204" pitchFamily="34" charset="0"/>
              <a:buChar char="–"/>
              <a:defRPr sz="1500"/>
            </a:lvl3pPr>
            <a:lvl4pPr marL="685651" indent="-228550">
              <a:spcBef>
                <a:spcPts val="1200"/>
              </a:spcBef>
              <a:buFont typeface="Arial" panose="020B0604020202020204" pitchFamily="34" charset="0"/>
              <a:buChar char="•"/>
              <a:defRPr sz="1500"/>
            </a:lvl4pPr>
            <a:lvl5pPr marL="914202" indent="-228550">
              <a:spcBef>
                <a:spcPts val="1200"/>
              </a:spcBef>
              <a:buFont typeface="Open Sans Light" panose="020B0306030504020204" pitchFamily="34" charset="0"/>
              <a:buChar char="–"/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609780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289" y="1452766"/>
            <a:ext cx="5079339" cy="452701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794" y="1452766"/>
            <a:ext cx="5079339" cy="452701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23406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289" y="1219488"/>
            <a:ext cx="5079339" cy="452701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794" y="1219488"/>
            <a:ext cx="5079339" cy="452701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923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811C5-ABF0-4289-857E-2B054B24D895}" type="datetime1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4057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291" y="1219555"/>
            <a:ext cx="5081454" cy="307777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468" indent="0">
              <a:buNone/>
              <a:defRPr sz="2600" b="1"/>
            </a:lvl2pPr>
            <a:lvl3pPr marL="1218936" indent="0">
              <a:buNone/>
              <a:defRPr sz="2400" b="1"/>
            </a:lvl3pPr>
            <a:lvl4pPr marL="1828403" indent="0">
              <a:buNone/>
              <a:defRPr sz="2100" b="1"/>
            </a:lvl4pPr>
            <a:lvl5pPr marL="2437871" indent="0">
              <a:buNone/>
              <a:defRPr sz="2100" b="1"/>
            </a:lvl5pPr>
            <a:lvl6pPr marL="3047339" indent="0">
              <a:buNone/>
              <a:defRPr sz="2100" b="1"/>
            </a:lvl6pPr>
            <a:lvl7pPr marL="3656806" indent="0">
              <a:buNone/>
              <a:defRPr sz="2100" b="1"/>
            </a:lvl7pPr>
            <a:lvl8pPr marL="4266273" indent="0">
              <a:buNone/>
              <a:defRPr sz="2100" b="1"/>
            </a:lvl8pPr>
            <a:lvl9pPr marL="4875742" indent="0">
              <a:buNone/>
              <a:defRPr sz="2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291" y="1560650"/>
            <a:ext cx="5081454" cy="456693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563" y="1219555"/>
            <a:ext cx="5083570" cy="307777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468" indent="0">
              <a:buNone/>
              <a:defRPr sz="2600" b="1"/>
            </a:lvl2pPr>
            <a:lvl3pPr marL="1218936" indent="0">
              <a:buNone/>
              <a:defRPr sz="2400" b="1"/>
            </a:lvl3pPr>
            <a:lvl4pPr marL="1828403" indent="0">
              <a:buNone/>
              <a:defRPr sz="2100" b="1"/>
            </a:lvl4pPr>
            <a:lvl5pPr marL="2437871" indent="0">
              <a:buNone/>
              <a:defRPr sz="2100" b="1"/>
            </a:lvl5pPr>
            <a:lvl6pPr marL="3047339" indent="0">
              <a:buNone/>
              <a:defRPr sz="2100" b="1"/>
            </a:lvl6pPr>
            <a:lvl7pPr marL="3656806" indent="0">
              <a:buNone/>
              <a:defRPr sz="2100" b="1"/>
            </a:lvl7pPr>
            <a:lvl8pPr marL="4266273" indent="0">
              <a:buNone/>
              <a:defRPr sz="2100" b="1"/>
            </a:lvl8pPr>
            <a:lvl9pPr marL="4875742" indent="0">
              <a:buNone/>
              <a:defRPr sz="2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563" y="1560650"/>
            <a:ext cx="5083570" cy="456693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8802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291" y="1462696"/>
            <a:ext cx="5081454" cy="307777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468" indent="0">
              <a:buNone/>
              <a:defRPr sz="2600" b="1"/>
            </a:lvl2pPr>
            <a:lvl3pPr marL="1218936" indent="0">
              <a:buNone/>
              <a:defRPr sz="2400" b="1"/>
            </a:lvl3pPr>
            <a:lvl4pPr marL="1828403" indent="0">
              <a:buNone/>
              <a:defRPr sz="2100" b="1"/>
            </a:lvl4pPr>
            <a:lvl5pPr marL="2437871" indent="0">
              <a:buNone/>
              <a:defRPr sz="2100" b="1"/>
            </a:lvl5pPr>
            <a:lvl6pPr marL="3047339" indent="0">
              <a:buNone/>
              <a:defRPr sz="2100" b="1"/>
            </a:lvl6pPr>
            <a:lvl7pPr marL="3656806" indent="0">
              <a:buNone/>
              <a:defRPr sz="2100" b="1"/>
            </a:lvl7pPr>
            <a:lvl8pPr marL="4266273" indent="0">
              <a:buNone/>
              <a:defRPr sz="2100" b="1"/>
            </a:lvl8pPr>
            <a:lvl9pPr marL="4875742" indent="0">
              <a:buNone/>
              <a:defRPr sz="2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291" y="1803798"/>
            <a:ext cx="5081454" cy="436984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563" y="1462696"/>
            <a:ext cx="5083570" cy="307777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468" indent="0">
              <a:buNone/>
              <a:defRPr sz="2600" b="1"/>
            </a:lvl2pPr>
            <a:lvl3pPr marL="1218936" indent="0">
              <a:buNone/>
              <a:defRPr sz="2400" b="1"/>
            </a:lvl3pPr>
            <a:lvl4pPr marL="1828403" indent="0">
              <a:buNone/>
              <a:defRPr sz="2100" b="1"/>
            </a:lvl4pPr>
            <a:lvl5pPr marL="2437871" indent="0">
              <a:buNone/>
              <a:defRPr sz="2100" b="1"/>
            </a:lvl5pPr>
            <a:lvl6pPr marL="3047339" indent="0">
              <a:buNone/>
              <a:defRPr sz="2100" b="1"/>
            </a:lvl6pPr>
            <a:lvl7pPr marL="3656806" indent="0">
              <a:buNone/>
              <a:defRPr sz="2100" b="1"/>
            </a:lvl7pPr>
            <a:lvl8pPr marL="4266273" indent="0">
              <a:buNone/>
              <a:defRPr sz="2100" b="1"/>
            </a:lvl8pPr>
            <a:lvl9pPr marL="4875742" indent="0">
              <a:buNone/>
              <a:defRPr sz="21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563" y="1803798"/>
            <a:ext cx="5083570" cy="436984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2954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652000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23294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46656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8" y="0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048626" y="0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097245" y="0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9145861" y="0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8" y="3420648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3048626" y="3420648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6097245" y="3420648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9145861" y="3420648"/>
            <a:ext cx="3062841" cy="3438940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8397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437321" y="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74642" y="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311962" y="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9749283" y="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28196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437321" y="228196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874642" y="228196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7311962" y="228196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9749283" y="2281960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4563916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2446464" y="4563916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883784" y="4563916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7321104" y="4563916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749283" y="4563916"/>
            <a:ext cx="2441130" cy="2295675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3106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" y="0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28488" y="0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056972" y="0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085465" y="0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42437" y="0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113948" y="0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7" y="1710324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28488" y="1710324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4056972" y="1710324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085465" y="1710324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10142437" y="1710324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8113948" y="1710324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7" y="3420648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028488" y="3420648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4056972" y="3420648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6085465" y="3420648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10142437" y="3420648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13948" y="3420648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7" y="5130972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2028488" y="5130972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4056972" y="5130972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6085465" y="5130972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10142437" y="5130972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8113948" y="5130972"/>
            <a:ext cx="2047989" cy="1728616"/>
          </a:xfrm>
        </p:spPr>
        <p:txBody>
          <a:bodyPr lIns="182780" tIns="91389" rIns="182780" bIns="9138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352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290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55545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196797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8838052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6070854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3"/>
            <a:ext cx="2438083" cy="340822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290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55545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196797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8838052" y="4981747"/>
            <a:ext cx="24380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02789059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745" y="1710137"/>
            <a:ext cx="10514231" cy="2853398"/>
          </a:xfrm>
        </p:spPr>
        <p:txBody>
          <a:bodyPr anchor="b"/>
          <a:lstStyle>
            <a:lvl1pPr>
              <a:defRPr sz="6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745" y="4590531"/>
            <a:ext cx="10514231" cy="150053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6302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26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8908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185211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3151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277816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24119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370422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71FC-3573-4450-8B36-DA0BDCE48B45}" type="datetime1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7843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6"/>
            <a:ext cx="3327983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6"/>
            <a:ext cx="3327983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6"/>
            <a:ext cx="3327983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289" y="4981747"/>
            <a:ext cx="33279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227" y="4981747"/>
            <a:ext cx="33279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8150" y="4981747"/>
            <a:ext cx="33279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35275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6"/>
            <a:ext cx="3327983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6"/>
            <a:ext cx="3327983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6"/>
            <a:ext cx="3327983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289" y="4981747"/>
            <a:ext cx="33279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227" y="4981747"/>
            <a:ext cx="33279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8150" y="4981747"/>
            <a:ext cx="3327983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67096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6"/>
            <a:ext cx="5084926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6"/>
            <a:ext cx="5084926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284" y="4981747"/>
            <a:ext cx="5084926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191205" y="4981747"/>
            <a:ext cx="5084926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2717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6"/>
            <a:ext cx="5084926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6"/>
            <a:ext cx="5084926" cy="340822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284" y="4981747"/>
            <a:ext cx="5084926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191205" y="4981747"/>
            <a:ext cx="5084926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2936355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4281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4521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4762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5002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28779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7"/>
            <a:ext cx="2438083" cy="147650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4281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4521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4762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5002" y="3055988"/>
            <a:ext cx="2441130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887370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3"/>
            <a:ext cx="3327983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3"/>
            <a:ext cx="3327983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3"/>
            <a:ext cx="3327983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289" y="3055988"/>
            <a:ext cx="3327983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227" y="3055988"/>
            <a:ext cx="3327983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8150" y="3055988"/>
            <a:ext cx="3327983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18150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3"/>
            <a:ext cx="3327983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3"/>
            <a:ext cx="3327983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3"/>
            <a:ext cx="3327983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289" y="3055988"/>
            <a:ext cx="3327983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227" y="3055988"/>
            <a:ext cx="3327983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8150" y="3055988"/>
            <a:ext cx="3327983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1839635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3"/>
            <a:ext cx="5084926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3"/>
            <a:ext cx="5084926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282" y="3055988"/>
            <a:ext cx="5083402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2730" y="3055988"/>
            <a:ext cx="5083402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07689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3"/>
            <a:ext cx="5084926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3"/>
            <a:ext cx="5084926" cy="147252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282" y="3055988"/>
            <a:ext cx="5083402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2730" y="3055988"/>
            <a:ext cx="5083402" cy="2989024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40878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091" y="1826048"/>
            <a:ext cx="5180926" cy="435234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1398" y="1826048"/>
            <a:ext cx="5180926" cy="435234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5974D-C852-4B09-9CB6-4EE48A7383B7}" type="datetime1">
              <a:rPr lang="ru-RU" smtClean="0"/>
              <a:t>14.04.2023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33846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273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529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5780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7036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3265" y="4718128"/>
            <a:ext cx="2441130" cy="1326912"/>
          </a:xfrm>
        </p:spPr>
        <p:txBody>
          <a:bodyPr/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3505" y="4718128"/>
            <a:ext cx="2441130" cy="1326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3746" y="4718128"/>
            <a:ext cx="2441130" cy="1326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3986" y="4718128"/>
            <a:ext cx="2441130" cy="1326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913273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554529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95780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837036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398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273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529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5780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7036" y="139732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3265" y="4718128"/>
            <a:ext cx="2441130" cy="1326912"/>
          </a:xfrm>
        </p:spPr>
        <p:txBody>
          <a:bodyPr/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3505" y="4718128"/>
            <a:ext cx="2441130" cy="1326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3746" y="4718128"/>
            <a:ext cx="2441130" cy="1326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3986" y="4718128"/>
            <a:ext cx="2441130" cy="13269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913273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554529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95780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837036" y="3057717"/>
            <a:ext cx="2438083" cy="147650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282880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3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3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3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289" y="4722083"/>
            <a:ext cx="3327983" cy="1370565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227" y="4722083"/>
            <a:ext cx="3327983" cy="1370565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8150" y="4722083"/>
            <a:ext cx="3327983" cy="1370565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14289" y="3061697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431227" y="3061697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48150" y="3061697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18215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3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3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3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289" y="4722083"/>
            <a:ext cx="3327983" cy="1370565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227" y="4722083"/>
            <a:ext cx="3327983" cy="1370565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8150" y="4722083"/>
            <a:ext cx="3327983" cy="1370565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14289" y="3061697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431227" y="3061697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48150" y="3061697"/>
            <a:ext cx="3327983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759183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5808" y="1397323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733" y="1397323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282" y="4705523"/>
            <a:ext cx="5083402" cy="133951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2730" y="4705523"/>
            <a:ext cx="5083402" cy="133951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15808" y="3061697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92733" y="3061697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7965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5808" y="1397323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733" y="1397323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282" y="4705523"/>
            <a:ext cx="5083402" cy="133951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2730" y="4705523"/>
            <a:ext cx="5083402" cy="133951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15808" y="3061697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92733" y="3061697"/>
            <a:ext cx="5084926" cy="147252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4358060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281" y="4605795"/>
            <a:ext cx="2441130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521" y="4605795"/>
            <a:ext cx="2441130" cy="1058648"/>
          </a:xfrm>
          <a:solidFill>
            <a:schemeClr val="accent3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4762" y="4605795"/>
            <a:ext cx="2441130" cy="1058648"/>
          </a:xfrm>
          <a:solidFill>
            <a:schemeClr val="accent5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5002" y="4605795"/>
            <a:ext cx="2441130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23467146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6"/>
            <a:ext cx="24380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281" y="4605795"/>
            <a:ext cx="2441130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521" y="4605795"/>
            <a:ext cx="2441130" cy="1058648"/>
          </a:xfrm>
          <a:solidFill>
            <a:schemeClr val="accent3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4762" y="4605795"/>
            <a:ext cx="2441130" cy="1058648"/>
          </a:xfrm>
          <a:solidFill>
            <a:schemeClr val="accent5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5002" y="4605795"/>
            <a:ext cx="2441130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724530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6"/>
            <a:ext cx="33279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6"/>
            <a:ext cx="33279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6"/>
            <a:ext cx="33279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9" y="4605801"/>
            <a:ext cx="3327983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227" y="4605801"/>
            <a:ext cx="3327983" cy="1058648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8150" y="4605801"/>
            <a:ext cx="3327983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6681486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6"/>
            <a:ext cx="33279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6"/>
            <a:ext cx="33279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6"/>
            <a:ext cx="3327983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9" y="4605801"/>
            <a:ext cx="3327983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227" y="4605801"/>
            <a:ext cx="3327983" cy="1058648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8150" y="4605801"/>
            <a:ext cx="3327983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60932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80" y="365211"/>
            <a:ext cx="10514231" cy="132587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682" y="1681557"/>
            <a:ext cx="5157117" cy="8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028" indent="0">
              <a:buNone/>
              <a:defRPr sz="2000" b="1"/>
            </a:lvl2pPr>
            <a:lvl3pPr marL="926056" indent="0">
              <a:buNone/>
              <a:defRPr sz="1800" b="1"/>
            </a:lvl3pPr>
            <a:lvl4pPr marL="1389084" indent="0">
              <a:buNone/>
              <a:defRPr sz="1700" b="1"/>
            </a:lvl4pPr>
            <a:lvl5pPr marL="1852111" indent="0">
              <a:buNone/>
              <a:defRPr sz="1700" b="1"/>
            </a:lvl5pPr>
            <a:lvl6pPr marL="2315140" indent="0">
              <a:buNone/>
              <a:defRPr sz="1700" b="1"/>
            </a:lvl6pPr>
            <a:lvl7pPr marL="2778169" indent="0">
              <a:buNone/>
              <a:defRPr sz="1700" b="1"/>
            </a:lvl7pPr>
            <a:lvl8pPr marL="3241196" indent="0">
              <a:buNone/>
              <a:defRPr sz="1700" b="1"/>
            </a:lvl8pPr>
            <a:lvl9pPr marL="3704225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682" y="2505656"/>
            <a:ext cx="5157117" cy="3685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1405" y="1681557"/>
            <a:ext cx="5182513" cy="8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028" indent="0">
              <a:buNone/>
              <a:defRPr sz="2000" b="1"/>
            </a:lvl2pPr>
            <a:lvl3pPr marL="926056" indent="0">
              <a:buNone/>
              <a:defRPr sz="1800" b="1"/>
            </a:lvl3pPr>
            <a:lvl4pPr marL="1389084" indent="0">
              <a:buNone/>
              <a:defRPr sz="1700" b="1"/>
            </a:lvl4pPr>
            <a:lvl5pPr marL="1852111" indent="0">
              <a:buNone/>
              <a:defRPr sz="1700" b="1"/>
            </a:lvl5pPr>
            <a:lvl6pPr marL="2315140" indent="0">
              <a:buNone/>
              <a:defRPr sz="1700" b="1"/>
            </a:lvl6pPr>
            <a:lvl7pPr marL="2778169" indent="0">
              <a:buNone/>
              <a:defRPr sz="1700" b="1"/>
            </a:lvl7pPr>
            <a:lvl8pPr marL="3241196" indent="0">
              <a:buNone/>
              <a:defRPr sz="1700" b="1"/>
            </a:lvl8pPr>
            <a:lvl9pPr marL="3704225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1405" y="2505656"/>
            <a:ext cx="5182513" cy="3685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97EC5-57B2-40A0-92A2-2C5061032DDA}" type="datetime1">
              <a:rPr lang="ru-RU" smtClean="0"/>
              <a:t>14.04.2023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63293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6"/>
            <a:ext cx="5084926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6"/>
            <a:ext cx="5084926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2" y="4913577"/>
            <a:ext cx="5083402" cy="750872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2730" y="4913577"/>
            <a:ext cx="5083402" cy="750872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4100221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6"/>
            <a:ext cx="5084926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6"/>
            <a:ext cx="5084926" cy="4267097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2" y="4913577"/>
            <a:ext cx="5083402" cy="750872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2730" y="4913577"/>
            <a:ext cx="5083402" cy="750872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4373320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281" y="2983359"/>
            <a:ext cx="2441130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521" y="2983359"/>
            <a:ext cx="2441130" cy="1058648"/>
          </a:xfrm>
          <a:solidFill>
            <a:schemeClr val="accent3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4762" y="2983359"/>
            <a:ext cx="2441130" cy="1058648"/>
          </a:xfrm>
          <a:solidFill>
            <a:schemeClr val="accent5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5002" y="2983359"/>
            <a:ext cx="2441130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914281" y="4213280"/>
            <a:ext cx="2441130" cy="1713955"/>
          </a:xfrm>
        </p:spPr>
        <p:txBody>
          <a:bodyPr/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3554521" y="4213280"/>
            <a:ext cx="2441130" cy="171395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6194762" y="4213280"/>
            <a:ext cx="2441130" cy="171395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8835002" y="4213280"/>
            <a:ext cx="2441130" cy="171395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879237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90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5545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797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052" y="1397324"/>
            <a:ext cx="24380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281" y="2983359"/>
            <a:ext cx="2441130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521" y="2983359"/>
            <a:ext cx="2441130" cy="1058648"/>
          </a:xfrm>
          <a:solidFill>
            <a:schemeClr val="accent3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4762" y="2983359"/>
            <a:ext cx="2441130" cy="1058648"/>
          </a:xfrm>
          <a:solidFill>
            <a:schemeClr val="accent5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5002" y="2983359"/>
            <a:ext cx="2441130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914281" y="4213280"/>
            <a:ext cx="2441130" cy="1713955"/>
          </a:xfrm>
        </p:spPr>
        <p:txBody>
          <a:bodyPr/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3554521" y="4213280"/>
            <a:ext cx="2441130" cy="171395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6194762" y="4213280"/>
            <a:ext cx="2441130" cy="171395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8835002" y="4213280"/>
            <a:ext cx="2441130" cy="171395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7773609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4"/>
            <a:ext cx="33279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4"/>
            <a:ext cx="33279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4"/>
            <a:ext cx="33279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9" y="2983359"/>
            <a:ext cx="3327983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227" y="2983359"/>
            <a:ext cx="3327983" cy="1058648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8150" y="2983359"/>
            <a:ext cx="3327983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914289" y="4213284"/>
            <a:ext cx="3327983" cy="175109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4431227" y="4213284"/>
            <a:ext cx="3327983" cy="175109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7948150" y="4213284"/>
            <a:ext cx="3327983" cy="175109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7247552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9" y="1397324"/>
            <a:ext cx="33279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227" y="1397324"/>
            <a:ext cx="33279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8150" y="1397324"/>
            <a:ext cx="3327983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9" y="2983359"/>
            <a:ext cx="3327983" cy="1058648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227" y="2983359"/>
            <a:ext cx="3327983" cy="1058648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8150" y="2983359"/>
            <a:ext cx="3327983" cy="1058648"/>
          </a:xfrm>
          <a:solidFill>
            <a:schemeClr val="bg2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914289" y="4213284"/>
            <a:ext cx="3327983" cy="175109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4431227" y="4213284"/>
            <a:ext cx="3327983" cy="175109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7948150" y="4213284"/>
            <a:ext cx="3327983" cy="1751097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411199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4"/>
            <a:ext cx="5084926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4"/>
            <a:ext cx="5084926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2" y="3291135"/>
            <a:ext cx="5083402" cy="750872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2730" y="3291135"/>
            <a:ext cx="5083402" cy="750872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282" y="4213281"/>
            <a:ext cx="5083402" cy="1703460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6192730" y="4213281"/>
            <a:ext cx="5083402" cy="1703460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9945124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397324"/>
            <a:ext cx="5084926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1205" y="1397324"/>
            <a:ext cx="5084926" cy="264468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282" y="3291135"/>
            <a:ext cx="5083402" cy="750872"/>
          </a:xfrm>
          <a:solidFill>
            <a:schemeClr val="accent1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2730" y="3291135"/>
            <a:ext cx="5083402" cy="750872"/>
          </a:xfrm>
          <a:solidFill>
            <a:schemeClr val="accent4">
              <a:alpha val="80000"/>
            </a:schemeClr>
          </a:solidFill>
        </p:spPr>
        <p:txBody>
          <a:bodyPr lIns="182780" tIns="91389" rIns="182780" bIns="91389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835" indent="-171418">
              <a:defRPr sz="1400">
                <a:solidFill>
                  <a:srgbClr val="FFFFFF"/>
                </a:solidFill>
              </a:defRPr>
            </a:lvl3pPr>
            <a:lvl4pPr marL="514252" indent="-171418">
              <a:defRPr sz="1400">
                <a:solidFill>
                  <a:srgbClr val="FFFFFF"/>
                </a:solidFill>
              </a:defRPr>
            </a:lvl4pPr>
            <a:lvl5pPr marL="742807" indent="-228556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282" y="4213281"/>
            <a:ext cx="5083402" cy="1703460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6192730" y="4213281"/>
            <a:ext cx="5083402" cy="1703460"/>
          </a:xfrm>
        </p:spPr>
        <p:txBody>
          <a:bodyPr/>
          <a:lstStyle>
            <a:lvl1pPr marL="0" indent="0">
              <a:buNone/>
              <a:defRPr sz="2100"/>
            </a:lvl1pPr>
            <a:lvl2pPr marL="171418" indent="-171418">
              <a:buFont typeface="Arial" panose="020B0604020202020204" pitchFamily="34" charset="0"/>
              <a:buChar char="•"/>
              <a:defRPr sz="1400"/>
            </a:lvl2pPr>
            <a:lvl3pPr marL="342835" indent="-171418">
              <a:defRPr sz="1400"/>
            </a:lvl3pPr>
            <a:lvl4pPr marL="514252" indent="-171418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805465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3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705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483264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545649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391208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7453593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299148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10361537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3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705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483264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545649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391208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7453593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9299148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10361537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13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705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483264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545649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391208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7453593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299148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10361537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4856150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3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705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483264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545649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391208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7453593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299148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10361537" y="164016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3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705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483264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545649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391208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7453593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9299148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10361537" y="3154280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13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705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483264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545649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391208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7453593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299148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10361537" y="4668388"/>
            <a:ext cx="1379048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6856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83F67-0563-4BDA-909E-1177ED3DDD08}" type="datetime1">
              <a:rPr lang="ru-RU" smtClean="0"/>
              <a:t>14.04.2023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12595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3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712" y="164016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59759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5928" y="164016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4209" y="1640169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4151" y="164016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3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712" y="3154280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59759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5928" y="3154280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4209" y="3154277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4151" y="3154280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13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712" y="466838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359759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5425928" y="466838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44209" y="4668385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9214151" y="466838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8151547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3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712" y="164016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59759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5928" y="164016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4209" y="1640169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4151" y="164016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3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712" y="3154280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59759" y="3154278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5928" y="3154280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4209" y="3154277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4151" y="3154280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13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712" y="466838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359759" y="466838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5425928" y="466838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44209" y="4668385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9214151" y="4668388"/>
            <a:ext cx="2314107" cy="978635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3584122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3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712" y="1640175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59759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5928" y="1640175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4209" y="1640169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4151" y="1640175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3" y="3887477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712" y="3887480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59759" y="3887477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5928" y="3887480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4209" y="388747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4151" y="3887480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253982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3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712" y="1640175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59759" y="1640170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5928" y="1640175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4209" y="1640169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4151" y="1640175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3" y="3887477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712" y="3887480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59759" y="3887477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5928" y="3887480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4209" y="3887476"/>
            <a:ext cx="914281" cy="9146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4151" y="3887480"/>
            <a:ext cx="2314107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5255739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2" y="1640173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295079" y="1640175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278991" y="1640173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8002532" y="1640175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2" y="3887477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2295079" y="3887480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278991" y="3887477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8002532" y="3887480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07795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12" y="1640173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295079" y="1640175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278991" y="1640173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8002532" y="1640175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12" y="3887477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2295079" y="3887480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278991" y="3887477"/>
            <a:ext cx="1533954" cy="153450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8002532" y="3887480"/>
            <a:ext cx="3558215" cy="194269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56271925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64036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75313" y="3257750"/>
            <a:ext cx="3376496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348482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359759" y="3257750"/>
            <a:ext cx="3376496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9132925" y="1640169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8144203" y="3257750"/>
            <a:ext cx="3376496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2079564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64036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75313" y="3257750"/>
            <a:ext cx="3376496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348482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359759" y="3257750"/>
            <a:ext cx="3376496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9132925" y="1640169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8144203" y="3257750"/>
            <a:ext cx="3376496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9798735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1458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19164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24953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522662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28452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326158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283" y="933666"/>
            <a:ext cx="10361852" cy="406494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631950" y="1640169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9129664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7527724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1458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19164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24953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522662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28452" y="1640170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326158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631950" y="1640169"/>
            <a:ext cx="1399077" cy="139958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9129664" y="3257750"/>
            <a:ext cx="2403643" cy="2403775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252" indent="-171418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75186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990F5-6495-49FC-A400-63D3B3DF8467}" type="datetime1">
              <a:rPr lang="ru-RU" smtClean="0"/>
              <a:t>14.04.2023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80632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284" y="1269056"/>
            <a:ext cx="2351954" cy="3536499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257159" y="1269056"/>
            <a:ext cx="2351954" cy="3536499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467257" y="1269056"/>
            <a:ext cx="2479488" cy="3536499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784" indent="-150784">
              <a:defRPr sz="1400"/>
            </a:lvl3pPr>
            <a:lvl4pPr marL="401560" indent="-207924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796645" y="1269056"/>
            <a:ext cx="2479488" cy="3536499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784" indent="-150784">
              <a:defRPr sz="1400"/>
            </a:lvl3pPr>
            <a:lvl4pPr marL="401560" indent="-207924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14281" y="4981747"/>
            <a:ext cx="5032464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257166" y="4981747"/>
            <a:ext cx="5018977" cy="95907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68" indent="-152368">
              <a:buFont typeface="Arial" panose="020B0604020202020204" pitchFamily="34" charset="0"/>
              <a:buChar char="•"/>
              <a:defRPr sz="1400"/>
            </a:lvl2pPr>
            <a:lvl3pPr marL="304733" indent="-152368">
              <a:defRPr sz="1400"/>
            </a:lvl3pPr>
            <a:lvl4pPr marL="533285" indent="-228550">
              <a:defRPr sz="1400"/>
            </a:lvl4pPr>
            <a:lvl5pPr marL="761835" indent="-2285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695444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5" y="2130922"/>
            <a:ext cx="10361851" cy="147036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2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0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34A1-4218-4E06-8AC1-1489EBD154C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14.04.2023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402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00C9-7E9B-4976-936F-19F03114341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14.04.2023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8343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960" y="4407925"/>
            <a:ext cx="10361851" cy="136239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960" y="2907386"/>
            <a:ext cx="10361851" cy="150053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02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2605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890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521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151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781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411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042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0656-4025-4D72-8A11-D9E31C0AD00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14.04.2023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74937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520" y="1600578"/>
            <a:ext cx="5384100" cy="4527011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6794" y="1600578"/>
            <a:ext cx="5384100" cy="4527011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4A757-8DEB-4F54-A61C-293CF85D0D8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14.04.2023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54379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535474"/>
            <a:ext cx="5386216" cy="639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028" indent="0">
              <a:buNone/>
              <a:defRPr sz="2000" b="1"/>
            </a:lvl2pPr>
            <a:lvl3pPr marL="926056" indent="0">
              <a:buNone/>
              <a:defRPr sz="1800" b="1"/>
            </a:lvl3pPr>
            <a:lvl4pPr marL="1389084" indent="0">
              <a:buNone/>
              <a:defRPr sz="1700" b="1"/>
            </a:lvl4pPr>
            <a:lvl5pPr marL="1852111" indent="0">
              <a:buNone/>
              <a:defRPr sz="1700" b="1"/>
            </a:lvl5pPr>
            <a:lvl6pPr marL="2315140" indent="0">
              <a:buNone/>
              <a:defRPr sz="1700" b="1"/>
            </a:lvl6pPr>
            <a:lvl7pPr marL="2778169" indent="0">
              <a:buNone/>
              <a:defRPr sz="1700" b="1"/>
            </a:lvl7pPr>
            <a:lvl8pPr marL="3241196" indent="0">
              <a:buNone/>
              <a:defRPr sz="1700" b="1"/>
            </a:lvl8pPr>
            <a:lvl9pPr marL="3704225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521" y="2175381"/>
            <a:ext cx="5386216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563" y="1535474"/>
            <a:ext cx="5388331" cy="639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3028" indent="0">
              <a:buNone/>
              <a:defRPr sz="2000" b="1"/>
            </a:lvl2pPr>
            <a:lvl3pPr marL="926056" indent="0">
              <a:buNone/>
              <a:defRPr sz="1800" b="1"/>
            </a:lvl3pPr>
            <a:lvl4pPr marL="1389084" indent="0">
              <a:buNone/>
              <a:defRPr sz="1700" b="1"/>
            </a:lvl4pPr>
            <a:lvl5pPr marL="1852111" indent="0">
              <a:buNone/>
              <a:defRPr sz="1700" b="1"/>
            </a:lvl5pPr>
            <a:lvl6pPr marL="2315140" indent="0">
              <a:buNone/>
              <a:defRPr sz="1700" b="1"/>
            </a:lvl6pPr>
            <a:lvl7pPr marL="2778169" indent="0">
              <a:buNone/>
              <a:defRPr sz="1700" b="1"/>
            </a:lvl7pPr>
            <a:lvl8pPr marL="3241196" indent="0">
              <a:buNone/>
              <a:defRPr sz="1700" b="1"/>
            </a:lvl8pPr>
            <a:lvl9pPr marL="3704225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2563" y="2175381"/>
            <a:ext cx="5388331" cy="39522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8DA1F-7C08-4747-B01B-B6AB0D988E8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14.04.2023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77288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13172-1218-40D6-9C20-2D14CD896F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14.04.2023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56866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0B417-C710-42D4-AFB4-6C7525D7BB5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14.04.2023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90067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5" y="273113"/>
            <a:ext cx="4010562" cy="116232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114" y="273121"/>
            <a:ext cx="6814779" cy="5854468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525" y="1435440"/>
            <a:ext cx="4010562" cy="4692149"/>
          </a:xfrm>
        </p:spPr>
        <p:txBody>
          <a:bodyPr/>
          <a:lstStyle>
            <a:lvl1pPr marL="0" indent="0">
              <a:buNone/>
              <a:defRPr sz="1400"/>
            </a:lvl1pPr>
            <a:lvl2pPr marL="463028" indent="0">
              <a:buNone/>
              <a:defRPr sz="1200"/>
            </a:lvl2pPr>
            <a:lvl3pPr marL="926056" indent="0">
              <a:buNone/>
              <a:defRPr sz="1100"/>
            </a:lvl3pPr>
            <a:lvl4pPr marL="1389084" indent="0">
              <a:buNone/>
              <a:defRPr sz="1000"/>
            </a:lvl4pPr>
            <a:lvl5pPr marL="1852111" indent="0">
              <a:buNone/>
              <a:defRPr sz="1000"/>
            </a:lvl5pPr>
            <a:lvl6pPr marL="2315140" indent="0">
              <a:buNone/>
              <a:defRPr sz="1000"/>
            </a:lvl6pPr>
            <a:lvl7pPr marL="2778169" indent="0">
              <a:buNone/>
              <a:defRPr sz="1000"/>
            </a:lvl7pPr>
            <a:lvl8pPr marL="3241196" indent="0">
              <a:buNone/>
              <a:defRPr sz="1000"/>
            </a:lvl8pPr>
            <a:lvl9pPr marL="3704225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1984-3B8A-4A66-B305-BCAD03974C3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14.04.2023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9873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408" y="4801712"/>
            <a:ext cx="7314248" cy="5668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408" y="612920"/>
            <a:ext cx="7314248" cy="4115753"/>
          </a:xfrm>
        </p:spPr>
        <p:txBody>
          <a:bodyPr/>
          <a:lstStyle>
            <a:lvl1pPr marL="0" indent="0">
              <a:buNone/>
              <a:defRPr sz="3200"/>
            </a:lvl1pPr>
            <a:lvl2pPr marL="463028" indent="0">
              <a:buNone/>
              <a:defRPr sz="2900"/>
            </a:lvl2pPr>
            <a:lvl3pPr marL="926056" indent="0">
              <a:buNone/>
              <a:defRPr sz="2400"/>
            </a:lvl3pPr>
            <a:lvl4pPr marL="1389084" indent="0">
              <a:buNone/>
              <a:defRPr sz="2000"/>
            </a:lvl4pPr>
            <a:lvl5pPr marL="1852111" indent="0">
              <a:buNone/>
              <a:defRPr sz="2000"/>
            </a:lvl5pPr>
            <a:lvl6pPr marL="2315140" indent="0">
              <a:buNone/>
              <a:defRPr sz="2000"/>
            </a:lvl6pPr>
            <a:lvl7pPr marL="2778169" indent="0">
              <a:buNone/>
              <a:defRPr sz="2000"/>
            </a:lvl7pPr>
            <a:lvl8pPr marL="3241196" indent="0">
              <a:buNone/>
              <a:defRPr sz="2000"/>
            </a:lvl8pPr>
            <a:lvl9pPr marL="3704225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408" y="5368585"/>
            <a:ext cx="7314248" cy="805049"/>
          </a:xfrm>
        </p:spPr>
        <p:txBody>
          <a:bodyPr/>
          <a:lstStyle>
            <a:lvl1pPr marL="0" indent="0">
              <a:buNone/>
              <a:defRPr sz="1400"/>
            </a:lvl1pPr>
            <a:lvl2pPr marL="463028" indent="0">
              <a:buNone/>
              <a:defRPr sz="1200"/>
            </a:lvl2pPr>
            <a:lvl3pPr marL="926056" indent="0">
              <a:buNone/>
              <a:defRPr sz="1100"/>
            </a:lvl3pPr>
            <a:lvl4pPr marL="1389084" indent="0">
              <a:buNone/>
              <a:defRPr sz="1000"/>
            </a:lvl4pPr>
            <a:lvl5pPr marL="1852111" indent="0">
              <a:buNone/>
              <a:defRPr sz="1000"/>
            </a:lvl5pPr>
            <a:lvl6pPr marL="2315140" indent="0">
              <a:buNone/>
              <a:defRPr sz="1000"/>
            </a:lvl6pPr>
            <a:lvl7pPr marL="2778169" indent="0">
              <a:buNone/>
              <a:defRPr sz="1000"/>
            </a:lvl7pPr>
            <a:lvl8pPr marL="3241196" indent="0">
              <a:buNone/>
              <a:defRPr sz="1000"/>
            </a:lvl8pPr>
            <a:lvl9pPr marL="3704225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1A7B-00AC-4B8B-A522-EE1EE4F9915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14.04.2023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829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457306"/>
            <a:ext cx="3931725" cy="160057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2513" y="987657"/>
            <a:ext cx="6171397" cy="4874753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79" y="2057884"/>
            <a:ext cx="3931725" cy="3812470"/>
          </a:xfrm>
        </p:spPr>
        <p:txBody>
          <a:bodyPr/>
          <a:lstStyle>
            <a:lvl1pPr marL="0" indent="0">
              <a:buNone/>
              <a:defRPr sz="1700"/>
            </a:lvl1pPr>
            <a:lvl2pPr marL="463028" indent="0">
              <a:buNone/>
              <a:defRPr sz="1400"/>
            </a:lvl2pPr>
            <a:lvl3pPr marL="926056" indent="0">
              <a:buNone/>
              <a:defRPr sz="1200"/>
            </a:lvl3pPr>
            <a:lvl4pPr marL="1389084" indent="0">
              <a:buNone/>
              <a:defRPr sz="1100"/>
            </a:lvl4pPr>
            <a:lvl5pPr marL="1852111" indent="0">
              <a:buNone/>
              <a:defRPr sz="1100"/>
            </a:lvl5pPr>
            <a:lvl6pPr marL="2315140" indent="0">
              <a:buNone/>
              <a:defRPr sz="1100"/>
            </a:lvl6pPr>
            <a:lvl7pPr marL="2778169" indent="0">
              <a:buNone/>
              <a:defRPr sz="1100"/>
            </a:lvl7pPr>
            <a:lvl8pPr marL="3241196" indent="0">
              <a:buNone/>
              <a:defRPr sz="1100"/>
            </a:lvl8pPr>
            <a:lvl9pPr marL="3704225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E2656-5266-4E05-872F-E6E457C956FA}" type="datetime1">
              <a:rPr lang="ru-RU" smtClean="0"/>
              <a:t>14.04.2023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36420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3B9EC-0E56-44FA-8C62-E63723F6F44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14.04.2023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68527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8050" y="274704"/>
            <a:ext cx="2742844" cy="58528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25" y="274704"/>
            <a:ext cx="8025357" cy="58528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4344D-B227-4621-A8FB-0A2DC6E6BCA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14.04.2023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29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679" y="457306"/>
            <a:ext cx="3931725" cy="160057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2513" y="987657"/>
            <a:ext cx="6171397" cy="4874753"/>
          </a:xfrm>
        </p:spPr>
        <p:txBody>
          <a:bodyPr/>
          <a:lstStyle>
            <a:lvl1pPr marL="0" indent="0">
              <a:buNone/>
              <a:defRPr sz="3200"/>
            </a:lvl1pPr>
            <a:lvl2pPr marL="463028" indent="0">
              <a:buNone/>
              <a:defRPr sz="2900"/>
            </a:lvl2pPr>
            <a:lvl3pPr marL="926056" indent="0">
              <a:buNone/>
              <a:defRPr sz="2400"/>
            </a:lvl3pPr>
            <a:lvl4pPr marL="1389084" indent="0">
              <a:buNone/>
              <a:defRPr sz="2000"/>
            </a:lvl4pPr>
            <a:lvl5pPr marL="1852111" indent="0">
              <a:buNone/>
              <a:defRPr sz="2000"/>
            </a:lvl5pPr>
            <a:lvl6pPr marL="2315140" indent="0">
              <a:buNone/>
              <a:defRPr sz="2000"/>
            </a:lvl6pPr>
            <a:lvl7pPr marL="2778169" indent="0">
              <a:buNone/>
              <a:defRPr sz="2000"/>
            </a:lvl7pPr>
            <a:lvl8pPr marL="3241196" indent="0">
              <a:buNone/>
              <a:defRPr sz="2000"/>
            </a:lvl8pPr>
            <a:lvl9pPr marL="3704225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679" y="2057884"/>
            <a:ext cx="3931725" cy="3812470"/>
          </a:xfrm>
        </p:spPr>
        <p:txBody>
          <a:bodyPr/>
          <a:lstStyle>
            <a:lvl1pPr marL="0" indent="0">
              <a:buNone/>
              <a:defRPr sz="1700"/>
            </a:lvl1pPr>
            <a:lvl2pPr marL="463028" indent="0">
              <a:buNone/>
              <a:defRPr sz="1400"/>
            </a:lvl2pPr>
            <a:lvl3pPr marL="926056" indent="0">
              <a:buNone/>
              <a:defRPr sz="1200"/>
            </a:lvl3pPr>
            <a:lvl4pPr marL="1389084" indent="0">
              <a:buNone/>
              <a:defRPr sz="1100"/>
            </a:lvl4pPr>
            <a:lvl5pPr marL="1852111" indent="0">
              <a:buNone/>
              <a:defRPr sz="1100"/>
            </a:lvl5pPr>
            <a:lvl6pPr marL="2315140" indent="0">
              <a:buNone/>
              <a:defRPr sz="1100"/>
            </a:lvl6pPr>
            <a:lvl7pPr marL="2778169" indent="0">
              <a:buNone/>
              <a:defRPr sz="1100"/>
            </a:lvl7pPr>
            <a:lvl8pPr marL="3241196" indent="0">
              <a:buNone/>
              <a:defRPr sz="1100"/>
            </a:lvl8pPr>
            <a:lvl9pPr marL="3704225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6C07E-BFBB-41C6-A424-CD8DEBA7E344}" type="datetime1">
              <a:rPr lang="ru-RU" smtClean="0"/>
              <a:t>14.04.2023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40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9" Type="http://schemas.openxmlformats.org/officeDocument/2006/relationships/slideLayout" Target="../slideLayouts/slideLayout50.xml"/><Relationship Id="rId21" Type="http://schemas.openxmlformats.org/officeDocument/2006/relationships/slideLayout" Target="../slideLayouts/slideLayout32.xml"/><Relationship Id="rId34" Type="http://schemas.openxmlformats.org/officeDocument/2006/relationships/slideLayout" Target="../slideLayouts/slideLayout45.xml"/><Relationship Id="rId42" Type="http://schemas.openxmlformats.org/officeDocument/2006/relationships/slideLayout" Target="../slideLayouts/slideLayout53.xml"/><Relationship Id="rId47" Type="http://schemas.openxmlformats.org/officeDocument/2006/relationships/slideLayout" Target="../slideLayouts/slideLayout58.xml"/><Relationship Id="rId50" Type="http://schemas.openxmlformats.org/officeDocument/2006/relationships/slideLayout" Target="../slideLayouts/slideLayout61.xml"/><Relationship Id="rId55" Type="http://schemas.openxmlformats.org/officeDocument/2006/relationships/slideLayout" Target="../slideLayouts/slideLayout66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slideLayout" Target="../slideLayouts/slideLayout43.xml"/><Relationship Id="rId37" Type="http://schemas.openxmlformats.org/officeDocument/2006/relationships/slideLayout" Target="../slideLayouts/slideLayout48.xml"/><Relationship Id="rId40" Type="http://schemas.openxmlformats.org/officeDocument/2006/relationships/slideLayout" Target="../slideLayouts/slideLayout51.xml"/><Relationship Id="rId45" Type="http://schemas.openxmlformats.org/officeDocument/2006/relationships/slideLayout" Target="../slideLayouts/slideLayout56.xml"/><Relationship Id="rId53" Type="http://schemas.openxmlformats.org/officeDocument/2006/relationships/slideLayout" Target="../slideLayouts/slideLayout64.xml"/><Relationship Id="rId58" Type="http://schemas.openxmlformats.org/officeDocument/2006/relationships/slideLayout" Target="../slideLayouts/slideLayout69.xml"/><Relationship Id="rId5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Relationship Id="rId35" Type="http://schemas.openxmlformats.org/officeDocument/2006/relationships/slideLayout" Target="../slideLayouts/slideLayout46.xml"/><Relationship Id="rId43" Type="http://schemas.openxmlformats.org/officeDocument/2006/relationships/slideLayout" Target="../slideLayouts/slideLayout54.xml"/><Relationship Id="rId48" Type="http://schemas.openxmlformats.org/officeDocument/2006/relationships/slideLayout" Target="../slideLayouts/slideLayout59.xml"/><Relationship Id="rId56" Type="http://schemas.openxmlformats.org/officeDocument/2006/relationships/slideLayout" Target="../slideLayouts/slideLayout67.xml"/><Relationship Id="rId8" Type="http://schemas.openxmlformats.org/officeDocument/2006/relationships/slideLayout" Target="../slideLayouts/slideLayout19.xml"/><Relationship Id="rId51" Type="http://schemas.openxmlformats.org/officeDocument/2006/relationships/slideLayout" Target="../slideLayouts/slideLayout62.xml"/><Relationship Id="rId3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slideLayout" Target="../slideLayouts/slideLayout44.xml"/><Relationship Id="rId38" Type="http://schemas.openxmlformats.org/officeDocument/2006/relationships/slideLayout" Target="../slideLayouts/slideLayout49.xml"/><Relationship Id="rId46" Type="http://schemas.openxmlformats.org/officeDocument/2006/relationships/slideLayout" Target="../slideLayouts/slideLayout57.xml"/><Relationship Id="rId59" Type="http://schemas.openxmlformats.org/officeDocument/2006/relationships/slideLayout" Target="../slideLayouts/slideLayout70.xml"/><Relationship Id="rId20" Type="http://schemas.openxmlformats.org/officeDocument/2006/relationships/slideLayout" Target="../slideLayouts/slideLayout31.xml"/><Relationship Id="rId41" Type="http://schemas.openxmlformats.org/officeDocument/2006/relationships/slideLayout" Target="../slideLayouts/slideLayout52.xml"/><Relationship Id="rId54" Type="http://schemas.openxmlformats.org/officeDocument/2006/relationships/slideLayout" Target="../slideLayouts/slideLayout65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36" Type="http://schemas.openxmlformats.org/officeDocument/2006/relationships/slideLayout" Target="../slideLayouts/slideLayout47.xml"/><Relationship Id="rId49" Type="http://schemas.openxmlformats.org/officeDocument/2006/relationships/slideLayout" Target="../slideLayouts/slideLayout60.xml"/><Relationship Id="rId57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21.xml"/><Relationship Id="rId31" Type="http://schemas.openxmlformats.org/officeDocument/2006/relationships/slideLayout" Target="../slideLayouts/slideLayout42.xml"/><Relationship Id="rId44" Type="http://schemas.openxmlformats.org/officeDocument/2006/relationships/slideLayout" Target="../slideLayouts/slideLayout55.xml"/><Relationship Id="rId52" Type="http://schemas.openxmlformats.org/officeDocument/2006/relationships/slideLayout" Target="../slideLayouts/slideLayout63.xml"/><Relationship Id="rId60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095" y="365211"/>
            <a:ext cx="10514231" cy="1325870"/>
          </a:xfrm>
          <a:prstGeom prst="rect">
            <a:avLst/>
          </a:prstGeom>
        </p:spPr>
        <p:txBody>
          <a:bodyPr vert="horz" lIns="92573" tIns="46286" rIns="92573" bIns="46286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095" y="1826048"/>
            <a:ext cx="10514231" cy="4352346"/>
          </a:xfrm>
          <a:prstGeom prst="rect">
            <a:avLst/>
          </a:prstGeom>
        </p:spPr>
        <p:txBody>
          <a:bodyPr vert="horz" lIns="92573" tIns="46286" rIns="92573" bIns="46286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093" y="6357824"/>
            <a:ext cx="2742844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DE064-1071-407B-84AF-26C68D290996}" type="datetime1">
              <a:rPr lang="ru-RU" smtClean="0"/>
              <a:t>14.04.2023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078" y="6357824"/>
            <a:ext cx="4114264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09481" y="6357824"/>
            <a:ext cx="2742844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9FE9F-E4E0-491D-AC75-318A12D71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60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2605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1514" indent="-231514" algn="l" defTabSz="926056" rtl="0" eaLnBrk="1" latinLnBrk="0" hangingPunct="1">
        <a:lnSpc>
          <a:spcPct val="90000"/>
        </a:lnSpc>
        <a:spcBef>
          <a:spcPts val="1013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94545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57570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20597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626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654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09681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72710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935739" indent="-231514" algn="l" defTabSz="926056" rtl="0" eaLnBrk="1" latinLnBrk="0" hangingPunct="1">
        <a:lnSpc>
          <a:spcPct val="90000"/>
        </a:lnSpc>
        <a:spcBef>
          <a:spcPts val="506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028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6056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89084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2111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5140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78169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1196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04225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283" y="280027"/>
            <a:ext cx="10361852" cy="8177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283" y="1219489"/>
            <a:ext cx="10361852" cy="462863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5801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  <p:sldLayoutId id="2147483702" r:id="rId30"/>
    <p:sldLayoutId id="2147483703" r:id="rId31"/>
    <p:sldLayoutId id="2147483704" r:id="rId32"/>
    <p:sldLayoutId id="2147483705" r:id="rId33"/>
    <p:sldLayoutId id="2147483706" r:id="rId34"/>
    <p:sldLayoutId id="2147483707" r:id="rId35"/>
    <p:sldLayoutId id="2147483708" r:id="rId36"/>
    <p:sldLayoutId id="2147483709" r:id="rId37"/>
    <p:sldLayoutId id="2147483710" r:id="rId38"/>
    <p:sldLayoutId id="2147483711" r:id="rId39"/>
    <p:sldLayoutId id="2147483712" r:id="rId40"/>
    <p:sldLayoutId id="2147483713" r:id="rId41"/>
    <p:sldLayoutId id="2147483714" r:id="rId42"/>
    <p:sldLayoutId id="2147483715" r:id="rId43"/>
    <p:sldLayoutId id="2147483716" r:id="rId44"/>
    <p:sldLayoutId id="2147483717" r:id="rId45"/>
    <p:sldLayoutId id="2147483718" r:id="rId46"/>
    <p:sldLayoutId id="2147483719" r:id="rId47"/>
    <p:sldLayoutId id="2147483720" r:id="rId48"/>
    <p:sldLayoutId id="2147483721" r:id="rId49"/>
    <p:sldLayoutId id="2147483722" r:id="rId50"/>
    <p:sldLayoutId id="2147483723" r:id="rId51"/>
    <p:sldLayoutId id="2147483724" r:id="rId52"/>
    <p:sldLayoutId id="2147483725" r:id="rId53"/>
    <p:sldLayoutId id="2147483726" r:id="rId54"/>
    <p:sldLayoutId id="2147483727" r:id="rId55"/>
    <p:sldLayoutId id="2147483728" r:id="rId56"/>
    <p:sldLayoutId id="2147483729" r:id="rId57"/>
    <p:sldLayoutId id="2147483730" r:id="rId58"/>
    <p:sldLayoutId id="2147483731" r:id="rId59"/>
  </p:sldLayoutIdLst>
  <p:hf hdr="0" ftr="0" dt="0"/>
  <p:txStyles>
    <p:titleStyle>
      <a:lvl1pPr algn="ctr" defTabSz="1218936" rtl="0" eaLnBrk="1" latinLnBrk="0" hangingPunct="1">
        <a:lnSpc>
          <a:spcPct val="86000"/>
        </a:lnSpc>
        <a:spcBef>
          <a:spcPct val="0"/>
        </a:spcBef>
        <a:buNone/>
        <a:defRPr sz="2900" kern="800" spc="-54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50" indent="-228550" algn="l" defTabSz="1218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800" spc="-13">
          <a:solidFill>
            <a:schemeClr val="tx1"/>
          </a:solidFill>
          <a:latin typeface="+mn-lt"/>
          <a:ea typeface="+mn-ea"/>
          <a:cs typeface="+mn-cs"/>
        </a:defRPr>
      </a:lvl1pPr>
      <a:lvl2pPr marL="459218" indent="-230667" algn="l" defTabSz="1218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500" kern="800">
          <a:solidFill>
            <a:schemeClr val="tx1"/>
          </a:solidFill>
          <a:latin typeface="+mn-lt"/>
          <a:ea typeface="+mn-ea"/>
          <a:cs typeface="+mn-cs"/>
        </a:defRPr>
      </a:lvl2pPr>
      <a:lvl3pPr marL="687768" indent="-228550" algn="l" defTabSz="1218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>
          <a:solidFill>
            <a:schemeClr val="tx1"/>
          </a:solidFill>
          <a:latin typeface="+mn-lt"/>
          <a:ea typeface="+mn-ea"/>
          <a:cs typeface="+mn-cs"/>
        </a:defRPr>
      </a:lvl3pPr>
      <a:lvl4pPr marL="916318" indent="-228550" algn="l" defTabSz="1218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500" kern="800">
          <a:solidFill>
            <a:schemeClr val="tx1"/>
          </a:solidFill>
          <a:latin typeface="+mn-lt"/>
          <a:ea typeface="+mn-ea"/>
          <a:cs typeface="+mn-cs"/>
        </a:defRPr>
      </a:lvl4pPr>
      <a:lvl5pPr marL="1144868" indent="-228550" algn="l" defTabSz="1218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500" kern="800">
          <a:solidFill>
            <a:schemeClr val="tx1"/>
          </a:solidFill>
          <a:latin typeface="+mn-lt"/>
          <a:ea typeface="+mn-ea"/>
          <a:cs typeface="+mn-cs"/>
        </a:defRPr>
      </a:lvl5pPr>
      <a:lvl6pPr marL="3352072" indent="-304733" algn="l" defTabSz="1218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540" indent="-304733" algn="l" defTabSz="1218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007" indent="-304733" algn="l" defTabSz="1218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477" indent="-304733" algn="l" defTabSz="1218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68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36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03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871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339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806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273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742" algn="l" defTabSz="121893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vert="horz" lIns="92573" tIns="46286" rIns="92573" bIns="46286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600578"/>
            <a:ext cx="10971372" cy="4527011"/>
          </a:xfrm>
          <a:prstGeom prst="rect">
            <a:avLst/>
          </a:prstGeom>
        </p:spPr>
        <p:txBody>
          <a:bodyPr vert="horz" lIns="92573" tIns="46286" rIns="92573" bIns="46286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520" y="6357824"/>
            <a:ext cx="2844430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0E636-13B4-45E8-90F1-47E871333B7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14.04.2023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062" y="6357824"/>
            <a:ext cx="3860297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6463" y="6357824"/>
            <a:ext cx="2844430" cy="365210"/>
          </a:xfrm>
          <a:prstGeom prst="rect">
            <a:avLst/>
          </a:prstGeom>
        </p:spPr>
        <p:txBody>
          <a:bodyPr vert="horz" lIns="92573" tIns="46286" rIns="92573" bIns="4628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991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2605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271" indent="-347271" algn="l" defTabSz="92605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52421" indent="-289391" algn="l" defTabSz="926056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57570" indent="-231514" algn="l" defTabSz="92605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20597" indent="-231514" algn="l" defTabSz="92605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626" indent="-231514" algn="l" defTabSz="92605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654" indent="-231514" algn="l" defTabSz="9260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09681" indent="-231514" algn="l" defTabSz="9260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2710" indent="-231514" algn="l" defTabSz="9260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5739" indent="-231514" algn="l" defTabSz="92605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3028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6056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89084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2111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5140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78169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1196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04225" algn="l" defTabSz="92605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1.xml"/><Relationship Id="rId5" Type="http://schemas.openxmlformats.org/officeDocument/2006/relationships/chart" Target="../charts/char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1.xml"/><Relationship Id="rId5" Type="http://schemas.openxmlformats.org/officeDocument/2006/relationships/chart" Target="../charts/chart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1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8">
            <a:extLst>
              <a:ext uri="{FF2B5EF4-FFF2-40B4-BE49-F238E27FC236}">
                <a16:creationId xmlns:a16="http://schemas.microsoft.com/office/drawing/2014/main" xmlns="" id="{A3D43B73-2B0A-4CDF-8104-3D3F930D4D40}"/>
              </a:ext>
            </a:extLst>
          </p:cNvPr>
          <p:cNvSpPr/>
          <p:nvPr/>
        </p:nvSpPr>
        <p:spPr>
          <a:xfrm>
            <a:off x="0" y="0"/>
            <a:ext cx="12207147" cy="6872428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9" tIns="45695" rIns="91389" bIns="45695" rtlCol="0" anchor="ctr"/>
          <a:lstStyle/>
          <a:p>
            <a:pPr algn="ctr" defTabSz="1218936"/>
            <a:endParaRPr lang="en-US" sz="2400" dirty="0">
              <a:solidFill>
                <a:srgbClr val="485068"/>
              </a:solidFill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2D098E04-0D9A-4FFF-8285-F85E5F6A281D}"/>
              </a:ext>
            </a:extLst>
          </p:cNvPr>
          <p:cNvSpPr/>
          <p:nvPr/>
        </p:nvSpPr>
        <p:spPr>
          <a:xfrm>
            <a:off x="8041327" y="1170631"/>
            <a:ext cx="4823412" cy="4825157"/>
          </a:xfrm>
          <a:prstGeom prst="ellipse">
            <a:avLst/>
          </a:prstGeom>
          <a:solidFill>
            <a:schemeClr val="tx1">
              <a:alpha val="2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9" tIns="45695" rIns="91389" bIns="45695" rtlCol="0" anchor="ctr"/>
          <a:lstStyle/>
          <a:p>
            <a:pPr algn="ctr" defTabSz="1218936"/>
            <a:endParaRPr lang="ru-RU" sz="2400">
              <a:solidFill>
                <a:srgbClr val="485068"/>
              </a:solidFill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xmlns="" id="{67D47922-63F6-44C1-9315-F6D621A4F131}"/>
              </a:ext>
            </a:extLst>
          </p:cNvPr>
          <p:cNvSpPr/>
          <p:nvPr/>
        </p:nvSpPr>
        <p:spPr>
          <a:xfrm>
            <a:off x="7499188" y="1343608"/>
            <a:ext cx="4477584" cy="4479203"/>
          </a:xfrm>
          <a:prstGeom prst="ellipse">
            <a:avLst/>
          </a:prstGeom>
          <a:solidFill>
            <a:schemeClr val="tx1">
              <a:alpha val="2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9" tIns="45695" rIns="91389" bIns="45695" rtlCol="0" anchor="ctr"/>
          <a:lstStyle/>
          <a:p>
            <a:pPr algn="ctr" defTabSz="1218936"/>
            <a:endParaRPr lang="ru-RU" sz="2400">
              <a:solidFill>
                <a:srgbClr val="485068"/>
              </a:solidFill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xmlns="" id="{C9545F2A-6B36-48F4-9F15-94670C7277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3265833" y="-244482"/>
            <a:ext cx="6360640" cy="695484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27284" y="6274794"/>
            <a:ext cx="4345170" cy="21544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defTabSz="1218936"/>
            <a:r>
              <a:rPr lang="ru-RU" sz="1400" dirty="0">
                <a:solidFill>
                  <a:srgbClr val="485068">
                    <a:lumMod val="75000"/>
                  </a:srgb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ХАНТЫ-МАНСИЙСК </a:t>
            </a:r>
            <a:r>
              <a:rPr lang="ru-RU" sz="1400" dirty="0" smtClean="0">
                <a:solidFill>
                  <a:srgbClr val="485068">
                    <a:lumMod val="75000"/>
                  </a:srgb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2023</a:t>
            </a:r>
            <a:endParaRPr lang="ru-RU" sz="1400" dirty="0">
              <a:solidFill>
                <a:srgbClr val="485068">
                  <a:lumMod val="75000"/>
                </a:srgb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C0A38DE-7E13-4312-9AFA-866AA71C4C95}"/>
              </a:ext>
            </a:extLst>
          </p:cNvPr>
          <p:cNvSpPr txBox="1"/>
          <p:nvPr/>
        </p:nvSpPr>
        <p:spPr>
          <a:xfrm>
            <a:off x="500429" y="3479442"/>
            <a:ext cx="5018713" cy="196977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defTabSz="1218936"/>
            <a:r>
              <a:rPr lang="ru-RU" sz="3200" b="1" dirty="0">
                <a:solidFill>
                  <a:srgbClr val="485068">
                    <a:lumMod val="75000"/>
                  </a:srgbClr>
                </a:solidFill>
                <a:latin typeface="Roboto Condensed" panose="02000000000000000000" pitchFamily="2" charset="0"/>
              </a:rPr>
              <a:t>О существующих мерах поддержки, направленных на урегулирование налоговой задолженности</a:t>
            </a: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xmlns="" id="{DDD2DFE2-36D3-4077-B310-A4A306248813}"/>
              </a:ext>
            </a:extLst>
          </p:cNvPr>
          <p:cNvSpPr/>
          <p:nvPr/>
        </p:nvSpPr>
        <p:spPr>
          <a:xfrm>
            <a:off x="8838631" y="1343608"/>
            <a:ext cx="4477584" cy="4479203"/>
          </a:xfrm>
          <a:prstGeom prst="ellipse">
            <a:avLst/>
          </a:prstGeom>
          <a:solidFill>
            <a:schemeClr val="tx1">
              <a:alpha val="2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9" tIns="45695" rIns="91389" bIns="45695" rtlCol="0" anchor="ctr"/>
          <a:lstStyle/>
          <a:p>
            <a:pPr algn="ctr" defTabSz="1218936"/>
            <a:endParaRPr lang="ru-RU" sz="2400">
              <a:solidFill>
                <a:srgbClr val="485068"/>
              </a:solidFill>
            </a:endParaRP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xmlns="" id="{2C5E3CF3-F051-4B9C-B76D-79CD7C30A657}"/>
              </a:ext>
            </a:extLst>
          </p:cNvPr>
          <p:cNvSpPr/>
          <p:nvPr/>
        </p:nvSpPr>
        <p:spPr>
          <a:xfrm>
            <a:off x="9752916" y="1343608"/>
            <a:ext cx="4477584" cy="4479203"/>
          </a:xfrm>
          <a:prstGeom prst="ellipse">
            <a:avLst/>
          </a:prstGeom>
          <a:solidFill>
            <a:schemeClr val="tx1">
              <a:alpha val="2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9" tIns="45695" rIns="91389" bIns="45695" rtlCol="0" anchor="ctr"/>
          <a:lstStyle/>
          <a:p>
            <a:pPr algn="ctr" defTabSz="1218936"/>
            <a:endParaRPr lang="ru-RU" sz="2400">
              <a:solidFill>
                <a:srgbClr val="485068"/>
              </a:solidFill>
            </a:endParaRP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xmlns="" id="{1B118B0D-A6FC-44CF-8F47-E55AEAFDB16A}"/>
              </a:ext>
            </a:extLst>
          </p:cNvPr>
          <p:cNvSpPr/>
          <p:nvPr/>
        </p:nvSpPr>
        <p:spPr>
          <a:xfrm>
            <a:off x="10667197" y="1343608"/>
            <a:ext cx="4477584" cy="4479203"/>
          </a:xfrm>
          <a:prstGeom prst="ellipse">
            <a:avLst/>
          </a:prstGeom>
          <a:solidFill>
            <a:schemeClr val="tx1">
              <a:alpha val="2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9" tIns="45695" rIns="91389" bIns="45695" rtlCol="0" anchor="ctr"/>
          <a:lstStyle/>
          <a:p>
            <a:pPr algn="ctr" defTabSz="1218936"/>
            <a:endParaRPr lang="ru-RU" sz="2400">
              <a:solidFill>
                <a:srgbClr val="485068"/>
              </a:solidFill>
            </a:endParaRPr>
          </a:p>
        </p:txBody>
      </p:sp>
      <p:pic>
        <p:nvPicPr>
          <p:cNvPr id="5" name="Рисунок 4" descr="Изображение выглядит как игрушка, смотрит, день рождения, торт&#10;&#10;Автоматически созданное описание">
            <a:extLst>
              <a:ext uri="{FF2B5EF4-FFF2-40B4-BE49-F238E27FC236}">
                <a16:creationId xmlns:a16="http://schemas.microsoft.com/office/drawing/2014/main" xmlns="" id="{03E9FCAF-1E2B-4013-BEA3-4C253B2ABA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8101" y="1479286"/>
            <a:ext cx="6729047" cy="3926697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BE76470C-7B16-4ECC-AE33-11DF6391A8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8920646" y="2930907"/>
            <a:ext cx="683987" cy="702241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  <p:pic>
        <p:nvPicPr>
          <p:cNvPr id="16" name="Изображение 10" descr="FNS_vizitka_for_rukovodstvo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6577" y="196529"/>
            <a:ext cx="1872208" cy="194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8C0A38DE-7E13-4312-9AFA-866AA71C4C95}"/>
              </a:ext>
            </a:extLst>
          </p:cNvPr>
          <p:cNvSpPr txBox="1"/>
          <p:nvPr/>
        </p:nvSpPr>
        <p:spPr>
          <a:xfrm>
            <a:off x="2477876" y="512514"/>
            <a:ext cx="9729275" cy="83099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defTabSz="1218936"/>
            <a:r>
              <a:rPr lang="ru-RU" b="1" dirty="0" smtClean="0">
                <a:solidFill>
                  <a:srgbClr val="485068">
                    <a:lumMod val="75000"/>
                  </a:srgbClr>
                </a:solidFill>
                <a:latin typeface="Roboto Condensed" panose="02000000000000000000" pitchFamily="2" charset="0"/>
              </a:rPr>
              <a:t>ЗАМЕСТИТЕЛЬ НАЧАЛЬНИКА ОТДЕЛА УРЕГУЛИРОВАНИЯ ЗАДОЛЖЕННОСТИ УФНС РОССИИ ПО ХАНТЫ-МАНСИЙСКОМУ АВТОНОМНОМУ ОКРУГУ – ЮГРЕ </a:t>
            </a:r>
            <a:endParaRPr lang="ru-RU" b="1" dirty="0">
              <a:solidFill>
                <a:srgbClr val="485068">
                  <a:lumMod val="75000"/>
                </a:srgbClr>
              </a:solidFill>
              <a:latin typeface="Roboto Condensed" panose="02000000000000000000" pitchFamily="2" charset="0"/>
            </a:endParaRPr>
          </a:p>
          <a:p>
            <a:pPr defTabSz="1218936"/>
            <a:r>
              <a:rPr lang="ru-RU" b="1" dirty="0" smtClean="0">
                <a:solidFill>
                  <a:srgbClr val="485068">
                    <a:lumMod val="75000"/>
                  </a:srgbClr>
                </a:solidFill>
                <a:latin typeface="Roboto Condensed" panose="02000000000000000000" pitchFamily="2" charset="0"/>
              </a:rPr>
              <a:t>Н.А. Пидлисная</a:t>
            </a:r>
            <a:endParaRPr lang="ru-RU" b="1" dirty="0">
              <a:solidFill>
                <a:srgbClr val="485068">
                  <a:lumMod val="75000"/>
                </a:srgbClr>
              </a:solidFill>
              <a:latin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349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>
            <a:extLst>
              <a:ext uri="{FF2B5EF4-FFF2-40B4-BE49-F238E27FC236}">
                <a16:creationId xmlns="" xmlns:a16="http://schemas.microsoft.com/office/drawing/2014/main" id="{EABBF177-B906-4130-81D0-CDC9F01E8134}"/>
              </a:ext>
            </a:extLst>
          </p:cNvPr>
          <p:cNvSpPr/>
          <p:nvPr/>
        </p:nvSpPr>
        <p:spPr>
          <a:xfrm>
            <a:off x="51629" y="-17776"/>
            <a:ext cx="2803643" cy="774722"/>
          </a:xfrm>
          <a:prstGeom prst="rect">
            <a:avLst/>
          </a:prstGeom>
          <a:solidFill>
            <a:schemeClr val="bg1">
              <a:lumMod val="95000"/>
              <a:alpha val="8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573" tIns="46286" rIns="92573" bIns="46286" rtlCol="0" anchor="ctr"/>
          <a:lstStyle/>
          <a:p>
            <a:pPr algn="ctr" defTabSz="1234711">
              <a:defRPr/>
            </a:pPr>
            <a:endParaRPr lang="ru-RU" sz="2400" dirty="0">
              <a:solidFill>
                <a:srgbClr val="485068"/>
              </a:solidFill>
              <a:latin typeface="Open Sans Light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855268" y="-17778"/>
            <a:ext cx="9072586" cy="77472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Clr>
                <a:srgbClr val="4F81BD"/>
              </a:buClr>
              <a:tabLst>
                <a:tab pos="347271" algn="l"/>
              </a:tabLst>
            </a:pPr>
            <a:endParaRPr lang="ru-RU" sz="1800" b="1" dirty="0">
              <a:solidFill>
                <a:prstClr val="black">
                  <a:lumMod val="50000"/>
                </a:prst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8" name="Диаграмма 35">
            <a:extLst>
              <a:ext uri="{FF2B5EF4-FFF2-40B4-BE49-F238E27FC236}">
                <a16:creationId xmlns:a16="http://schemas.microsoft.com/office/drawing/2014/main" xmlns="" id="{A9E37D12-1290-48F4-B73F-0A64CDE4CB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141079"/>
              </p:ext>
            </p:extLst>
          </p:nvPr>
        </p:nvGraphicFramePr>
        <p:xfrm>
          <a:off x="9060406" y="1840167"/>
          <a:ext cx="3044152" cy="1612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" name="TextBox 1"/>
          <p:cNvSpPr txBox="1"/>
          <p:nvPr/>
        </p:nvSpPr>
        <p:spPr>
          <a:xfrm>
            <a:off x="11734254" y="6438001"/>
            <a:ext cx="313642" cy="2638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ru-RU" sz="14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0" y="-25874"/>
            <a:ext cx="12196829" cy="6885462"/>
            <a:chOff x="1" y="-25875"/>
            <a:chExt cx="12196829" cy="6885462"/>
          </a:xfrm>
        </p:grpSpPr>
        <p:grpSp>
          <p:nvGrpSpPr>
            <p:cNvPr id="2" name="Группа 1"/>
            <p:cNvGrpSpPr/>
            <p:nvPr/>
          </p:nvGrpSpPr>
          <p:grpSpPr>
            <a:xfrm>
              <a:off x="1" y="-25875"/>
              <a:ext cx="12196829" cy="6885462"/>
              <a:chOff x="1" y="-25875"/>
              <a:chExt cx="12196829" cy="6885462"/>
            </a:xfrm>
          </p:grpSpPr>
          <p:sp>
            <p:nvSpPr>
              <p:cNvPr id="46" name="Rectangle 18">
                <a:extLst>
                  <a:ext uri="{FF2B5EF4-FFF2-40B4-BE49-F238E27FC236}">
                    <a16:creationId xmlns="" xmlns:a16="http://schemas.microsoft.com/office/drawing/2014/main" id="{EC23726F-899C-4D2F-9B92-56857361E210}"/>
                  </a:ext>
                </a:extLst>
              </p:cNvPr>
              <p:cNvSpPr/>
              <p:nvPr/>
            </p:nvSpPr>
            <p:spPr>
              <a:xfrm>
                <a:off x="1" y="0"/>
                <a:ext cx="12196829" cy="685958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977900" dist="698500" dir="13500000">
                  <a:prstClr val="black">
                    <a:alpha val="12000"/>
                  </a:prstClr>
                </a:inn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2573" tIns="46286" rIns="92573" bIns="46286" rtlCol="0" anchor="ctr"/>
              <a:lstStyle/>
              <a:p>
                <a:pPr algn="ctr"/>
                <a:endParaRPr lang="en-US" sz="24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Rectangle 3">
                <a:extLst>
                  <a:ext uri="{FF2B5EF4-FFF2-40B4-BE49-F238E27FC236}">
                    <a16:creationId xmlns="" xmlns:a16="http://schemas.microsoft.com/office/drawing/2014/main" id="{6077BD4E-3393-4ACE-A641-CD63F6A5243F}"/>
                  </a:ext>
                </a:extLst>
              </p:cNvPr>
              <p:cNvSpPr/>
              <p:nvPr/>
            </p:nvSpPr>
            <p:spPr>
              <a:xfrm>
                <a:off x="2855268" y="-25875"/>
                <a:ext cx="9335145" cy="774722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2573" tIns="46286" rIns="92573" bIns="46286" rtlCol="0" anchor="ctr"/>
              <a:lstStyle/>
              <a:p>
                <a:pPr algn="ctr" defTabSz="1234711">
                  <a:defRPr/>
                </a:pPr>
                <a:endParaRPr lang="ru-RU" sz="2400">
                  <a:solidFill>
                    <a:srgbClr val="485068"/>
                  </a:solidFill>
                  <a:latin typeface="Open Sans Light"/>
                </a:endParaRPr>
              </a:p>
            </p:txBody>
          </p:sp>
          <p:sp>
            <p:nvSpPr>
              <p:cNvPr id="20" name="Subtitle 2">
                <a:extLst>
                  <a:ext uri="{FF2B5EF4-FFF2-40B4-BE49-F238E27FC236}">
                    <a16:creationId xmlns="" xmlns:a16="http://schemas.microsoft.com/office/drawing/2014/main" id="{D00E59DA-2391-445E-8DCC-DDB7C0381E5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2349" y="-17773"/>
                <a:ext cx="2184992" cy="792498"/>
              </a:xfrm>
              <a:prstGeom prst="rect">
                <a:avLst/>
              </a:prstGeom>
            </p:spPr>
            <p:txBody>
              <a:bodyPr vert="horz" lIns="0" tIns="0" rIns="0" bIns="0" rtlCol="0" anchor="ctr">
                <a:noAutofit/>
              </a:bodyPr>
              <a:lstStyle>
                <a:defPPr>
                  <a:defRPr lang="ru-RU"/>
                </a:defPPr>
                <a:lvl1pPr indent="0" defTabSz="1219170">
                  <a:spcBef>
                    <a:spcPts val="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tabLst>
                    <a:tab pos="342900" algn="l"/>
                  </a:tabLst>
                  <a:defRPr sz="1100" kern="800" spc="-13">
                    <a:solidFill>
                      <a:schemeClr val="tx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609585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2pPr>
                <a:lvl3pPr marL="1219170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3pPr>
                <a:lvl4pPr marL="1828754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4pPr>
                <a:lvl5pPr marL="2438339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5pPr>
                <a:lvl6pPr marL="3047924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6pPr>
                <a:lvl7pPr marL="3657509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7pPr>
                <a:lvl8pPr marL="4267093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8pPr>
                <a:lvl9pPr marL="4876678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9pPr>
              </a:lstStyle>
              <a:p>
                <a:pPr>
                  <a:buClr>
                    <a:srgbClr val="4F81BD"/>
                  </a:buClr>
                </a:pPr>
                <a:r>
                  <a:rPr lang="ru-RU" dirty="0">
                    <a:solidFill>
                      <a:prstClr val="black">
                        <a:lumMod val="50000"/>
                      </a:prstClr>
                    </a:solidFill>
                    <a:latin typeface="Arial Narrow" panose="020B0606020202030204" pitchFamily="34" charset="0"/>
                  </a:rPr>
                  <a:t>О существующих мерах поддержки, направленных на урегулирование налоговой задолженности</a:t>
                </a:r>
              </a:p>
            </p:txBody>
          </p:sp>
          <p:pic>
            <p:nvPicPr>
              <p:cNvPr id="23" name="Picture 28" descr="https://img-fotki.yandex.ru/get/5505/200418627.78/0_11df9f_c6cae5c0_orig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322" y="116663"/>
                <a:ext cx="673026" cy="57151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1" name="Rectangle 6">
              <a:extLst>
                <a:ext uri="{FF2B5EF4-FFF2-40B4-BE49-F238E27FC236}">
                  <a16:creationId xmlns="" xmlns:a16="http://schemas.microsoft.com/office/drawing/2014/main" id="{7C05437C-BE4A-4ECD-BDF7-9877A0D31F15}"/>
                </a:ext>
              </a:extLst>
            </p:cNvPr>
            <p:cNvSpPr/>
            <p:nvPr/>
          </p:nvSpPr>
          <p:spPr>
            <a:xfrm>
              <a:off x="1" y="-17774"/>
              <a:ext cx="45714" cy="792504"/>
            </a:xfrm>
            <a:prstGeom prst="rect">
              <a:avLst/>
            </a:prstGeom>
            <a:gradFill>
              <a:gsLst>
                <a:gs pos="0">
                  <a:srgbClr val="0070C0"/>
                </a:gs>
                <a:gs pos="100000">
                  <a:srgbClr val="77E5FB"/>
                </a:gs>
              </a:gsLst>
              <a:lin ang="1740000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92573" tIns="46286" rIns="92573" bIns="46286" rtlCol="0" anchor="ctr">
              <a:noAutofit/>
            </a:bodyPr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16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855268" y="-17778"/>
            <a:ext cx="8784554" cy="77472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Clr>
                <a:srgbClr val="4F81BD"/>
              </a:buClr>
              <a:tabLst>
                <a:tab pos="347271" algn="l"/>
              </a:tabLst>
            </a:pPr>
            <a:r>
              <a:rPr lang="ru-RU" sz="1800" b="1" dirty="0">
                <a:solidFill>
                  <a:prstClr val="black">
                    <a:lumMod val="50000"/>
                  </a:prst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Динамика налоговой задолженности по г. Сургуту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616423168"/>
              </p:ext>
            </p:extLst>
          </p:nvPr>
        </p:nvGraphicFramePr>
        <p:xfrm>
          <a:off x="431823" y="860529"/>
          <a:ext cx="8126942" cy="5841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9" name="Прямоугольник 18"/>
          <p:cNvSpPr/>
          <p:nvPr/>
        </p:nvSpPr>
        <p:spPr bwMode="auto">
          <a:xfrm>
            <a:off x="8039422" y="1534310"/>
            <a:ext cx="1005409" cy="483357"/>
          </a:xfrm>
          <a:prstGeom prst="rect">
            <a:avLst/>
          </a:prstGeom>
          <a:noFill/>
          <a:ln w="1270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04087" tIns="52043" rIns="104087" bIns="52043" numCol="1" rtlCol="0" anchor="t" anchorCtr="0" compatLnSpc="1">
            <a:prstTxWarp prst="textNoShape">
              <a:avLst/>
            </a:prstTxWarp>
          </a:bodyPr>
          <a:lstStyle/>
          <a:p>
            <a:pPr algn="ctr" defTabSz="909284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+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19,5%</a:t>
            </a:r>
            <a:endParaRPr lang="ru-RU" sz="2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 bwMode="auto">
          <a:xfrm>
            <a:off x="4583038" y="2962726"/>
            <a:ext cx="1005409" cy="483357"/>
          </a:xfrm>
          <a:prstGeom prst="rect">
            <a:avLst/>
          </a:prstGeom>
          <a:noFill/>
          <a:ln w="1270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04087" tIns="52043" rIns="104087" bIns="52043" numCol="1" rtlCol="0" anchor="t" anchorCtr="0" compatLnSpc="1">
            <a:prstTxWarp prst="textNoShape">
              <a:avLst/>
            </a:prstTxWarp>
          </a:bodyPr>
          <a:lstStyle/>
          <a:p>
            <a:pPr algn="ctr" defTabSz="909284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+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39,7%</a:t>
            </a:r>
            <a:endParaRPr lang="ru-RU" sz="2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 bwMode="auto">
          <a:xfrm>
            <a:off x="3577629" y="4221882"/>
            <a:ext cx="1005409" cy="483357"/>
          </a:xfrm>
          <a:prstGeom prst="rect">
            <a:avLst/>
          </a:prstGeom>
          <a:noFill/>
          <a:ln w="1270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04087" tIns="52043" rIns="104087" bIns="52043" numCol="1" rtlCol="0" anchor="t" anchorCtr="0" compatLnSpc="1">
            <a:prstTxWarp prst="textNoShape">
              <a:avLst/>
            </a:prstTxWarp>
          </a:bodyPr>
          <a:lstStyle/>
          <a:p>
            <a:pPr algn="ctr" defTabSz="909284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- 9,0%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 bwMode="auto">
          <a:xfrm>
            <a:off x="5588445" y="5734050"/>
            <a:ext cx="1005409" cy="483357"/>
          </a:xfrm>
          <a:prstGeom prst="rect">
            <a:avLst/>
          </a:prstGeom>
          <a:noFill/>
          <a:ln w="1270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04087" tIns="52043" rIns="104087" bIns="52043" numCol="1" rtlCol="0" anchor="t" anchorCtr="0" compatLnSpc="1">
            <a:prstTxWarp prst="textNoShape">
              <a:avLst/>
            </a:prstTxWarp>
          </a:bodyPr>
          <a:lstStyle/>
          <a:p>
            <a:pPr algn="ctr" defTabSz="909284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+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18,3%</a:t>
            </a:r>
            <a:endParaRPr lang="ru-RU" sz="2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9407574" y="1519403"/>
            <a:ext cx="0" cy="5182488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303434" y="860529"/>
            <a:ext cx="2782839" cy="502624"/>
          </a:xfrm>
          <a:prstGeom prst="rect">
            <a:avLst/>
          </a:prstGeom>
        </p:spPr>
        <p:txBody>
          <a:bodyPr wrap="none" lIns="96985" tIns="48495" rIns="96985" bIns="48495" anchor="ctr"/>
          <a:lstStyle/>
          <a:p>
            <a:pPr algn="ctr" defTabSz="970303">
              <a:defRPr/>
            </a:pPr>
            <a:r>
              <a:rPr lang="ru-RU" sz="1700" b="1" dirty="0">
                <a:solidFill>
                  <a:prstClr val="black"/>
                </a:solidFill>
                <a:latin typeface="Arial Narrow" panose="020B0606020202030204" pitchFamily="34" charset="0"/>
              </a:rPr>
              <a:t>п</a:t>
            </a:r>
            <a:r>
              <a:rPr lang="ru-RU" sz="17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о округу на 01.01.2023</a:t>
            </a:r>
            <a:endParaRPr lang="ru-RU" sz="17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9" name="Rectangle: Rounded Corners 11">
            <a:extLst>
              <a:ext uri="{FF2B5EF4-FFF2-40B4-BE49-F238E27FC236}">
                <a16:creationId xmlns:a16="http://schemas.microsoft.com/office/drawing/2014/main" xmlns="" id="{2AB3E75E-FD44-4D4A-828A-62DD42B54CE2}"/>
              </a:ext>
            </a:extLst>
          </p:cNvPr>
          <p:cNvSpPr/>
          <p:nvPr/>
        </p:nvSpPr>
        <p:spPr>
          <a:xfrm>
            <a:off x="10694854" y="86727"/>
            <a:ext cx="1190198" cy="27074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623" tIns="46312" rIns="92623" bIns="46312" rtlCol="0" anchor="ctr"/>
          <a:lstStyle/>
          <a:p>
            <a:pPr algn="ctr"/>
            <a:r>
              <a:rPr lang="ru-RU" dirty="0" smtClean="0">
                <a:solidFill>
                  <a:prstClr val="white"/>
                </a:solidFill>
                <a:latin typeface="Arial Narrow" panose="020B0606020202030204" pitchFamily="34" charset="0"/>
                <a:ea typeface="Roboto Condensed" panose="02000000000000000000" pitchFamily="2" charset="0"/>
                <a:cs typeface="Times New Roman" panose="02020603050405020304" pitchFamily="18" charset="0"/>
              </a:rPr>
              <a:t>01.01.2023</a:t>
            </a:r>
            <a:endParaRPr lang="en-US" dirty="0">
              <a:solidFill>
                <a:prstClr val="white"/>
              </a:solidFill>
              <a:latin typeface="Arial Narrow" panose="020B0606020202030204" pitchFamily="34" charset="0"/>
              <a:ea typeface="Roboto Condensed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0" name="Rectangle: Rounded Corners 1">
            <a:extLst>
              <a:ext uri="{FF2B5EF4-FFF2-40B4-BE49-F238E27FC236}">
                <a16:creationId xmlns:a16="http://schemas.microsoft.com/office/drawing/2014/main" xmlns="" id="{622D88B9-809E-4324-9096-F27F1B83DABF}"/>
              </a:ext>
            </a:extLst>
          </p:cNvPr>
          <p:cNvSpPr/>
          <p:nvPr/>
        </p:nvSpPr>
        <p:spPr>
          <a:xfrm>
            <a:off x="10694854" y="405322"/>
            <a:ext cx="1190197" cy="270746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623" tIns="46312" rIns="92623" bIns="46312" rtlCol="0" anchor="ctr"/>
          <a:lstStyle/>
          <a:p>
            <a:pPr algn="ctr"/>
            <a:r>
              <a:rPr lang="ru-RU" dirty="0" smtClean="0">
                <a:solidFill>
                  <a:prstClr val="white"/>
                </a:solidFill>
                <a:latin typeface="Arial Narrow" panose="020B0606020202030204" pitchFamily="34" charset="0"/>
                <a:ea typeface="Roboto Condensed" panose="02000000000000000000" pitchFamily="2" charset="0"/>
                <a:cs typeface="Times New Roman" panose="02020603050405020304" pitchFamily="18" charset="0"/>
              </a:rPr>
              <a:t>01.01.2022</a:t>
            </a:r>
            <a:endParaRPr lang="en-US" dirty="0">
              <a:solidFill>
                <a:prstClr val="white"/>
              </a:solidFill>
              <a:latin typeface="Arial Narrow" panose="020B0606020202030204" pitchFamily="34" charset="0"/>
              <a:ea typeface="Roboto Condensed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 bwMode="auto">
          <a:xfrm>
            <a:off x="10192148" y="2962725"/>
            <a:ext cx="1005409" cy="483357"/>
          </a:xfrm>
          <a:prstGeom prst="rect">
            <a:avLst/>
          </a:prstGeom>
          <a:noFill/>
          <a:ln w="1270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04087" tIns="52043" rIns="104087" bIns="52043" numCol="1" rtlCol="0" anchor="t" anchorCtr="0" compatLnSpc="1">
            <a:prstTxWarp prst="textNoShape">
              <a:avLst/>
            </a:prstTxWarp>
          </a:bodyPr>
          <a:lstStyle/>
          <a:p>
            <a:pPr algn="ctr" defTabSz="909284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+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25,4%</a:t>
            </a:r>
            <a:endParaRPr lang="ru-RU" sz="2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 bwMode="auto">
          <a:xfrm>
            <a:off x="10192146" y="4221881"/>
            <a:ext cx="1005409" cy="483357"/>
          </a:xfrm>
          <a:prstGeom prst="rect">
            <a:avLst/>
          </a:prstGeom>
          <a:noFill/>
          <a:ln w="1270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04087" tIns="52043" rIns="104087" bIns="52043" numCol="1" rtlCol="0" anchor="t" anchorCtr="0" compatLnSpc="1">
            <a:prstTxWarp prst="textNoShape">
              <a:avLst/>
            </a:prstTxWarp>
          </a:bodyPr>
          <a:lstStyle/>
          <a:p>
            <a:pPr algn="ctr" defTabSz="909284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+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6,6%</a:t>
            </a:r>
            <a:endParaRPr lang="ru-RU" sz="2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 bwMode="auto">
          <a:xfrm>
            <a:off x="10192147" y="5734050"/>
            <a:ext cx="1005409" cy="483357"/>
          </a:xfrm>
          <a:prstGeom prst="rect">
            <a:avLst/>
          </a:prstGeom>
          <a:noFill/>
          <a:ln w="1270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04087" tIns="52043" rIns="104087" bIns="52043" numCol="1" rtlCol="0" anchor="t" anchorCtr="0" compatLnSpc="1">
            <a:prstTxWarp prst="textNoShape">
              <a:avLst/>
            </a:prstTxWarp>
          </a:bodyPr>
          <a:lstStyle/>
          <a:p>
            <a:pPr algn="ctr" defTabSz="909284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+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6,8%</a:t>
            </a:r>
            <a:endParaRPr lang="ru-RU" sz="2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 bwMode="auto">
          <a:xfrm>
            <a:off x="10192149" y="1534310"/>
            <a:ext cx="1005409" cy="483357"/>
          </a:xfrm>
          <a:prstGeom prst="rect">
            <a:avLst/>
          </a:prstGeom>
          <a:noFill/>
          <a:ln w="1270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04087" tIns="52043" rIns="104087" bIns="52043" numCol="1" rtlCol="0" anchor="t" anchorCtr="0" compatLnSpc="1">
            <a:prstTxWarp prst="textNoShape">
              <a:avLst/>
            </a:prstTxWarp>
          </a:bodyPr>
          <a:lstStyle/>
          <a:p>
            <a:pPr algn="ctr" defTabSz="909284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+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41,0%</a:t>
            </a:r>
            <a:endParaRPr lang="ru-RU" sz="2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48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>
            <a:extLst>
              <a:ext uri="{FF2B5EF4-FFF2-40B4-BE49-F238E27FC236}">
                <a16:creationId xmlns="" xmlns:a16="http://schemas.microsoft.com/office/drawing/2014/main" id="{EABBF177-B906-4130-81D0-CDC9F01E8134}"/>
              </a:ext>
            </a:extLst>
          </p:cNvPr>
          <p:cNvSpPr/>
          <p:nvPr/>
        </p:nvSpPr>
        <p:spPr>
          <a:xfrm>
            <a:off x="51629" y="-17776"/>
            <a:ext cx="2803643" cy="774722"/>
          </a:xfrm>
          <a:prstGeom prst="rect">
            <a:avLst/>
          </a:prstGeom>
          <a:solidFill>
            <a:schemeClr val="bg1">
              <a:lumMod val="95000"/>
              <a:alpha val="8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573" tIns="46286" rIns="92573" bIns="46286" rtlCol="0" anchor="ctr"/>
          <a:lstStyle/>
          <a:p>
            <a:pPr algn="ctr" defTabSz="1234711">
              <a:defRPr/>
            </a:pPr>
            <a:endParaRPr lang="ru-RU" sz="2400" dirty="0">
              <a:solidFill>
                <a:srgbClr val="485068"/>
              </a:solidFill>
              <a:latin typeface="Open Sans Light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855268" y="-17778"/>
            <a:ext cx="9072586" cy="77472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Clr>
                <a:srgbClr val="4F81BD"/>
              </a:buClr>
              <a:tabLst>
                <a:tab pos="347271" algn="l"/>
              </a:tabLst>
            </a:pPr>
            <a:endParaRPr lang="ru-RU" sz="1800" b="1" dirty="0">
              <a:solidFill>
                <a:prstClr val="black">
                  <a:lumMod val="50000"/>
                </a:prst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8" name="Диаграмма 35">
            <a:extLst>
              <a:ext uri="{FF2B5EF4-FFF2-40B4-BE49-F238E27FC236}">
                <a16:creationId xmlns:a16="http://schemas.microsoft.com/office/drawing/2014/main" xmlns="" id="{A9E37D12-1290-48F4-B73F-0A64CDE4CB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4189725"/>
              </p:ext>
            </p:extLst>
          </p:nvPr>
        </p:nvGraphicFramePr>
        <p:xfrm>
          <a:off x="9060406" y="1840167"/>
          <a:ext cx="3044152" cy="1612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" name="TextBox 1"/>
          <p:cNvSpPr txBox="1"/>
          <p:nvPr/>
        </p:nvSpPr>
        <p:spPr>
          <a:xfrm>
            <a:off x="11734254" y="6438001"/>
            <a:ext cx="313642" cy="2638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ru-RU" sz="14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0" y="-25874"/>
            <a:ext cx="12196829" cy="6885462"/>
            <a:chOff x="1" y="-25875"/>
            <a:chExt cx="12196829" cy="6885462"/>
          </a:xfrm>
        </p:grpSpPr>
        <p:grpSp>
          <p:nvGrpSpPr>
            <p:cNvPr id="2" name="Группа 1"/>
            <p:cNvGrpSpPr/>
            <p:nvPr/>
          </p:nvGrpSpPr>
          <p:grpSpPr>
            <a:xfrm>
              <a:off x="1" y="-25875"/>
              <a:ext cx="12196829" cy="6885462"/>
              <a:chOff x="1" y="-25875"/>
              <a:chExt cx="12196829" cy="6885462"/>
            </a:xfrm>
          </p:grpSpPr>
          <p:sp>
            <p:nvSpPr>
              <p:cNvPr id="46" name="Rectangle 18">
                <a:extLst>
                  <a:ext uri="{FF2B5EF4-FFF2-40B4-BE49-F238E27FC236}">
                    <a16:creationId xmlns="" xmlns:a16="http://schemas.microsoft.com/office/drawing/2014/main" id="{EC23726F-899C-4D2F-9B92-56857361E210}"/>
                  </a:ext>
                </a:extLst>
              </p:cNvPr>
              <p:cNvSpPr/>
              <p:nvPr/>
            </p:nvSpPr>
            <p:spPr>
              <a:xfrm>
                <a:off x="1" y="0"/>
                <a:ext cx="12196829" cy="685958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977900" dist="698500" dir="13500000">
                  <a:prstClr val="black">
                    <a:alpha val="12000"/>
                  </a:prstClr>
                </a:inn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2573" tIns="46286" rIns="92573" bIns="46286" rtlCol="0" anchor="ctr"/>
              <a:lstStyle/>
              <a:p>
                <a:pPr algn="ctr"/>
                <a:endParaRPr lang="en-US" sz="24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Rectangle 3">
                <a:extLst>
                  <a:ext uri="{FF2B5EF4-FFF2-40B4-BE49-F238E27FC236}">
                    <a16:creationId xmlns="" xmlns:a16="http://schemas.microsoft.com/office/drawing/2014/main" id="{6077BD4E-3393-4ACE-A641-CD63F6A5243F}"/>
                  </a:ext>
                </a:extLst>
              </p:cNvPr>
              <p:cNvSpPr/>
              <p:nvPr/>
            </p:nvSpPr>
            <p:spPr>
              <a:xfrm>
                <a:off x="2855268" y="-25875"/>
                <a:ext cx="9335145" cy="774722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2573" tIns="46286" rIns="92573" bIns="46286" rtlCol="0" anchor="ctr"/>
              <a:lstStyle/>
              <a:p>
                <a:pPr algn="ctr" defTabSz="1234711">
                  <a:defRPr/>
                </a:pPr>
                <a:endParaRPr lang="ru-RU" sz="2400">
                  <a:solidFill>
                    <a:srgbClr val="485068"/>
                  </a:solidFill>
                  <a:latin typeface="Open Sans Light"/>
                </a:endParaRPr>
              </a:p>
            </p:txBody>
          </p:sp>
          <p:sp>
            <p:nvSpPr>
              <p:cNvPr id="20" name="Subtitle 2">
                <a:extLst>
                  <a:ext uri="{FF2B5EF4-FFF2-40B4-BE49-F238E27FC236}">
                    <a16:creationId xmlns="" xmlns:a16="http://schemas.microsoft.com/office/drawing/2014/main" id="{D00E59DA-2391-445E-8DCC-DDB7C0381E5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2349" y="-17773"/>
                <a:ext cx="2184992" cy="792498"/>
              </a:xfrm>
              <a:prstGeom prst="rect">
                <a:avLst/>
              </a:prstGeom>
            </p:spPr>
            <p:txBody>
              <a:bodyPr vert="horz" lIns="0" tIns="0" rIns="0" bIns="0" rtlCol="0" anchor="ctr">
                <a:noAutofit/>
              </a:bodyPr>
              <a:lstStyle>
                <a:defPPr>
                  <a:defRPr lang="ru-RU"/>
                </a:defPPr>
                <a:lvl1pPr indent="0" defTabSz="1219170">
                  <a:spcBef>
                    <a:spcPts val="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tabLst>
                    <a:tab pos="342900" algn="l"/>
                  </a:tabLst>
                  <a:defRPr sz="1100" kern="800" spc="-13">
                    <a:solidFill>
                      <a:schemeClr val="tx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609585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2pPr>
                <a:lvl3pPr marL="1219170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3pPr>
                <a:lvl4pPr marL="1828754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4pPr>
                <a:lvl5pPr marL="2438339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5pPr>
                <a:lvl6pPr marL="3047924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6pPr>
                <a:lvl7pPr marL="3657509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7pPr>
                <a:lvl8pPr marL="4267093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8pPr>
                <a:lvl9pPr marL="4876678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9pPr>
              </a:lstStyle>
              <a:p>
                <a:pPr>
                  <a:buClr>
                    <a:srgbClr val="4F81BD"/>
                  </a:buClr>
                </a:pPr>
                <a:r>
                  <a:rPr lang="ru-RU" dirty="0">
                    <a:solidFill>
                      <a:prstClr val="black">
                        <a:lumMod val="50000"/>
                      </a:prstClr>
                    </a:solidFill>
                    <a:latin typeface="Arial Narrow" panose="020B0606020202030204" pitchFamily="34" charset="0"/>
                  </a:rPr>
                  <a:t>О существующих мерах поддержки, направленных на урегулирование налоговой задолженности</a:t>
                </a:r>
              </a:p>
            </p:txBody>
          </p:sp>
          <p:pic>
            <p:nvPicPr>
              <p:cNvPr id="23" name="Picture 28" descr="https://img-fotki.yandex.ru/get/5505/200418627.78/0_11df9f_c6cae5c0_orig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322" y="116663"/>
                <a:ext cx="673026" cy="57151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1" name="Rectangle 6">
              <a:extLst>
                <a:ext uri="{FF2B5EF4-FFF2-40B4-BE49-F238E27FC236}">
                  <a16:creationId xmlns="" xmlns:a16="http://schemas.microsoft.com/office/drawing/2014/main" id="{7C05437C-BE4A-4ECD-BDF7-9877A0D31F15}"/>
                </a:ext>
              </a:extLst>
            </p:cNvPr>
            <p:cNvSpPr/>
            <p:nvPr/>
          </p:nvSpPr>
          <p:spPr>
            <a:xfrm>
              <a:off x="1" y="-17774"/>
              <a:ext cx="45714" cy="792504"/>
            </a:xfrm>
            <a:prstGeom prst="rect">
              <a:avLst/>
            </a:prstGeom>
            <a:gradFill>
              <a:gsLst>
                <a:gs pos="0">
                  <a:srgbClr val="0070C0"/>
                </a:gs>
                <a:gs pos="100000">
                  <a:srgbClr val="77E5FB"/>
                </a:gs>
              </a:gsLst>
              <a:lin ang="1740000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92573" tIns="46286" rIns="92573" bIns="46286" rtlCol="0" anchor="ctr">
              <a:noAutofit/>
            </a:bodyPr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16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855268" y="-17778"/>
            <a:ext cx="8784554" cy="77472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Clr>
                <a:srgbClr val="4F81BD"/>
              </a:buClr>
              <a:tabLst>
                <a:tab pos="347271" algn="l"/>
              </a:tabLst>
            </a:pPr>
            <a:r>
              <a:rPr lang="ru-RU" sz="1800" b="1" dirty="0">
                <a:solidFill>
                  <a:prstClr val="black">
                    <a:lumMod val="50000"/>
                  </a:prst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Динамика налоговой задолженности по </a:t>
            </a:r>
            <a:r>
              <a:rPr lang="ru-RU" sz="1800" b="1" dirty="0" err="1" smtClean="0">
                <a:solidFill>
                  <a:prstClr val="black">
                    <a:lumMod val="50000"/>
                  </a:prst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Сургутскому</a:t>
            </a:r>
            <a:r>
              <a:rPr lang="ru-RU" sz="1800" b="1" dirty="0" smtClean="0">
                <a:solidFill>
                  <a:prstClr val="black">
                    <a:lumMod val="50000"/>
                  </a:prst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району</a:t>
            </a:r>
            <a:endParaRPr lang="ru-RU" sz="1800" b="1" dirty="0">
              <a:solidFill>
                <a:prstClr val="black">
                  <a:lumMod val="50000"/>
                </a:prst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784950120"/>
              </p:ext>
            </p:extLst>
          </p:nvPr>
        </p:nvGraphicFramePr>
        <p:xfrm>
          <a:off x="431823" y="860529"/>
          <a:ext cx="8126942" cy="5841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9" name="Прямоугольник 18"/>
          <p:cNvSpPr/>
          <p:nvPr/>
        </p:nvSpPr>
        <p:spPr bwMode="auto">
          <a:xfrm>
            <a:off x="8039422" y="1534310"/>
            <a:ext cx="1005409" cy="483357"/>
          </a:xfrm>
          <a:prstGeom prst="rect">
            <a:avLst/>
          </a:prstGeom>
          <a:noFill/>
          <a:ln w="1270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04087" tIns="52043" rIns="104087" bIns="52043" numCol="1" rtlCol="0" anchor="t" anchorCtr="0" compatLnSpc="1">
            <a:prstTxWarp prst="textNoShape">
              <a:avLst/>
            </a:prstTxWarp>
          </a:bodyPr>
          <a:lstStyle/>
          <a:p>
            <a:pPr algn="ctr" defTabSz="909284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+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43%</a:t>
            </a:r>
            <a:endParaRPr lang="ru-RU" sz="2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 bwMode="auto">
          <a:xfrm>
            <a:off x="5735166" y="2963176"/>
            <a:ext cx="1005409" cy="483357"/>
          </a:xfrm>
          <a:prstGeom prst="rect">
            <a:avLst/>
          </a:prstGeom>
          <a:noFill/>
          <a:ln w="1270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04087" tIns="52043" rIns="104087" bIns="52043" numCol="1" rtlCol="0" anchor="t" anchorCtr="0" compatLnSpc="1">
            <a:prstTxWarp prst="textNoShape">
              <a:avLst/>
            </a:prstTxWarp>
          </a:bodyPr>
          <a:lstStyle/>
          <a:p>
            <a:pPr algn="ctr" defTabSz="909284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+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89,8%</a:t>
            </a:r>
            <a:endParaRPr lang="ru-RU" sz="2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 bwMode="auto">
          <a:xfrm>
            <a:off x="3577629" y="4221882"/>
            <a:ext cx="1005409" cy="483357"/>
          </a:xfrm>
          <a:prstGeom prst="rect">
            <a:avLst/>
          </a:prstGeom>
          <a:noFill/>
          <a:ln w="1270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04087" tIns="52043" rIns="104087" bIns="52043" numCol="1" rtlCol="0" anchor="t" anchorCtr="0" compatLnSpc="1">
            <a:prstTxWarp prst="textNoShape">
              <a:avLst/>
            </a:prstTxWarp>
          </a:bodyPr>
          <a:lstStyle/>
          <a:p>
            <a:pPr algn="ctr" defTabSz="909284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+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13,6%</a:t>
            </a:r>
            <a:endParaRPr lang="ru-RU" sz="2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 bwMode="auto">
          <a:xfrm>
            <a:off x="4222998" y="5734049"/>
            <a:ext cx="1005409" cy="483357"/>
          </a:xfrm>
          <a:prstGeom prst="rect">
            <a:avLst/>
          </a:prstGeom>
          <a:noFill/>
          <a:ln w="1270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04087" tIns="52043" rIns="104087" bIns="52043" numCol="1" rtlCol="0" anchor="t" anchorCtr="0" compatLnSpc="1">
            <a:prstTxWarp prst="textNoShape">
              <a:avLst/>
            </a:prstTxWarp>
          </a:bodyPr>
          <a:lstStyle/>
          <a:p>
            <a:pPr algn="ctr" defTabSz="909284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+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2,9%</a:t>
            </a:r>
            <a:endParaRPr lang="ru-RU" sz="2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9407574" y="1519403"/>
            <a:ext cx="0" cy="5182488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303434" y="860529"/>
            <a:ext cx="2782839" cy="502624"/>
          </a:xfrm>
          <a:prstGeom prst="rect">
            <a:avLst/>
          </a:prstGeom>
        </p:spPr>
        <p:txBody>
          <a:bodyPr wrap="none" lIns="96985" tIns="48495" rIns="96985" bIns="48495" anchor="ctr"/>
          <a:lstStyle/>
          <a:p>
            <a:pPr algn="ctr" defTabSz="970303">
              <a:defRPr/>
            </a:pPr>
            <a:r>
              <a:rPr lang="ru-RU" sz="1700" b="1" dirty="0">
                <a:solidFill>
                  <a:prstClr val="black"/>
                </a:solidFill>
                <a:latin typeface="Arial Narrow" panose="020B0606020202030204" pitchFamily="34" charset="0"/>
              </a:rPr>
              <a:t>п</a:t>
            </a:r>
            <a:r>
              <a:rPr lang="ru-RU" sz="17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о округу на 01.01.2023</a:t>
            </a:r>
            <a:endParaRPr lang="ru-RU" sz="17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9" name="Rectangle: Rounded Corners 11">
            <a:extLst>
              <a:ext uri="{FF2B5EF4-FFF2-40B4-BE49-F238E27FC236}">
                <a16:creationId xmlns:a16="http://schemas.microsoft.com/office/drawing/2014/main" xmlns="" id="{2AB3E75E-FD44-4D4A-828A-62DD42B54CE2}"/>
              </a:ext>
            </a:extLst>
          </p:cNvPr>
          <p:cNvSpPr/>
          <p:nvPr/>
        </p:nvSpPr>
        <p:spPr>
          <a:xfrm>
            <a:off x="10694854" y="86727"/>
            <a:ext cx="1190198" cy="27074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623" tIns="46312" rIns="92623" bIns="46312" rtlCol="0" anchor="ctr"/>
          <a:lstStyle/>
          <a:p>
            <a:pPr algn="ctr"/>
            <a:r>
              <a:rPr lang="ru-RU" dirty="0" smtClean="0">
                <a:solidFill>
                  <a:prstClr val="white"/>
                </a:solidFill>
                <a:latin typeface="Arial Narrow" panose="020B0606020202030204" pitchFamily="34" charset="0"/>
                <a:ea typeface="Roboto Condensed" panose="02000000000000000000" pitchFamily="2" charset="0"/>
                <a:cs typeface="Times New Roman" panose="02020603050405020304" pitchFamily="18" charset="0"/>
              </a:rPr>
              <a:t>01.01.2023</a:t>
            </a:r>
            <a:endParaRPr lang="en-US" dirty="0">
              <a:solidFill>
                <a:prstClr val="white"/>
              </a:solidFill>
              <a:latin typeface="Arial Narrow" panose="020B0606020202030204" pitchFamily="34" charset="0"/>
              <a:ea typeface="Roboto Condensed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0" name="Rectangle: Rounded Corners 1">
            <a:extLst>
              <a:ext uri="{FF2B5EF4-FFF2-40B4-BE49-F238E27FC236}">
                <a16:creationId xmlns:a16="http://schemas.microsoft.com/office/drawing/2014/main" xmlns="" id="{622D88B9-809E-4324-9096-F27F1B83DABF}"/>
              </a:ext>
            </a:extLst>
          </p:cNvPr>
          <p:cNvSpPr/>
          <p:nvPr/>
        </p:nvSpPr>
        <p:spPr>
          <a:xfrm>
            <a:off x="10694854" y="405322"/>
            <a:ext cx="1190197" cy="270746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623" tIns="46312" rIns="92623" bIns="46312" rtlCol="0" anchor="ctr"/>
          <a:lstStyle/>
          <a:p>
            <a:pPr algn="ctr"/>
            <a:r>
              <a:rPr lang="ru-RU" dirty="0" smtClean="0">
                <a:solidFill>
                  <a:prstClr val="white"/>
                </a:solidFill>
                <a:latin typeface="Arial Narrow" panose="020B0606020202030204" pitchFamily="34" charset="0"/>
                <a:ea typeface="Roboto Condensed" panose="02000000000000000000" pitchFamily="2" charset="0"/>
                <a:cs typeface="Times New Roman" panose="02020603050405020304" pitchFamily="18" charset="0"/>
              </a:rPr>
              <a:t>01.01.2022</a:t>
            </a:r>
            <a:endParaRPr lang="en-US" dirty="0">
              <a:solidFill>
                <a:prstClr val="white"/>
              </a:solidFill>
              <a:latin typeface="Arial Narrow" panose="020B0606020202030204" pitchFamily="34" charset="0"/>
              <a:ea typeface="Roboto Condensed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 bwMode="auto">
          <a:xfrm>
            <a:off x="10192148" y="2962725"/>
            <a:ext cx="1005409" cy="483357"/>
          </a:xfrm>
          <a:prstGeom prst="rect">
            <a:avLst/>
          </a:prstGeom>
          <a:noFill/>
          <a:ln w="1270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04087" tIns="52043" rIns="104087" bIns="52043" numCol="1" rtlCol="0" anchor="t" anchorCtr="0" compatLnSpc="1">
            <a:prstTxWarp prst="textNoShape">
              <a:avLst/>
            </a:prstTxWarp>
          </a:bodyPr>
          <a:lstStyle/>
          <a:p>
            <a:pPr algn="ctr" defTabSz="909284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+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25,4%</a:t>
            </a:r>
            <a:endParaRPr lang="ru-RU" sz="2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 bwMode="auto">
          <a:xfrm>
            <a:off x="10192146" y="4221881"/>
            <a:ext cx="1005409" cy="483357"/>
          </a:xfrm>
          <a:prstGeom prst="rect">
            <a:avLst/>
          </a:prstGeom>
          <a:noFill/>
          <a:ln w="1270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04087" tIns="52043" rIns="104087" bIns="52043" numCol="1" rtlCol="0" anchor="t" anchorCtr="0" compatLnSpc="1">
            <a:prstTxWarp prst="textNoShape">
              <a:avLst/>
            </a:prstTxWarp>
          </a:bodyPr>
          <a:lstStyle/>
          <a:p>
            <a:pPr algn="ctr" defTabSz="909284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+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6,6%</a:t>
            </a:r>
            <a:endParaRPr lang="ru-RU" sz="2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 bwMode="auto">
          <a:xfrm>
            <a:off x="10192147" y="5734050"/>
            <a:ext cx="1005409" cy="483357"/>
          </a:xfrm>
          <a:prstGeom prst="rect">
            <a:avLst/>
          </a:prstGeom>
          <a:noFill/>
          <a:ln w="1270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04087" tIns="52043" rIns="104087" bIns="52043" numCol="1" rtlCol="0" anchor="t" anchorCtr="0" compatLnSpc="1">
            <a:prstTxWarp prst="textNoShape">
              <a:avLst/>
            </a:prstTxWarp>
          </a:bodyPr>
          <a:lstStyle/>
          <a:p>
            <a:pPr algn="ctr" defTabSz="909284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+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6,8%</a:t>
            </a:r>
            <a:endParaRPr lang="ru-RU" sz="2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 bwMode="auto">
          <a:xfrm>
            <a:off x="10192149" y="1534310"/>
            <a:ext cx="1005409" cy="483357"/>
          </a:xfrm>
          <a:prstGeom prst="rect">
            <a:avLst/>
          </a:prstGeom>
          <a:noFill/>
          <a:ln w="1270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04087" tIns="52043" rIns="104087" bIns="52043" numCol="1" rtlCol="0" anchor="t" anchorCtr="0" compatLnSpc="1">
            <a:prstTxWarp prst="textNoShape">
              <a:avLst/>
            </a:prstTxWarp>
          </a:bodyPr>
          <a:lstStyle/>
          <a:p>
            <a:pPr algn="ctr" defTabSz="909284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</a:rPr>
              <a:t>+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41,0%</a:t>
            </a:r>
            <a:endParaRPr lang="ru-RU" sz="2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44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>
            <a:extLst>
              <a:ext uri="{FF2B5EF4-FFF2-40B4-BE49-F238E27FC236}">
                <a16:creationId xmlns="" xmlns:a16="http://schemas.microsoft.com/office/drawing/2014/main" id="{EABBF177-B906-4130-81D0-CDC9F01E8134}"/>
              </a:ext>
            </a:extLst>
          </p:cNvPr>
          <p:cNvSpPr/>
          <p:nvPr/>
        </p:nvSpPr>
        <p:spPr>
          <a:xfrm>
            <a:off x="51629" y="-17776"/>
            <a:ext cx="2803643" cy="774722"/>
          </a:xfrm>
          <a:prstGeom prst="rect">
            <a:avLst/>
          </a:prstGeom>
          <a:solidFill>
            <a:schemeClr val="bg1">
              <a:lumMod val="95000"/>
              <a:alpha val="8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573" tIns="46286" rIns="92573" bIns="46286" rtlCol="0" anchor="ctr"/>
          <a:lstStyle/>
          <a:p>
            <a:pPr algn="ctr" defTabSz="1234711">
              <a:defRPr/>
            </a:pPr>
            <a:endParaRPr lang="ru-RU" sz="2400" dirty="0">
              <a:solidFill>
                <a:srgbClr val="485068"/>
              </a:solidFill>
              <a:latin typeface="Open Sans Light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855268" y="-17778"/>
            <a:ext cx="9072586" cy="77472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Clr>
                <a:srgbClr val="4F81BD"/>
              </a:buClr>
              <a:tabLst>
                <a:tab pos="347271" algn="l"/>
              </a:tabLst>
            </a:pPr>
            <a:endParaRPr lang="ru-RU" sz="1800" b="1" dirty="0">
              <a:solidFill>
                <a:prstClr val="black">
                  <a:lumMod val="50000"/>
                </a:prst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8" name="Диаграмма 35">
            <a:extLst>
              <a:ext uri="{FF2B5EF4-FFF2-40B4-BE49-F238E27FC236}">
                <a16:creationId xmlns:a16="http://schemas.microsoft.com/office/drawing/2014/main" xmlns="" id="{A9E37D12-1290-48F4-B73F-0A64CDE4CB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209130"/>
              </p:ext>
            </p:extLst>
          </p:nvPr>
        </p:nvGraphicFramePr>
        <p:xfrm>
          <a:off x="9060406" y="1840167"/>
          <a:ext cx="3044152" cy="1612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" name="TextBox 1"/>
          <p:cNvSpPr txBox="1"/>
          <p:nvPr/>
        </p:nvSpPr>
        <p:spPr>
          <a:xfrm>
            <a:off x="11734254" y="6438001"/>
            <a:ext cx="313642" cy="2638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ru-RU" sz="14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0" y="-25875"/>
            <a:ext cx="12196829" cy="6885462"/>
            <a:chOff x="1" y="-25875"/>
            <a:chExt cx="12196829" cy="6885462"/>
          </a:xfrm>
        </p:grpSpPr>
        <p:grpSp>
          <p:nvGrpSpPr>
            <p:cNvPr id="2" name="Группа 1"/>
            <p:cNvGrpSpPr/>
            <p:nvPr/>
          </p:nvGrpSpPr>
          <p:grpSpPr>
            <a:xfrm>
              <a:off x="1" y="-25875"/>
              <a:ext cx="12196829" cy="6885462"/>
              <a:chOff x="1" y="-25875"/>
              <a:chExt cx="12196829" cy="6885462"/>
            </a:xfrm>
          </p:grpSpPr>
          <p:sp>
            <p:nvSpPr>
              <p:cNvPr id="46" name="Rectangle 18">
                <a:extLst>
                  <a:ext uri="{FF2B5EF4-FFF2-40B4-BE49-F238E27FC236}">
                    <a16:creationId xmlns="" xmlns:a16="http://schemas.microsoft.com/office/drawing/2014/main" id="{EC23726F-899C-4D2F-9B92-56857361E210}"/>
                  </a:ext>
                </a:extLst>
              </p:cNvPr>
              <p:cNvSpPr/>
              <p:nvPr/>
            </p:nvSpPr>
            <p:spPr>
              <a:xfrm>
                <a:off x="1" y="0"/>
                <a:ext cx="12196829" cy="685958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977900" dist="698500" dir="13500000">
                  <a:prstClr val="black">
                    <a:alpha val="12000"/>
                  </a:prstClr>
                </a:inn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2573" tIns="46286" rIns="92573" bIns="46286" rtlCol="0" anchor="ctr"/>
              <a:lstStyle/>
              <a:p>
                <a:pPr algn="ctr"/>
                <a:endParaRPr lang="en-US" sz="24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Rectangle 3">
                <a:extLst>
                  <a:ext uri="{FF2B5EF4-FFF2-40B4-BE49-F238E27FC236}">
                    <a16:creationId xmlns="" xmlns:a16="http://schemas.microsoft.com/office/drawing/2014/main" id="{6077BD4E-3393-4ACE-A641-CD63F6A5243F}"/>
                  </a:ext>
                </a:extLst>
              </p:cNvPr>
              <p:cNvSpPr/>
              <p:nvPr/>
            </p:nvSpPr>
            <p:spPr>
              <a:xfrm>
                <a:off x="2855268" y="-25875"/>
                <a:ext cx="9335145" cy="774722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2573" tIns="46286" rIns="92573" bIns="46286" rtlCol="0" anchor="ctr"/>
              <a:lstStyle/>
              <a:p>
                <a:pPr algn="ctr" defTabSz="1234711">
                  <a:defRPr/>
                </a:pPr>
                <a:endParaRPr lang="ru-RU" sz="2400">
                  <a:solidFill>
                    <a:srgbClr val="485068"/>
                  </a:solidFill>
                  <a:latin typeface="Open Sans Light"/>
                </a:endParaRPr>
              </a:p>
            </p:txBody>
          </p:sp>
          <p:sp>
            <p:nvSpPr>
              <p:cNvPr id="20" name="Subtitle 2">
                <a:extLst>
                  <a:ext uri="{FF2B5EF4-FFF2-40B4-BE49-F238E27FC236}">
                    <a16:creationId xmlns="" xmlns:a16="http://schemas.microsoft.com/office/drawing/2014/main" id="{D00E59DA-2391-445E-8DCC-DDB7C0381E5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2349" y="-17773"/>
                <a:ext cx="2184992" cy="792498"/>
              </a:xfrm>
              <a:prstGeom prst="rect">
                <a:avLst/>
              </a:prstGeom>
            </p:spPr>
            <p:txBody>
              <a:bodyPr vert="horz" lIns="0" tIns="0" rIns="0" bIns="0" rtlCol="0" anchor="ctr">
                <a:noAutofit/>
              </a:bodyPr>
              <a:lstStyle>
                <a:defPPr>
                  <a:defRPr lang="ru-RU"/>
                </a:defPPr>
                <a:lvl1pPr indent="0" defTabSz="1219170">
                  <a:spcBef>
                    <a:spcPts val="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tabLst>
                    <a:tab pos="342900" algn="l"/>
                  </a:tabLst>
                  <a:defRPr sz="1100" kern="800" spc="-13">
                    <a:solidFill>
                      <a:schemeClr val="tx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609585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2pPr>
                <a:lvl3pPr marL="1219170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3pPr>
                <a:lvl4pPr marL="1828754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4pPr>
                <a:lvl5pPr marL="2438339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5pPr>
                <a:lvl6pPr marL="3047924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6pPr>
                <a:lvl7pPr marL="3657509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7pPr>
                <a:lvl8pPr marL="4267093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8pPr>
                <a:lvl9pPr marL="4876678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9pPr>
              </a:lstStyle>
              <a:p>
                <a:pPr>
                  <a:buClr>
                    <a:srgbClr val="4F81BD"/>
                  </a:buClr>
                </a:pPr>
                <a:r>
                  <a:rPr lang="ru-RU" dirty="0">
                    <a:solidFill>
                      <a:prstClr val="black">
                        <a:lumMod val="50000"/>
                      </a:prstClr>
                    </a:solidFill>
                    <a:latin typeface="Arial Narrow" panose="020B0606020202030204" pitchFamily="34" charset="0"/>
                  </a:rPr>
                  <a:t>О существующих мерах поддержки, направленных на урегулирование налоговой задолженности</a:t>
                </a:r>
              </a:p>
            </p:txBody>
          </p:sp>
          <p:pic>
            <p:nvPicPr>
              <p:cNvPr id="23" name="Picture 28" descr="https://img-fotki.yandex.ru/get/5505/200418627.78/0_11df9f_c6cae5c0_orig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322" y="116663"/>
                <a:ext cx="673026" cy="57151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1" name="Rectangle 6">
              <a:extLst>
                <a:ext uri="{FF2B5EF4-FFF2-40B4-BE49-F238E27FC236}">
                  <a16:creationId xmlns="" xmlns:a16="http://schemas.microsoft.com/office/drawing/2014/main" id="{7C05437C-BE4A-4ECD-BDF7-9877A0D31F15}"/>
                </a:ext>
              </a:extLst>
            </p:cNvPr>
            <p:cNvSpPr/>
            <p:nvPr/>
          </p:nvSpPr>
          <p:spPr>
            <a:xfrm>
              <a:off x="1" y="-17774"/>
              <a:ext cx="45714" cy="792504"/>
            </a:xfrm>
            <a:prstGeom prst="rect">
              <a:avLst/>
            </a:prstGeom>
            <a:gradFill>
              <a:gsLst>
                <a:gs pos="0">
                  <a:srgbClr val="0070C0"/>
                </a:gs>
                <a:gs pos="100000">
                  <a:srgbClr val="77E5FB"/>
                </a:gs>
              </a:gsLst>
              <a:lin ang="1740000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92573" tIns="46286" rIns="92573" bIns="46286" rtlCol="0" anchor="ctr">
              <a:noAutofit/>
            </a:bodyPr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13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855268" y="-17778"/>
            <a:ext cx="8784554" cy="77472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Clr>
                <a:srgbClr val="4F81BD"/>
              </a:buClr>
              <a:tabLst>
                <a:tab pos="347271" algn="l"/>
              </a:tabLst>
            </a:pPr>
            <a:r>
              <a:rPr lang="ru-RU" sz="1800" b="1" dirty="0">
                <a:solidFill>
                  <a:prstClr val="black">
                    <a:lumMod val="50000"/>
                  </a:prst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Продление </a:t>
            </a:r>
            <a:r>
              <a:rPr lang="ru-RU" sz="1800" b="1" dirty="0" smtClean="0">
                <a:solidFill>
                  <a:prstClr val="black">
                    <a:lumMod val="50000"/>
                  </a:prst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мер</a:t>
            </a:r>
            <a:r>
              <a:rPr lang="ru-RU" sz="1800" b="1" dirty="0">
                <a:solidFill>
                  <a:prstClr val="black">
                    <a:lumMod val="50000"/>
                  </a:prst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solidFill>
                  <a:prstClr val="black">
                    <a:lumMod val="50000"/>
                  </a:prst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принудительного взыскания налоговой задолженности в 2023 году</a:t>
            </a:r>
            <a:endParaRPr lang="ru-RU" sz="1800" b="1" dirty="0">
              <a:solidFill>
                <a:prstClr val="black">
                  <a:lumMod val="50000"/>
                </a:prst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="" xmlns:a16="http://schemas.microsoft.com/office/drawing/2014/main" id="{20A32299-BF98-4CC9-99B0-809C990C8290}"/>
              </a:ext>
            </a:extLst>
          </p:cNvPr>
          <p:cNvSpPr txBox="1">
            <a:spLocks/>
          </p:cNvSpPr>
          <p:nvPr/>
        </p:nvSpPr>
        <p:spPr>
          <a:xfrm>
            <a:off x="362404" y="981522"/>
            <a:ext cx="11472019" cy="155427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7"/>
              </a:spcAft>
              <a:buClr>
                <a:srgbClr val="4F81BD"/>
              </a:buClr>
              <a:tabLst>
                <a:tab pos="347271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ПОСТАНОВЛЕНИЕ ПРАВИТЕЛЬСТВА ОТ 29.03.2023 № 500</a:t>
            </a:r>
          </a:p>
          <a:p>
            <a:pPr>
              <a:spcBef>
                <a:spcPts val="0"/>
              </a:spcBef>
              <a:spcAft>
                <a:spcPts val="607"/>
              </a:spcAft>
              <a:buClr>
                <a:srgbClr val="4F81BD"/>
              </a:buClr>
              <a:tabLst>
                <a:tab pos="347271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 МЕРАХ ПО </a:t>
            </a:r>
            <a:r>
              <a:rPr lang="ru-RU" sz="2400" b="1" dirty="0">
                <a:solidFill>
                  <a:srgbClr val="0070C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УРЕГУЛИРОВАНИЮ ЗАДОЛЖЕННОСТИ ПО УПЛАТЕ НАЛОГОВ, СБОРОВ</a:t>
            </a:r>
            <a:r>
              <a:rPr lang="ru-RU" sz="2400" b="1" dirty="0" smtClean="0">
                <a:solidFill>
                  <a:srgbClr val="0070C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, СТРАХОВЫХ </a:t>
            </a:r>
            <a:r>
              <a:rPr lang="ru-RU" sz="2400" b="1" dirty="0">
                <a:solidFill>
                  <a:srgbClr val="0070C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ВЗНОСОВ, ПЕНЕЙ, ШТРАФОВ, ПРОЦЕНТОВ, </a:t>
            </a:r>
            <a:r>
              <a:rPr lang="ru-RU" sz="2400" b="1" dirty="0" smtClean="0">
                <a:solidFill>
                  <a:srgbClr val="0070C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УСТАНОВЛЕННЫХ НАЛОГОВЫМ </a:t>
            </a:r>
            <a:r>
              <a:rPr lang="ru-RU" sz="2400" b="1" dirty="0">
                <a:solidFill>
                  <a:srgbClr val="0070C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КОДЕКСОМ РОССИЙСКОЙ ФЕДЕРАЦИИ, В 2023 </a:t>
            </a:r>
            <a:r>
              <a:rPr lang="ru-RU" sz="2400" b="1" dirty="0" smtClean="0">
                <a:solidFill>
                  <a:srgbClr val="0070C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ГОДУ</a:t>
            </a:r>
            <a:endParaRPr lang="ru-RU" sz="2400" b="1" dirty="0">
              <a:solidFill>
                <a:srgbClr val="0070C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Заголовок 2"/>
          <p:cNvSpPr txBox="1">
            <a:spLocks/>
          </p:cNvSpPr>
          <p:nvPr/>
        </p:nvSpPr>
        <p:spPr bwMode="auto">
          <a:xfrm>
            <a:off x="398570" y="3213770"/>
            <a:ext cx="11399688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3807" rIns="0" bIns="43807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336" b="1" kern="1200">
                <a:solidFill>
                  <a:srgbClr val="104E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76245" algn="l" rtl="0" fontAlgn="base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52488" algn="l" rtl="0" fontAlgn="base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428733" algn="l" rtl="0" fontAlgn="base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904978" algn="l" rtl="0" fontAlgn="base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1230109">
              <a:defRPr/>
            </a:pPr>
            <a:r>
              <a:rPr lang="ru-RU" altLang="ru-RU" sz="2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</a:t>
            </a:r>
            <a:r>
              <a:rPr lang="ru-RU" altLang="ru-RU" sz="2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.1 - </a:t>
            </a:r>
            <a:r>
              <a:rPr lang="ru-RU" altLang="ru-RU" sz="2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предельные </a:t>
            </a:r>
            <a:r>
              <a:rPr lang="ru-RU" altLang="ru-RU" sz="2200" cap="all" dirty="0">
                <a:solidFill>
                  <a:schemeClr val="accent5">
                    <a:lumMod val="75000"/>
                  </a:schemeClr>
                </a:solidFill>
                <a:latin typeface="+mn-lt"/>
                <a:cs typeface="+mj-cs"/>
              </a:rPr>
              <a:t>сроки</a:t>
            </a:r>
            <a:r>
              <a:rPr lang="ru-RU" altLang="ru-RU" sz="2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направления требований об уплате задолженности и принятия решений о взыскании задолженности </a:t>
            </a:r>
            <a:r>
              <a:rPr lang="ru-RU" altLang="ru-RU" sz="2200" cap="all" dirty="0">
                <a:solidFill>
                  <a:schemeClr val="accent5">
                    <a:lumMod val="75000"/>
                  </a:schemeClr>
                </a:solidFill>
                <a:latin typeface="+mn-lt"/>
                <a:cs typeface="+mj-cs"/>
              </a:rPr>
              <a:t>увеличиваются на 6 месяцев</a:t>
            </a:r>
            <a:r>
              <a:rPr lang="ru-RU" altLang="ru-RU" sz="2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algn="ctr" defTabSz="1230109">
              <a:defRPr/>
            </a:pPr>
            <a:endParaRPr lang="ru-RU" altLang="ru-RU" sz="2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 defTabSz="1230109">
              <a:defRPr/>
            </a:pPr>
            <a:r>
              <a:rPr lang="ru-RU" altLang="ru-RU" sz="2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</a:t>
            </a:r>
            <a:r>
              <a:rPr lang="ru-RU" altLang="ru-RU" sz="2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2 - С </a:t>
            </a:r>
            <a:r>
              <a:rPr lang="ru-RU" altLang="ru-RU" sz="2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января по 30 июня 2023 г. включительно </a:t>
            </a:r>
            <a:r>
              <a:rPr lang="ru-RU" altLang="ru-RU" sz="2200" cap="all" dirty="0">
                <a:solidFill>
                  <a:schemeClr val="accent5">
                    <a:lumMod val="75000"/>
                  </a:schemeClr>
                </a:solidFill>
                <a:latin typeface="+mn-lt"/>
                <a:cs typeface="+mj-cs"/>
              </a:rPr>
              <a:t>пеня не начисляется на</a:t>
            </a:r>
            <a:r>
              <a:rPr lang="ru-RU" altLang="ru-RU" sz="2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недоимку в размере, не превышающем </a:t>
            </a:r>
            <a:r>
              <a:rPr lang="ru-RU" altLang="ru-RU" sz="2200" cap="all" dirty="0">
                <a:solidFill>
                  <a:schemeClr val="accent5">
                    <a:lumMod val="75000"/>
                  </a:schemeClr>
                </a:solidFill>
                <a:latin typeface="+mn-lt"/>
                <a:cs typeface="+mj-cs"/>
              </a:rPr>
              <a:t>величину положительного сальдо ЕНС </a:t>
            </a:r>
            <a:r>
              <a:rPr lang="ru-RU" altLang="ru-RU" sz="2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(в соответствующий день), увеличенную на сумму, зачтенную в счет предстоящей обязанности лица по уплате налога, сбора, страховых взносов</a:t>
            </a:r>
          </a:p>
          <a:p>
            <a:pPr algn="ctr" defTabSz="1230109">
              <a:defRPr/>
            </a:pPr>
            <a:endParaRPr lang="ru-RU" altLang="ru-RU" sz="2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091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>
            <a:extLst>
              <a:ext uri="{FF2B5EF4-FFF2-40B4-BE49-F238E27FC236}">
                <a16:creationId xmlns="" xmlns:a16="http://schemas.microsoft.com/office/drawing/2014/main" id="{EABBF177-B906-4130-81D0-CDC9F01E8134}"/>
              </a:ext>
            </a:extLst>
          </p:cNvPr>
          <p:cNvSpPr/>
          <p:nvPr/>
        </p:nvSpPr>
        <p:spPr>
          <a:xfrm>
            <a:off x="51629" y="-17776"/>
            <a:ext cx="2803643" cy="774722"/>
          </a:xfrm>
          <a:prstGeom prst="rect">
            <a:avLst/>
          </a:prstGeom>
          <a:solidFill>
            <a:schemeClr val="bg1">
              <a:lumMod val="95000"/>
              <a:alpha val="8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573" tIns="46286" rIns="92573" bIns="46286" rtlCol="0" anchor="ctr"/>
          <a:lstStyle/>
          <a:p>
            <a:pPr algn="ctr" defTabSz="1234711">
              <a:defRPr/>
            </a:pPr>
            <a:endParaRPr lang="ru-RU" sz="2400" dirty="0">
              <a:solidFill>
                <a:srgbClr val="485068"/>
              </a:solidFill>
              <a:latin typeface="Open Sans Light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855268" y="-17778"/>
            <a:ext cx="9072586" cy="77472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Clr>
                <a:srgbClr val="4F81BD"/>
              </a:buClr>
              <a:tabLst>
                <a:tab pos="347271" algn="l"/>
              </a:tabLst>
            </a:pPr>
            <a:endParaRPr lang="ru-RU" sz="1800" b="1" dirty="0">
              <a:solidFill>
                <a:prstClr val="black">
                  <a:lumMod val="50000"/>
                </a:prst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8" name="Диаграмма 35">
            <a:extLst>
              <a:ext uri="{FF2B5EF4-FFF2-40B4-BE49-F238E27FC236}">
                <a16:creationId xmlns:a16="http://schemas.microsoft.com/office/drawing/2014/main" xmlns="" id="{A9E37D12-1290-48F4-B73F-0A64CDE4CB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7847825"/>
              </p:ext>
            </p:extLst>
          </p:nvPr>
        </p:nvGraphicFramePr>
        <p:xfrm>
          <a:off x="9060406" y="1840167"/>
          <a:ext cx="3044152" cy="1612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" name="TextBox 1"/>
          <p:cNvSpPr txBox="1"/>
          <p:nvPr/>
        </p:nvSpPr>
        <p:spPr>
          <a:xfrm>
            <a:off x="11734254" y="6438001"/>
            <a:ext cx="313642" cy="2638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ru-RU" sz="14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1" y="-25875"/>
            <a:ext cx="12196829" cy="6885462"/>
            <a:chOff x="1" y="-25875"/>
            <a:chExt cx="12196829" cy="6885462"/>
          </a:xfrm>
        </p:grpSpPr>
        <p:grpSp>
          <p:nvGrpSpPr>
            <p:cNvPr id="2" name="Группа 1"/>
            <p:cNvGrpSpPr/>
            <p:nvPr/>
          </p:nvGrpSpPr>
          <p:grpSpPr>
            <a:xfrm>
              <a:off x="1" y="-25875"/>
              <a:ext cx="12196829" cy="6885462"/>
              <a:chOff x="1" y="-25875"/>
              <a:chExt cx="12196829" cy="6885462"/>
            </a:xfrm>
          </p:grpSpPr>
          <p:sp>
            <p:nvSpPr>
              <p:cNvPr id="46" name="Rectangle 18">
                <a:extLst>
                  <a:ext uri="{FF2B5EF4-FFF2-40B4-BE49-F238E27FC236}">
                    <a16:creationId xmlns="" xmlns:a16="http://schemas.microsoft.com/office/drawing/2014/main" id="{EC23726F-899C-4D2F-9B92-56857361E210}"/>
                  </a:ext>
                </a:extLst>
              </p:cNvPr>
              <p:cNvSpPr/>
              <p:nvPr/>
            </p:nvSpPr>
            <p:spPr>
              <a:xfrm>
                <a:off x="1" y="0"/>
                <a:ext cx="12196829" cy="685958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977900" dist="698500" dir="13500000">
                  <a:prstClr val="black">
                    <a:alpha val="12000"/>
                  </a:prstClr>
                </a:inn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2573" tIns="46286" rIns="92573" bIns="46286" rtlCol="0" anchor="ctr"/>
              <a:lstStyle/>
              <a:p>
                <a:pPr algn="ctr"/>
                <a:endParaRPr lang="en-US" sz="24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Rectangle 3">
                <a:extLst>
                  <a:ext uri="{FF2B5EF4-FFF2-40B4-BE49-F238E27FC236}">
                    <a16:creationId xmlns="" xmlns:a16="http://schemas.microsoft.com/office/drawing/2014/main" id="{6077BD4E-3393-4ACE-A641-CD63F6A5243F}"/>
                  </a:ext>
                </a:extLst>
              </p:cNvPr>
              <p:cNvSpPr/>
              <p:nvPr/>
            </p:nvSpPr>
            <p:spPr>
              <a:xfrm>
                <a:off x="2855268" y="-25875"/>
                <a:ext cx="9335145" cy="774722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2573" tIns="46286" rIns="92573" bIns="46286" rtlCol="0" anchor="ctr"/>
              <a:lstStyle/>
              <a:p>
                <a:pPr algn="ctr" defTabSz="1234711">
                  <a:defRPr/>
                </a:pPr>
                <a:endParaRPr lang="ru-RU" sz="2400">
                  <a:solidFill>
                    <a:srgbClr val="485068"/>
                  </a:solidFill>
                  <a:latin typeface="Open Sans Light"/>
                </a:endParaRPr>
              </a:p>
            </p:txBody>
          </p:sp>
          <p:sp>
            <p:nvSpPr>
              <p:cNvPr id="20" name="Subtitle 2">
                <a:extLst>
                  <a:ext uri="{FF2B5EF4-FFF2-40B4-BE49-F238E27FC236}">
                    <a16:creationId xmlns="" xmlns:a16="http://schemas.microsoft.com/office/drawing/2014/main" id="{D00E59DA-2391-445E-8DCC-DDB7C0381E5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2349" y="-17773"/>
                <a:ext cx="2184992" cy="792498"/>
              </a:xfrm>
              <a:prstGeom prst="rect">
                <a:avLst/>
              </a:prstGeom>
            </p:spPr>
            <p:txBody>
              <a:bodyPr vert="horz" lIns="0" tIns="0" rIns="0" bIns="0" rtlCol="0" anchor="ctr">
                <a:noAutofit/>
              </a:bodyPr>
              <a:lstStyle>
                <a:defPPr>
                  <a:defRPr lang="ru-RU"/>
                </a:defPPr>
                <a:lvl1pPr indent="0" defTabSz="1219170">
                  <a:spcBef>
                    <a:spcPts val="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tabLst>
                    <a:tab pos="342900" algn="l"/>
                  </a:tabLst>
                  <a:defRPr sz="1100" kern="800" spc="-13">
                    <a:solidFill>
                      <a:schemeClr val="tx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609585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2pPr>
                <a:lvl3pPr marL="1219170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3pPr>
                <a:lvl4pPr marL="1828754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4pPr>
                <a:lvl5pPr marL="2438339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5pPr>
                <a:lvl6pPr marL="3047924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6pPr>
                <a:lvl7pPr marL="3657509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7pPr>
                <a:lvl8pPr marL="4267093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8pPr>
                <a:lvl9pPr marL="4876678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9pPr>
              </a:lstStyle>
              <a:p>
                <a:pPr>
                  <a:buClr>
                    <a:srgbClr val="4F81BD"/>
                  </a:buClr>
                </a:pPr>
                <a:r>
                  <a:rPr lang="ru-RU" dirty="0">
                    <a:solidFill>
                      <a:prstClr val="black">
                        <a:lumMod val="50000"/>
                      </a:prstClr>
                    </a:solidFill>
                    <a:latin typeface="Arial Narrow" panose="020B0606020202030204" pitchFamily="34" charset="0"/>
                  </a:rPr>
                  <a:t>О существующих мерах поддержки, направленных на урегулирование налоговой задолженности</a:t>
                </a:r>
              </a:p>
            </p:txBody>
          </p:sp>
          <p:pic>
            <p:nvPicPr>
              <p:cNvPr id="23" name="Picture 28" descr="https://img-fotki.yandex.ru/get/5505/200418627.78/0_11df9f_c6cae5c0_orig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322" y="116663"/>
                <a:ext cx="673026" cy="57151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1" name="Rectangle 6">
              <a:extLst>
                <a:ext uri="{FF2B5EF4-FFF2-40B4-BE49-F238E27FC236}">
                  <a16:creationId xmlns="" xmlns:a16="http://schemas.microsoft.com/office/drawing/2014/main" id="{7C05437C-BE4A-4ECD-BDF7-9877A0D31F15}"/>
                </a:ext>
              </a:extLst>
            </p:cNvPr>
            <p:cNvSpPr/>
            <p:nvPr/>
          </p:nvSpPr>
          <p:spPr>
            <a:xfrm>
              <a:off x="1" y="-17774"/>
              <a:ext cx="45714" cy="792504"/>
            </a:xfrm>
            <a:prstGeom prst="rect">
              <a:avLst/>
            </a:prstGeom>
            <a:gradFill>
              <a:gsLst>
                <a:gs pos="0">
                  <a:srgbClr val="0070C0"/>
                </a:gs>
                <a:gs pos="100000">
                  <a:srgbClr val="77E5FB"/>
                </a:gs>
              </a:gsLst>
              <a:lin ang="1740000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92573" tIns="46286" rIns="92573" bIns="46286" rtlCol="0" anchor="ctr">
              <a:noAutofit/>
            </a:bodyPr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13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855268" y="-17778"/>
            <a:ext cx="8784554" cy="77472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Clr>
                <a:srgbClr val="4F81BD"/>
              </a:buClr>
              <a:tabLst>
                <a:tab pos="347271" algn="l"/>
              </a:tabLst>
            </a:pPr>
            <a:r>
              <a:rPr lang="ru-RU" sz="1800" b="1" dirty="0" smtClean="0">
                <a:solidFill>
                  <a:prstClr val="black">
                    <a:lumMod val="50000"/>
                  </a:prst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Согласие на информирование о налоговой задолженности</a:t>
            </a:r>
            <a:endParaRPr lang="ru-RU" sz="1800" b="1" dirty="0">
              <a:solidFill>
                <a:prstClr val="black">
                  <a:lumMod val="50000"/>
                </a:prst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23" y="774730"/>
            <a:ext cx="4207289" cy="5927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Заголовок 2"/>
          <p:cNvSpPr txBox="1">
            <a:spLocks/>
          </p:cNvSpPr>
          <p:nvPr/>
        </p:nvSpPr>
        <p:spPr bwMode="auto">
          <a:xfrm>
            <a:off x="5087094" y="1461147"/>
            <a:ext cx="6696744" cy="474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3807" rIns="0" bIns="43807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336" b="1" kern="1200">
                <a:solidFill>
                  <a:srgbClr val="104E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76245" algn="l" rtl="0" fontAlgn="base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52488" algn="l" rtl="0" fontAlgn="base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428733" algn="l" rtl="0" fontAlgn="base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904978" algn="l" rtl="0" fontAlgn="base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1230109">
              <a:defRPr/>
            </a:pPr>
            <a:r>
              <a:rPr lang="ru-RU" altLang="ru-RU" sz="2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Форма согласия на информирование о налоговой задолженности и Порядок ее заполнения утверждены Приказом ФНС России от 30.11.2022 N ЕД-7-8/1135</a:t>
            </a:r>
            <a:r>
              <a:rPr lang="ru-RU" altLang="ru-RU" sz="2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@.</a:t>
            </a:r>
          </a:p>
          <a:p>
            <a:pPr algn="ctr" defTabSz="1230109">
              <a:defRPr/>
            </a:pPr>
            <a:endParaRPr lang="ru-RU" altLang="ru-RU" sz="2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 defTabSz="1230109">
              <a:defRPr/>
            </a:pPr>
            <a:r>
              <a:rPr lang="ru-RU" altLang="ru-RU" sz="2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Согласие можете заполнить и подать на бумажном носителе или в электронном виде</a:t>
            </a:r>
            <a:r>
              <a:rPr lang="ru-RU" altLang="ru-RU" sz="2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algn="ctr" defTabSz="1230109">
              <a:defRPr/>
            </a:pPr>
            <a:endParaRPr lang="ru-RU" altLang="ru-RU" sz="2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 defTabSz="1230109">
              <a:defRPr/>
            </a:pPr>
            <a:r>
              <a:rPr lang="ru-RU" altLang="ru-RU" sz="2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бумажном виде согласие заполните в одном экземпляре, а если необходима отметка о приеме и дате получения, оформите второй экземпляр (п. 1 Приложения N 3, п. 5 Приложения N 4 к Приказу ФНС России от 30.11.2022 N ЕД-7-8/1135@).</a:t>
            </a:r>
          </a:p>
          <a:p>
            <a:pPr algn="ctr" defTabSz="1230109">
              <a:defRPr/>
            </a:pPr>
            <a:endParaRPr lang="ru-RU" altLang="ru-RU" sz="2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151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>
            <a:extLst>
              <a:ext uri="{FF2B5EF4-FFF2-40B4-BE49-F238E27FC236}">
                <a16:creationId xmlns="" xmlns:a16="http://schemas.microsoft.com/office/drawing/2014/main" id="{EABBF177-B906-4130-81D0-CDC9F01E8134}"/>
              </a:ext>
            </a:extLst>
          </p:cNvPr>
          <p:cNvSpPr/>
          <p:nvPr/>
        </p:nvSpPr>
        <p:spPr>
          <a:xfrm>
            <a:off x="51629" y="-17776"/>
            <a:ext cx="2803643" cy="774722"/>
          </a:xfrm>
          <a:prstGeom prst="rect">
            <a:avLst/>
          </a:prstGeom>
          <a:solidFill>
            <a:schemeClr val="bg1">
              <a:lumMod val="95000"/>
              <a:alpha val="8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573" tIns="46286" rIns="92573" bIns="46286" rtlCol="0" anchor="ctr"/>
          <a:lstStyle/>
          <a:p>
            <a:pPr algn="ctr" defTabSz="1234711">
              <a:defRPr/>
            </a:pPr>
            <a:endParaRPr lang="ru-RU" sz="2400" dirty="0">
              <a:solidFill>
                <a:srgbClr val="485068"/>
              </a:solidFill>
              <a:latin typeface="Open Sans Light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855268" y="-17778"/>
            <a:ext cx="9072586" cy="77472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Clr>
                <a:srgbClr val="4F81BD"/>
              </a:buClr>
              <a:tabLst>
                <a:tab pos="347271" algn="l"/>
              </a:tabLst>
            </a:pPr>
            <a:endParaRPr lang="ru-RU" sz="1800" b="1" dirty="0">
              <a:solidFill>
                <a:prstClr val="black">
                  <a:lumMod val="50000"/>
                </a:prst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8" name="Диаграмма 35">
            <a:extLst>
              <a:ext uri="{FF2B5EF4-FFF2-40B4-BE49-F238E27FC236}">
                <a16:creationId xmlns:a16="http://schemas.microsoft.com/office/drawing/2014/main" xmlns="" id="{A9E37D12-1290-48F4-B73F-0A64CDE4CB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7847825"/>
              </p:ext>
            </p:extLst>
          </p:nvPr>
        </p:nvGraphicFramePr>
        <p:xfrm>
          <a:off x="9060406" y="1840167"/>
          <a:ext cx="3044152" cy="1612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" name="TextBox 1"/>
          <p:cNvSpPr txBox="1"/>
          <p:nvPr/>
        </p:nvSpPr>
        <p:spPr>
          <a:xfrm>
            <a:off x="11734254" y="6438001"/>
            <a:ext cx="313642" cy="2638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ru-RU" sz="14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-6416" y="-54400"/>
            <a:ext cx="12196829" cy="6885462"/>
            <a:chOff x="1" y="-25875"/>
            <a:chExt cx="12196829" cy="6885462"/>
          </a:xfrm>
        </p:grpSpPr>
        <p:grpSp>
          <p:nvGrpSpPr>
            <p:cNvPr id="2" name="Группа 1"/>
            <p:cNvGrpSpPr/>
            <p:nvPr/>
          </p:nvGrpSpPr>
          <p:grpSpPr>
            <a:xfrm>
              <a:off x="1" y="-25875"/>
              <a:ext cx="12196829" cy="6885462"/>
              <a:chOff x="1" y="-25875"/>
              <a:chExt cx="12196829" cy="6885462"/>
            </a:xfrm>
          </p:grpSpPr>
          <p:sp>
            <p:nvSpPr>
              <p:cNvPr id="46" name="Rectangle 18">
                <a:extLst>
                  <a:ext uri="{FF2B5EF4-FFF2-40B4-BE49-F238E27FC236}">
                    <a16:creationId xmlns="" xmlns:a16="http://schemas.microsoft.com/office/drawing/2014/main" id="{EC23726F-899C-4D2F-9B92-56857361E210}"/>
                  </a:ext>
                </a:extLst>
              </p:cNvPr>
              <p:cNvSpPr/>
              <p:nvPr/>
            </p:nvSpPr>
            <p:spPr>
              <a:xfrm>
                <a:off x="1" y="0"/>
                <a:ext cx="12196829" cy="685958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977900" dist="698500" dir="13500000">
                  <a:prstClr val="black">
                    <a:alpha val="12000"/>
                  </a:prstClr>
                </a:inn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2573" tIns="46286" rIns="92573" bIns="46286" rtlCol="0" anchor="ctr"/>
              <a:lstStyle/>
              <a:p>
                <a:pPr algn="ctr"/>
                <a:endParaRPr lang="en-US" sz="24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Rectangle 3">
                <a:extLst>
                  <a:ext uri="{FF2B5EF4-FFF2-40B4-BE49-F238E27FC236}">
                    <a16:creationId xmlns="" xmlns:a16="http://schemas.microsoft.com/office/drawing/2014/main" id="{6077BD4E-3393-4ACE-A641-CD63F6A5243F}"/>
                  </a:ext>
                </a:extLst>
              </p:cNvPr>
              <p:cNvSpPr/>
              <p:nvPr/>
            </p:nvSpPr>
            <p:spPr>
              <a:xfrm>
                <a:off x="2855268" y="-25875"/>
                <a:ext cx="9335145" cy="774722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2573" tIns="46286" rIns="92573" bIns="46286" rtlCol="0" anchor="ctr"/>
              <a:lstStyle/>
              <a:p>
                <a:pPr algn="ctr" defTabSz="1234711">
                  <a:defRPr/>
                </a:pPr>
                <a:endParaRPr lang="ru-RU" sz="2400">
                  <a:solidFill>
                    <a:srgbClr val="485068"/>
                  </a:solidFill>
                  <a:latin typeface="Open Sans Light"/>
                </a:endParaRPr>
              </a:p>
            </p:txBody>
          </p:sp>
          <p:sp>
            <p:nvSpPr>
              <p:cNvPr id="20" name="Subtitle 2">
                <a:extLst>
                  <a:ext uri="{FF2B5EF4-FFF2-40B4-BE49-F238E27FC236}">
                    <a16:creationId xmlns="" xmlns:a16="http://schemas.microsoft.com/office/drawing/2014/main" id="{D00E59DA-2391-445E-8DCC-DDB7C0381E5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2349" y="-17773"/>
                <a:ext cx="2184992" cy="792498"/>
              </a:xfrm>
              <a:prstGeom prst="rect">
                <a:avLst/>
              </a:prstGeom>
            </p:spPr>
            <p:txBody>
              <a:bodyPr vert="horz" lIns="0" tIns="0" rIns="0" bIns="0" rtlCol="0" anchor="ctr">
                <a:noAutofit/>
              </a:bodyPr>
              <a:lstStyle>
                <a:defPPr>
                  <a:defRPr lang="ru-RU"/>
                </a:defPPr>
                <a:lvl1pPr indent="0" defTabSz="1219170">
                  <a:spcBef>
                    <a:spcPts val="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tabLst>
                    <a:tab pos="342900" algn="l"/>
                  </a:tabLst>
                  <a:defRPr sz="1100" kern="800" spc="-13">
                    <a:solidFill>
                      <a:schemeClr val="tx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609585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2pPr>
                <a:lvl3pPr marL="1219170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3pPr>
                <a:lvl4pPr marL="1828754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4pPr>
                <a:lvl5pPr marL="2438339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5pPr>
                <a:lvl6pPr marL="3047924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6pPr>
                <a:lvl7pPr marL="3657509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7pPr>
                <a:lvl8pPr marL="4267093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8pPr>
                <a:lvl9pPr marL="4876678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9pPr>
              </a:lstStyle>
              <a:p>
                <a:pPr>
                  <a:buClr>
                    <a:srgbClr val="4F81BD"/>
                  </a:buClr>
                </a:pPr>
                <a:r>
                  <a:rPr lang="ru-RU" dirty="0">
                    <a:solidFill>
                      <a:prstClr val="black">
                        <a:lumMod val="50000"/>
                      </a:prstClr>
                    </a:solidFill>
                    <a:latin typeface="Arial Narrow" panose="020B0606020202030204" pitchFamily="34" charset="0"/>
                  </a:rPr>
                  <a:t>О существующих мерах поддержки, направленных на урегулирование налоговой задолженности</a:t>
                </a:r>
              </a:p>
            </p:txBody>
          </p:sp>
          <p:pic>
            <p:nvPicPr>
              <p:cNvPr id="23" name="Picture 28" descr="https://img-fotki.yandex.ru/get/5505/200418627.78/0_11df9f_c6cae5c0_orig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322" y="116663"/>
                <a:ext cx="673026" cy="57151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1" name="Rectangle 6">
              <a:extLst>
                <a:ext uri="{FF2B5EF4-FFF2-40B4-BE49-F238E27FC236}">
                  <a16:creationId xmlns="" xmlns:a16="http://schemas.microsoft.com/office/drawing/2014/main" id="{7C05437C-BE4A-4ECD-BDF7-9877A0D31F15}"/>
                </a:ext>
              </a:extLst>
            </p:cNvPr>
            <p:cNvSpPr/>
            <p:nvPr/>
          </p:nvSpPr>
          <p:spPr>
            <a:xfrm>
              <a:off x="1" y="-17774"/>
              <a:ext cx="45714" cy="792504"/>
            </a:xfrm>
            <a:prstGeom prst="rect">
              <a:avLst/>
            </a:prstGeom>
            <a:gradFill>
              <a:gsLst>
                <a:gs pos="0">
                  <a:srgbClr val="0070C0"/>
                </a:gs>
                <a:gs pos="100000">
                  <a:srgbClr val="77E5FB"/>
                </a:gs>
              </a:gsLst>
              <a:lin ang="1740000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92573" tIns="46286" rIns="92573" bIns="46286" rtlCol="0" anchor="ctr">
              <a:noAutofit/>
            </a:bodyPr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13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855268" y="-17778"/>
            <a:ext cx="8784554" cy="77472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Clr>
                <a:srgbClr val="4F81BD"/>
              </a:buClr>
              <a:tabLst>
                <a:tab pos="347271" algn="l"/>
              </a:tabLst>
            </a:pPr>
            <a:r>
              <a:rPr lang="ru-RU" sz="1800" b="1" dirty="0">
                <a:solidFill>
                  <a:prstClr val="black">
                    <a:lumMod val="50000"/>
                  </a:prst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Мировые соглашения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6109428" y="774725"/>
            <a:ext cx="0" cy="6039445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Овал 4"/>
          <p:cNvSpPr/>
          <p:nvPr/>
        </p:nvSpPr>
        <p:spPr>
          <a:xfrm>
            <a:off x="6347352" y="2025638"/>
            <a:ext cx="2350976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ООО «РОМИ»</a:t>
            </a:r>
          </a:p>
          <a:p>
            <a:pPr algn="ctr"/>
            <a:r>
              <a:rPr lang="ru-RU" dirty="0" smtClean="0"/>
              <a:t>2 млн руб.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8650715" y="2493690"/>
            <a:ext cx="3240360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ООО «</a:t>
            </a:r>
            <a:r>
              <a:rPr lang="ru-RU" dirty="0" err="1" smtClean="0"/>
              <a:t>Нефтесервис</a:t>
            </a:r>
            <a:r>
              <a:rPr lang="ru-RU" dirty="0" smtClean="0"/>
              <a:t>»</a:t>
            </a:r>
          </a:p>
          <a:p>
            <a:pPr algn="ctr"/>
            <a:r>
              <a:rPr lang="ru-RU" dirty="0" smtClean="0"/>
              <a:t>427 млн руб.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6326492" y="3842445"/>
            <a:ext cx="2371836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ООО «</a:t>
            </a:r>
            <a:r>
              <a:rPr lang="ru-RU" dirty="0" err="1" smtClean="0"/>
              <a:t>Глобал</a:t>
            </a:r>
            <a:r>
              <a:rPr lang="ru-RU" dirty="0" smtClean="0"/>
              <a:t> Транс» </a:t>
            </a:r>
          </a:p>
          <a:p>
            <a:pPr algn="ctr"/>
            <a:r>
              <a:rPr lang="ru-RU" dirty="0" smtClean="0"/>
              <a:t>50 млн руб.</a:t>
            </a:r>
            <a:endParaRPr lang="ru-RU" dirty="0"/>
          </a:p>
        </p:txBody>
      </p:sp>
      <p:sp>
        <p:nvSpPr>
          <p:cNvPr id="24" name="Овал 23"/>
          <p:cNvSpPr/>
          <p:nvPr/>
        </p:nvSpPr>
        <p:spPr>
          <a:xfrm>
            <a:off x="8855527" y="4624834"/>
            <a:ext cx="2830736" cy="13155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ООО «</a:t>
            </a:r>
            <a:r>
              <a:rPr lang="ru-RU" dirty="0" err="1" smtClean="0"/>
              <a:t>ЮграЭкоПром</a:t>
            </a:r>
            <a:r>
              <a:rPr lang="ru-RU" dirty="0" smtClean="0"/>
              <a:t>»</a:t>
            </a:r>
          </a:p>
          <a:p>
            <a:pPr algn="ctr"/>
            <a:r>
              <a:rPr lang="ru-RU" dirty="0" smtClean="0"/>
              <a:t>95 млн руб.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6326492" y="789837"/>
            <a:ext cx="4953290" cy="124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3807" rIns="0" bIns="43807" numCol="1" anchor="ctr" anchorCtr="0" compatLnSpc="1">
            <a:prstTxWarp prst="textNoShape">
              <a:avLst/>
            </a:prstTxWarp>
          </a:bodyPr>
          <a:lstStyle/>
          <a:p>
            <a:pPr defTabSz="12301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В 2022 году заключены мировые соглашения:</a:t>
            </a:r>
            <a:endParaRPr lang="ru-RU" b="1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494279" y="942237"/>
            <a:ext cx="4953290" cy="903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3807" rIns="0" bIns="43807" numCol="1" anchor="ctr" anchorCtr="0" compatLnSpc="1">
            <a:prstTxWarp prst="textNoShape">
              <a:avLst/>
            </a:prstTxWarp>
          </a:bodyPr>
          <a:lstStyle/>
          <a:p>
            <a:pPr defTabSz="12301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В 2021 году заключены мировые соглашения:</a:t>
            </a:r>
            <a:endParaRPr lang="ru-RU" b="1" dirty="0"/>
          </a:p>
        </p:txBody>
      </p:sp>
      <p:sp>
        <p:nvSpPr>
          <p:cNvPr id="28" name="Овал 27"/>
          <p:cNvSpPr/>
          <p:nvPr/>
        </p:nvSpPr>
        <p:spPr>
          <a:xfrm>
            <a:off x="449418" y="2003587"/>
            <a:ext cx="2350976" cy="12357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ИП </a:t>
            </a:r>
            <a:r>
              <a:rPr lang="ru-RU" dirty="0" err="1" smtClean="0"/>
              <a:t>Бакуль</a:t>
            </a:r>
            <a:r>
              <a:rPr lang="ru-RU" dirty="0" smtClean="0"/>
              <a:t> А.И.</a:t>
            </a:r>
          </a:p>
          <a:p>
            <a:pPr algn="ctr"/>
            <a:r>
              <a:rPr lang="ru-RU" dirty="0" smtClean="0"/>
              <a:t>29 млн руб.</a:t>
            </a:r>
            <a:endParaRPr lang="ru-RU" dirty="0"/>
          </a:p>
        </p:txBody>
      </p:sp>
      <p:sp>
        <p:nvSpPr>
          <p:cNvPr id="29" name="Овал 28"/>
          <p:cNvSpPr/>
          <p:nvPr/>
        </p:nvSpPr>
        <p:spPr>
          <a:xfrm>
            <a:off x="2982731" y="3141762"/>
            <a:ext cx="2476645" cy="11161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ООО «РСУ»</a:t>
            </a:r>
          </a:p>
          <a:p>
            <a:pPr algn="ctr"/>
            <a:r>
              <a:rPr lang="ru-RU" dirty="0" smtClean="0"/>
              <a:t>7 млн руб.</a:t>
            </a:r>
            <a:endParaRPr lang="ru-RU" dirty="0"/>
          </a:p>
        </p:txBody>
      </p:sp>
      <p:pic>
        <p:nvPicPr>
          <p:cNvPr id="30" name="Рисунок 29" descr="http://qrcoder.ru/code/?https%3A%2F%2Fwww.nalog.gov.ru%2Frn77%2Ftaxation%2Frecrut_dolg%2F&amp;4&amp;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390" y="5013970"/>
            <a:ext cx="1069082" cy="1141090"/>
          </a:xfrm>
          <a:prstGeom prst="rect">
            <a:avLst/>
          </a:prstGeom>
          <a:ln>
            <a:solidFill>
              <a:srgbClr val="00B0F0"/>
            </a:solidFill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</p:pic>
      <p:sp>
        <p:nvSpPr>
          <p:cNvPr id="31" name="Прямоугольник 30"/>
          <p:cNvSpPr/>
          <p:nvPr/>
        </p:nvSpPr>
        <p:spPr>
          <a:xfrm>
            <a:off x="1320472" y="5020995"/>
            <a:ext cx="2742492" cy="52322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Площадка 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по реструктуризации долга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3228390" y="5831282"/>
            <a:ext cx="1985325" cy="7386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Фонд содействия</a:t>
            </a:r>
          </a:p>
          <a:p>
            <a:pPr algn="r"/>
            <a:r>
              <a:rPr lang="ru-R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реструктуризации 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долга </a:t>
            </a:r>
          </a:p>
        </p:txBody>
      </p:sp>
      <p:pic>
        <p:nvPicPr>
          <p:cNvPr id="33" name="Рисунок 32" descr="http://qrcoder.ru/code/?https%3A%2F%2Ffondsrd.ru%2F&amp;4&amp;0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8" t="9851" r="9006" b="15986"/>
          <a:stretch/>
        </p:blipFill>
        <p:spPr bwMode="auto">
          <a:xfrm>
            <a:off x="5206825" y="5675879"/>
            <a:ext cx="902603" cy="904257"/>
          </a:xfrm>
          <a:prstGeom prst="rect">
            <a:avLst/>
          </a:prstGeom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3151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>
            <a:extLst>
              <a:ext uri="{FF2B5EF4-FFF2-40B4-BE49-F238E27FC236}">
                <a16:creationId xmlns="" xmlns:a16="http://schemas.microsoft.com/office/drawing/2014/main" id="{EABBF177-B906-4130-81D0-CDC9F01E8134}"/>
              </a:ext>
            </a:extLst>
          </p:cNvPr>
          <p:cNvSpPr/>
          <p:nvPr/>
        </p:nvSpPr>
        <p:spPr>
          <a:xfrm>
            <a:off x="51629" y="-17776"/>
            <a:ext cx="2803643" cy="774722"/>
          </a:xfrm>
          <a:prstGeom prst="rect">
            <a:avLst/>
          </a:prstGeom>
          <a:solidFill>
            <a:schemeClr val="bg1">
              <a:lumMod val="95000"/>
              <a:alpha val="8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2573" tIns="46286" rIns="92573" bIns="46286" rtlCol="0" anchor="ctr"/>
          <a:lstStyle/>
          <a:p>
            <a:pPr algn="ctr" defTabSz="1234711">
              <a:defRPr/>
            </a:pPr>
            <a:endParaRPr lang="ru-RU" sz="2400" dirty="0">
              <a:solidFill>
                <a:srgbClr val="485068"/>
              </a:solidFill>
              <a:latin typeface="Open Sans Light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855268" y="-17778"/>
            <a:ext cx="9072586" cy="77472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Clr>
                <a:srgbClr val="4F81BD"/>
              </a:buClr>
              <a:tabLst>
                <a:tab pos="347271" algn="l"/>
              </a:tabLst>
            </a:pPr>
            <a:endParaRPr lang="ru-RU" sz="1800" b="1" dirty="0">
              <a:solidFill>
                <a:prstClr val="black">
                  <a:lumMod val="50000"/>
                </a:prst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8" name="Диаграмма 35">
            <a:extLst>
              <a:ext uri="{FF2B5EF4-FFF2-40B4-BE49-F238E27FC236}">
                <a16:creationId xmlns:a16="http://schemas.microsoft.com/office/drawing/2014/main" xmlns="" id="{A9E37D12-1290-48F4-B73F-0A64CDE4CB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7847825"/>
              </p:ext>
            </p:extLst>
          </p:nvPr>
        </p:nvGraphicFramePr>
        <p:xfrm>
          <a:off x="9060406" y="1840167"/>
          <a:ext cx="3044152" cy="1612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" name="TextBox 1"/>
          <p:cNvSpPr txBox="1"/>
          <p:nvPr/>
        </p:nvSpPr>
        <p:spPr>
          <a:xfrm>
            <a:off x="11734254" y="6438001"/>
            <a:ext cx="313642" cy="26389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ru-RU" sz="1400" b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1" y="-25875"/>
            <a:ext cx="12196829" cy="6885462"/>
            <a:chOff x="1" y="-25875"/>
            <a:chExt cx="12196829" cy="6885462"/>
          </a:xfrm>
        </p:grpSpPr>
        <p:grpSp>
          <p:nvGrpSpPr>
            <p:cNvPr id="2" name="Группа 1"/>
            <p:cNvGrpSpPr/>
            <p:nvPr/>
          </p:nvGrpSpPr>
          <p:grpSpPr>
            <a:xfrm>
              <a:off x="1" y="-25875"/>
              <a:ext cx="12196829" cy="6885462"/>
              <a:chOff x="1" y="-25875"/>
              <a:chExt cx="12196829" cy="6885462"/>
            </a:xfrm>
          </p:grpSpPr>
          <p:sp>
            <p:nvSpPr>
              <p:cNvPr id="46" name="Rectangle 18">
                <a:extLst>
                  <a:ext uri="{FF2B5EF4-FFF2-40B4-BE49-F238E27FC236}">
                    <a16:creationId xmlns="" xmlns:a16="http://schemas.microsoft.com/office/drawing/2014/main" id="{EC23726F-899C-4D2F-9B92-56857361E210}"/>
                  </a:ext>
                </a:extLst>
              </p:cNvPr>
              <p:cNvSpPr/>
              <p:nvPr/>
            </p:nvSpPr>
            <p:spPr>
              <a:xfrm>
                <a:off x="1" y="0"/>
                <a:ext cx="12196829" cy="685958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977900" dist="698500" dir="13500000">
                  <a:prstClr val="black">
                    <a:alpha val="12000"/>
                  </a:prstClr>
                </a:inn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2573" tIns="46286" rIns="92573" bIns="46286" rtlCol="0" anchor="ctr"/>
              <a:lstStyle/>
              <a:p>
                <a:pPr algn="ctr"/>
                <a:endParaRPr lang="en-US" sz="24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Rectangle 3">
                <a:extLst>
                  <a:ext uri="{FF2B5EF4-FFF2-40B4-BE49-F238E27FC236}">
                    <a16:creationId xmlns="" xmlns:a16="http://schemas.microsoft.com/office/drawing/2014/main" id="{6077BD4E-3393-4ACE-A641-CD63F6A5243F}"/>
                  </a:ext>
                </a:extLst>
              </p:cNvPr>
              <p:cNvSpPr/>
              <p:nvPr/>
            </p:nvSpPr>
            <p:spPr>
              <a:xfrm>
                <a:off x="2855268" y="-25875"/>
                <a:ext cx="9335145" cy="774722"/>
              </a:xfrm>
              <a:prstGeom prst="rect">
                <a:avLst/>
              </a:prstGeom>
              <a:solidFill>
                <a:srgbClr val="FCFCFC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2573" tIns="46286" rIns="92573" bIns="46286" rtlCol="0" anchor="ctr"/>
              <a:lstStyle/>
              <a:p>
                <a:pPr algn="ctr" defTabSz="1234711">
                  <a:defRPr/>
                </a:pPr>
                <a:endParaRPr lang="ru-RU" sz="2400">
                  <a:solidFill>
                    <a:srgbClr val="485068"/>
                  </a:solidFill>
                  <a:latin typeface="Open Sans Light"/>
                </a:endParaRPr>
              </a:p>
            </p:txBody>
          </p:sp>
          <p:sp>
            <p:nvSpPr>
              <p:cNvPr id="20" name="Subtitle 2">
                <a:extLst>
                  <a:ext uri="{FF2B5EF4-FFF2-40B4-BE49-F238E27FC236}">
                    <a16:creationId xmlns="" xmlns:a16="http://schemas.microsoft.com/office/drawing/2014/main" id="{D00E59DA-2391-445E-8DCC-DDB7C0381E5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2349" y="-17773"/>
                <a:ext cx="2184992" cy="792498"/>
              </a:xfrm>
              <a:prstGeom prst="rect">
                <a:avLst/>
              </a:prstGeom>
            </p:spPr>
            <p:txBody>
              <a:bodyPr vert="horz" lIns="0" tIns="0" rIns="0" bIns="0" rtlCol="0" anchor="ctr">
                <a:noAutofit/>
              </a:bodyPr>
              <a:lstStyle>
                <a:defPPr>
                  <a:defRPr lang="ru-RU"/>
                </a:defPPr>
                <a:lvl1pPr indent="0" defTabSz="1219170">
                  <a:spcBef>
                    <a:spcPts val="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tabLst>
                    <a:tab pos="342900" algn="l"/>
                  </a:tabLst>
                  <a:defRPr sz="1100" kern="800" spc="-13">
                    <a:solidFill>
                      <a:schemeClr val="tx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609585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2pPr>
                <a:lvl3pPr marL="1219170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3pPr>
                <a:lvl4pPr marL="1828754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4pPr>
                <a:lvl5pPr marL="2438339" indent="0" algn="ctr" defTabSz="1219170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1600" kern="800">
                    <a:solidFill>
                      <a:schemeClr val="tx1">
                        <a:tint val="75000"/>
                      </a:schemeClr>
                    </a:solidFill>
                  </a:defRPr>
                </a:lvl5pPr>
                <a:lvl6pPr marL="3047924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6pPr>
                <a:lvl7pPr marL="3657509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7pPr>
                <a:lvl8pPr marL="4267093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8pPr>
                <a:lvl9pPr marL="4876678" indent="0" algn="ctr" defTabSz="1219170">
                  <a:spcBef>
                    <a:spcPct val="20000"/>
                  </a:spcBef>
                  <a:buFont typeface="Arial" panose="020B0604020202020204" pitchFamily="34" charset="0"/>
                  <a:buNone/>
                  <a:defRPr sz="2667">
                    <a:solidFill>
                      <a:schemeClr val="tx1">
                        <a:tint val="75000"/>
                      </a:schemeClr>
                    </a:solidFill>
                  </a:defRPr>
                </a:lvl9pPr>
              </a:lstStyle>
              <a:p>
                <a:pPr>
                  <a:buClr>
                    <a:srgbClr val="4F81BD"/>
                  </a:buClr>
                </a:pPr>
                <a:r>
                  <a:rPr lang="ru-RU" dirty="0">
                    <a:solidFill>
                      <a:prstClr val="black">
                        <a:lumMod val="50000"/>
                      </a:prstClr>
                    </a:solidFill>
                    <a:latin typeface="Arial Narrow" panose="020B0606020202030204" pitchFamily="34" charset="0"/>
                  </a:rPr>
                  <a:t>О существующих мерах поддержки, направленных на урегулирование налоговой задолженности</a:t>
                </a:r>
              </a:p>
            </p:txBody>
          </p:sp>
          <p:pic>
            <p:nvPicPr>
              <p:cNvPr id="23" name="Picture 28" descr="https://img-fotki.yandex.ru/get/5505/200418627.78/0_11df9f_c6cae5c0_orig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322" y="116663"/>
                <a:ext cx="673026" cy="57151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1" name="Rectangle 6">
              <a:extLst>
                <a:ext uri="{FF2B5EF4-FFF2-40B4-BE49-F238E27FC236}">
                  <a16:creationId xmlns="" xmlns:a16="http://schemas.microsoft.com/office/drawing/2014/main" id="{7C05437C-BE4A-4ECD-BDF7-9877A0D31F15}"/>
                </a:ext>
              </a:extLst>
            </p:cNvPr>
            <p:cNvSpPr/>
            <p:nvPr/>
          </p:nvSpPr>
          <p:spPr>
            <a:xfrm>
              <a:off x="1" y="-17774"/>
              <a:ext cx="45714" cy="792504"/>
            </a:xfrm>
            <a:prstGeom prst="rect">
              <a:avLst/>
            </a:prstGeom>
            <a:gradFill>
              <a:gsLst>
                <a:gs pos="0">
                  <a:srgbClr val="0070C0"/>
                </a:gs>
                <a:gs pos="100000">
                  <a:srgbClr val="77E5FB"/>
                </a:gs>
              </a:gsLst>
              <a:lin ang="1740000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92573" tIns="46286" rIns="92573" bIns="46286" rtlCol="0" anchor="ctr">
              <a:noAutofit/>
            </a:bodyPr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13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855268" y="-17778"/>
            <a:ext cx="8784554" cy="77472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Clr>
                <a:srgbClr val="4F81BD"/>
              </a:buClr>
              <a:tabLst>
                <a:tab pos="347271" algn="l"/>
              </a:tabLst>
            </a:pPr>
            <a:r>
              <a:rPr lang="ru-RU" sz="1800" b="1" dirty="0" smtClean="0">
                <a:solidFill>
                  <a:prstClr val="black">
                    <a:lumMod val="50000"/>
                  </a:prst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Предоставление отсрочек / рассрочек по налоговой задолженности </a:t>
            </a:r>
            <a:endParaRPr lang="ru-RU" sz="1800" b="1" dirty="0">
              <a:solidFill>
                <a:prstClr val="black">
                  <a:lumMod val="50000"/>
                </a:prst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="" xmlns:a16="http://schemas.microsoft.com/office/drawing/2014/main" id="{20A32299-BF98-4CC9-99B0-809C990C8290}"/>
              </a:ext>
            </a:extLst>
          </p:cNvPr>
          <p:cNvSpPr txBox="1">
            <a:spLocks/>
          </p:cNvSpPr>
          <p:nvPr/>
        </p:nvSpPr>
        <p:spPr>
          <a:xfrm>
            <a:off x="6167214" y="981522"/>
            <a:ext cx="5667209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3807" rIns="0" bIns="43807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defTabSz="1230109" eaLnBrk="0" fontAlgn="base" hangingPunct="0">
              <a:spcBef>
                <a:spcPct val="0"/>
              </a:spcBef>
              <a:spcAft>
                <a:spcPct val="0"/>
              </a:spcAft>
              <a:defRPr sz="2200" b="1"/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latin typeface="Arial" charset="0"/>
                <a:cs typeface="Arial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latin typeface="Arial" charset="0"/>
                <a:cs typeface="Arial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latin typeface="Arial" charset="0"/>
                <a:cs typeface="Arial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latin typeface="Arial" charset="0"/>
                <a:cs typeface="Arial" charset="0"/>
              </a:defRPr>
            </a:lvl5pPr>
            <a:lvl6pPr marL="476245" fontAlgn="base">
              <a:spcBef>
                <a:spcPct val="0"/>
              </a:spcBef>
              <a:spcAft>
                <a:spcPct val="0"/>
              </a:spcAft>
              <a:defRPr sz="3336" b="1">
                <a:latin typeface="Arial" charset="0"/>
                <a:cs typeface="Arial" charset="0"/>
              </a:defRPr>
            </a:lvl6pPr>
            <a:lvl7pPr marL="952488" fontAlgn="base">
              <a:spcBef>
                <a:spcPct val="0"/>
              </a:spcBef>
              <a:spcAft>
                <a:spcPct val="0"/>
              </a:spcAft>
              <a:defRPr sz="3336" b="1">
                <a:latin typeface="Arial" charset="0"/>
                <a:cs typeface="Arial" charset="0"/>
              </a:defRPr>
            </a:lvl7pPr>
            <a:lvl8pPr marL="1428733" fontAlgn="base">
              <a:spcBef>
                <a:spcPct val="0"/>
              </a:spcBef>
              <a:spcAft>
                <a:spcPct val="0"/>
              </a:spcAft>
              <a:defRPr sz="3336" b="1">
                <a:latin typeface="Arial" charset="0"/>
                <a:cs typeface="Arial" charset="0"/>
              </a:defRPr>
            </a:lvl8pPr>
            <a:lvl9pPr marL="1904978" fontAlgn="base">
              <a:spcBef>
                <a:spcPct val="0"/>
              </a:spcBef>
              <a:spcAft>
                <a:spcPct val="0"/>
              </a:spcAft>
              <a:defRPr sz="3336" b="1">
                <a:latin typeface="Arial" charset="0"/>
                <a:cs typeface="Arial" charset="0"/>
              </a:defRPr>
            </a:lvl9pPr>
          </a:lstStyle>
          <a:p>
            <a:r>
              <a:rPr lang="ru-RU" sz="2400" kern="800" spc="-13" dirty="0">
                <a:solidFill>
                  <a:srgbClr val="0070C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Постановление</a:t>
            </a:r>
            <a:r>
              <a:rPr lang="ru-RU" dirty="0"/>
              <a:t> </a:t>
            </a:r>
            <a:r>
              <a:rPr lang="ru-RU" sz="2400" kern="800" spc="-13" dirty="0">
                <a:solidFill>
                  <a:srgbClr val="0070C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Правительства</a:t>
            </a:r>
            <a:r>
              <a:rPr lang="ru-RU" dirty="0"/>
              <a:t> </a:t>
            </a:r>
            <a:r>
              <a:rPr lang="ru-RU" sz="2400" kern="800" spc="-13" dirty="0">
                <a:solidFill>
                  <a:srgbClr val="0070C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Российской Федерации от 17.01.2023 № 28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="" xmlns:a16="http://schemas.microsoft.com/office/drawing/2014/main" id="{20A32299-BF98-4CC9-99B0-809C990C8290}"/>
              </a:ext>
            </a:extLst>
          </p:cNvPr>
          <p:cNvSpPr txBox="1">
            <a:spLocks/>
          </p:cNvSpPr>
          <p:nvPr/>
        </p:nvSpPr>
        <p:spPr>
          <a:xfrm>
            <a:off x="6413917" y="1877666"/>
            <a:ext cx="5609893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3807" rIns="0" bIns="43807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defTabSz="1230109" eaLnBrk="0" fontAlgn="base" hangingPunct="0">
              <a:spcBef>
                <a:spcPct val="0"/>
              </a:spcBef>
              <a:spcAft>
                <a:spcPct val="0"/>
              </a:spcAft>
              <a:defRPr sz="2200" b="1"/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latin typeface="Arial" charset="0"/>
                <a:cs typeface="Arial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latin typeface="Arial" charset="0"/>
                <a:cs typeface="Arial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latin typeface="Arial" charset="0"/>
                <a:cs typeface="Arial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latin typeface="Arial" charset="0"/>
                <a:cs typeface="Arial" charset="0"/>
              </a:defRPr>
            </a:lvl5pPr>
            <a:lvl6pPr marL="476245" fontAlgn="base">
              <a:spcBef>
                <a:spcPct val="0"/>
              </a:spcBef>
              <a:spcAft>
                <a:spcPct val="0"/>
              </a:spcAft>
              <a:defRPr sz="3336" b="1">
                <a:latin typeface="Arial" charset="0"/>
                <a:cs typeface="Arial" charset="0"/>
              </a:defRPr>
            </a:lvl6pPr>
            <a:lvl7pPr marL="952488" fontAlgn="base">
              <a:spcBef>
                <a:spcPct val="0"/>
              </a:spcBef>
              <a:spcAft>
                <a:spcPct val="0"/>
              </a:spcAft>
              <a:defRPr sz="3336" b="1">
                <a:latin typeface="Arial" charset="0"/>
                <a:cs typeface="Arial" charset="0"/>
              </a:defRPr>
            </a:lvl7pPr>
            <a:lvl8pPr marL="1428733" fontAlgn="base">
              <a:spcBef>
                <a:spcPct val="0"/>
              </a:spcBef>
              <a:spcAft>
                <a:spcPct val="0"/>
              </a:spcAft>
              <a:defRPr sz="3336" b="1">
                <a:latin typeface="Arial" charset="0"/>
                <a:cs typeface="Arial" charset="0"/>
              </a:defRPr>
            </a:lvl8pPr>
            <a:lvl9pPr marL="1904978" fontAlgn="base">
              <a:spcBef>
                <a:spcPct val="0"/>
              </a:spcBef>
              <a:spcAft>
                <a:spcPct val="0"/>
              </a:spcAft>
              <a:defRPr sz="3336" b="1">
                <a:latin typeface="Arial" charset="0"/>
                <a:cs typeface="Arial" charset="0"/>
              </a:defRPr>
            </a:lvl9pPr>
          </a:lstStyle>
          <a:p>
            <a:r>
              <a:rPr lang="ru-RU" dirty="0" smtClean="0"/>
              <a:t>предусматривает предоставление рассрочки по страховым взносам всем заинтересованным лицам, которым в 2022 году продлены сроки уплаты страховых взносов в соответствии с пунктами 1 и </a:t>
            </a:r>
            <a:r>
              <a:rPr lang="ru-RU" dirty="0"/>
              <a:t>2 Постановления </a:t>
            </a:r>
            <a:r>
              <a:rPr lang="ru-RU" dirty="0" smtClean="0"/>
              <a:t>от 29.04.2022 </a:t>
            </a:r>
            <a:r>
              <a:rPr lang="ru-RU" dirty="0"/>
              <a:t>г. № 776.</a:t>
            </a: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6109428" y="774725"/>
            <a:ext cx="0" cy="6039445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6167214" y="4144695"/>
            <a:ext cx="5976664" cy="2165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3807" rIns="0" bIns="43807" numCol="1" anchor="ctr" anchorCtr="0" compatLnSpc="1">
            <a:prstTxWarp prst="textNoShape">
              <a:avLst/>
            </a:prstTxWarp>
          </a:bodyPr>
          <a:lstStyle/>
          <a:p>
            <a:pPr defTabSz="12301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Сроки подачи заявления начиная с 1 марта 2023 года:</a:t>
            </a:r>
          </a:p>
          <a:p>
            <a:pPr marL="285750" indent="-285750" defTabSz="1230109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ru-RU" dirty="0" smtClean="0"/>
              <a:t>в </a:t>
            </a:r>
            <a:r>
              <a:rPr lang="ru-RU" dirty="0"/>
              <a:t>отношении страховых взносов, сроки по которым продлены на год, указанные в пунктах 1 и 2 Постановления до 28 апреля 2023 г. </a:t>
            </a:r>
            <a:r>
              <a:rPr lang="ru-RU" dirty="0" smtClean="0"/>
              <a:t>включительно </a:t>
            </a:r>
            <a:r>
              <a:rPr lang="ru-RU" dirty="0"/>
              <a:t>(истек) </a:t>
            </a:r>
          </a:p>
          <a:p>
            <a:pPr marL="285750" indent="-285750" defTabSz="1230109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ru-RU" dirty="0" smtClean="0"/>
              <a:t>в </a:t>
            </a:r>
            <a:r>
              <a:rPr lang="ru-RU" dirty="0"/>
              <a:t>отношении страховых взносов, исчисленных индивидуальными предпринимателями за 2021 год с суммы дохода, превышающей 300 000 рублей, до 1 июня 2023 г. включительно. </a:t>
            </a:r>
          </a:p>
        </p:txBody>
      </p:sp>
      <p:sp>
        <p:nvSpPr>
          <p:cNvPr id="19" name="Заголовок 2"/>
          <p:cNvSpPr txBox="1">
            <a:spLocks/>
          </p:cNvSpPr>
          <p:nvPr/>
        </p:nvSpPr>
        <p:spPr bwMode="auto">
          <a:xfrm>
            <a:off x="143705" y="1157586"/>
            <a:ext cx="5819031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3807" rIns="0" bIns="43807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336" b="1" kern="1200">
                <a:solidFill>
                  <a:srgbClr val="104E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76245" algn="l" rtl="0" fontAlgn="base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52488" algn="l" rtl="0" fontAlgn="base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428733" algn="l" rtl="0" fontAlgn="base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904978" algn="l" rtl="0" fontAlgn="base">
              <a:spcBef>
                <a:spcPct val="0"/>
              </a:spcBef>
              <a:spcAft>
                <a:spcPct val="0"/>
              </a:spcAft>
              <a:defRPr sz="3336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1230109">
              <a:defRPr/>
            </a:pPr>
            <a:r>
              <a:rPr lang="ru-RU" altLang="ru-RU" sz="23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рамках главы 9 Налогового кодекса Российской Федерации за 2022 год на территории округа </a:t>
            </a:r>
            <a:r>
              <a:rPr lang="ru-RU" altLang="ru-RU" sz="2400" kern="800" spc="-13" dirty="0">
                <a:solidFill>
                  <a:srgbClr val="0070C0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rPr>
              <a:t>принято </a:t>
            </a:r>
            <a:r>
              <a:rPr lang="ru-RU" altLang="ru-RU" sz="2400" kern="800" spc="-13" dirty="0" smtClean="0">
                <a:solidFill>
                  <a:srgbClr val="0070C0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rPr>
              <a:t>10 </a:t>
            </a:r>
            <a:r>
              <a:rPr lang="ru-RU" altLang="ru-RU" sz="2400" kern="800" spc="-13" dirty="0">
                <a:solidFill>
                  <a:srgbClr val="0070C0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rPr>
              <a:t>решений </a:t>
            </a:r>
            <a:r>
              <a:rPr lang="ru-RU" altLang="ru-RU" sz="23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 предоставлении рассрочки по налоговой задолженности, в том числе:</a:t>
            </a:r>
          </a:p>
          <a:p>
            <a:pPr marL="342900" indent="-342900" algn="ctr" defTabSz="1230109">
              <a:buFont typeface="Wingdings" pitchFamily="2" charset="2"/>
              <a:buChar char="ü"/>
              <a:defRPr/>
            </a:pPr>
            <a:r>
              <a:rPr lang="ru-RU" altLang="ru-RU" sz="23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отсрочка представлена </a:t>
            </a:r>
            <a:r>
              <a:rPr lang="ru-RU" altLang="ru-RU" sz="2400" kern="800" spc="-13" dirty="0">
                <a:solidFill>
                  <a:srgbClr val="0070C0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rPr>
              <a:t>8 физическим лицам</a:t>
            </a:r>
            <a:r>
              <a:rPr lang="ru-RU" altLang="ru-RU" sz="23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(3 ФЛ – граждане г. Сургута);</a:t>
            </a:r>
          </a:p>
          <a:p>
            <a:pPr marL="342900" indent="-342900" algn="ctr" defTabSz="1230109">
              <a:buFont typeface="Wingdings" pitchFamily="2" charset="2"/>
              <a:buChar char="ü"/>
              <a:defRPr/>
            </a:pPr>
            <a:r>
              <a:rPr lang="ru-RU" altLang="ru-RU" sz="23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Рассрочка представлена </a:t>
            </a:r>
            <a:r>
              <a:rPr lang="ru-RU" altLang="ru-RU" sz="2400" kern="800" spc="-13" dirty="0">
                <a:solidFill>
                  <a:srgbClr val="0070C0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rPr>
              <a:t>2</a:t>
            </a:r>
            <a:r>
              <a:rPr lang="ru-RU" altLang="ru-RU" sz="2400" kern="800" spc="-13" dirty="0" smtClean="0">
                <a:solidFill>
                  <a:srgbClr val="0070C0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altLang="ru-RU" sz="2400" kern="800" spc="-13" dirty="0">
                <a:solidFill>
                  <a:srgbClr val="0070C0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rPr>
              <a:t>юридическим </a:t>
            </a:r>
            <a:r>
              <a:rPr lang="ru-RU" altLang="ru-RU" sz="2400" kern="800" spc="-13" dirty="0" smtClean="0">
                <a:solidFill>
                  <a:srgbClr val="0070C0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rPr>
              <a:t>лицам</a:t>
            </a:r>
            <a:endParaRPr lang="ru-RU" altLang="ru-RU" sz="2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90550" y="4556841"/>
            <a:ext cx="5772186" cy="2165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3807" rIns="0" bIns="43807" numCol="1" anchor="ctr" anchorCtr="0" compatLnSpc="1">
            <a:prstTxWarp prst="textNoShape">
              <a:avLst/>
            </a:prstTxWarp>
          </a:bodyPr>
          <a:lstStyle/>
          <a:p>
            <a:pPr defTabSz="12301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Категории лиц, для получения отсрочки / рассрочки:</a:t>
            </a:r>
          </a:p>
          <a:p>
            <a:pPr marL="285750" indent="257175" defTabSz="1230109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dirty="0" smtClean="0"/>
              <a:t>Ветераны;</a:t>
            </a:r>
          </a:p>
          <a:p>
            <a:pPr marL="285750" indent="257175" defTabSz="1230109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dirty="0" smtClean="0"/>
              <a:t>Инвалиды;</a:t>
            </a:r>
          </a:p>
          <a:p>
            <a:pPr marL="285750" indent="257175" defTabSz="1230109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dirty="0" smtClean="0"/>
              <a:t>Многодетные семьи;</a:t>
            </a:r>
          </a:p>
          <a:p>
            <a:pPr marL="285750" indent="257175" defTabSz="1230109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dirty="0" smtClean="0"/>
              <a:t>Малоимущие физические лица;</a:t>
            </a:r>
          </a:p>
          <a:p>
            <a:pPr marL="285750" indent="257175" defTabSz="1230109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dirty="0" smtClean="0"/>
              <a:t>Юридические лица, с угрозой банкротства и т.д.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151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FNS">
      <a:dk1>
        <a:srgbClr val="F2F5FB"/>
      </a:dk1>
      <a:lt1>
        <a:srgbClr val="485068"/>
      </a:lt1>
      <a:dk2>
        <a:srgbClr val="1275BC"/>
      </a:dk2>
      <a:lt2>
        <a:srgbClr val="0066B3"/>
      </a:lt2>
      <a:accent1>
        <a:srgbClr val="EF435A"/>
      </a:accent1>
      <a:accent2>
        <a:srgbClr val="F15A22"/>
      </a:accent2>
      <a:accent3>
        <a:srgbClr val="F9A01B"/>
      </a:accent3>
      <a:accent4>
        <a:srgbClr val="39BB9D"/>
      </a:accent4>
      <a:accent5>
        <a:srgbClr val="34AB8F"/>
      </a:accent5>
      <a:accent6>
        <a:srgbClr val="197585"/>
      </a:accent6>
      <a:hlink>
        <a:srgbClr val="44C8F5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24635</TotalTime>
  <Words>633</Words>
  <Application>Microsoft Office PowerPoint</Application>
  <PresentationFormat>Произвольный</PresentationFormat>
  <Paragraphs>85</Paragraphs>
  <Slides>7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Специальное оформление</vt:lpstr>
      <vt:lpstr>Office Theme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Филипенко Айгуль Эльдаровна</dc:creator>
  <cp:lastModifiedBy>Пидлисная Наталья Александровна</cp:lastModifiedBy>
  <cp:revision>1817</cp:revision>
  <cp:lastPrinted>2023-04-11T07:23:23Z</cp:lastPrinted>
  <dcterms:modified xsi:type="dcterms:W3CDTF">2023-04-14T04:48:08Z</dcterms:modified>
</cp:coreProperties>
</file>