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8" r:id="rId9"/>
    <p:sldId id="262" r:id="rId10"/>
    <p:sldId id="263" r:id="rId11"/>
  </p:sldIdLst>
  <p:sldSz cx="12192000" cy="6858000"/>
  <p:notesSz cx="9926638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710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E25B6-47D3-4AA2-8FEB-5BB85495328A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3BFF8-E72A-4507-BE96-FCB22F1B10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54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3BFF8-E72A-4507-BE96-FCB22F1B106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7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8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8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4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8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6" name="Shape 1058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Grp="1" noChangeArrowheads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	</a:t>
            </a:r>
            <a:fld id="{F8E3F0E9-0FC2-4DDE-87CF-3BA6A04EA4CC}" type="slidenum">
              <a:rPr lang="ru-RU"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 lang="ru-RU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006875" y="1492342"/>
            <a:ext cx="10363199" cy="147002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/>
          </a:bodyPr>
          <a:lstStyle/>
          <a:p>
            <a:pPr>
              <a:defRPr/>
            </a:pPr>
            <a:r>
              <a:rPr sz="4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Практические советы и типовые ошибки по получению в аренду земельных участков</a:t>
            </a:r>
            <a:endParaRPr sz="480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901820" y="4753946"/>
            <a:ext cx="8534399" cy="17525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/>
          </a:bodyPr>
          <a:lstStyle/>
          <a:p>
            <a:pPr algn="r">
              <a:defRPr/>
            </a:pPr>
            <a:r>
              <a:rPr lang="ru-RU" sz="1400" dirty="0">
                <a:solidFill>
                  <a:schemeClr val="tx1"/>
                </a:solidFill>
                <a:latin typeface="Times New Roman"/>
                <a:cs typeface="Times New Roman"/>
              </a:rPr>
              <a:t>Департамент по управлению 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r">
              <a:defRPr/>
            </a:pPr>
            <a:r>
              <a:rPr lang="ru-RU" sz="1400" dirty="0">
                <a:solidFill>
                  <a:schemeClr val="tx1"/>
                </a:solidFill>
                <a:latin typeface="Times New Roman"/>
                <a:cs typeface="Times New Roman"/>
              </a:rPr>
              <a:t>государственным имуществом 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r">
              <a:defRPr/>
            </a:pPr>
            <a:r>
              <a:rPr lang="ru-RU" sz="1400" dirty="0">
                <a:solidFill>
                  <a:schemeClr val="tx1"/>
                </a:solidFill>
                <a:latin typeface="Times New Roman"/>
                <a:cs typeface="Times New Roman"/>
              </a:rPr>
              <a:t>Ханты-Мансийского автономного </a:t>
            </a:r>
            <a:endParaRPr sz="1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r">
              <a:defRPr/>
            </a:pPr>
            <a:r>
              <a:rPr lang="ru-RU" sz="1400" dirty="0">
                <a:solidFill>
                  <a:schemeClr val="tx1"/>
                </a:solidFill>
                <a:latin typeface="Times New Roman"/>
                <a:cs typeface="Times New Roman"/>
              </a:rPr>
              <a:t>округа 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– Югры </a:t>
            </a:r>
          </a:p>
          <a:p>
            <a:pPr algn="r">
              <a:defRPr/>
            </a:pPr>
            <a:r>
              <a:rPr lang="ru-RU" sz="1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Горбунов Александр Сергеевич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8164013" name="Объект 2"/>
          <p:cNvSpPr>
            <a:spLocks noGrp="1"/>
          </p:cNvSpPr>
          <p:nvPr>
            <p:ph idx="1"/>
          </p:nvPr>
        </p:nvSpPr>
        <p:spPr bwMode="auto">
          <a:xfrm>
            <a:off x="1583498" y="943623"/>
            <a:ext cx="9998901" cy="45259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>
                <a:solidFill>
                  <a:srgbClr val="002060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9611051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sz="2800" dirty="0" err="1">
                <a:solidFill>
                  <a:srgbClr val="0070C0"/>
                </a:solidFill>
              </a:rPr>
              <a:t>Предоставление</a:t>
            </a:r>
            <a:r>
              <a:rPr sz="2800" dirty="0">
                <a:solidFill>
                  <a:srgbClr val="0070C0"/>
                </a:solidFill>
              </a:rPr>
              <a:t> </a:t>
            </a:r>
            <a:r>
              <a:rPr sz="2800" dirty="0" err="1">
                <a:solidFill>
                  <a:srgbClr val="0070C0"/>
                </a:solidFill>
              </a:rPr>
              <a:t>земельных</a:t>
            </a:r>
            <a:r>
              <a:rPr sz="2800" dirty="0">
                <a:solidFill>
                  <a:srgbClr val="0070C0"/>
                </a:solidFill>
              </a:rPr>
              <a:t> </a:t>
            </a:r>
            <a:r>
              <a:rPr sz="2800" dirty="0" err="1" smtClean="0">
                <a:solidFill>
                  <a:srgbClr val="0070C0"/>
                </a:solidFill>
              </a:rPr>
              <a:t>участков</a:t>
            </a:r>
            <a:r>
              <a:rPr lang="ru-RU" sz="2800" dirty="0" smtClean="0">
                <a:solidFill>
                  <a:srgbClr val="0070C0"/>
                </a:solidFill>
              </a:rPr>
              <a:t> в аренду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1895456885" name="Объект 2"/>
          <p:cNvSpPr>
            <a:spLocks noGrp="1"/>
          </p:cNvSpPr>
          <p:nvPr>
            <p:ph idx="1"/>
          </p:nvPr>
        </p:nvSpPr>
        <p:spPr bwMode="auto">
          <a:xfrm>
            <a:off x="1612374" y="1292193"/>
            <a:ext cx="9998901" cy="4525962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Порядок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предоставления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земельных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участков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, в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том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числе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для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строительства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регламентирован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Земельным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кодексом</a:t>
            </a:r>
            <a:r>
              <a:rPr sz="2400" dirty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Р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оссийской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Ф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едерации</a:t>
            </a:r>
            <a:r>
              <a:rPr sz="2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cs typeface="Times New Roman"/>
              </a:rPr>
              <a:t>.</a:t>
            </a:r>
            <a:endParaRPr sz="2400" dirty="0">
              <a:solidFill>
                <a:schemeClr val="bg2">
                  <a:lumMod val="10000"/>
                </a:schemeClr>
              </a:solidFill>
              <a:latin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Предоставление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земельных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участков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осуществляется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на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торгах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,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за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исключением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отдельных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случаев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,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установленных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Земельным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b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</a:b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кодексом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РФ.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Проведение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аукционов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возможно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также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по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заявлению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заинтересованного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лица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(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потенциального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арендатора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).</a:t>
            </a:r>
            <a:endParaRPr sz="2400" dirty="0">
              <a:solidFill>
                <a:srgbClr val="002060"/>
              </a:solidFill>
            </a:endParaRPr>
          </a:p>
          <a:p>
            <a:pPr marL="0" indent="0" algn="just">
              <a:buNone/>
              <a:defRPr/>
            </a:pPr>
            <a:r>
              <a:rPr lang="ru-RU" sz="1400" b="0" dirty="0">
                <a:latin typeface="Times New Roman"/>
                <a:cs typeface="Times New Roman"/>
              </a:rPr>
              <a:t>	</a:t>
            </a:r>
            <a:r>
              <a:rPr lang="ru-RU" sz="2400" b="0" dirty="0">
                <a:latin typeface="Times New Roman"/>
                <a:cs typeface="Times New Roman"/>
              </a:rPr>
              <a:t>В соответствии со статьей 39.1 Земельного кодекса </a:t>
            </a:r>
            <a:r>
              <a:rPr lang="ru-RU" sz="2400" dirty="0">
                <a:latin typeface="Times New Roman"/>
                <a:cs typeface="Times New Roman"/>
              </a:rPr>
              <a:t>Российской Федерации,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продажа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земельных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участков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в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соответствии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основным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видом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разрешенного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использования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которых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предусмотрено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строительство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зданий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сооружений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допускается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исключением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отдельных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случаев</a:t>
            </a:r>
            <a:r>
              <a:rPr sz="2400" b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400" b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указанных</a:t>
            </a:r>
            <a:r>
              <a:rPr sz="2400" b="0" u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400" b="0" u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Земельном</a:t>
            </a:r>
            <a:r>
              <a:rPr sz="2400" b="0" u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u="none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кодексе</a:t>
            </a:r>
            <a:r>
              <a:rPr sz="2400" b="0" u="none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Российской Федерации</a:t>
            </a:r>
            <a:r>
              <a:rPr sz="2400" b="0" u="none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sz="2400" b="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8680104" name="Заголовок 1"/>
          <p:cNvSpPr>
            <a:spLocks noGrp="1"/>
          </p:cNvSpPr>
          <p:nvPr>
            <p:ph type="title"/>
          </p:nvPr>
        </p:nvSpPr>
        <p:spPr bwMode="auto">
          <a:xfrm>
            <a:off x="2752825" y="274638"/>
            <a:ext cx="8829574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 smtClean="0">
                <a:solidFill>
                  <a:srgbClr val="0070C0"/>
                </a:solidFill>
              </a:rPr>
              <a:t>Алгоритмы действий при предоставлении земельных участков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336399584" name="Объект 2"/>
          <p:cNvSpPr>
            <a:spLocks noGrp="1"/>
          </p:cNvSpPr>
          <p:nvPr>
            <p:ph idx="1"/>
          </p:nvPr>
        </p:nvSpPr>
        <p:spPr bwMode="auto">
          <a:xfrm>
            <a:off x="1087655" y="1446198"/>
            <a:ext cx="5650029" cy="4525962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целях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консультативной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поддержки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Депимущества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Югры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распоряжением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21.04.2022 № 13-Р-1878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утверждены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алгоритмы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действий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инвестора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для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получения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земельного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участка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аренду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торгах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без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торгов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момента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подачи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заявления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до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регистрации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договора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аренды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2000" b="0" dirty="0">
                <a:latin typeface="Times New Roman"/>
                <a:ea typeface="Times New Roman"/>
                <a:cs typeface="Times New Roman"/>
              </a:rPr>
              <a:t>	</a:t>
            </a:r>
            <a:r>
              <a:rPr sz="2000" b="0" dirty="0" err="1">
                <a:latin typeface="Times New Roman"/>
                <a:ea typeface="Times New Roman"/>
                <a:cs typeface="Times New Roman"/>
              </a:rPr>
              <a:t>Алгоритмы</a:t>
            </a:r>
            <a:r>
              <a:rPr sz="2000" b="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размещены</a:t>
            </a:r>
            <a:r>
              <a:rPr lang="ru-RU" sz="2000" b="0" dirty="0" smtClean="0">
                <a:latin typeface="Times New Roman"/>
                <a:ea typeface="Times New Roman"/>
                <a:cs typeface="Times New Roman"/>
              </a:rPr>
              <a:t>:</a:t>
            </a:r>
          </a:p>
          <a:p>
            <a:pPr marL="0" indent="539750" algn="just">
              <a:spcAft>
                <a:spcPts val="0"/>
              </a:spcAft>
              <a:buFont typeface="Arial"/>
              <a:buNone/>
              <a:defRPr/>
            </a:pP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на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сайте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Депимущества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Югры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в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разделе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Земельные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000" b="0" dirty="0" err="1" smtClean="0">
                <a:latin typeface="Times New Roman"/>
                <a:ea typeface="Times New Roman"/>
                <a:cs typeface="Times New Roman"/>
              </a:rPr>
              <a:t>ресурсы</a:t>
            </a: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0" i="0" u="sng" strike="noStrike" cap="none" spc="0" dirty="0" smtClean="0">
                <a:latin typeface="Times New Roman"/>
                <a:cs typeface="Times New Roman"/>
              </a:rPr>
              <a:t>https://depgosim.admhmao.ru/zemelnye-resursy/</a:t>
            </a:r>
          </a:p>
          <a:p>
            <a:pPr marL="0" indent="539750" algn="just">
              <a:buNone/>
              <a:defRPr/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на Инвестиционном портале Ханты-Мансийского автономного округа – Югры </a:t>
            </a:r>
            <a:r>
              <a:rPr lang="en-US" sz="2000" u="sng" dirty="0" smtClean="0">
                <a:latin typeface="Times New Roman"/>
                <a:ea typeface="Times New Roman"/>
                <a:cs typeface="Times New Roman"/>
              </a:rPr>
              <a:t>https://investugra.ru/</a:t>
            </a:r>
            <a:endParaRPr sz="2000" b="0" u="sng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2000" b="0" dirty="0" smtClean="0">
                <a:latin typeface="Times New Roman"/>
                <a:ea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61196" y="1436449"/>
            <a:ext cx="45238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АЛГОРИТМ ДЕЙСТВИЙ ИНВЕСТОРА ДЛЯ ПОЛУЧЕНИЯ ЗЕМЕЛЬНОГО УЧАСТКА В АРЕНДУ (БЕЗ ТОРГОВ)</a:t>
            </a:r>
          </a:p>
          <a:p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АЛГОРИТМ ДЕЙСТВИЙ ИНВЕСТОРА ДЛЯ ПОЛУЧЕНИЯ ЗЕМЕЛЬНОГО УЧАСТКА (НА ТОРГАХ)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4842269" name="Заголовок 1"/>
          <p:cNvSpPr>
            <a:spLocks noGrp="1"/>
          </p:cNvSpPr>
          <p:nvPr>
            <p:ph type="title"/>
          </p:nvPr>
        </p:nvSpPr>
        <p:spPr bwMode="auto">
          <a:xfrm>
            <a:off x="2752825" y="139884"/>
            <a:ext cx="8896951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sz="2800" dirty="0" err="1">
                <a:solidFill>
                  <a:srgbClr val="0070C0"/>
                </a:solidFill>
              </a:rPr>
              <a:t>Типовые</a:t>
            </a:r>
            <a:r>
              <a:rPr sz="2800" dirty="0">
                <a:solidFill>
                  <a:srgbClr val="0070C0"/>
                </a:solidFill>
              </a:rPr>
              <a:t> </a:t>
            </a:r>
            <a:r>
              <a:rPr sz="2800" dirty="0" err="1" smtClean="0">
                <a:solidFill>
                  <a:srgbClr val="0070C0"/>
                </a:solidFill>
              </a:rPr>
              <a:t>ошибки</a:t>
            </a:r>
            <a:r>
              <a:rPr lang="ru-RU" sz="2800" dirty="0" smtClean="0">
                <a:solidFill>
                  <a:srgbClr val="0070C0"/>
                </a:solidFill>
              </a:rPr>
              <a:t> при получении земельных участков в аренду</a:t>
            </a:r>
            <a:r>
              <a:rPr sz="2800" dirty="0" smtClean="0">
                <a:solidFill>
                  <a:srgbClr val="0070C0"/>
                </a:solidFill>
              </a:rPr>
              <a:t>, </a:t>
            </a:r>
            <a:r>
              <a:rPr sz="2800" dirty="0" err="1">
                <a:solidFill>
                  <a:srgbClr val="0070C0"/>
                </a:solidFill>
              </a:rPr>
              <a:t>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99546547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649482525" name="Таблица 16494825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6056978"/>
              </p:ext>
            </p:extLst>
          </p:nvPr>
        </p:nvGraphicFramePr>
        <p:xfrm>
          <a:off x="924024" y="1815636"/>
          <a:ext cx="10809172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6066"/>
                <a:gridCol w="5099318"/>
                <a:gridCol w="4983788"/>
              </a:tblGrid>
              <a:tr h="59067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>
                          <a:latin typeface="Times New Roman"/>
                          <a:cs typeface="Times New Roman"/>
                        </a:rPr>
                        <a:t>Рекомендации</a:t>
                      </a:r>
                    </a:p>
                  </a:txBody>
                  <a:tcPr/>
                </a:tc>
              </a:tr>
              <a:tr h="139212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Подача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заявлений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о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которые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могут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быть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предоставлены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только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торгах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соответствии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с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действующим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законодательством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предоставляются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торгах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исключением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отдельных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случаев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установленных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статьей 39.3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Земельн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ого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кодекс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Российской Федерации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54017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>
                          <a:latin typeface="Times New Roman"/>
                          <a:cs typeface="Times New Roman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Ошибки при заполнении заявлении о предоставлении земельных участков, которые являются основанием для возврата заявления без рассмотрения:</a:t>
                      </a:r>
                    </a:p>
                    <a:p>
                      <a:pPr algn="just">
                        <a:defRPr/>
                      </a:pP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indent="452438" algn="just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Отсутствие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кадастровых номеров земельных участков в заявлениях о предоставлении земельных участков</a:t>
                      </a: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Информация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о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сформированных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получения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аренду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размещается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сайте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torgi.gov.ru, а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также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сайте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Россреестра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сервисе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«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Публичная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кадастровая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карта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»</a:t>
                      </a:r>
                      <a:endParaRPr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3061194" name="Заголовок 1"/>
          <p:cNvSpPr>
            <a:spLocks noGrp="1"/>
          </p:cNvSpPr>
          <p:nvPr>
            <p:ph type="title"/>
          </p:nvPr>
        </p:nvSpPr>
        <p:spPr bwMode="auto">
          <a:xfrm>
            <a:off x="1934678" y="274638"/>
            <a:ext cx="9647721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0070C0"/>
                </a:solidFill>
              </a:rPr>
              <a:t>Типовые ошибки при получении земельных участков в аренду, 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165986929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242321117" name="Таблица 12423211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337970"/>
              </p:ext>
            </p:extLst>
          </p:nvPr>
        </p:nvGraphicFramePr>
        <p:xfrm>
          <a:off x="1126156" y="1355940"/>
          <a:ext cx="10809170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270"/>
                <a:gridCol w="6404401"/>
                <a:gridCol w="3790499"/>
              </a:tblGrid>
              <a:tr h="60761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>
                          <a:latin typeface="Times New Roman"/>
                          <a:cs typeface="Times New Roman"/>
                        </a:rPr>
                        <a:t>Рекомендации</a:t>
                      </a:r>
                    </a:p>
                  </a:txBody>
                  <a:tcPr/>
                </a:tc>
              </a:tr>
              <a:tr h="16158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8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Ошибки при заполнении заявлении о предоставлении земельных участков, которые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являются основанием для возврата заявления без рассмотрения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:</a:t>
                      </a:r>
                    </a:p>
                    <a:p>
                      <a:pPr marL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endParaRPr sz="1800" dirty="0"/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указывается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основание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проведения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числа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предусмотренных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пунктом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2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статьи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39.6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кодекса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Российской Федерации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;</a:t>
                      </a: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endParaRPr lang="ru-RU" sz="1800" dirty="0" smtClean="0">
                        <a:latin typeface="+mn-lt"/>
                        <a:cs typeface="+mn-cs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указывается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государственный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регистрационный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номер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записи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о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государственной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регистрации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юридического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лица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едином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государственно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реестре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юридических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лиц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идентификационный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номер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налогоплательщика</a:t>
                      </a:r>
                      <a:endParaRPr sz="1800" dirty="0"/>
                    </a:p>
                    <a:p>
                      <a:pPr algn="just">
                        <a:defRPr/>
                      </a:pP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Общие требования к содержанию заявления определены статьей 39.17 Земельного кодекса Российской Федерации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endParaRPr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9204288" name="Заголовок 1"/>
          <p:cNvSpPr>
            <a:spLocks noGrp="1"/>
          </p:cNvSpPr>
          <p:nvPr>
            <p:ph type="title"/>
          </p:nvPr>
        </p:nvSpPr>
        <p:spPr bwMode="auto">
          <a:xfrm>
            <a:off x="2252312" y="188011"/>
            <a:ext cx="9358963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0070C0"/>
                </a:solidFill>
              </a:rPr>
              <a:t>Типовые ошибки при получении земельных участков в аренду, 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49674135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434339113" name="Таблица 4343391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648660"/>
              </p:ext>
            </p:extLst>
          </p:nvPr>
        </p:nvGraphicFramePr>
        <p:xfrm>
          <a:off x="442763" y="1355940"/>
          <a:ext cx="11415562" cy="5291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142"/>
                <a:gridCol w="6769897"/>
                <a:gridCol w="3981523"/>
              </a:tblGrid>
              <a:tr h="108506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Рекомендации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6158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200"/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которые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являются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основанием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отказа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:</a:t>
                      </a: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расположенный в границах земельного участка объект не является объектом недвижимости, в целях размещения которого земельный участок может быть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предоставлен в аренду без проведения торгов</a:t>
                      </a: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разрешенное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использование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соответствует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целям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указанным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заявлении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о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endParaRPr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При подготовке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заявлений о предоставлении земельных участков в аренду без торгов учитывать основания для отказа установленные статьей 39.16 Земельного кодекса Российской Федерации</a:t>
                      </a:r>
                    </a:p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endParaRPr lang="ru-RU" sz="1800" baseline="0" dirty="0" smtClean="0">
                        <a:latin typeface="Times New Roman"/>
                        <a:cs typeface="Times New Roman"/>
                      </a:endParaRPr>
                    </a:p>
                    <a:p>
                      <a:pPr marL="0" indent="452438" algn="just"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Размещение торговых павильонов осуществляется без предоставления земельных участков на основании схемы размещения торговых объектов, утвержденной органом местного самоуправления</a:t>
                      </a:r>
                      <a:endParaRPr lang="ru-RU" sz="1800" dirty="0" smtClean="0"/>
                    </a:p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endParaRPr lang="ru-RU" sz="1800" baseline="0" dirty="0" smtClean="0">
                        <a:latin typeface="Times New Roman"/>
                        <a:cs typeface="Times New Roman"/>
                      </a:endParaRPr>
                    </a:p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endParaRPr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9204288" name="Заголовок 1"/>
          <p:cNvSpPr>
            <a:spLocks noGrp="1"/>
          </p:cNvSpPr>
          <p:nvPr>
            <p:ph type="title"/>
          </p:nvPr>
        </p:nvSpPr>
        <p:spPr bwMode="auto">
          <a:xfrm>
            <a:off x="2252312" y="188011"/>
            <a:ext cx="9358963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0070C0"/>
                </a:solidFill>
              </a:rPr>
              <a:t>Типовые ошибки при получении земельных участков в аренду, 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49674135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434339113" name="Таблица 4343391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727903"/>
              </p:ext>
            </p:extLst>
          </p:nvPr>
        </p:nvGraphicFramePr>
        <p:xfrm>
          <a:off x="442763" y="1355940"/>
          <a:ext cx="11415562" cy="3919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3018"/>
                <a:gridCol w="6741021"/>
                <a:gridCol w="3981523"/>
              </a:tblGrid>
              <a:tr h="108506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Рекомендации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6158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200"/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которые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являются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основанием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отказа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:</a:t>
                      </a: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4524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обращение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размещения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объектов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предназначенных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обеспечения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-,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тепло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-,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газо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- и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водоснабжения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водоотведения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связи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нефтепроводов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объектов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федерального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регионального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местного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значения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этом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программой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комплексного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развития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систем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коммунальной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инфраструктуры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либо документами территориального планирования не предусмотрено размещение таких объектов</a:t>
                      </a: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452438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подготовке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заявлений о предоставлении земельных участков в аренду без торгов учитывать основания для отказа установленные статьей 39.16 Земельного кодекса Российской Федерации</a:t>
                      </a:r>
                      <a:endParaRPr lang="ru-RU" sz="1800" dirty="0" smtClean="0"/>
                    </a:p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endParaRPr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32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9204288" name="Заголовок 1"/>
          <p:cNvSpPr>
            <a:spLocks noGrp="1"/>
          </p:cNvSpPr>
          <p:nvPr>
            <p:ph type="title"/>
          </p:nvPr>
        </p:nvSpPr>
        <p:spPr bwMode="auto">
          <a:xfrm>
            <a:off x="2252312" y="188011"/>
            <a:ext cx="9358963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0070C0"/>
                </a:solidFill>
              </a:rPr>
              <a:t>Типовые ошибки при получении земельных участков в аренду, 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49674135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434339113" name="Таблица 4343391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2331400"/>
              </p:ext>
            </p:extLst>
          </p:nvPr>
        </p:nvGraphicFramePr>
        <p:xfrm>
          <a:off x="442763" y="1355940"/>
          <a:ext cx="11415562" cy="4468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142"/>
                <a:gridCol w="6769897"/>
                <a:gridCol w="3981523"/>
              </a:tblGrid>
              <a:tr h="108506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Рекомендации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6158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dirty="0" smtClean="0"/>
                        <a:t>5</a:t>
                      </a:r>
                      <a:endParaRPr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452438" algn="l">
                        <a:lnSpc>
                          <a:spcPct val="10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Обращение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о продлении договора аренды земельного участка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объектом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незавершенного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строительства</a:t>
                      </a:r>
                      <a:endParaRPr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2438" algn="l">
                        <a:lnSpc>
                          <a:spcPct val="100000"/>
                        </a:lnSpc>
                        <a:defRPr/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Предоставление в аренду без проведения торгов земельного участка, который находится в государственной или муниципальной собственности и на котором расположен объект незавершенного строительства, осуществляется однократно для завершения строительства этого объекта,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за исключением случаев, установленных пунктом 5 статьи 39.6 Земельного кодекса Российской Федерации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14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8905759" name="Заголовок 1"/>
          <p:cNvSpPr>
            <a:spLocks noGrp="1"/>
          </p:cNvSpPr>
          <p:nvPr>
            <p:ph type="title"/>
          </p:nvPr>
        </p:nvSpPr>
        <p:spPr bwMode="auto">
          <a:xfrm>
            <a:off x="2531444" y="207261"/>
            <a:ext cx="8781448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rgbClr val="0070C0"/>
                </a:solidFill>
              </a:rPr>
              <a:t>Типовые ошибки при получении земельных участков в аренду, рекомендации</a:t>
            </a:r>
            <a:endParaRPr sz="2800" dirty="0">
              <a:solidFill>
                <a:srgbClr val="0070C0"/>
              </a:solidFill>
            </a:endParaRPr>
          </a:p>
        </p:txBody>
      </p:sp>
      <p:sp>
        <p:nvSpPr>
          <p:cNvPr id="106554261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spcAft>
                <a:spcPts val="0"/>
              </a:spcAft>
              <a:buFont typeface="Arial"/>
              <a:buNone/>
              <a:defRPr/>
            </a:pPr>
            <a:r>
              <a:rPr sz="1400">
                <a:latin typeface="Times New Roman"/>
                <a:cs typeface="Times New Roman"/>
              </a:rPr>
              <a:t>	</a:t>
            </a:r>
            <a:endParaRPr sz="2000" b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583382395" name="Таблица 15833823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9762856"/>
              </p:ext>
            </p:extLst>
          </p:nvPr>
        </p:nvGraphicFramePr>
        <p:xfrm>
          <a:off x="798897" y="1355940"/>
          <a:ext cx="11223057" cy="5030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0503"/>
                <a:gridCol w="4273627"/>
                <a:gridCol w="6448927"/>
              </a:tblGrid>
              <a:tr h="108506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Типовые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ошибки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800">
                          <a:latin typeface="Times New Roman"/>
                          <a:cs typeface="Times New Roman"/>
                        </a:rPr>
                        <a:t>Рекомендации</a:t>
                      </a:r>
                    </a:p>
                  </a:txBody>
                  <a:tcPr/>
                </a:tc>
              </a:tr>
              <a:tr h="111072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dirty="0" smtClean="0"/>
                        <a:t>6</a:t>
                      </a:r>
                      <a:endParaRPr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Особенности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субъектам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малого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и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среднего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предпринимательства</a:t>
                      </a:r>
                      <a:endParaRPr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предоставляются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торгах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Вместе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с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аукцион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может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быть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ограничен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составу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участников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исключительно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целях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СМП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.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6158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dirty="0" smtClean="0"/>
                        <a:t>7</a:t>
                      </a:r>
                      <a:endParaRPr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539750" algn="just"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порядке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аукционах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С 1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марта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2023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года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связи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с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принятием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Федерального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закона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07.10.2022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№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385-ФЗ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аукционы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продаже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и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продаже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права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аренды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земельных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участков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проводятся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виде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торговых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площадках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. </a:t>
                      </a:r>
                      <a:endParaRPr lang="ru-RU"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0" indent="452438" algn="just">
                        <a:lnSpc>
                          <a:spcPct val="100000"/>
                        </a:lnSpc>
                        <a:defRPr/>
                      </a:pP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аукционе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заинтересованному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лицу </a:t>
                      </a:r>
                      <a:r>
                        <a:rPr sz="1800" dirty="0" err="1" smtClean="0">
                          <a:latin typeface="Times New Roman"/>
                          <a:cs typeface="Times New Roman"/>
                        </a:rPr>
                        <a:t>необходимо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получить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электронную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подпись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авторизованном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удостоверяющем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центре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сведения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размещены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электронной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торговой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площадке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),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далее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зарегистрироваться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торговой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площадке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и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подать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заявку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участие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в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аукционе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686</Words>
  <Application>Microsoft Office PowerPoint</Application>
  <DocSecurity>0</DocSecurity>
  <PresentationFormat>Произвольный</PresentationFormat>
  <Paragraphs>90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Corner</vt:lpstr>
      <vt:lpstr>Практические советы и типовые ошибки по получению в аренду земельных участков</vt:lpstr>
      <vt:lpstr>Предоставление земельных участков в аренду</vt:lpstr>
      <vt:lpstr>Алгоритмы действий при предоставлении земельных участков</vt:lpstr>
      <vt:lpstr>Типовые ошибки при получении земельных участков в аренду, рекомендации</vt:lpstr>
      <vt:lpstr>Типовые ошибки при получении земельных участков в аренду, рекомендации</vt:lpstr>
      <vt:lpstr>Типовые ошибки при получении земельных участков в аренду, рекомендации</vt:lpstr>
      <vt:lpstr>Типовые ошибки при получении земельных участков в аренду, рекомендации</vt:lpstr>
      <vt:lpstr>Типовые ошибки при получении земельных участков в аренду, рекомендации</vt:lpstr>
      <vt:lpstr>Типовые ошибки при получении земельных участков в аренду, рекомендации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советы и типовые ошибки по получению в аренду земельных участков</dc:title>
  <dc:subject/>
  <dc:creator/>
  <cp:keywords/>
  <dc:description/>
  <cp:lastModifiedBy>1</cp:lastModifiedBy>
  <cp:revision>23</cp:revision>
  <cp:lastPrinted>2023-08-07T13:47:49Z</cp:lastPrinted>
  <dcterms:created xsi:type="dcterms:W3CDTF">2012-12-03T06:56:55Z</dcterms:created>
  <dcterms:modified xsi:type="dcterms:W3CDTF">2023-08-09T05:41:20Z</dcterms:modified>
  <cp:category/>
  <dc:identifier/>
  <cp:contentStatus/>
  <dc:language/>
  <cp:version/>
</cp:coreProperties>
</file>