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0413" cy="6859588"/>
  <p:notesSz cx="12190413" cy="6859588"/>
  <p:defaultTextStyle>
    <a:defPPr>
      <a:defRPr lang="ru-RU"/>
    </a:defPPr>
    <a:lvl1pPr marL="0" algn="l" defTabSz="1088502">
      <a:defRPr sz="21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>
      <a:defRPr sz="21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>
      <a:defRPr sz="21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>
      <a:defRPr sz="21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>
      <a:defRPr sz="21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>
      <a:defRPr sz="21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>
      <a:defRPr sz="21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>
      <a:defRPr sz="21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>
      <a:defRPr sz="21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100" d="100"/>
          <a:sy n="100" d="100"/>
        </p:scale>
        <p:origin x="-954" y="-444"/>
      </p:cViewPr>
      <p:guideLst>
        <p:guide pos="2160" orient="horz"/>
        <p:guide pos="1004" orient="horz"/>
        <p:guide pos="1389" orient="horz"/>
        <p:guide pos="1933" orient="horz"/>
        <p:guide pos="2715" orient="horz"/>
        <p:guide pos="1390"/>
        <p:guide pos="1435"/>
        <p:guide pos="3839"/>
        <p:guide pos="618"/>
        <p:guide pos="4375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281" y="2130919"/>
            <a:ext cx="10361851" cy="147036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B1CECC-C67D-49B2-850A-EC8EDF944096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755C52-E713-47D4-A609-50254BDB5419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8049" y="274702"/>
            <a:ext cx="2742843" cy="585288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21" y="274702"/>
            <a:ext cx="8025355" cy="585288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8F03A3-9266-4E71-A4A8-BD0F4E86483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0F3B3F-F34F-46CA-B923-3AA8353DB71D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D567CE-22FB-448B-81B2-3C5188A42866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87C79-BCBD-46EC-B0ED-EC82C708A1C3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C8868D-EA46-4A5A-91DD-766DE82B8BA7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0E84CB-DB4C-4225-A6B6-EEB7E9FD67C2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438B3E-7DD0-4AC4-8628-448949DCE803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56F221-52EB-40E2-BB1F-A8249D63874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652BB4-FEEE-4D2B-BEBE-A678AADFFEBB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A3B9F-28E1-4016-A3FB-3BE7038CBF3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ctr" defTabSz="1088502">
        <a:spcBef>
          <a:spcPts val="0"/>
        </a:spcBef>
        <a:buNone/>
        <a:defRPr sz="5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>
        <a:spcBef>
          <a:spcPts val="0"/>
        </a:spcBef>
        <a:buFont typeface="Arial"/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>
        <a:spcBef>
          <a:spcPts val="0"/>
        </a:spcBef>
        <a:buFont typeface="Arial"/>
        <a:buChar char="–"/>
        <a:defRPr sz="33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>
        <a:spcBef>
          <a:spcPts val="0"/>
        </a:spcBef>
        <a:buFont typeface="Arial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>
        <a:spcBef>
          <a:spcPts val="0"/>
        </a:spcBef>
        <a:buFont typeface="Arial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>
        <a:spcBef>
          <a:spcPts val="0"/>
        </a:spcBef>
        <a:buFont typeface="Arial"/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05744828" name="Рисунок 9"/>
          <p:cNvPicPr>
            <a:picLocks noChangeAspect="1"/>
          </p:cNvPicPr>
          <p:nvPr/>
        </p:nvPicPr>
        <p:blipFill>
          <a:blip r:embed="rId2"/>
          <a:srcRect l="30433" t="0" r="0" b="0"/>
          <a:stretch/>
        </p:blipFill>
        <p:spPr bwMode="auto">
          <a:xfrm>
            <a:off x="0" y="0"/>
            <a:ext cx="7154141" cy="6859587"/>
          </a:xfrm>
          <a:prstGeom prst="rect">
            <a:avLst/>
          </a:prstGeom>
        </p:spPr>
      </p:pic>
      <p:pic>
        <p:nvPicPr>
          <p:cNvPr id="1605686015" name="Рукописный ввод 30"/>
          <p:cNvPicPr/>
          <p:nvPr/>
        </p:nvPicPr>
        <p:blipFill>
          <a:blip r:embed="rId3"/>
          <a:stretch/>
        </p:blipFill>
        <p:spPr bwMode="auto">
          <a:xfrm>
            <a:off x="3699366" y="1661050"/>
            <a:ext cx="15162" cy="15167"/>
          </a:xfrm>
          <a:prstGeom prst="rect">
            <a:avLst/>
          </a:prstGeom>
          <a:ln w="0">
            <a:noFill/>
          </a:ln>
        </p:spPr>
      </p:pic>
      <p:pic>
        <p:nvPicPr>
          <p:cNvPr id="589550130" name="Picture 8" descr="A picture containing building, indoor, bathroom, white&#10;&#10;Description automatically generated"/>
          <p:cNvPicPr/>
          <p:nvPr/>
        </p:nvPicPr>
        <p:blipFill>
          <a:blip r:embed="rId4"/>
          <a:srcRect l="0" t="0" r="120" b="0"/>
          <a:stretch/>
        </p:blipFill>
        <p:spPr bwMode="auto">
          <a:xfrm>
            <a:off x="2601844" y="-794"/>
            <a:ext cx="9588567" cy="6859588"/>
          </a:xfrm>
          <a:prstGeom prst="rect">
            <a:avLst/>
          </a:prstGeom>
          <a:ln w="0">
            <a:noFill/>
          </a:ln>
        </p:spPr>
      </p:pic>
      <p:sp>
        <p:nvSpPr>
          <p:cNvPr id="1749300357" name="TextBox 1"/>
          <p:cNvSpPr/>
          <p:nvPr/>
        </p:nvSpPr>
        <p:spPr bwMode="auto">
          <a:xfrm>
            <a:off x="5587273" y="2187288"/>
            <a:ext cx="6692766" cy="3051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endParaRPr lang="ru-RU" sz="2000" spc="0">
              <a:latin typeface="Arial"/>
            </a:endParaRPr>
          </a:p>
        </p:txBody>
      </p:sp>
      <p:sp>
        <p:nvSpPr>
          <p:cNvPr id="1512157001" name="TextBox 22"/>
          <p:cNvSpPr/>
          <p:nvPr/>
        </p:nvSpPr>
        <p:spPr bwMode="auto">
          <a:xfrm flipH="0" flipV="0">
            <a:off x="5587273" y="2587383"/>
            <a:ext cx="6727423" cy="113276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ctr">
              <a:lnSpc>
                <a:spcPct val="113999"/>
              </a:lnSpc>
              <a:buFont typeface="Arial"/>
              <a:buNone/>
              <a:defRPr/>
            </a:pPr>
            <a:r>
              <a:rPr lang="ru-RU" sz="4400" b="1">
                <a:solidFill>
                  <a:srgbClr val="0033A0"/>
                </a:solidFill>
                <a:latin typeface="Verdana"/>
              </a:rPr>
              <a:t> </a:t>
            </a:r>
            <a:r>
              <a:rPr lang="ru-RU" sz="2000" b="1" i="0" u="none" strike="noStrike" cap="none" spc="0">
                <a:solidFill>
                  <a:srgbClr val="0033A0"/>
                </a:solidFill>
                <a:latin typeface="Montserrat"/>
                <a:cs typeface="Montserrat"/>
              </a:rPr>
              <a:t>О ДОСТУПНОСТИ НЕОБХОДИМЫХ ТРУДОВЫХ РЕСУРСОВ В ХАНТЫ-МАНСИЙСКОМ </a:t>
            </a:r>
            <a:endParaRPr lang="ru-RU" sz="2000" b="1" i="0" u="none" strike="noStrike" cap="none" spc="0">
              <a:solidFill>
                <a:srgbClr val="0033A0"/>
              </a:solidFill>
              <a:latin typeface="Montserrat"/>
              <a:cs typeface="Montserrat"/>
            </a:endParaRPr>
          </a:p>
          <a:p>
            <a:pPr algn="ctr">
              <a:lnSpc>
                <a:spcPct val="113999"/>
              </a:lnSpc>
              <a:buFont typeface="Arial"/>
              <a:buNone/>
              <a:defRPr/>
            </a:pPr>
            <a:r>
              <a:rPr lang="ru-RU" sz="2000" b="1" i="0" u="none" strike="noStrike" cap="none" spc="0">
                <a:solidFill>
                  <a:srgbClr val="0033A0"/>
                </a:solidFill>
                <a:latin typeface="Montserrat"/>
                <a:cs typeface="Montserrat"/>
              </a:rPr>
              <a:t>АВТОНОМНОМ ОКРУГЕ - ЮГРЕ </a:t>
            </a:r>
            <a:r>
              <a:rPr/>
              <a:t> </a:t>
            </a:r>
            <a:endParaRPr sz="1800"/>
          </a:p>
        </p:txBody>
      </p:sp>
      <p:pic>
        <p:nvPicPr>
          <p:cNvPr id="1831428230" name="Graphic 6"/>
          <p:cNvPicPr/>
          <p:nvPr/>
        </p:nvPicPr>
        <p:blipFill>
          <a:blip r:embed="rId5"/>
          <a:stretch/>
        </p:blipFill>
        <p:spPr bwMode="auto">
          <a:xfrm>
            <a:off x="12917840" y="532752"/>
            <a:ext cx="868796" cy="341730"/>
          </a:xfrm>
          <a:prstGeom prst="rect">
            <a:avLst/>
          </a:prstGeom>
          <a:ln w="0">
            <a:noFill/>
          </a:ln>
        </p:spPr>
      </p:pic>
      <p:pic>
        <p:nvPicPr>
          <p:cNvPr id="1202999422" name="Рисунок 6" descr="Изображение выглядит как текст, знак&#10;&#10;Автоматически созданное описание"/>
          <p:cNvPicPr/>
          <p:nvPr/>
        </p:nvPicPr>
        <p:blipFill>
          <a:blip r:embed="rId6"/>
          <a:stretch/>
        </p:blipFill>
        <p:spPr bwMode="auto">
          <a:xfrm>
            <a:off x="12917840" y="1113063"/>
            <a:ext cx="905627" cy="420212"/>
          </a:xfrm>
          <a:prstGeom prst="rect">
            <a:avLst/>
          </a:prstGeom>
          <a:ln w="0">
            <a:noFill/>
          </a:ln>
        </p:spPr>
      </p:pic>
      <p:pic>
        <p:nvPicPr>
          <p:cNvPr id="1870677135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917840" y="1875055"/>
            <a:ext cx="1481036" cy="296561"/>
          </a:xfrm>
          <a:prstGeom prst="rect">
            <a:avLst/>
          </a:prstGeom>
        </p:spPr>
      </p:pic>
      <p:pic>
        <p:nvPicPr>
          <p:cNvPr id="1986316695" name="палетка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993180" y="2621785"/>
            <a:ext cx="1361002" cy="1085311"/>
          </a:xfrm>
          <a:prstGeom prst="rect">
            <a:avLst/>
          </a:prstGeom>
        </p:spPr>
      </p:pic>
      <p:pic>
        <p:nvPicPr>
          <p:cNvPr id="1777911879" name="Graphic 6"/>
          <p:cNvPicPr/>
          <p:nvPr/>
        </p:nvPicPr>
        <p:blipFill>
          <a:blip r:embed="rId5"/>
          <a:stretch/>
        </p:blipFill>
        <p:spPr bwMode="auto">
          <a:xfrm>
            <a:off x="11015080" y="449305"/>
            <a:ext cx="868796" cy="341730"/>
          </a:xfrm>
          <a:prstGeom prst="rect">
            <a:avLst/>
          </a:prstGeom>
          <a:ln w="0">
            <a:noFill/>
          </a:ln>
        </p:spPr>
      </p:pic>
      <p:sp>
        <p:nvSpPr>
          <p:cNvPr id="790171282" name="TextBox 24"/>
          <p:cNvSpPr txBox="1"/>
          <p:nvPr/>
        </p:nvSpPr>
        <p:spPr bwMode="auto">
          <a:xfrm flipH="0" flipV="0">
            <a:off x="5096359" y="5142027"/>
            <a:ext cx="6846803" cy="7166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spcBef>
                <a:spcPts val="599"/>
              </a:spcBef>
              <a:spcAft>
                <a:spcPts val="599"/>
              </a:spcAft>
              <a:defRPr/>
            </a:pPr>
            <a:r>
              <a:rPr lang="ru-RU" sz="1800" b="0" spc="0">
                <a:solidFill>
                  <a:srgbClr val="57B6E7"/>
                </a:solidFill>
                <a:latin typeface="Montserrat Medium"/>
              </a:rPr>
              <a:t>Департамент труда и занятости населения </a:t>
            </a:r>
            <a:endParaRPr sz="1800" b="0" spc="0">
              <a:solidFill>
                <a:srgbClr val="57B6E7"/>
              </a:solidFill>
              <a:latin typeface="Montserrat Medium"/>
            </a:endParaRPr>
          </a:p>
          <a:p>
            <a:pPr algn="r">
              <a:spcBef>
                <a:spcPts val="599"/>
              </a:spcBef>
              <a:spcAft>
                <a:spcPts val="599"/>
              </a:spcAft>
              <a:defRPr/>
            </a:pPr>
            <a:r>
              <a:rPr lang="ru-RU" sz="1800" b="0" spc="0">
                <a:solidFill>
                  <a:srgbClr val="57B6E7"/>
                </a:solidFill>
                <a:latin typeface="Montserrat Medium"/>
              </a:rPr>
              <a:t>Ханты-Мансийского автономного округа - Югры</a:t>
            </a:r>
            <a:r>
              <a:rPr lang="ru-RU" sz="2000" b="0" spc="0">
                <a:solidFill>
                  <a:srgbClr val="57B6E7"/>
                </a:solidFill>
                <a:latin typeface="Montserrat Medium"/>
              </a:rPr>
              <a:t> </a:t>
            </a:r>
            <a:endParaRPr sz="2000" spc="0">
              <a:solidFill>
                <a:srgbClr val="57B6E7"/>
              </a:solidFill>
              <a:latin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207774" y="6094707"/>
            <a:ext cx="898347" cy="86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95486" y="6357822"/>
            <a:ext cx="2844430" cy="365210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2278782" y="0"/>
            <a:ext cx="9911631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Verdana"/>
                <a:ea typeface="Verdana"/>
              </a:rPr>
              <a:t>Национальный рейтинг состояния инвестиционного климата в субъектах Российской Федерации</a:t>
            </a:r>
            <a:endParaRPr lang="ru-RU" b="1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2673235" y="1742328"/>
            <a:ext cx="3536622" cy="9452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Montserrat"/>
              </a:rPr>
              <a:t>УПРАВЛЕНЧЕС</a:t>
            </a:r>
            <a:r>
              <a:rPr lang="ru-RU" sz="1400" b="1" i="0" u="none" strike="noStrike" cap="none" spc="0">
                <a:solidFill>
                  <a:schemeClr val="bg1"/>
                </a:solidFill>
                <a:latin typeface="Montserrat"/>
                <a:cs typeface="Montserrat"/>
              </a:rPr>
              <a:t>МЕСТО В РЕЙТИНГЕ 2021: 6</a:t>
            </a:r>
            <a:r>
              <a:rPr lang="ru-RU" sz="1400" b="1">
                <a:solidFill>
                  <a:schemeClr val="bg1"/>
                </a:solidFill>
                <a:latin typeface="Montserrat"/>
              </a:rPr>
              <a:t>МесКИЙ ЦЕНТР ЗАНЯТОСТИ НАСЕЛЕНИЯ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Montserrat"/>
              </a:rPr>
              <a:t>«МОЯ РАБОТА В ЮГРЕ»</a:t>
            </a:r>
            <a:endParaRPr lang="ru-RU" sz="1400" b="1">
              <a:latin typeface="Montserra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27513" y="1151774"/>
            <a:ext cx="411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ДЕПТРУДА И ЗАНЯТОСТИ ЮГРЫ</a:t>
            </a:r>
            <a:endParaRPr lang="ru-RU" sz="1600" b="1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363" y="95118"/>
            <a:ext cx="1457719" cy="601763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 bwMode="auto">
          <a:xfrm flipH="0" flipV="0">
            <a:off x="7683618" y="2293398"/>
            <a:ext cx="3973329" cy="182273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       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</a:rPr>
              <a:t>     </a:t>
            </a:r>
            <a:endParaRPr lang="ru-RU" sz="2000" b="1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     Регуляторная среда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</a:rPr>
              <a:t>    Институты для бизнеса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     Инфраструктура и ресурсы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     Поддержка малого бизнеса</a:t>
            </a:r>
            <a:endParaRPr lang="ru-RU" sz="2000" b="1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000">
                <a:solidFill>
                  <a:schemeClr val="accent2"/>
                </a:solidFill>
              </a:rPr>
              <a:t>     </a:t>
            </a:r>
            <a:endParaRPr lang="ru-RU" b="1">
              <a:solidFill>
                <a:schemeClr val="accent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accent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800914" y="2952765"/>
            <a:ext cx="252000" cy="252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800914" y="3222275"/>
            <a:ext cx="252000" cy="252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800914" y="3519343"/>
            <a:ext cx="252000" cy="252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flipH="0" flipV="0">
            <a:off x="7800914" y="2588831"/>
            <a:ext cx="252000" cy="252000"/>
          </a:xfrm>
          <a:prstGeom prst="rect">
            <a:avLst/>
          </a:prstGeom>
        </p:spPr>
      </p:pic>
      <p:pic>
        <p:nvPicPr>
          <p:cNvPr id="2023510112" name="Picture 9"/>
          <p:cNvPicPr>
            <a:picLocks noChangeArrowheads="1"/>
          </p:cNvPicPr>
          <p:nvPr/>
        </p:nvPicPr>
        <p:blipFill>
          <a:blip r:embed="rId5">
            <a:alphaModFix/>
          </a:blip>
          <a:stretch/>
        </p:blipFill>
        <p:spPr bwMode="auto">
          <a:xfrm rot="0" flipH="0" flipV="0">
            <a:off x="865452" y="2293398"/>
            <a:ext cx="2061972" cy="177088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Стрелка вправо 4"/>
          <p:cNvSpPr/>
          <p:nvPr/>
        </p:nvSpPr>
        <p:spPr bwMode="auto">
          <a:xfrm rot="16982228" flipH="0" flipV="0">
            <a:off x="10588693" y="4762490"/>
            <a:ext cx="334205" cy="285986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61" name="Стрелка вправо 4"/>
          <p:cNvSpPr/>
          <p:nvPr/>
        </p:nvSpPr>
        <p:spPr bwMode="auto">
          <a:xfrm rot="15317774" flipH="0" flipV="0">
            <a:off x="10620751" y="6166571"/>
            <a:ext cx="334205" cy="285986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480270333" name=""/>
          <p:cNvSpPr txBox="1"/>
          <p:nvPr/>
        </p:nvSpPr>
        <p:spPr bwMode="auto">
          <a:xfrm flipH="0" flipV="0">
            <a:off x="1452815" y="1151773"/>
            <a:ext cx="8758531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4800" b="1" i="0" u="none" strike="noStrike" cap="none" spc="0">
                <a:solidFill>
                  <a:srgbClr val="002060"/>
                </a:solidFill>
                <a:latin typeface="Montserrat"/>
                <a:cs typeface="Montserrat"/>
              </a:rPr>
              <a:t>позиция в рейтинге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Montserrat"/>
                <a:cs typeface="Montserrat"/>
              </a:rPr>
              <a:t>: 9</a:t>
            </a:r>
            <a:endParaRPr sz="4800"/>
          </a:p>
        </p:txBody>
      </p:sp>
      <p:sp>
        <p:nvSpPr>
          <p:cNvPr id="237520663" name=""/>
          <p:cNvSpPr txBox="1"/>
          <p:nvPr/>
        </p:nvSpPr>
        <p:spPr bwMode="auto">
          <a:xfrm flipH="0" flipV="0">
            <a:off x="1787856" y="4905483"/>
            <a:ext cx="8984139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1600" b="1" i="0" u="none" strike="noStrike" cap="none" spc="0">
                <a:solidFill>
                  <a:srgbClr val="002060"/>
                </a:solidFill>
                <a:latin typeface="Montserrat"/>
                <a:cs typeface="Montserrat"/>
              </a:rPr>
              <a:t>КАЧЕСТВО И ДОСТУПНОСТЬ ТРУДОВЫХ РЕСУРСОВ ПО РЕЗУЛЬТАТАМ 2022 ГОДА</a:t>
            </a:r>
            <a:endParaRPr lang="ru-RU" sz="1600" b="0" i="0" u="none" strike="noStrike" cap="none" spc="0">
              <a:solidFill>
                <a:srgbClr val="002060"/>
              </a:solidFill>
              <a:latin typeface="Montserrat"/>
              <a:cs typeface="Montserrat"/>
            </a:endParaRPr>
          </a:p>
          <a:p>
            <a:pPr algn="l">
              <a:defRPr/>
            </a:pPr>
            <a:r>
              <a:rPr lang="ru-RU" sz="1600" b="0" i="0" u="none" strike="noStrike" cap="none" spc="0">
                <a:solidFill>
                  <a:srgbClr val="002060"/>
                </a:solidFill>
                <a:latin typeface="Montserrat"/>
                <a:cs typeface="Montserrat"/>
              </a:rPr>
              <a:t>Доля выпускников в промышленном производстве, сельском хозяйстве, строительстве, </a:t>
            </a:r>
            <a:r>
              <a:rPr lang="ru-RU" sz="1600" b="0" i="0" u="none" strike="noStrike" cap="none" spc="0">
                <a:solidFill>
                  <a:srgbClr val="002060"/>
                </a:solidFill>
                <a:latin typeface="Montserrat"/>
                <a:cs typeface="Montserrat"/>
              </a:rPr>
              <a:t>транспорте и связи от общей численности занятых в этих секторах: 0,67%  </a:t>
            </a:r>
            <a:endParaRPr lang="ru-RU" sz="1600" b="0" i="0" u="none" strike="noStrike" cap="none" spc="0">
              <a:solidFill>
                <a:srgbClr val="002060"/>
              </a:solidFill>
              <a:latin typeface="Montserrat"/>
              <a:cs typeface="Montserrat"/>
            </a:endParaRPr>
          </a:p>
          <a:p>
            <a:pPr algn="l">
              <a:defRPr/>
            </a:pPr>
            <a:r>
              <a:rPr lang="ru-RU" sz="1600" b="0" i="0" u="none" strike="noStrike" cap="none" spc="0">
                <a:solidFill>
                  <a:srgbClr val="002060"/>
                </a:solidFill>
                <a:latin typeface="Montserrat"/>
                <a:cs typeface="Montserrat"/>
              </a:rPr>
              <a:t>Оценка доступности необходимых трудовых ресурсов: 3,31 баллов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9908913" name="Прямоугольник 32"/>
          <p:cNvSpPr/>
          <p:nvPr/>
        </p:nvSpPr>
        <p:spPr bwMode="auto">
          <a:xfrm>
            <a:off x="8188671" y="1078606"/>
            <a:ext cx="3960439" cy="5016101"/>
          </a:xfrm>
          <a:prstGeom prst="rect">
            <a:avLst/>
          </a:prstGeom>
          <a:solidFill>
            <a:srgbClr val="CF452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1086343327" name="Прямоугольник 31"/>
          <p:cNvSpPr/>
          <p:nvPr/>
        </p:nvSpPr>
        <p:spPr bwMode="auto">
          <a:xfrm>
            <a:off x="4078981" y="1078605"/>
            <a:ext cx="3960439" cy="5016102"/>
          </a:xfrm>
          <a:prstGeom prst="rect">
            <a:avLst/>
          </a:prstGeom>
          <a:solidFill>
            <a:srgbClr val="0033A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207561004" name="Прямоугольник 6"/>
          <p:cNvSpPr/>
          <p:nvPr/>
        </p:nvSpPr>
        <p:spPr bwMode="auto">
          <a:xfrm>
            <a:off x="73576" y="1078605"/>
            <a:ext cx="3861388" cy="5016102"/>
          </a:xfrm>
          <a:prstGeom prst="rect">
            <a:avLst/>
          </a:prstGeom>
          <a:solidFill>
            <a:srgbClr val="69B3E7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728987511" name="Пятиугольник 11"/>
          <p:cNvSpPr/>
          <p:nvPr/>
        </p:nvSpPr>
        <p:spPr bwMode="auto">
          <a:xfrm rot="5399978">
            <a:off x="1608271" y="-355238"/>
            <a:ext cx="792000" cy="3862283"/>
          </a:xfrm>
          <a:prstGeom prst="homePlate">
            <a:avLst>
              <a:gd name="adj" fmla="val 50000"/>
            </a:avLst>
          </a:prstGeom>
          <a:solidFill>
            <a:srgbClr val="69B3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ВОСТРЕБОВАННЫЕ ПРОФЕССИИ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СЕГОДНЯ</a:t>
            </a:r>
            <a:endParaRPr lang="ru-RU" sz="1600" b="1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82862627" name="Пятиугольник 15"/>
          <p:cNvSpPr/>
          <p:nvPr/>
        </p:nvSpPr>
        <p:spPr bwMode="auto">
          <a:xfrm rot="5399978">
            <a:off x="5655897" y="-397469"/>
            <a:ext cx="792000" cy="3946743"/>
          </a:xfrm>
          <a:prstGeom prst="homePlate">
            <a:avLst>
              <a:gd name="adj" fmla="val 50000"/>
            </a:avLst>
          </a:prstGeom>
          <a:solidFill>
            <a:srgbClr val="0033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ВОСТРЕБОВАННЫЕ ПРОФЕССИИ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В БЛИЖАЩИЕ 3 ГОДА</a:t>
            </a:r>
            <a:endParaRPr lang="ru-RU" sz="1600" b="1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697578681" name="Пятиугольник 16"/>
          <p:cNvSpPr/>
          <p:nvPr/>
        </p:nvSpPr>
        <p:spPr bwMode="auto">
          <a:xfrm rot="5399978">
            <a:off x="9764457" y="-396339"/>
            <a:ext cx="792000" cy="3944485"/>
          </a:xfrm>
          <a:prstGeom prst="homePlate">
            <a:avLst>
              <a:gd name="adj" fmla="val 50000"/>
            </a:avLst>
          </a:prstGeom>
          <a:solidFill>
            <a:srgbClr val="CF4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НОВЫЕ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ПРОФЕССИИ</a:t>
            </a:r>
            <a:endParaRPr lang="ru-RU" sz="1600" b="1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81312880" name="TextBox 8"/>
          <p:cNvSpPr txBox="1"/>
          <p:nvPr/>
        </p:nvSpPr>
        <p:spPr bwMode="auto">
          <a:xfrm>
            <a:off x="204270" y="2205374"/>
            <a:ext cx="3658686" cy="289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водители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охранники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помощники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бурильщика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бурильщики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машинисты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спецтехники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монтажники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учителя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медицинский персонал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buFont typeface="Wingdings"/>
              <a:buChar char="§"/>
              <a:defRPr/>
            </a:pP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904190342" name="TextBox 17"/>
          <p:cNvSpPr txBox="1"/>
          <p:nvPr/>
        </p:nvSpPr>
        <p:spPr bwMode="auto">
          <a:xfrm>
            <a:off x="4244591" y="2133349"/>
            <a:ext cx="3492186" cy="364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слесарь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машинист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электрогазосварщик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механик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автоэлектрик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учитель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воспитатель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врач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медицинская сестра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психолог и другие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endParaRPr lang="ru-RU" sz="140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1964637413" name="TextBox 28"/>
          <p:cNvSpPr txBox="1"/>
          <p:nvPr/>
        </p:nvSpPr>
        <p:spPr bwMode="auto">
          <a:xfrm>
            <a:off x="8285086" y="2133349"/>
            <a:ext cx="3816423" cy="397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экоаналитик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цифровой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диагност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оборудования 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en-US" sz="1400">
                <a:solidFill>
                  <a:srgbClr val="002060"/>
                </a:solidFill>
                <a:latin typeface="Montserrat"/>
              </a:rPr>
              <a:t>IT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-геолог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диспетчер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киберсистем</a:t>
            </a:r>
            <a:endParaRPr lang="ru-RU" sz="1400">
              <a:solidFill>
                <a:srgbClr val="002060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оператор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промышленных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роботов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цифровой ремесленник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инженер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3</a:t>
            </a:r>
            <a:r>
              <a:rPr lang="en-US" sz="1400">
                <a:solidFill>
                  <a:srgbClr val="002060"/>
                </a:solidFill>
                <a:latin typeface="Montserrat"/>
              </a:rPr>
              <a:t>D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-печати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строитель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умных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дорог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архитектор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цифровых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офисов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сетевой юрист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</a:rPr>
              <a:t>проектировщик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полезной </a:t>
            </a:r>
            <a:r>
              <a:rPr lang="ru-RU" sz="1400">
                <a:solidFill>
                  <a:srgbClr val="002060"/>
                </a:solidFill>
                <a:latin typeface="Montserrat"/>
              </a:rPr>
              <a:t>занятости</a:t>
            </a:r>
            <a:endParaRPr lang="ru-RU" sz="160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1349504791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29A3DD-8900-C469-4722-7F0249935933}" type="slidenum">
              <a:rPr lang="en-US"/>
              <a:t/>
            </a:fld>
            <a:endParaRPr lang="en-US"/>
          </a:p>
        </p:txBody>
      </p:sp>
      <p:sp>
        <p:nvSpPr>
          <p:cNvPr id="1720588733" name="Прямоугольник 75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58456283" name="Рисунок 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0362" y="95117"/>
            <a:ext cx="1457718" cy="601762"/>
          </a:xfrm>
          <a:prstGeom prst="rect">
            <a:avLst/>
          </a:prstGeom>
        </p:spPr>
      </p:pic>
      <p:sp>
        <p:nvSpPr>
          <p:cNvPr id="459532862" name="Прямоугольник 57"/>
          <p:cNvSpPr/>
          <p:nvPr/>
        </p:nvSpPr>
        <p:spPr bwMode="auto">
          <a:xfrm>
            <a:off x="2278782" y="0"/>
            <a:ext cx="9911630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Verdana"/>
                <a:ea typeface="Verdana"/>
              </a:rPr>
              <a:t>Востребованные профессии на рынке труда Югры</a:t>
            </a:r>
            <a:endParaRPr lang="ru-RU" b="1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083047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10B138-32DD-9C21-0B1F-4EE049E4E7DD}" type="slidenum">
              <a:rPr lang="en-US"/>
              <a:t/>
            </a:fld>
            <a:endParaRPr lang="en-US"/>
          </a:p>
        </p:txBody>
      </p:sp>
      <p:sp>
        <p:nvSpPr>
          <p:cNvPr id="375928700" name="Прямоугольник 4"/>
          <p:cNvSpPr/>
          <p:nvPr/>
        </p:nvSpPr>
        <p:spPr bwMode="auto">
          <a:xfrm>
            <a:off x="434017" y="1721238"/>
            <a:ext cx="11421828" cy="3417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  <a:defRPr/>
            </a:pPr>
            <a:r>
              <a:rPr lang="ru-RU" b="1">
                <a:solidFill>
                  <a:srgbClr val="002060"/>
                </a:solidFill>
                <a:latin typeface="Montserrat"/>
              </a:rPr>
              <a:t>Отсутствие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баланса между спросом и предложением в молодежном сегменте рынка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труда</a:t>
            </a:r>
            <a:endParaRPr/>
          </a:p>
          <a:p>
            <a:pPr marL="285750" indent="-285750">
              <a:buBlip>
                <a:blip r:embed="rId2"/>
              </a:buBlip>
              <a:defRPr/>
            </a:pPr>
            <a:endParaRPr lang="ru-RU" b="1">
              <a:solidFill>
                <a:srgbClr val="002060"/>
              </a:solidFill>
              <a:latin typeface="Montserrat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ru-RU" b="1">
                <a:solidFill>
                  <a:srgbClr val="002060"/>
                </a:solidFill>
                <a:latin typeface="Montserrat"/>
              </a:rPr>
              <a:t>Отсутствие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опыта работы у части молодежи при выходе на рынок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труда</a:t>
            </a:r>
            <a:endParaRPr/>
          </a:p>
          <a:p>
            <a:pPr marL="285750" indent="-285750">
              <a:buBlip>
                <a:blip r:embed="rId2"/>
              </a:buBlip>
              <a:defRPr/>
            </a:pPr>
            <a:endParaRPr lang="ru-RU" b="1">
              <a:solidFill>
                <a:srgbClr val="002060"/>
              </a:solidFill>
              <a:latin typeface="Montserrat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ru-RU" b="1">
                <a:solidFill>
                  <a:srgbClr val="002060"/>
                </a:solidFill>
                <a:latin typeface="Montserrat"/>
              </a:rPr>
              <a:t>Неудовлетворенность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качеством рабочей силы молодежи со стороны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работодателей</a:t>
            </a:r>
            <a:endParaRPr/>
          </a:p>
          <a:p>
            <a:pPr marL="285750" indent="-285750">
              <a:buBlip>
                <a:blip r:embed="rId2"/>
              </a:buBlip>
              <a:defRPr/>
            </a:pPr>
            <a:endParaRPr lang="ru-RU" b="1">
              <a:solidFill>
                <a:srgbClr val="002060"/>
              </a:solidFill>
              <a:latin typeface="Montserrat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ru-RU" b="1">
                <a:solidFill>
                  <a:srgbClr val="002060"/>
                </a:solidFill>
                <a:latin typeface="Montserrat"/>
              </a:rPr>
              <a:t>Несформированность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профессиональных ориентаций для построения профессиональной и трудовой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карьеры </a:t>
            </a:r>
            <a:endParaRPr/>
          </a:p>
          <a:p>
            <a:pPr marL="285750" indent="-285750">
              <a:buBlip>
                <a:blip r:embed="rId2"/>
              </a:buBlip>
              <a:defRPr/>
            </a:pPr>
            <a:endParaRPr lang="ru-RU" b="1">
              <a:solidFill>
                <a:srgbClr val="002060"/>
              </a:solidFill>
              <a:latin typeface="Montserrat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ru-RU" b="1">
                <a:solidFill>
                  <a:srgbClr val="002060"/>
                </a:solidFill>
                <a:latin typeface="Montserrat"/>
              </a:rPr>
              <a:t>Наличие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среди молодежи категории незанятых лиц, не имеющих профессионального образования или </a:t>
            </a:r>
            <a:r>
              <a:rPr lang="ru-RU" b="1">
                <a:solidFill>
                  <a:srgbClr val="002060"/>
                </a:solidFill>
                <a:latin typeface="Montserrat"/>
              </a:rPr>
              <a:t>подготовки</a:t>
            </a:r>
            <a:endParaRPr lang="ru-RU" b="1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197431045" name="Прямоугольник 75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57276293" name="Рисунок 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362" y="95117"/>
            <a:ext cx="1457718" cy="601762"/>
          </a:xfrm>
          <a:prstGeom prst="rect">
            <a:avLst/>
          </a:prstGeom>
        </p:spPr>
      </p:pic>
      <p:sp>
        <p:nvSpPr>
          <p:cNvPr id="2009228856" name="Прямоугольник 57"/>
          <p:cNvSpPr/>
          <p:nvPr/>
        </p:nvSpPr>
        <p:spPr bwMode="auto">
          <a:xfrm>
            <a:off x="2278782" y="0"/>
            <a:ext cx="9911630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Verdana"/>
                <a:ea typeface="Verdana"/>
              </a:rPr>
              <a:t>Проблемы рынка труда, требующие решения</a:t>
            </a:r>
            <a:endParaRPr lang="ru-RU" b="1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122140" y="6094707"/>
            <a:ext cx="983981" cy="86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2278782" y="0"/>
            <a:ext cx="9911631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Verdana"/>
                <a:ea typeface="Verdana"/>
              </a:rPr>
              <a:t>НОВЫЕ ПОДХОДЫ В РАБОТЕ СЛУЖБЫ ЗАНЯТОСТИ</a:t>
            </a:r>
            <a:endParaRPr lang="ru-RU" b="1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363" y="95118"/>
            <a:ext cx="1457719" cy="601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4859" y="670792"/>
            <a:ext cx="121855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/>
          </a:p>
          <a:p>
            <a:pPr algn="ctr">
              <a:defRPr/>
            </a:pPr>
            <a:r>
              <a:rPr lang="ru-RU" sz="2000" b="1">
                <a:solidFill>
                  <a:srgbClr val="0033A0"/>
                </a:solidFill>
                <a:latin typeface="Verdana"/>
                <a:ea typeface="Verdana"/>
              </a:rPr>
              <a:t>ТРАНСФОРМАЦИЯ СЗН В СОВРЕМЕННЫЕ КАДРОВЫЕ </a:t>
            </a:r>
            <a:r>
              <a:rPr lang="ru-RU" sz="2000" b="1">
                <a:solidFill>
                  <a:srgbClr val="0033A0"/>
                </a:solidFill>
                <a:latin typeface="Verdana"/>
                <a:ea typeface="Verdana"/>
              </a:rPr>
              <a:t>ЦЕНТРЫ</a:t>
            </a:r>
            <a:endParaRPr lang="en-US" sz="2000" b="1">
              <a:solidFill>
                <a:srgbClr val="0033A0"/>
              </a:solidFill>
              <a:latin typeface="Verdana"/>
              <a:ea typeface="Verdana"/>
            </a:endParaRPr>
          </a:p>
          <a:p>
            <a:pPr>
              <a:defRPr/>
            </a:pPr>
            <a:endParaRPr lang="ru-RU" sz="800"/>
          </a:p>
          <a:p>
            <a:pPr algn="ctr">
              <a:defRPr/>
            </a:pPr>
            <a:r>
              <a:rPr lang="ru-RU" sz="1400" b="1">
                <a:solidFill>
                  <a:srgbClr val="0033A0"/>
                </a:solidFill>
                <a:latin typeface="Verdana"/>
                <a:ea typeface="Verdana"/>
              </a:rPr>
              <a:t>ОТ ПРЕДОСТАВЛЕНИЯ УСЛУГ КРЕШЕНИЮ ПРОБЛЕМ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22598" y="1993031"/>
            <a:ext cx="3456384" cy="2172016"/>
          </a:xfrm>
          <a:prstGeom prst="rect">
            <a:avLst/>
          </a:prstGeom>
          <a:noFill/>
          <a:ln>
            <a:solidFill>
              <a:srgbClr val="CF4520"/>
            </a:solidFill>
          </a:ln>
        </p:spPr>
        <p:txBody>
          <a:bodyPr wrap="square" lIns="108850" tIns="54425" rIns="108850" bIns="54425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CF4520"/>
                </a:solidFill>
                <a:latin typeface="Verdana"/>
                <a:ea typeface="Verdana"/>
              </a:rPr>
              <a:t>            </a:t>
            </a:r>
            <a:r>
              <a:rPr lang="ru-RU" sz="1400" b="1">
                <a:solidFill>
                  <a:srgbClr val="CF4520"/>
                </a:solidFill>
                <a:latin typeface="Verdana"/>
                <a:ea typeface="Verdana"/>
              </a:rPr>
              <a:t>   ДЛЯ </a:t>
            </a:r>
            <a:r>
              <a:rPr lang="ru-RU" sz="1400" b="1">
                <a:solidFill>
                  <a:srgbClr val="CF4520"/>
                </a:solidFill>
                <a:latin typeface="Verdana"/>
                <a:ea typeface="Verdana"/>
              </a:rPr>
              <a:t>ГРАЖДАН</a:t>
            </a:r>
            <a:endParaRPr/>
          </a:p>
          <a:p>
            <a:pPr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 algn="just">
              <a:defRPr/>
            </a:pP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•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Рост благополучия за счет более успешной профессиональной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самореализации</a:t>
            </a:r>
            <a:endParaRPr/>
          </a:p>
          <a:p>
            <a:pPr algn="just"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 algn="just">
              <a:defRPr/>
            </a:pP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•Обеспечение равных возможностей для реализации трудового потенциала для всех категорий граждан </a:t>
            </a:r>
            <a:endParaRPr/>
          </a:p>
          <a:p>
            <a:pPr marL="204094" indent="-204094" algn="just">
              <a:spcAft>
                <a:spcPts val="300"/>
              </a:spcAft>
              <a:buFont typeface="Wingdings"/>
              <a:buChar char="§"/>
              <a:defRPr/>
            </a:pPr>
            <a:endParaRPr lang="ru-RU" sz="120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2052" name="Picture 4" descr="https://e7.pngegg.com/pngimages/657/319/png-clipart-pricewaterhousecoopers-business-organization-tax-case-competition-business-text-service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1597" y="2027731"/>
            <a:ext cx="716728" cy="46596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 bwMode="auto">
          <a:xfrm>
            <a:off x="4439022" y="1993031"/>
            <a:ext cx="3456384" cy="2172016"/>
          </a:xfrm>
          <a:prstGeom prst="rect">
            <a:avLst/>
          </a:prstGeom>
          <a:noFill/>
          <a:ln>
            <a:solidFill>
              <a:srgbClr val="CF4520"/>
            </a:solidFill>
          </a:ln>
        </p:spPr>
        <p:txBody>
          <a:bodyPr wrap="square" lIns="108850" tIns="54425" rIns="108850" bIns="54425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CF4520"/>
                </a:solidFill>
                <a:latin typeface="Verdana"/>
                <a:ea typeface="Verdana"/>
              </a:rPr>
              <a:t>            </a:t>
            </a:r>
            <a:r>
              <a:rPr lang="ru-RU" sz="1400" b="1">
                <a:solidFill>
                  <a:srgbClr val="CF4520"/>
                </a:solidFill>
                <a:latin typeface="Verdana"/>
                <a:ea typeface="Verdana"/>
              </a:rPr>
              <a:t>ДЛЯ РАБОТОДАТЕЛЕЙ</a:t>
            </a:r>
            <a:endParaRPr/>
          </a:p>
          <a:p>
            <a:pPr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 algn="just">
              <a:defRPr/>
            </a:pP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• Более быстрое привлечение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более квалифицированных кадров при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снижении общих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издержек</a:t>
            </a:r>
            <a:endParaRPr/>
          </a:p>
          <a:p>
            <a:pPr algn="just"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 algn="just">
              <a:defRPr/>
            </a:pP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• Повышение эффективности трудовых</a:t>
            </a:r>
            <a:endParaRPr/>
          </a:p>
          <a:p>
            <a:pPr algn="just">
              <a:defRPr/>
            </a:pP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Ресурсов</a:t>
            </a:r>
            <a:endParaRPr/>
          </a:p>
          <a:p>
            <a:pPr algn="just"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 algn="just">
              <a:defRPr/>
            </a:pPr>
            <a:endParaRPr lang="ru-RU" sz="120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2054" name="Picture 6" descr="https://sun6-22.userapi.com/s/v1/ig2/3BG3-KHSlfvjH0cxByrNPb2RU9K3z9Dllg0J-DTvQP-n57D2awetg2YFEUF8BfUn-V5iKrBBzMq2rxkE0pxMF1CT.jpg?size=1080x1080&amp;quality=95&amp;crop=0,0,1080,1080&amp;ava=1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583038" y="2010222"/>
            <a:ext cx="638250" cy="63825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 bwMode="auto">
          <a:xfrm>
            <a:off x="8179400" y="1978595"/>
            <a:ext cx="3456384" cy="2172016"/>
          </a:xfrm>
          <a:prstGeom prst="rect">
            <a:avLst/>
          </a:prstGeom>
          <a:noFill/>
          <a:ln>
            <a:solidFill>
              <a:srgbClr val="CF4520"/>
            </a:solidFill>
          </a:ln>
        </p:spPr>
        <p:txBody>
          <a:bodyPr wrap="square" lIns="108850" tIns="54425" rIns="108850" bIns="54425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CF4520"/>
                </a:solidFill>
                <a:latin typeface="Verdana"/>
                <a:ea typeface="Verdana"/>
              </a:rPr>
              <a:t>            </a:t>
            </a:r>
            <a:r>
              <a:rPr lang="ru-RU" sz="1400" b="1">
                <a:solidFill>
                  <a:srgbClr val="CF4520"/>
                </a:solidFill>
                <a:latin typeface="Verdana"/>
                <a:ea typeface="Verdana"/>
              </a:rPr>
              <a:t>ДЛЯ </a:t>
            </a:r>
            <a:r>
              <a:rPr lang="ru-RU" sz="1400" b="1">
                <a:solidFill>
                  <a:srgbClr val="CF4520"/>
                </a:solidFill>
                <a:latin typeface="Verdana"/>
                <a:ea typeface="Verdana"/>
              </a:rPr>
              <a:t>ГОСУДАРСТВА</a:t>
            </a:r>
            <a:endParaRPr lang="ru-RU" sz="1400" b="1">
              <a:solidFill>
                <a:srgbClr val="CF4520"/>
              </a:solidFill>
              <a:latin typeface="Verdana"/>
              <a:ea typeface="Verdana"/>
            </a:endParaRPr>
          </a:p>
          <a:p>
            <a:pPr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>
              <a:defRPr/>
            </a:pPr>
            <a:endParaRPr lang="ru-RU" sz="1200"/>
          </a:p>
          <a:p>
            <a:pPr algn="just">
              <a:defRPr/>
            </a:pP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•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Рост качества и производительности трудовых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ресурсов</a:t>
            </a:r>
            <a:endParaRPr/>
          </a:p>
          <a:p>
            <a:pPr algn="just"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 algn="just">
              <a:defRPr/>
            </a:pP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•Управление рынком труда</a:t>
            </a:r>
            <a:endParaRPr/>
          </a:p>
          <a:p>
            <a:pPr>
              <a:defRPr/>
            </a:pPr>
            <a:endParaRPr lang="ru-RU" sz="1200"/>
          </a:p>
          <a:p>
            <a:pPr algn="just">
              <a:defRPr/>
            </a:pPr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  <a:p>
            <a:pPr algn="just">
              <a:defRPr/>
            </a:pPr>
            <a:endParaRPr lang="ru-RU" sz="120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2056" name="Picture 8" descr="https://www.kindpng.com/picc/m/246-2468819_government-icon-city-council-meeting-sign-hd-png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191765" y="2053465"/>
            <a:ext cx="697819" cy="551764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-14190" y="4297710"/>
            <a:ext cx="12185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33A0"/>
                </a:solidFill>
                <a:latin typeface="Verdana"/>
                <a:ea typeface="Verdana"/>
              </a:rPr>
              <a:t>3  </a:t>
            </a:r>
            <a:r>
              <a:rPr lang="ru-RU" sz="2000" b="1">
                <a:solidFill>
                  <a:srgbClr val="0033A0"/>
                </a:solidFill>
                <a:latin typeface="Verdana"/>
                <a:ea typeface="Verdana"/>
              </a:rPr>
              <a:t>НАПРАВЛЕНИЯ ПРЕОБРАЗОВАНИЙ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22599" y="4869954"/>
            <a:ext cx="3456384" cy="1323439"/>
          </a:xfrm>
          <a:prstGeom prst="rect">
            <a:avLst/>
          </a:prstGeom>
          <a:ln>
            <a:solidFill>
              <a:srgbClr val="07454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>
              <a:solidFill>
                <a:srgbClr val="0033A0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ЦИФРОВИЗАЦИЯ</a:t>
            </a:r>
            <a:endParaRPr lang="ru-RU" sz="1600" b="1">
              <a:solidFill>
                <a:srgbClr val="0033A0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+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НОВЫЕ </a:t>
            </a: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СЕРВИСЫ</a:t>
            </a:r>
            <a:endParaRPr/>
          </a:p>
          <a:p>
            <a:pPr algn="ctr">
              <a:defRPr/>
            </a:pPr>
            <a:endParaRPr lang="ru-RU" sz="1600" b="1">
              <a:solidFill>
                <a:srgbClr val="0033A0"/>
              </a:solidFill>
              <a:latin typeface="Verdana"/>
              <a:ea typeface="Verdana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4439022" y="4869953"/>
            <a:ext cx="3528392" cy="1323439"/>
          </a:xfrm>
          <a:prstGeom prst="rect">
            <a:avLst/>
          </a:prstGeom>
          <a:ln>
            <a:solidFill>
              <a:srgbClr val="07454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>
              <a:solidFill>
                <a:srgbClr val="0033A0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ОТЛИЧНЫЙ КЛИЕНТСКИЙ ОПЫТ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+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НОВЫЕ КОММУНИКАЦИИ</a:t>
            </a:r>
            <a:endParaRPr lang="ru-RU" sz="1600" b="1">
              <a:solidFill>
                <a:srgbClr val="0033A0"/>
              </a:solidFill>
              <a:latin typeface="Verdana"/>
              <a:ea typeface="Verdana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8255446" y="4869953"/>
            <a:ext cx="3456384" cy="1292662"/>
          </a:xfrm>
          <a:prstGeom prst="rect">
            <a:avLst/>
          </a:prstGeom>
          <a:ln>
            <a:solidFill>
              <a:srgbClr val="07454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>
              <a:solidFill>
                <a:srgbClr val="0033A0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НОВАЯ ОРГАНИЗАЦИЯ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РАБОТЫ </a:t>
            </a:r>
            <a:r>
              <a:rPr lang="ru-RU" sz="1600" b="1">
                <a:solidFill>
                  <a:srgbClr val="0033A0"/>
                </a:solidFill>
                <a:latin typeface="Verdana"/>
                <a:ea typeface="Verdana"/>
              </a:rPr>
              <a:t>СЗН</a:t>
            </a:r>
            <a:endParaRPr lang="ru-RU" sz="1600" b="1">
              <a:solidFill>
                <a:srgbClr val="0033A0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ru-RU" sz="1000" b="1">
                <a:solidFill>
                  <a:srgbClr val="0033A0"/>
                </a:solidFill>
                <a:latin typeface="Verdana"/>
                <a:ea typeface="Verdana"/>
              </a:rPr>
              <a:t>(изменение структуры, управления, работы с персоналом</a:t>
            </a:r>
            <a:r>
              <a:rPr lang="ru-RU" sz="1000" b="1">
                <a:solidFill>
                  <a:srgbClr val="0033A0"/>
                </a:solidFill>
                <a:latin typeface="Verdana"/>
                <a:ea typeface="Verdana"/>
              </a:rPr>
              <a:t>)</a:t>
            </a:r>
            <a:endParaRPr/>
          </a:p>
          <a:p>
            <a:pPr algn="ctr">
              <a:defRPr/>
            </a:pPr>
            <a:endParaRPr lang="ru-RU" sz="1000" b="1">
              <a:solidFill>
                <a:srgbClr val="0033A0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8288223" name="Прямоугольник 28"/>
          <p:cNvSpPr/>
          <p:nvPr/>
        </p:nvSpPr>
        <p:spPr bwMode="auto">
          <a:xfrm>
            <a:off x="0" y="4672041"/>
            <a:ext cx="12190412" cy="2187545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723899" algn="l"/>
              </a:tabLst>
              <a:defRPr/>
            </a:pPr>
            <a:endParaRPr lang="ru-RU" sz="1400">
              <a:solidFill>
                <a:schemeClr val="tx1"/>
              </a:solidFill>
              <a:latin typeface="Arial"/>
              <a:ea typeface="SimSun"/>
              <a:cs typeface="Arial"/>
            </a:endParaRPr>
          </a:p>
        </p:txBody>
      </p:sp>
      <p:sp>
        <p:nvSpPr>
          <p:cNvPr id="750548413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grpSp>
        <p:nvGrpSpPr>
          <p:cNvPr id="1746423031" name="Группа 4"/>
          <p:cNvGrpSpPr/>
          <p:nvPr/>
        </p:nvGrpSpPr>
        <p:grpSpPr bwMode="auto">
          <a:xfrm>
            <a:off x="315255" y="1560250"/>
            <a:ext cx="4078071" cy="2509359"/>
            <a:chOff x="0" y="0"/>
            <a:chExt cx="4078071" cy="2509359"/>
          </a:xfrm>
        </p:grpSpPr>
        <p:pic>
          <p:nvPicPr>
            <p:cNvPr id="166889459" name="Picture 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4078071" cy="2509359"/>
            </a:xfrm>
            <a:prstGeom prst="rect">
              <a:avLst/>
            </a:prstGeom>
            <a:effectLst/>
          </p:spPr>
        </p:pic>
        <p:sp>
          <p:nvSpPr>
            <p:cNvPr id="221239712" name="Прямоугольник 6"/>
            <p:cNvSpPr/>
            <p:nvPr/>
          </p:nvSpPr>
          <p:spPr bwMode="auto">
            <a:xfrm>
              <a:off x="2267975" y="2269009"/>
              <a:ext cx="245639" cy="69465"/>
            </a:xfrm>
            <a:prstGeom prst="rect">
              <a:avLst/>
            </a:prstGeom>
            <a:solidFill>
              <a:srgbClr val="23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17140209" name="Picture 2"/>
          <p:cNvPicPr>
            <a:picLocks noChangeAspect="1" noChangeArrowheads="1"/>
          </p:cNvPicPr>
          <p:nvPr/>
        </p:nvPicPr>
        <p:blipFill>
          <a:blip r:embed="rId3"/>
          <a:srcRect l="6362" t="0" r="8867" b="4331"/>
          <a:stretch/>
        </p:blipFill>
        <p:spPr bwMode="auto">
          <a:xfrm>
            <a:off x="825339" y="1646531"/>
            <a:ext cx="3095596" cy="20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839347671" name="TextBox 8"/>
          <p:cNvSpPr txBox="1"/>
          <p:nvPr/>
        </p:nvSpPr>
        <p:spPr bwMode="auto">
          <a:xfrm>
            <a:off x="9299561" y="1084605"/>
            <a:ext cx="2039458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&gt; 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15,2 млн</a:t>
            </a:r>
            <a:endParaRPr lang="en-US" sz="2000">
              <a:solidFill>
                <a:srgbClr val="243471"/>
              </a:solidFill>
              <a:latin typeface="Segoe UI Semibold"/>
              <a:cs typeface="Segoe UI Semibold"/>
            </a:endParaRPr>
          </a:p>
        </p:txBody>
      </p:sp>
      <p:sp>
        <p:nvSpPr>
          <p:cNvPr id="1328371882" name="TextBox 9"/>
          <p:cNvSpPr txBox="1"/>
          <p:nvPr/>
        </p:nvSpPr>
        <p:spPr bwMode="auto">
          <a:xfrm>
            <a:off x="9249170" y="1534965"/>
            <a:ext cx="2036397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199"/>
              </a:lnSpc>
              <a:defRPr/>
            </a:pPr>
            <a:r>
              <a:rPr lang="ru-RU" sz="1200">
                <a:solidFill>
                  <a:schemeClr val="tx2"/>
                </a:solidFill>
              </a:rPr>
              <a:t>зарегистрированных пользователей</a:t>
            </a:r>
            <a:endParaRPr/>
          </a:p>
        </p:txBody>
      </p:sp>
      <p:sp>
        <p:nvSpPr>
          <p:cNvPr id="1053312843" name="TextBox 14"/>
          <p:cNvSpPr txBox="1"/>
          <p:nvPr/>
        </p:nvSpPr>
        <p:spPr bwMode="auto">
          <a:xfrm>
            <a:off x="5899023" y="1084218"/>
            <a:ext cx="2648245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&gt;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 </a:t>
            </a: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1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18</a:t>
            </a: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 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млн</a:t>
            </a:r>
            <a:endParaRPr/>
          </a:p>
        </p:txBody>
      </p:sp>
      <p:sp>
        <p:nvSpPr>
          <p:cNvPr id="1805762939" name="TextBox 15"/>
          <p:cNvSpPr txBox="1"/>
          <p:nvPr/>
        </p:nvSpPr>
        <p:spPr bwMode="auto">
          <a:xfrm>
            <a:off x="5899025" y="1560250"/>
            <a:ext cx="2366107" cy="5057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199"/>
              </a:lnSpc>
              <a:defRPr/>
            </a:pPr>
            <a:r>
              <a:rPr lang="ru-RU" sz="1200">
                <a:solidFill>
                  <a:schemeClr val="tx2"/>
                </a:solidFill>
              </a:rPr>
              <a:t>посетителей с начала эксплуатации</a:t>
            </a:r>
            <a:endParaRPr/>
          </a:p>
        </p:txBody>
      </p:sp>
      <p:sp>
        <p:nvSpPr>
          <p:cNvPr id="589345317" name="TextBox 22"/>
          <p:cNvSpPr txBox="1"/>
          <p:nvPr/>
        </p:nvSpPr>
        <p:spPr bwMode="auto">
          <a:xfrm>
            <a:off x="5985630" y="3410488"/>
            <a:ext cx="1914418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&gt;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 980 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тыс</a:t>
            </a:r>
            <a:endParaRPr lang="en-US" sz="2000">
              <a:solidFill>
                <a:srgbClr val="243471"/>
              </a:solidFill>
              <a:latin typeface="Segoe UI Semibold"/>
              <a:cs typeface="Segoe UI Semibold"/>
            </a:endParaRPr>
          </a:p>
        </p:txBody>
      </p:sp>
      <p:sp>
        <p:nvSpPr>
          <p:cNvPr id="1169848749" name="TextBox 23"/>
          <p:cNvSpPr txBox="1"/>
          <p:nvPr/>
        </p:nvSpPr>
        <p:spPr bwMode="auto">
          <a:xfrm>
            <a:off x="5899025" y="3913305"/>
            <a:ext cx="2366107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199"/>
              </a:lnSpc>
              <a:defRPr/>
            </a:pPr>
            <a:r>
              <a:rPr lang="ru-RU" sz="1200">
                <a:solidFill>
                  <a:schemeClr val="tx2"/>
                </a:solidFill>
              </a:rPr>
              <a:t>личных кабинетов работодателей</a:t>
            </a:r>
            <a:endParaRPr/>
          </a:p>
        </p:txBody>
      </p:sp>
      <p:pic>
        <p:nvPicPr>
          <p:cNvPr id="350046041" name="Рисунок 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56167" y="3548849"/>
            <a:ext cx="501694" cy="672155"/>
          </a:xfrm>
          <a:prstGeom prst="rect">
            <a:avLst/>
          </a:prstGeom>
        </p:spPr>
      </p:pic>
      <p:pic>
        <p:nvPicPr>
          <p:cNvPr id="854399293" name="Рисунок 2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64980" y="1310454"/>
            <a:ext cx="622141" cy="672155"/>
          </a:xfrm>
          <a:prstGeom prst="rect">
            <a:avLst/>
          </a:prstGeom>
        </p:spPr>
      </p:pic>
      <p:sp>
        <p:nvSpPr>
          <p:cNvPr id="795853817" name="TextBox 29"/>
          <p:cNvSpPr txBox="1"/>
          <p:nvPr/>
        </p:nvSpPr>
        <p:spPr bwMode="auto">
          <a:xfrm>
            <a:off x="5940988" y="2285328"/>
            <a:ext cx="2039458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~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 300</a:t>
            </a: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 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тыс</a:t>
            </a:r>
            <a:endParaRPr lang="en-US" sz="2000">
              <a:solidFill>
                <a:srgbClr val="243471"/>
              </a:solidFill>
              <a:latin typeface="Segoe UI Semibold"/>
              <a:cs typeface="Segoe UI Semibold"/>
            </a:endParaRPr>
          </a:p>
        </p:txBody>
      </p:sp>
      <p:sp>
        <p:nvSpPr>
          <p:cNvPr id="276011762" name="TextBox 30"/>
          <p:cNvSpPr txBox="1"/>
          <p:nvPr/>
        </p:nvSpPr>
        <p:spPr bwMode="auto">
          <a:xfrm>
            <a:off x="5899023" y="2771961"/>
            <a:ext cx="1926747" cy="50281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199"/>
              </a:lnSpc>
              <a:defRPr/>
            </a:pPr>
            <a:r>
              <a:rPr lang="ru-RU" sz="1200">
                <a:solidFill>
                  <a:schemeClr val="tx2"/>
                </a:solidFill>
              </a:rPr>
              <a:t>посетителей ежедневно</a:t>
            </a:r>
            <a:endParaRPr/>
          </a:p>
        </p:txBody>
      </p:sp>
      <p:pic>
        <p:nvPicPr>
          <p:cNvPr id="1443990100" name="Рисунок 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64978" y="2451665"/>
            <a:ext cx="671912" cy="672155"/>
          </a:xfrm>
          <a:prstGeom prst="rect">
            <a:avLst/>
          </a:prstGeom>
        </p:spPr>
      </p:pic>
      <p:pic>
        <p:nvPicPr>
          <p:cNvPr id="1115232754" name="Рисунок 3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65516" y="1273161"/>
            <a:ext cx="671912" cy="672155"/>
          </a:xfrm>
          <a:prstGeom prst="rect">
            <a:avLst/>
          </a:prstGeom>
        </p:spPr>
      </p:pic>
      <p:pic>
        <p:nvPicPr>
          <p:cNvPr id="2026736111" name="Рисунок 3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488557" y="3555772"/>
            <a:ext cx="660327" cy="672155"/>
          </a:xfrm>
          <a:prstGeom prst="rect">
            <a:avLst/>
          </a:prstGeom>
        </p:spPr>
      </p:pic>
      <p:sp>
        <p:nvSpPr>
          <p:cNvPr id="2054749772" name="TextBox 36"/>
          <p:cNvSpPr txBox="1"/>
          <p:nvPr/>
        </p:nvSpPr>
        <p:spPr bwMode="auto">
          <a:xfrm>
            <a:off x="9287884" y="3396766"/>
            <a:ext cx="1997682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~ 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2,5 млн</a:t>
            </a:r>
            <a:endParaRPr lang="en-US" sz="2000">
              <a:solidFill>
                <a:srgbClr val="243471"/>
              </a:solidFill>
              <a:latin typeface="Segoe UI Semibold"/>
              <a:cs typeface="Segoe UI Semibold"/>
            </a:endParaRPr>
          </a:p>
        </p:txBody>
      </p:sp>
      <p:sp>
        <p:nvSpPr>
          <p:cNvPr id="1956590865" name="TextBox 37"/>
          <p:cNvSpPr txBox="1"/>
          <p:nvPr/>
        </p:nvSpPr>
        <p:spPr bwMode="auto">
          <a:xfrm>
            <a:off x="9249170" y="3930341"/>
            <a:ext cx="1815035" cy="2975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199"/>
              </a:lnSpc>
              <a:defRPr/>
            </a:pPr>
            <a:r>
              <a:rPr lang="ru-RU" sz="1200">
                <a:solidFill>
                  <a:schemeClr val="tx2"/>
                </a:solidFill>
              </a:rPr>
              <a:t>рабочих мест</a:t>
            </a:r>
            <a:endParaRPr/>
          </a:p>
        </p:txBody>
      </p:sp>
      <p:pic>
        <p:nvPicPr>
          <p:cNvPr id="1502982404" name="Рисунок 4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511649" y="2451665"/>
            <a:ext cx="528571" cy="672155"/>
          </a:xfrm>
          <a:prstGeom prst="rect">
            <a:avLst/>
          </a:prstGeom>
        </p:spPr>
      </p:pic>
      <p:sp>
        <p:nvSpPr>
          <p:cNvPr id="1030548675" name="TextBox 43"/>
          <p:cNvSpPr txBox="1"/>
          <p:nvPr/>
        </p:nvSpPr>
        <p:spPr bwMode="auto">
          <a:xfrm>
            <a:off x="9287885" y="2292746"/>
            <a:ext cx="1997682" cy="50281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43471"/>
                </a:solidFill>
                <a:latin typeface="Segoe UI Semibold"/>
                <a:cs typeface="Segoe UI Semibold"/>
              </a:rPr>
              <a:t>~ </a:t>
            </a:r>
            <a:r>
              <a:rPr lang="ru-RU" sz="2000">
                <a:solidFill>
                  <a:srgbClr val="243471"/>
                </a:solidFill>
                <a:latin typeface="Segoe UI Semibold"/>
                <a:cs typeface="Segoe UI Semibold"/>
              </a:rPr>
              <a:t>6,6 млн</a:t>
            </a:r>
            <a:endParaRPr lang="en-US" sz="2000">
              <a:solidFill>
                <a:srgbClr val="243471"/>
              </a:solidFill>
              <a:latin typeface="Segoe UI Semibold"/>
              <a:cs typeface="Segoe UI Semibold"/>
            </a:endParaRPr>
          </a:p>
        </p:txBody>
      </p:sp>
      <p:sp>
        <p:nvSpPr>
          <p:cNvPr id="1053692243" name="TextBox 44"/>
          <p:cNvSpPr txBox="1"/>
          <p:nvPr/>
        </p:nvSpPr>
        <p:spPr bwMode="auto">
          <a:xfrm>
            <a:off x="9249170" y="2763110"/>
            <a:ext cx="1815035" cy="2975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199"/>
              </a:lnSpc>
              <a:defRPr/>
            </a:pPr>
            <a:r>
              <a:rPr lang="ru-RU" sz="1200">
                <a:solidFill>
                  <a:schemeClr val="tx2"/>
                </a:solidFill>
              </a:rPr>
              <a:t>резюме</a:t>
            </a:r>
            <a:endParaRPr/>
          </a:p>
        </p:txBody>
      </p:sp>
      <p:sp>
        <p:nvSpPr>
          <p:cNvPr id="340369462" name="TextBox 33"/>
          <p:cNvSpPr txBox="1"/>
          <p:nvPr/>
        </p:nvSpPr>
        <p:spPr bwMode="auto">
          <a:xfrm>
            <a:off x="1080055" y="4816220"/>
            <a:ext cx="9485927" cy="1266755"/>
          </a:xfrm>
          <a:prstGeom prst="rect">
            <a:avLst/>
          </a:prstGeom>
        </p:spPr>
        <p:txBody>
          <a:bodyPr wrap="square" lIns="0" tIns="0" rIns="0" bIns="20250">
            <a:noAutofit/>
          </a:bodyPr>
          <a:lstStyle>
            <a:defPPr>
              <a:defRPr lang="ru-RU"/>
            </a:defPPr>
            <a:lvl1pPr>
              <a:lnSpc>
                <a:spcPts val="2299"/>
              </a:lnSpc>
              <a:defRPr sz="2000">
                <a:solidFill>
                  <a:srgbClr val="FF435B"/>
                </a:solidFill>
              </a:defRPr>
            </a:lvl1pPr>
          </a:lstStyle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Segoe UI Semibold"/>
                <a:ea typeface="PT Root UI"/>
                <a:cs typeface="Segoe UI Semibold"/>
              </a:rPr>
              <a:t>Работа в России – многофункциональная экосистема рынка труда</a:t>
            </a:r>
            <a:r>
              <a:rPr lang="ru-RU" sz="1400">
                <a:solidFill>
                  <a:schemeClr val="bg1"/>
                </a:solidFill>
              </a:rPr>
              <a:t>, обеспечивающая: </a:t>
            </a:r>
            <a:endParaRPr/>
          </a:p>
          <a:p>
            <a:pPr>
              <a:lnSpc>
                <a:spcPct val="113999"/>
              </a:lnSpc>
              <a:defRPr/>
            </a:pPr>
            <a:r>
              <a:rPr lang="ru-RU" sz="1400">
                <a:solidFill>
                  <a:schemeClr val="bg1"/>
                </a:solidFill>
              </a:rPr>
              <a:t>- поиск работников и работы</a:t>
            </a:r>
            <a:endParaRPr/>
          </a:p>
          <a:p>
            <a:pPr>
              <a:lnSpc>
                <a:spcPct val="113999"/>
              </a:lnSpc>
              <a:defRPr/>
            </a:pPr>
            <a:r>
              <a:rPr lang="ru-RU" sz="1400">
                <a:solidFill>
                  <a:schemeClr val="bg1"/>
                </a:solidFill>
              </a:rPr>
              <a:t>- возможность поддержания активных деловых связей</a:t>
            </a:r>
            <a:endParaRPr/>
          </a:p>
          <a:p>
            <a:pPr>
              <a:lnSpc>
                <a:spcPct val="113999"/>
              </a:lnSpc>
              <a:defRPr/>
            </a:pPr>
            <a:r>
              <a:rPr lang="ru-RU" sz="1400">
                <a:solidFill>
                  <a:schemeClr val="bg1"/>
                </a:solidFill>
              </a:rPr>
              <a:t>- поддержку социально незащищенных групп граждан</a:t>
            </a:r>
            <a:endParaRPr/>
          </a:p>
          <a:p>
            <a:pPr>
              <a:lnSpc>
                <a:spcPct val="113999"/>
              </a:lnSpc>
              <a:defRPr/>
            </a:pPr>
            <a:r>
              <a:rPr lang="ru-RU" sz="1400">
                <a:solidFill>
                  <a:schemeClr val="bg1"/>
                </a:solidFill>
              </a:rPr>
              <a:t>- предоставление аналитических данных о состоянии рынка труда</a:t>
            </a:r>
            <a:endParaRPr/>
          </a:p>
        </p:txBody>
      </p:sp>
      <p:sp>
        <p:nvSpPr>
          <p:cNvPr id="1221263171" name="Прямоугольник 52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0789824" name="Рисунок 5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00362" y="95117"/>
            <a:ext cx="1457718" cy="601762"/>
          </a:xfrm>
          <a:prstGeom prst="rect">
            <a:avLst/>
          </a:prstGeom>
        </p:spPr>
      </p:pic>
      <p:sp>
        <p:nvSpPr>
          <p:cNvPr id="481792568" name="Прямоугольник 57"/>
          <p:cNvSpPr/>
          <p:nvPr/>
        </p:nvSpPr>
        <p:spPr bwMode="auto">
          <a:xfrm>
            <a:off x="2278782" y="0"/>
            <a:ext cx="9911630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Verdana"/>
                <a:ea typeface="Verdana"/>
              </a:rPr>
              <a:t>Единая цифровая платформа в сфере занятости и трудовых отношений «Работа в России»</a:t>
            </a:r>
            <a:endParaRPr lang="ru-RU" b="1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154721" name="Прямоугольник 53"/>
          <p:cNvSpPr/>
          <p:nvPr/>
        </p:nvSpPr>
        <p:spPr bwMode="auto">
          <a:xfrm flipH="1">
            <a:off x="180" y="1434538"/>
            <a:ext cx="5015085" cy="504116"/>
          </a:xfrm>
          <a:custGeom>
            <a:avLst/>
            <a:gdLst>
              <a:gd name="connsiteX0" fmla="*/ 0 w 3657599"/>
              <a:gd name="connsiteY0" fmla="*/ 0 h 492443"/>
              <a:gd name="connsiteX1" fmla="*/ 3657599 w 3657599"/>
              <a:gd name="connsiteY1" fmla="*/ 0 h 492443"/>
              <a:gd name="connsiteX2" fmla="*/ 3657599 w 3657599"/>
              <a:gd name="connsiteY2" fmla="*/ 492443 h 492443"/>
              <a:gd name="connsiteX3" fmla="*/ 0 w 3657599"/>
              <a:gd name="connsiteY3" fmla="*/ 492443 h 492443"/>
              <a:gd name="connsiteX4" fmla="*/ 0 w 3657599"/>
              <a:gd name="connsiteY4" fmla="*/ 0 h 492443"/>
              <a:gd name="connsiteX0" fmla="*/ 0 w 3657599"/>
              <a:gd name="connsiteY0" fmla="*/ 0 h 492443"/>
              <a:gd name="connsiteX1" fmla="*/ 3657599 w 3657599"/>
              <a:gd name="connsiteY1" fmla="*/ 0 h 492443"/>
              <a:gd name="connsiteX2" fmla="*/ 3657599 w 3657599"/>
              <a:gd name="connsiteY2" fmla="*/ 492443 h 492443"/>
              <a:gd name="connsiteX3" fmla="*/ 488272 w 3657599"/>
              <a:gd name="connsiteY3" fmla="*/ 492443 h 492443"/>
              <a:gd name="connsiteX4" fmla="*/ 0 w 3657599"/>
              <a:gd name="connsiteY4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599" h="492443" fill="norm" stroke="1" extrusionOk="0">
                <a:moveTo>
                  <a:pt x="0" y="0"/>
                </a:moveTo>
                <a:lnTo>
                  <a:pt x="3657599" y="0"/>
                </a:lnTo>
                <a:lnTo>
                  <a:pt x="3657599" y="492443"/>
                </a:lnTo>
                <a:lnTo>
                  <a:pt x="488272" y="492443"/>
                </a:lnTo>
                <a:lnTo>
                  <a:pt x="0" y="0"/>
                </a:lnTo>
                <a:close/>
              </a:path>
            </a:pathLst>
          </a:custGeom>
          <a:solidFill>
            <a:srgbClr val="69B3E7"/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latin typeface="Montserrat"/>
              </a:rPr>
              <a:t> «Дорожная карта»  направлена на:</a:t>
            </a:r>
            <a:endParaRPr lang="ru-RU" sz="1600" b="1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74756992" name="Прямоугольник 19"/>
          <p:cNvSpPr/>
          <p:nvPr/>
        </p:nvSpPr>
        <p:spPr bwMode="auto">
          <a:xfrm>
            <a:off x="550882" y="5503923"/>
            <a:ext cx="11017224" cy="583335"/>
          </a:xfrm>
          <a:prstGeom prst="rect">
            <a:avLst/>
          </a:prstGeom>
          <a:ln w="12700">
            <a:solidFill>
              <a:srgbClr val="69B3E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/>
              <a:buChar char="v"/>
              <a:defRPr/>
            </a:pPr>
            <a:r>
              <a:rPr lang="ru-RU" sz="1600" b="1">
                <a:solidFill>
                  <a:srgbClr val="002060"/>
                </a:solidFill>
                <a:latin typeface="Montserrat"/>
              </a:rPr>
              <a:t>Развитие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волонтерской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деятельности и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молодежной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предпринимательской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инициативы</a:t>
            </a:r>
            <a:endParaRPr lang="ru-RU" sz="1600" b="1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744396995" name="Прямоугольник 19"/>
          <p:cNvSpPr/>
          <p:nvPr/>
        </p:nvSpPr>
        <p:spPr bwMode="auto">
          <a:xfrm>
            <a:off x="550882" y="2278383"/>
            <a:ext cx="11017224" cy="583335"/>
          </a:xfrm>
          <a:prstGeom prst="rect">
            <a:avLst/>
          </a:prstGeom>
          <a:noFill/>
          <a:ln w="12700">
            <a:solidFill>
              <a:srgbClr val="69B3E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/>
              <a:buChar char="v"/>
              <a:defRPr/>
            </a:pPr>
            <a:r>
              <a:rPr lang="ru-RU" sz="1600" b="1">
                <a:solidFill>
                  <a:srgbClr val="002060"/>
                </a:solidFill>
                <a:latin typeface="Montserrat"/>
              </a:rPr>
              <a:t> Развитие профориентации и организацию профессиональных проб</a:t>
            </a:r>
            <a:endParaRPr/>
          </a:p>
        </p:txBody>
      </p:sp>
      <p:sp>
        <p:nvSpPr>
          <p:cNvPr id="1365938945" name="Прямоугольник 13"/>
          <p:cNvSpPr/>
          <p:nvPr/>
        </p:nvSpPr>
        <p:spPr bwMode="auto">
          <a:xfrm>
            <a:off x="550882" y="3022807"/>
            <a:ext cx="11017224" cy="831189"/>
          </a:xfrm>
          <a:prstGeom prst="rect">
            <a:avLst/>
          </a:prstGeom>
          <a:noFill/>
          <a:ln w="12700">
            <a:solidFill>
              <a:srgbClr val="69B3E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/>
              <a:buChar char="v"/>
              <a:defRPr/>
            </a:pPr>
            <a:r>
              <a:rPr lang="ru-RU" sz="1600" b="1">
                <a:solidFill>
                  <a:srgbClr val="002060"/>
                </a:solidFill>
                <a:latin typeface="Montserrat"/>
              </a:rPr>
              <a:t>Адресное сопровождение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в целях трудоустройства (занятости) отдельных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категорий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молодежи органами службы занятости в рамках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жизненных ситуаций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,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оказания молодежи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комплекса услуг по принципу «одного окна»</a:t>
            </a:r>
            <a:endParaRPr/>
          </a:p>
        </p:txBody>
      </p:sp>
      <p:sp>
        <p:nvSpPr>
          <p:cNvPr id="1266343377" name="Прямоугольник 19"/>
          <p:cNvSpPr/>
          <p:nvPr/>
        </p:nvSpPr>
        <p:spPr bwMode="auto">
          <a:xfrm>
            <a:off x="550882" y="4023272"/>
            <a:ext cx="11017224" cy="584910"/>
          </a:xfrm>
          <a:prstGeom prst="rect">
            <a:avLst/>
          </a:prstGeom>
          <a:ln w="12700">
            <a:solidFill>
              <a:srgbClr val="69B3E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/>
              <a:buChar char="v"/>
              <a:defRPr/>
            </a:pPr>
            <a:r>
              <a:rPr lang="ru-RU" sz="1600" b="1">
                <a:solidFill>
                  <a:srgbClr val="002060"/>
                </a:solidFill>
                <a:latin typeface="Montserrat"/>
              </a:rPr>
              <a:t>Обеспечение соответствия получаемого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молодежью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образования профессионально- квалификационным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требованиям работодателей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и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предпринимательской деятельности</a:t>
            </a:r>
            <a:endParaRPr lang="ru-RU" sz="1600" b="1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2080554759" name="Прямоугольник 19"/>
          <p:cNvSpPr/>
          <p:nvPr/>
        </p:nvSpPr>
        <p:spPr bwMode="auto">
          <a:xfrm>
            <a:off x="550882" y="4777457"/>
            <a:ext cx="11017224" cy="576133"/>
          </a:xfrm>
          <a:prstGeom prst="rect">
            <a:avLst/>
          </a:prstGeom>
          <a:ln w="12700">
            <a:solidFill>
              <a:srgbClr val="69B3E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/>
              <a:buChar char="v"/>
              <a:defRPr/>
            </a:pPr>
            <a:r>
              <a:rPr lang="ru-RU" sz="1600" b="1">
                <a:solidFill>
                  <a:srgbClr val="002060"/>
                </a:solidFill>
                <a:latin typeface="Montserrat"/>
              </a:rPr>
              <a:t>Совершенствование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механизмов прохождения и </a:t>
            </a:r>
            <a:r>
              <a:rPr lang="ru-RU" sz="1600" b="1">
                <a:solidFill>
                  <a:srgbClr val="002060"/>
                </a:solidFill>
                <a:latin typeface="Montserrat"/>
              </a:rPr>
              <a:t>организации производственной практики </a:t>
            </a:r>
            <a:endParaRPr lang="ru-RU" sz="1600" b="1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78815943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DE4863-75A4-2AB8-E6C8-C1671DF12AEA}" type="slidenum">
              <a:rPr lang="en-US"/>
              <a:t/>
            </a:fld>
            <a:endParaRPr lang="en-US"/>
          </a:p>
        </p:txBody>
      </p:sp>
      <p:sp>
        <p:nvSpPr>
          <p:cNvPr id="641692846" name="Прямоугольник 52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733733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0362" y="95117"/>
            <a:ext cx="1457718" cy="601762"/>
          </a:xfrm>
          <a:prstGeom prst="rect">
            <a:avLst/>
          </a:prstGeom>
        </p:spPr>
      </p:pic>
      <p:sp>
        <p:nvSpPr>
          <p:cNvPr id="1465495844" name="Прямоугольник 57"/>
          <p:cNvSpPr/>
          <p:nvPr/>
        </p:nvSpPr>
        <p:spPr bwMode="auto">
          <a:xfrm>
            <a:off x="2278782" y="0"/>
            <a:ext cx="9911630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Verdana"/>
                <a:ea typeface="Verdana"/>
              </a:rPr>
              <a:t>«Дорожная карта» по повышению доступности трудовых ресурсов</a:t>
            </a:r>
            <a:endParaRPr lang="ru-RU" b="1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2906712" name="Рисунок 2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</a:blip>
          <a:stretch/>
        </p:blipFill>
        <p:spPr bwMode="auto">
          <a:xfrm>
            <a:off x="-22897" y="0"/>
            <a:ext cx="6568837" cy="6859588"/>
          </a:xfrm>
          <a:prstGeom prst="rect">
            <a:avLst/>
          </a:prstGeom>
        </p:spPr>
      </p:pic>
      <p:sp>
        <p:nvSpPr>
          <p:cNvPr id="2023947612" name="Скругленный прямоугольник 111"/>
          <p:cNvSpPr/>
          <p:nvPr/>
        </p:nvSpPr>
        <p:spPr bwMode="auto">
          <a:xfrm flipH="0" flipV="0">
            <a:off x="4864032" y="1420073"/>
            <a:ext cx="2305859" cy="1844997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B0F0"/>
            </a:solidFill>
          </a:ln>
        </p:spPr>
        <p:txBody>
          <a:bodyPr wrap="square" lIns="108000" tIns="1007997" rIns="108000" bIns="288000" anchor="b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0070C0"/>
                </a:solidFill>
                <a:latin typeface="Montserrat SemiBold"/>
                <a:ea typeface="Calibri"/>
                <a:cs typeface="Times New Roman"/>
              </a:rPr>
              <a:t>Информирование о рекомендованных услугах и сервисах</a:t>
            </a:r>
            <a:endParaRPr sz="1200"/>
          </a:p>
        </p:txBody>
      </p:sp>
      <p:sp>
        <p:nvSpPr>
          <p:cNvPr id="102038036" name="Скругленный прямоугольник 28"/>
          <p:cNvSpPr/>
          <p:nvPr/>
        </p:nvSpPr>
        <p:spPr bwMode="auto">
          <a:xfrm>
            <a:off x="7793466" y="1546966"/>
            <a:ext cx="2432813" cy="139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E5481C"/>
            </a:solidFill>
          </a:ln>
        </p:spPr>
        <p:txBody>
          <a:bodyPr wrap="square" lIns="108000" tIns="72000" rIns="108000" bIns="288000" anchor="b">
            <a:noAutofit/>
          </a:bodyPr>
          <a:lstStyle/>
          <a:p>
            <a:pPr>
              <a:defRPr/>
            </a:pPr>
            <a:r>
              <a:rPr lang="ru-RU" sz="1400" b="1">
                <a:solidFill>
                  <a:srgbClr val="ED7D31"/>
                </a:solidFill>
                <a:latin typeface="Montserrat SemiBold"/>
                <a:ea typeface="Calibri"/>
                <a:cs typeface="Times New Roman"/>
              </a:rPr>
              <a:t>Выбор</a:t>
            </a:r>
            <a:br>
              <a:rPr lang="ru-RU" sz="1400" b="1">
                <a:solidFill>
                  <a:srgbClr val="ED7D31"/>
                </a:solidFill>
                <a:latin typeface="Montserrat SemiBold"/>
                <a:ea typeface="Calibri"/>
                <a:cs typeface="Times New Roman"/>
              </a:rPr>
            </a:br>
            <a:r>
              <a:rPr lang="ru-RU" sz="1400" b="1">
                <a:solidFill>
                  <a:srgbClr val="ED7D31"/>
                </a:solidFill>
                <a:latin typeface="Montserrat SemiBold"/>
                <a:ea typeface="Calibri"/>
                <a:cs typeface="Times New Roman"/>
              </a:rPr>
              <a:t>услуг и/или сервисов</a:t>
            </a:r>
            <a:endParaRPr/>
          </a:p>
        </p:txBody>
      </p:sp>
      <p:pic>
        <p:nvPicPr>
          <p:cNvPr id="1523477609" name="Graphic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37735" y="1731954"/>
            <a:ext cx="344274" cy="344399"/>
          </a:xfrm>
          <a:prstGeom prst="rect">
            <a:avLst/>
          </a:prstGeom>
        </p:spPr>
      </p:pic>
      <p:grpSp>
        <p:nvGrpSpPr>
          <p:cNvPr id="1443932438" name="Группа 27"/>
          <p:cNvGrpSpPr/>
          <p:nvPr/>
        </p:nvGrpSpPr>
        <p:grpSpPr bwMode="auto">
          <a:xfrm>
            <a:off x="874564" y="782747"/>
            <a:ext cx="8515483" cy="427079"/>
            <a:chOff x="0" y="0"/>
            <a:chExt cx="8515483" cy="427079"/>
          </a:xfrm>
        </p:grpSpPr>
        <p:sp>
          <p:nvSpPr>
            <p:cNvPr id="943667402" name="TextBox 30"/>
            <p:cNvSpPr txBox="1"/>
            <p:nvPr/>
          </p:nvSpPr>
          <p:spPr bwMode="auto">
            <a:xfrm>
              <a:off x="0" y="0"/>
              <a:ext cx="8515483" cy="427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200">
                  <a:solidFill>
                    <a:srgbClr val="CF4520"/>
                  </a:solidFill>
                  <a:latin typeface="Montserrat SemiBold"/>
                  <a:ea typeface="Arial"/>
                  <a:cs typeface="Arial"/>
                </a:rPr>
                <a:t>Проактивный</a:t>
              </a:r>
              <a:r>
                <a:rPr lang="ru-RU" sz="2200">
                  <a:solidFill>
                    <a:srgbClr val="CF4520"/>
                  </a:solidFill>
                  <a:latin typeface="Montserrat SemiBold"/>
                  <a:ea typeface="Arial"/>
                  <a:cs typeface="Arial"/>
                </a:rPr>
                <a:t> принцип сотрудничества</a:t>
              </a:r>
              <a:endParaRPr sz="2200"/>
            </a:p>
          </p:txBody>
        </p:sp>
        <p:pic>
          <p:nvPicPr>
            <p:cNvPr id="467046725" name="Рисунок 3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182029" y="78911"/>
              <a:ext cx="300061" cy="316782"/>
            </a:xfrm>
            <a:prstGeom prst="rect">
              <a:avLst/>
            </a:prstGeom>
          </p:spPr>
        </p:pic>
      </p:grpSp>
      <p:sp>
        <p:nvSpPr>
          <p:cNvPr id="1005565217" name="Скругленный прямоугольник 28"/>
          <p:cNvSpPr/>
          <p:nvPr/>
        </p:nvSpPr>
        <p:spPr bwMode="auto">
          <a:xfrm>
            <a:off x="1845576" y="1511513"/>
            <a:ext cx="2433173" cy="1662117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08000" tIns="1007997" rIns="108000" bIns="288000" anchor="b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0070C0"/>
                </a:solidFill>
                <a:latin typeface="Montserrat SemiBold"/>
                <a:cs typeface="Times New Roman"/>
              </a:rPr>
              <a:t>Предварительный анализ работодателя</a:t>
            </a:r>
            <a:endParaRPr sz="1200"/>
          </a:p>
        </p:txBody>
      </p:sp>
      <p:sp>
        <p:nvSpPr>
          <p:cNvPr id="1037812829" name="TextBox 32"/>
          <p:cNvSpPr txBox="1"/>
          <p:nvPr/>
        </p:nvSpPr>
        <p:spPr bwMode="auto">
          <a:xfrm>
            <a:off x="11395524" y="5633674"/>
            <a:ext cx="769519" cy="120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5000">
                <a:solidFill>
                  <a:srgbClr val="CF4520">
                    <a:alpha val="10000"/>
                  </a:srgbClr>
                </a:solidFill>
                <a:latin typeface="Montserrat SemiBold"/>
                <a:ea typeface="Arial"/>
                <a:cs typeface="Arial"/>
              </a:rPr>
              <a:t>3</a:t>
            </a:r>
            <a:endParaRPr/>
          </a:p>
        </p:txBody>
      </p:sp>
      <p:pic>
        <p:nvPicPr>
          <p:cNvPr id="375137292" name="Graphic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62445" y="1712235"/>
            <a:ext cx="399075" cy="299415"/>
          </a:xfrm>
          <a:prstGeom prst="rect">
            <a:avLst/>
          </a:prstGeom>
        </p:spPr>
      </p:pic>
      <p:pic>
        <p:nvPicPr>
          <p:cNvPr id="1382964409" name="Graphic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50727" y="1704505"/>
            <a:ext cx="330310" cy="330430"/>
          </a:xfrm>
          <a:prstGeom prst="rect">
            <a:avLst/>
          </a:prstGeom>
        </p:spPr>
      </p:pic>
      <p:sp>
        <p:nvSpPr>
          <p:cNvPr id="1388429280" name="TextBox 48"/>
          <p:cNvSpPr txBox="1"/>
          <p:nvPr/>
        </p:nvSpPr>
        <p:spPr bwMode="auto">
          <a:xfrm flipH="0" flipV="0">
            <a:off x="874564" y="3265071"/>
            <a:ext cx="3455685" cy="56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>
              <a:lnSpc>
                <a:spcPct val="110000"/>
              </a:lnSpc>
              <a:defRPr/>
            </a:pPr>
            <a:r>
              <a:rPr lang="ru-RU" sz="1400">
                <a:solidFill>
                  <a:srgbClr val="FE6641"/>
                </a:solidFill>
                <a:latin typeface="Montserrat SemiBold"/>
              </a:rPr>
              <a:t>РЕЕСТР</a:t>
            </a:r>
            <a:r>
              <a:rPr lang="ru-RU" sz="1400">
                <a:solidFill>
                  <a:srgbClr val="FE6641"/>
                </a:solidFill>
                <a:latin typeface="Montserrat SemiBold"/>
              </a:rPr>
              <a:t> </a:t>
            </a:r>
            <a:r>
              <a:rPr lang="ru-RU" sz="1400">
                <a:solidFill>
                  <a:srgbClr val="FE6641"/>
                </a:solidFill>
                <a:latin typeface="Montserrat SemiBold"/>
              </a:rPr>
              <a:t>СЕРВИСОВ </a:t>
            </a:r>
            <a:br>
              <a:rPr lang="ru-RU" sz="1400">
                <a:solidFill>
                  <a:srgbClr val="FE6641"/>
                </a:solidFill>
                <a:latin typeface="Montserrat SemiBold"/>
              </a:rPr>
            </a:br>
            <a:r>
              <a:rPr lang="ru-RU" sz="1400">
                <a:solidFill>
                  <a:srgbClr val="FE6641"/>
                </a:solidFill>
                <a:latin typeface="Montserrat SemiBold"/>
              </a:rPr>
              <a:t>ДЛЯ АПРОБАЦИИ </a:t>
            </a:r>
            <a:endParaRPr sz="1400"/>
          </a:p>
        </p:txBody>
      </p:sp>
      <p:sp>
        <p:nvSpPr>
          <p:cNvPr id="465572206" name="Скругленный прямоугольник 42"/>
          <p:cNvSpPr/>
          <p:nvPr/>
        </p:nvSpPr>
        <p:spPr bwMode="auto">
          <a:xfrm>
            <a:off x="375825" y="4279820"/>
            <a:ext cx="3185585" cy="576133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400" b="1">
                <a:solidFill>
                  <a:srgbClr val="0070C0"/>
                </a:solidFill>
                <a:latin typeface="Montserrat"/>
              </a:rPr>
              <a:t>Эффективная вакансия</a:t>
            </a:r>
            <a:endParaRPr sz="1400"/>
          </a:p>
        </p:txBody>
      </p:sp>
      <p:sp>
        <p:nvSpPr>
          <p:cNvPr id="1075969647" name="Скругленный прямоугольник 42"/>
          <p:cNvSpPr/>
          <p:nvPr/>
        </p:nvSpPr>
        <p:spPr bwMode="auto">
          <a:xfrm>
            <a:off x="374757" y="4915731"/>
            <a:ext cx="3185585" cy="576133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400" b="1">
                <a:solidFill>
                  <a:srgbClr val="0070C0"/>
                </a:solidFill>
                <a:latin typeface="Montserrat"/>
              </a:rPr>
              <a:t>Перспективный подбор работников</a:t>
            </a:r>
            <a:endParaRPr sz="1400"/>
          </a:p>
        </p:txBody>
      </p:sp>
      <p:sp>
        <p:nvSpPr>
          <p:cNvPr id="1366066764" name="Скругленный прямоугольник 42"/>
          <p:cNvSpPr/>
          <p:nvPr/>
        </p:nvSpPr>
        <p:spPr bwMode="auto">
          <a:xfrm>
            <a:off x="374757" y="5566542"/>
            <a:ext cx="3185585" cy="576133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400" b="1">
                <a:solidFill>
                  <a:srgbClr val="0070C0"/>
                </a:solidFill>
                <a:latin typeface="Montserrat"/>
              </a:rPr>
              <a:t>Конструктор вакансий </a:t>
            </a:r>
            <a:br>
              <a:rPr lang="en-US" sz="1400" b="1">
                <a:solidFill>
                  <a:srgbClr val="0070C0"/>
                </a:solidFill>
                <a:latin typeface="Montserrat"/>
              </a:rPr>
            </a:br>
            <a:r>
              <a:rPr lang="ru-RU" sz="1400" b="1">
                <a:solidFill>
                  <a:srgbClr val="0070C0"/>
                </a:solidFill>
                <a:latin typeface="Montserrat"/>
              </a:rPr>
              <a:t>для инвалидов</a:t>
            </a:r>
            <a:endParaRPr sz="1400"/>
          </a:p>
        </p:txBody>
      </p:sp>
      <p:sp>
        <p:nvSpPr>
          <p:cNvPr id="319667118" name="Скругленный прямоугольник 42"/>
          <p:cNvSpPr/>
          <p:nvPr/>
        </p:nvSpPr>
        <p:spPr bwMode="auto">
          <a:xfrm>
            <a:off x="3717102" y="4264919"/>
            <a:ext cx="3185585" cy="576133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400" b="1">
                <a:solidFill>
                  <a:srgbClr val="0070C0"/>
                </a:solidFill>
                <a:latin typeface="Montserrat"/>
              </a:rPr>
              <a:t>Сезонная работа</a:t>
            </a:r>
            <a:endParaRPr sz="1400"/>
          </a:p>
        </p:txBody>
      </p:sp>
      <p:sp>
        <p:nvSpPr>
          <p:cNvPr id="23000124" name="Скругленный прямоугольник 42"/>
          <p:cNvSpPr/>
          <p:nvPr/>
        </p:nvSpPr>
        <p:spPr bwMode="auto">
          <a:xfrm>
            <a:off x="3717102" y="4914222"/>
            <a:ext cx="3185585" cy="577642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400" b="1">
                <a:solidFill>
                  <a:srgbClr val="0070C0"/>
                </a:solidFill>
                <a:latin typeface="Montserrat"/>
              </a:rPr>
              <a:t>Региональные работники</a:t>
            </a:r>
            <a:endParaRPr sz="1400"/>
          </a:p>
        </p:txBody>
      </p:sp>
      <p:sp>
        <p:nvSpPr>
          <p:cNvPr id="1344332590" name="Скругленный прямоугольник 42"/>
          <p:cNvSpPr/>
          <p:nvPr/>
        </p:nvSpPr>
        <p:spPr bwMode="auto">
          <a:xfrm>
            <a:off x="3717102" y="5566818"/>
            <a:ext cx="3185585" cy="575855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400" b="1">
                <a:solidFill>
                  <a:srgbClr val="0070C0"/>
                </a:solidFill>
                <a:latin typeface="Montserrat"/>
              </a:rPr>
              <a:t>Аутплейсмент</a:t>
            </a:r>
            <a:endParaRPr sz="1400" b="1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046288039" name="TextBox 55"/>
          <p:cNvSpPr txBox="1"/>
          <p:nvPr/>
        </p:nvSpPr>
        <p:spPr bwMode="auto">
          <a:xfrm>
            <a:off x="8522964" y="3196342"/>
            <a:ext cx="2661467" cy="56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>
              <a:lnSpc>
                <a:spcPct val="110000"/>
              </a:lnSpc>
              <a:defRPr/>
            </a:pPr>
            <a:r>
              <a:rPr lang="ru-RU" sz="1400">
                <a:solidFill>
                  <a:srgbClr val="FE6641"/>
                </a:solidFill>
                <a:latin typeface="Montserrat SemiBold"/>
              </a:rPr>
              <a:t>РЕЕСТР</a:t>
            </a:r>
            <a:br>
              <a:rPr lang="ru-RU" sz="1400">
                <a:solidFill>
                  <a:srgbClr val="FE6641"/>
                </a:solidFill>
                <a:latin typeface="Montserrat SemiBold"/>
              </a:rPr>
            </a:br>
            <a:r>
              <a:rPr lang="ru-RU" sz="1400">
                <a:solidFill>
                  <a:srgbClr val="FE6641"/>
                </a:solidFill>
                <a:latin typeface="Montserrat SemiBold"/>
              </a:rPr>
              <a:t>ДЕЙСТВУЮЩИХ СЕРВИСОВ</a:t>
            </a:r>
            <a:endParaRPr sz="1400"/>
          </a:p>
        </p:txBody>
      </p:sp>
      <p:pic>
        <p:nvPicPr>
          <p:cNvPr id="887580067" name="Graphic 5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5825" y="3371798"/>
            <a:ext cx="343683" cy="385734"/>
          </a:xfrm>
          <a:prstGeom prst="rect">
            <a:avLst/>
          </a:prstGeom>
        </p:spPr>
      </p:pic>
      <p:pic>
        <p:nvPicPr>
          <p:cNvPr id="1470988717" name="Graphic 5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024225" y="3265071"/>
            <a:ext cx="343683" cy="385734"/>
          </a:xfrm>
          <a:prstGeom prst="rect">
            <a:avLst/>
          </a:prstGeom>
        </p:spPr>
      </p:pic>
      <p:pic>
        <p:nvPicPr>
          <p:cNvPr id="630901" name="Graphic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78962" y="4453560"/>
            <a:ext cx="228570" cy="228652"/>
          </a:xfrm>
          <a:prstGeom prst="rect">
            <a:avLst/>
          </a:prstGeom>
        </p:spPr>
      </p:pic>
      <p:pic>
        <p:nvPicPr>
          <p:cNvPr id="673917139" name="Graphic 6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85588" y="5092202"/>
            <a:ext cx="177776" cy="222301"/>
          </a:xfrm>
          <a:prstGeom prst="rect">
            <a:avLst/>
          </a:prstGeom>
        </p:spPr>
      </p:pic>
      <p:pic>
        <p:nvPicPr>
          <p:cNvPr id="905405337" name="Graphic 6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585588" y="5744019"/>
            <a:ext cx="171427" cy="209598"/>
          </a:xfrm>
          <a:prstGeom prst="rect">
            <a:avLst/>
          </a:prstGeom>
        </p:spPr>
      </p:pic>
      <p:pic>
        <p:nvPicPr>
          <p:cNvPr id="53820220" name="Graphic 6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917167" y="4435130"/>
            <a:ext cx="219460" cy="229084"/>
          </a:xfrm>
          <a:prstGeom prst="rect">
            <a:avLst/>
          </a:prstGeom>
        </p:spPr>
      </p:pic>
      <p:pic>
        <p:nvPicPr>
          <p:cNvPr id="1434743187" name="Graphic 66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913440" y="5095234"/>
            <a:ext cx="226913" cy="217126"/>
          </a:xfrm>
          <a:prstGeom prst="rect">
            <a:avLst/>
          </a:prstGeom>
        </p:spPr>
      </p:pic>
      <p:pic>
        <p:nvPicPr>
          <p:cNvPr id="1854755877" name="Graphic 68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3927105" y="5763385"/>
            <a:ext cx="231882" cy="198138"/>
          </a:xfrm>
          <a:prstGeom prst="rect">
            <a:avLst/>
          </a:prstGeom>
        </p:spPr>
      </p:pic>
      <p:pic>
        <p:nvPicPr>
          <p:cNvPr id="1089723874" name="Graphic 70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283628" y="5040291"/>
            <a:ext cx="239336" cy="234328"/>
          </a:xfrm>
          <a:prstGeom prst="rect">
            <a:avLst/>
          </a:prstGeom>
        </p:spPr>
      </p:pic>
      <p:pic>
        <p:nvPicPr>
          <p:cNvPr id="302098388" name="Graphic 7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8278073" y="4409645"/>
            <a:ext cx="244890" cy="234328"/>
          </a:xfrm>
          <a:prstGeom prst="rect">
            <a:avLst/>
          </a:prstGeom>
        </p:spPr>
      </p:pic>
      <p:sp>
        <p:nvSpPr>
          <p:cNvPr id="1657708408" name="Скругленный прямоугольник 42"/>
          <p:cNvSpPr/>
          <p:nvPr/>
        </p:nvSpPr>
        <p:spPr bwMode="auto">
          <a:xfrm>
            <a:off x="8063897" y="4238742"/>
            <a:ext cx="3185585" cy="576133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400" b="1">
                <a:solidFill>
                  <a:srgbClr val="0070C0"/>
                </a:solidFill>
                <a:latin typeface="Montserrat"/>
              </a:rPr>
              <a:t>Массовый отбор </a:t>
            </a:r>
            <a:br>
              <a:rPr lang="en-US" sz="1400" b="1">
                <a:solidFill>
                  <a:srgbClr val="0070C0"/>
                </a:solidFill>
                <a:latin typeface="Montserrat"/>
              </a:rPr>
            </a:br>
            <a:r>
              <a:rPr lang="ru-RU" sz="1400" b="1">
                <a:solidFill>
                  <a:srgbClr val="0070C0"/>
                </a:solidFill>
                <a:latin typeface="Montserrat"/>
              </a:rPr>
              <a:t>кандидатов на работу</a:t>
            </a:r>
            <a:endParaRPr sz="1400"/>
          </a:p>
        </p:txBody>
      </p:sp>
      <p:sp>
        <p:nvSpPr>
          <p:cNvPr id="261375236" name="Скругленный прямоугольник 42"/>
          <p:cNvSpPr/>
          <p:nvPr/>
        </p:nvSpPr>
        <p:spPr bwMode="auto">
          <a:xfrm>
            <a:off x="8063897" y="4869389"/>
            <a:ext cx="3185585" cy="576133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>
              <a:defRPr/>
            </a:pPr>
            <a:r>
              <a:rPr lang="ru-RU" sz="1200" b="1">
                <a:solidFill>
                  <a:srgbClr val="0070C0"/>
                </a:solidFill>
                <a:latin typeface="Montserrat"/>
              </a:rPr>
              <a:t>Организация собеседования с кандидатами на работу</a:t>
            </a:r>
            <a:endParaRPr sz="1200"/>
          </a:p>
        </p:txBody>
      </p:sp>
      <p:sp>
        <p:nvSpPr>
          <p:cNvPr id="1629170061" name="Прямоугольник 52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81142279" name="Рисунок 50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400362" y="95117"/>
            <a:ext cx="1457718" cy="601762"/>
          </a:xfrm>
          <a:prstGeom prst="rect">
            <a:avLst/>
          </a:prstGeom>
        </p:spPr>
      </p:pic>
      <p:sp>
        <p:nvSpPr>
          <p:cNvPr id="916603245" name="Прямоугольник 57"/>
          <p:cNvSpPr/>
          <p:nvPr/>
        </p:nvSpPr>
        <p:spPr bwMode="auto">
          <a:xfrm>
            <a:off x="2214077" y="0"/>
            <a:ext cx="9911630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Verdana"/>
                <a:ea typeface="Verdana"/>
              </a:rPr>
              <a:t>РАБОТОДАТЕЛЬ – КЛЮЧЕВОЙ ПАРТНЕР СЛУЖБЫ ЗАНЯТОСТИ</a:t>
            </a:r>
            <a:endParaRPr lang="ru-RU" b="1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Произвольный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Беленкова Ирина Николаевна</dc:creator>
  <cp:keywords/>
  <dc:description/>
  <dc:identifier/>
  <dc:language/>
  <cp:lastModifiedBy/>
  <cp:revision>216</cp:revision>
  <dcterms:created xsi:type="dcterms:W3CDTF">2022-12-05T09:39:29Z</dcterms:created>
  <dcterms:modified xsi:type="dcterms:W3CDTF">2023-08-08T09:21:10Z</dcterms:modified>
  <cp:category/>
  <cp:contentStatus/>
  <cp:version/>
</cp:coreProperties>
</file>