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  <p:sldMasterId id="2147483690" r:id="rId2"/>
    <p:sldMasterId id="2147483750" r:id="rId3"/>
  </p:sldMasterIdLst>
  <p:notesMasterIdLst>
    <p:notesMasterId r:id="rId8"/>
  </p:notesMasterIdLst>
  <p:sldIdLst>
    <p:sldId id="321" r:id="rId4"/>
    <p:sldId id="325" r:id="rId5"/>
    <p:sldId id="326" r:id="rId6"/>
    <p:sldId id="329" r:id="rId7"/>
  </p:sldIdLst>
  <p:sldSz cx="12192000" cy="6858000"/>
  <p:notesSz cx="6718300" cy="98552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Arial Narrow" pitchFamily="34" charset="0"/>
      <p:regular r:id="rId13"/>
      <p:bold r:id="rId14"/>
      <p:italic r:id="rId15"/>
      <p:boldItalic r:id="rId16"/>
    </p:embeddedFont>
    <p:embeddedFont>
      <p:font typeface="Calibri Light" pitchFamily="34" charset="0"/>
      <p:regular r:id="rId17"/>
      <p:italic r:id="rId18"/>
    </p:embeddedFont>
    <p:embeddedFont>
      <p:font typeface="Roboto Condensed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5ACBF0"/>
          </p15:clr>
        </p15:guide>
        <p15:guide id="2" pos="3840" userDrawn="1">
          <p15:clr>
            <a:srgbClr val="5ACBF0"/>
          </p15:clr>
        </p15:guide>
        <p15:guide id="3" pos="211" userDrawn="1">
          <p15:clr>
            <a:srgbClr val="5ACBF0"/>
          </p15:clr>
        </p15:guide>
        <p15:guide id="4" pos="7469" userDrawn="1">
          <p15:clr>
            <a:srgbClr val="5ACBF0"/>
          </p15:clr>
        </p15:guide>
        <p15:guide id="5" pos="5428" userDrawn="1">
          <p15:clr>
            <a:srgbClr val="5ACBF0"/>
          </p15:clr>
        </p15:guide>
        <p15:guide id="8" pos="2252" userDrawn="1">
          <p15:clr>
            <a:srgbClr val="5ACBF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косырских Руслан Михайлович" initials="СР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FF99"/>
    <a:srgbClr val="006600"/>
    <a:srgbClr val="E46C0A"/>
    <a:srgbClr val="97D15B"/>
    <a:srgbClr val="C3FDC4"/>
    <a:srgbClr val="CBFDCC"/>
    <a:srgbClr val="E2FEE3"/>
    <a:srgbClr val="92D05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0" autoAdjust="0"/>
    <p:restoredTop sz="92379" autoAdjust="0"/>
  </p:normalViewPr>
  <p:slideViewPr>
    <p:cSldViewPr>
      <p:cViewPr varScale="1">
        <p:scale>
          <a:sx n="105" d="100"/>
          <a:sy n="105" d="100"/>
        </p:scale>
        <p:origin x="-1296" y="-96"/>
      </p:cViewPr>
      <p:guideLst>
        <p:guide orient="horz" pos="2205"/>
        <p:guide pos="3841"/>
        <p:guide pos="211"/>
        <p:guide pos="7469"/>
        <p:guide pos="5428"/>
        <p:guide pos="22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6625069634326013E-2"/>
          <c:y val="1.5096406984488667E-3"/>
          <c:w val="0.93107598401882241"/>
          <c:h val="0.839989646710036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вступило в силу, млн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167</c:v>
                </c:pt>
                <c:pt idx="1">
                  <c:v>1524</c:v>
                </c:pt>
                <c:pt idx="2">
                  <c:v>586</c:v>
                </c:pt>
                <c:pt idx="3">
                  <c:v>141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084288"/>
        <c:axId val="117435392"/>
      </c:barChart>
      <c:catAx>
        <c:axId val="11508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ru-RU"/>
          </a:p>
        </c:txPr>
        <c:crossAx val="117435392"/>
        <c:crosses val="autoZero"/>
        <c:auto val="1"/>
        <c:lblAlgn val="ctr"/>
        <c:lblOffset val="100"/>
        <c:noMultiLvlLbl val="0"/>
      </c:catAx>
      <c:valAx>
        <c:axId val="117435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08428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7682723792227994E-2"/>
          <c:y val="0.14133750119621605"/>
          <c:w val="0.16848603931239767"/>
          <c:h val="8.8486524597167285E-2"/>
        </c:manualLayout>
      </c:layout>
      <c:overlay val="0"/>
      <c:txPr>
        <a:bodyPr/>
        <a:lstStyle/>
        <a:p>
          <a:pPr>
            <a:defRPr lang="ru-RU" sz="1400" b="0" i="0" u="none" strike="noStrike" kern="1200" baseline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0.20347</cdr:x>
      <cdr:y>0.47041</cdr:y>
    </cdr:from>
    <cdr:to>
      <cdr:x>0.32555</cdr:x>
      <cdr:y>0.53961</cdr:y>
    </cdr:to>
    <cdr:sp macro="" textlink="">
      <cdr:nvSpPr>
        <cdr:cNvPr id="2" name="Subtitle 2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A41C4B76-9E29-4706-9B67-A2B2E9016D55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427310" y="1464511"/>
          <a:ext cx="1456362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t">
          <a:spAutoFit/>
        </a:bodyPr>
        <a:lstStyle xmlns:a="http://schemas.openxmlformats.org/drawingml/2006/main">
          <a:defPPr>
            <a:defRPr lang="ru-RU"/>
          </a:defPPr>
          <a:lvl1pPr marL="0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3028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26056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89084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52111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15140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78169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41196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704225" algn="l" defTabSz="92605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  <a:spcAft>
              <a:spcPts val="607"/>
            </a:spcAft>
            <a:buClr>
              <a:srgbClr val="4F81BD"/>
            </a:buClr>
            <a:tabLst>
              <a:tab pos="347271" algn="l"/>
            </a:tabLst>
          </a:pPr>
          <a:r>
            <a:rPr lang="ru-RU" sz="1400" b="1" u="sng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Всего – 34 шт.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1995" cy="494808"/>
          </a:xfrm>
          <a:prstGeom prst="rect">
            <a:avLst/>
          </a:prstGeom>
        </p:spPr>
        <p:txBody>
          <a:bodyPr vert="horz" lIns="90535" tIns="45267" rIns="90535" bIns="452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4740" y="1"/>
            <a:ext cx="2911995" cy="494808"/>
          </a:xfrm>
          <a:prstGeom prst="rect">
            <a:avLst/>
          </a:prstGeom>
        </p:spPr>
        <p:txBody>
          <a:bodyPr vert="horz" lIns="90535" tIns="45267" rIns="90535" bIns="45267" rtlCol="0"/>
          <a:lstStyle>
            <a:lvl1pPr algn="r">
              <a:defRPr sz="1200"/>
            </a:lvl1pPr>
          </a:lstStyle>
          <a:p>
            <a:fld id="{B546B168-76D5-451B-8C01-7349BC1BDD51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31900"/>
            <a:ext cx="5908675" cy="332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35" tIns="45267" rIns="90535" bIns="452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22" y="4743234"/>
            <a:ext cx="5375267" cy="3879677"/>
          </a:xfrm>
          <a:prstGeom prst="rect">
            <a:avLst/>
          </a:prstGeom>
        </p:spPr>
        <p:txBody>
          <a:bodyPr vert="horz" lIns="90535" tIns="45267" rIns="90535" bIns="452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0392"/>
            <a:ext cx="2911995" cy="494808"/>
          </a:xfrm>
          <a:prstGeom prst="rect">
            <a:avLst/>
          </a:prstGeom>
        </p:spPr>
        <p:txBody>
          <a:bodyPr vert="horz" lIns="90535" tIns="45267" rIns="90535" bIns="452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4740" y="9360392"/>
            <a:ext cx="2911995" cy="494808"/>
          </a:xfrm>
          <a:prstGeom prst="rect">
            <a:avLst/>
          </a:prstGeom>
        </p:spPr>
        <p:txBody>
          <a:bodyPr vert="horz" lIns="90535" tIns="45267" rIns="90535" bIns="45267" rtlCol="0" anchor="b"/>
          <a:lstStyle>
            <a:lvl1pPr algn="r">
              <a:defRPr sz="1200"/>
            </a:lvl1pPr>
          </a:lstStyle>
          <a:p>
            <a:fld id="{419D7EDC-AACB-4ECE-8822-8D1C55324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8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225" y="1231900"/>
            <a:ext cx="5911850" cy="3325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225" y="1231900"/>
            <a:ext cx="5911850" cy="3325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225" y="1231900"/>
            <a:ext cx="5911850" cy="3325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C3CA-06FD-4DEE-8CB7-ABE5491A5C2D}" type="datetime1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772E-14CB-4873-B3BE-45BF32F01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9398-6D4F-4C34-8268-C1536A4B518E}" type="datetime1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772E-14CB-4873-B3BE-45BF32F01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1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82D3-DB04-4718-A3D5-C0D2A74C5F9E}" type="datetime1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772E-14CB-4873-B3BE-45BF32F01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4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59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1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029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631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452435"/>
            <a:ext cx="10363201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46139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76148" indent="-247597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3923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452435"/>
            <a:ext cx="10363201" cy="4627563"/>
          </a:xfrm>
        </p:spPr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57101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9203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13" y="145243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5243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41923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13" y="121921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1921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54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6DCF-CFF1-4EC7-8527-BA295439503D}" type="datetime1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772E-14CB-4873-B3BE-45BF32F01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79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0" y="1219273"/>
            <a:ext cx="5082116" cy="30770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10" y="1560293"/>
            <a:ext cx="5082116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73"/>
            <a:ext cx="5084232" cy="30770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93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632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0" y="1462362"/>
            <a:ext cx="5082116" cy="30770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10" y="1803385"/>
            <a:ext cx="5082116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362"/>
            <a:ext cx="5084232" cy="30770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85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3396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0314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4891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501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3063240" cy="3438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23" y="0"/>
            <a:ext cx="3063240" cy="3438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9" y="0"/>
            <a:ext cx="3063240" cy="3438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52" y="0"/>
            <a:ext cx="3063240" cy="3438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" y="3419856"/>
            <a:ext cx="3063240" cy="3438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23" y="3419856"/>
            <a:ext cx="3063240" cy="3438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9" y="3419856"/>
            <a:ext cx="3063240" cy="3438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52" y="3419856"/>
            <a:ext cx="3063240" cy="3438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13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7" y="0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6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36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7" y="2281436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36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6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4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64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64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7" y="4562864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4"/>
            <a:ext cx="2441448" cy="2295144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5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52" y="0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62" y="0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62" y="0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5009" y="0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" y="1709928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52" y="1709928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62" y="1709928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62" y="1709928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5009" y="1709928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" y="3419856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52" y="3419856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62" y="3419856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62" y="3419856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5009" y="3419856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7" y="5129784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52" y="5129784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62" y="5129784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62" y="5129784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5009" y="5129784"/>
            <a:ext cx="2048256" cy="17282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9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4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13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4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3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14" y="4980598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13" y="4980598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4" y="4980598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3" y="4980598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647815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4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13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4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3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14" y="4980598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13" y="4980598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4" y="4980598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3" y="4980598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00178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3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9AA4-5E41-40A9-ADE7-C66D8EF00F1B}" type="datetime1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772E-14CB-4873-B3BE-45BF32F01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20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3" y="1397007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809" y="1397007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5" y="1397007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13" y="498059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809" y="498059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5" y="498059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443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3" y="1397007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809" y="1397007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5" y="1397007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13" y="498059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809" y="498059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5" y="498059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356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7"/>
            <a:ext cx="5085588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7"/>
            <a:ext cx="5085588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3" y="4980598"/>
            <a:ext cx="5085588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98"/>
            <a:ext cx="5085588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096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7"/>
            <a:ext cx="5085588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7"/>
            <a:ext cx="5085588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3" y="4980598"/>
            <a:ext cx="5085588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98"/>
            <a:ext cx="5085588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7188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4" y="1397008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13" y="1397008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4" y="1397008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3" y="1397008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291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4" y="1397008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13" y="1397008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4" y="1397008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3" y="1397008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9913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3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809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5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13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809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5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767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3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809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5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13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809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5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6755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0"/>
            <a:ext cx="5085588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8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292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0"/>
            <a:ext cx="5085588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8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753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10BB-CE38-46F2-B1EE-8F8D729E001A}" type="datetime1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772E-14CB-4873-B3BE-45BF32F01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94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97" y="1397008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92" y="1397008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7" y="1397008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7" y="1397008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40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40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40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40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97" y="305701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92" y="305701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7" y="305701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7" y="305701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55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97" y="1397008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92" y="1397008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7" y="1397008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7" y="1397008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40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40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40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40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97" y="305701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92" y="305701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7" y="305701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7" y="305701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4273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3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809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5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1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809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5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13" y="3060993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809" y="3060993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5" y="3060993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85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3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809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5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1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809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5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13" y="3060993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809" y="3060993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5" y="3060993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72453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8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9" y="1397000"/>
            <a:ext cx="5085588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04438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38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93"/>
            <a:ext cx="5085588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9" y="3060993"/>
            <a:ext cx="5085588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2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8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9" y="1397000"/>
            <a:ext cx="5085588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04438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38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93"/>
            <a:ext cx="5085588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9" y="3060993"/>
            <a:ext cx="5085588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5608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4" y="1397007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13" y="1397007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4" y="1397007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3" y="1397007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733"/>
            <a:ext cx="2441448" cy="1058403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733"/>
            <a:ext cx="2441448" cy="1058403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733"/>
            <a:ext cx="2441448" cy="1058403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733"/>
            <a:ext cx="2441448" cy="1058403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121193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4" y="1397007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13" y="1397007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4" y="1397007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3" y="1397007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733"/>
            <a:ext cx="2441448" cy="1058403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733"/>
            <a:ext cx="2441448" cy="1058403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733"/>
            <a:ext cx="2441448" cy="1058403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733"/>
            <a:ext cx="2441448" cy="1058403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7833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3" y="1397007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809" y="1397007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5" y="1397007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3" y="4604739"/>
            <a:ext cx="3328416" cy="1058403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809" y="4604739"/>
            <a:ext cx="3328416" cy="1058403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5" y="4604739"/>
            <a:ext cx="3328416" cy="1058403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718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3" y="1397007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809" y="1397007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5" y="1397007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3" y="4604739"/>
            <a:ext cx="3328416" cy="1058403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809" y="4604739"/>
            <a:ext cx="3328416" cy="1058403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5" y="4604739"/>
            <a:ext cx="3328416" cy="1058403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7547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9C3A-40C0-441A-AFCD-7CF353BDF7C6}" type="datetime1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772E-14CB-4873-B3BE-45BF32F01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009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7"/>
            <a:ext cx="5085588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7"/>
            <a:ext cx="5085588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912440"/>
            <a:ext cx="5084064" cy="75069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440"/>
            <a:ext cx="5084064" cy="75069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0669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7"/>
            <a:ext cx="5085588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7"/>
            <a:ext cx="5085588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912440"/>
            <a:ext cx="5084064" cy="75069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440"/>
            <a:ext cx="5084064" cy="75069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65952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4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13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4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3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668"/>
            <a:ext cx="2441448" cy="1058403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668"/>
            <a:ext cx="2441448" cy="1058403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668"/>
            <a:ext cx="2441448" cy="1058403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668"/>
            <a:ext cx="2441448" cy="1058403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6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4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13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4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3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668"/>
            <a:ext cx="2441448" cy="1058403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668"/>
            <a:ext cx="2441448" cy="1058403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668"/>
            <a:ext cx="2441448" cy="1058403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668"/>
            <a:ext cx="2441448" cy="1058403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00136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809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5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3" y="2982668"/>
            <a:ext cx="3328416" cy="1058403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809" y="2982668"/>
            <a:ext cx="3328416" cy="1058403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5" y="2982668"/>
            <a:ext cx="3328416" cy="1058403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13" y="4212313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809" y="4212313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5" y="4212313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66822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1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809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5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13" y="2982668"/>
            <a:ext cx="3328416" cy="1058403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809" y="2982668"/>
            <a:ext cx="3328416" cy="1058403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5" y="2982668"/>
            <a:ext cx="3328416" cy="1058403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13" y="4212313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809" y="4212313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5" y="4212313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809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0"/>
            <a:ext cx="5085588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8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3290373"/>
            <a:ext cx="5084064" cy="75069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373"/>
            <a:ext cx="5084064" cy="75069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06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397000"/>
            <a:ext cx="5085588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8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3290373"/>
            <a:ext cx="5084064" cy="75069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373"/>
            <a:ext cx="5084064" cy="75069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66176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22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41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4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9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15355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22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41" y="315355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4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5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9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5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8" y="4667312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22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41" y="4667312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4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12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9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12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39842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22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41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4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9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15355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22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41" y="315355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4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5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9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55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8" y="4667312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22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41" y="4667312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4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12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9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12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702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119B-A536-4608-AB0B-A7922ACB0959}" type="datetime1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772E-14CB-4873-B3BE-45BF32F01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782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30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5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4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30" y="315355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5" y="315355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4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5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30" y="4667312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5" y="4667312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74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12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3390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30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5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4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30" y="315355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5" y="315355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4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55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30" y="4667312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5" y="4667312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74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12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84031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30" y="163980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5" y="163980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4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80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30" y="388658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5" y="388658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4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8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629861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30" y="163980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5" y="163980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74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800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30" y="388658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5" y="388658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74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8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97630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8" y="1639800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8" y="163979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4" y="1639800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8" y="388658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8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4" y="388658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273603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8" y="1639800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8" y="163979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4" y="1639800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8" y="388658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8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4" y="388658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961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44" y="1639790"/>
            <a:ext cx="1399259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8" y="3257000"/>
            <a:ext cx="337693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83" y="1639790"/>
            <a:ext cx="1399259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7000"/>
            <a:ext cx="337693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19" y="1639789"/>
            <a:ext cx="1399259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3" y="3257000"/>
            <a:ext cx="337693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66483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44" y="1639790"/>
            <a:ext cx="1399259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8" y="3257000"/>
            <a:ext cx="337693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83" y="1639790"/>
            <a:ext cx="1399259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7000"/>
            <a:ext cx="337693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19" y="1639789"/>
            <a:ext cx="1399259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3" y="3257000"/>
            <a:ext cx="337693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421813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22" y="1639790"/>
            <a:ext cx="1399259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8" y="3257000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82" y="1639790"/>
            <a:ext cx="1399259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1" y="3257000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46" y="1639790"/>
            <a:ext cx="1399259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82" y="3257000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2" y="933450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08" y="1639789"/>
            <a:ext cx="1399259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57" y="3257000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2350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22" y="1639790"/>
            <a:ext cx="1399259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8" y="3257000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82" y="1639790"/>
            <a:ext cx="1399259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1" y="3257000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46" y="1639790"/>
            <a:ext cx="1399259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82" y="3257000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08" y="1639789"/>
            <a:ext cx="1399259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57" y="3257000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315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44FD-CF9A-42CF-80E4-0D36FB31E7E3}" type="datetime1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772E-14CB-4873-B3BE-45BF32F01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307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268767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4" y="1268767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67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90" y="1268767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98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81" y="4980598"/>
            <a:ext cx="501963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4942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7" y="2130428"/>
            <a:ext cx="103632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34A1-4218-4E06-8AC1-1489EBD15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00C9-7E9B-4976-936F-19F0311434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0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8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8" y="2906713"/>
            <a:ext cx="103632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0656-4025-4D72-8A11-D9E31C0AD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150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99" y="1600210"/>
            <a:ext cx="5384801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3" y="1600210"/>
            <a:ext cx="5384801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757-8DEB-4F54-A61C-293CF85D0D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177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21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21"/>
            <a:ext cx="53890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80"/>
            <a:ext cx="53890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DA1F-7C08-4747-B01B-B6AB0D988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551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3172-1218-40D6-9C20-2D14CD896F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004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B417-C710-42D4-AFB4-6C7525D7BB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292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6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1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1984-3B8A-4A66-B305-BCAD03974C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4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781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1A7B-00AC-4B8B-A522-EE1EE4F991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DB4C-D885-4F49-A82E-CA43FB126DB3}" type="datetime1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772E-14CB-4873-B3BE-45BF32F01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99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B9EC-0E56-44FA-8C62-E63723F6F4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331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3" y="274640"/>
            <a:ext cx="27432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7" y="274640"/>
            <a:ext cx="802640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44D-B227-4621-A8FB-0A2DC6E6BC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1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E34D-A630-472C-8A63-5838AB4C12D3}" type="datetime1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772E-14CB-4873-B3BE-45BF32F01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2932-D501-4A9A-AC92-772364825619}" type="datetime1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2772E-14CB-4873-B3BE-45BF32F01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1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2" y="279962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11"/>
            <a:ext cx="10363201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909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  <p:sldLayoutId id="2147483731" r:id="rId41"/>
    <p:sldLayoutId id="2147483732" r:id="rId42"/>
    <p:sldLayoutId id="2147483733" r:id="rId43"/>
    <p:sldLayoutId id="2147483734" r:id="rId44"/>
    <p:sldLayoutId id="2147483735" r:id="rId45"/>
    <p:sldLayoutId id="2147483736" r:id="rId46"/>
    <p:sldLayoutId id="2147483737" r:id="rId47"/>
    <p:sldLayoutId id="2147483738" r:id="rId48"/>
    <p:sldLayoutId id="2147483739" r:id="rId49"/>
    <p:sldLayoutId id="2147483740" r:id="rId50"/>
    <p:sldLayoutId id="2147483741" r:id="rId51"/>
    <p:sldLayoutId id="2147483742" r:id="rId52"/>
    <p:sldLayoutId id="2147483743" r:id="rId53"/>
    <p:sldLayoutId id="2147483744" r:id="rId54"/>
    <p:sldLayoutId id="2147483745" r:id="rId55"/>
    <p:sldLayoutId id="2147483746" r:id="rId56"/>
    <p:sldLayoutId id="2147483747" r:id="rId57"/>
    <p:sldLayoutId id="2147483748" r:id="rId58"/>
    <p:sldLayoutId id="2147483749" r:id="rId59"/>
  </p:sldLayoutIdLst>
  <p:hf hdr="0" ftr="0" dt="0"/>
  <p:txStyles>
    <p:titleStyle>
      <a:lvl1pPr algn="ctr" defTabSz="1218936" rtl="0" eaLnBrk="1" latinLnBrk="0" hangingPunct="1">
        <a:lnSpc>
          <a:spcPct val="86000"/>
        </a:lnSpc>
        <a:spcBef>
          <a:spcPct val="0"/>
        </a:spcBef>
        <a:buNone/>
        <a:defRPr sz="2900" kern="800" spc="-5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0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18" indent="-230667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2pPr>
      <a:lvl3pPr marL="6877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>
          <a:solidFill>
            <a:schemeClr val="tx1"/>
          </a:solidFill>
          <a:latin typeface="+mn-lt"/>
          <a:ea typeface="+mn-ea"/>
          <a:cs typeface="+mn-cs"/>
        </a:defRPr>
      </a:lvl3pPr>
      <a:lvl4pPr marL="91631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4pPr>
      <a:lvl5pPr marL="11448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500" kern="800">
          <a:solidFill>
            <a:schemeClr val="tx1"/>
          </a:solidFill>
          <a:latin typeface="+mn-lt"/>
          <a:ea typeface="+mn-ea"/>
          <a:cs typeface="+mn-cs"/>
        </a:defRPr>
      </a:lvl5pPr>
      <a:lvl6pPr marL="3352072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0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10"/>
            <a:ext cx="10972800" cy="4525963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6056"/>
            <a:fld id="{E470E636-13B4-45E8-90F1-47E871333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26056"/>
              <a:t>26.02.2024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7" y="6356352"/>
            <a:ext cx="3860800" cy="365125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60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6056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260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26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271" indent="-347271" algn="l" defTabSz="926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21" indent="-289391" algn="l" defTabSz="92605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A3D43B73-2B0A-4CDF-8104-3D3F930D4D40}"/>
              </a:ext>
            </a:extLst>
          </p:cNvPr>
          <p:cNvSpPr/>
          <p:nvPr/>
        </p:nvSpPr>
        <p:spPr>
          <a:xfrm>
            <a:off x="9" y="0"/>
            <a:ext cx="12208736" cy="68708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en-US" sz="2400" dirty="0">
              <a:solidFill>
                <a:srgbClr val="485068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2D098E04-0D9A-4FFF-8285-F85E5F6A281D}"/>
              </a:ext>
            </a:extLst>
          </p:cNvPr>
          <p:cNvSpPr/>
          <p:nvPr/>
        </p:nvSpPr>
        <p:spPr>
          <a:xfrm>
            <a:off x="8042374" y="1170360"/>
            <a:ext cx="4824040" cy="4824040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67D47922-63F6-44C1-9315-F6D621A4F131}"/>
              </a:ext>
            </a:extLst>
          </p:cNvPr>
          <p:cNvSpPr/>
          <p:nvPr/>
        </p:nvSpPr>
        <p:spPr>
          <a:xfrm>
            <a:off x="7500164" y="1343297"/>
            <a:ext cx="4478167" cy="4478166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266258" y="-244420"/>
            <a:ext cx="6361468" cy="6953233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DDD2DFE2-36D3-4077-B310-A4A306248813}"/>
              </a:ext>
            </a:extLst>
          </p:cNvPr>
          <p:cNvSpPr/>
          <p:nvPr/>
        </p:nvSpPr>
        <p:spPr>
          <a:xfrm>
            <a:off x="8839787" y="1343297"/>
            <a:ext cx="4478167" cy="4478166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2C5E3CF3-F051-4B9C-B76D-79CD7C30A657}"/>
              </a:ext>
            </a:extLst>
          </p:cNvPr>
          <p:cNvSpPr/>
          <p:nvPr/>
        </p:nvSpPr>
        <p:spPr>
          <a:xfrm>
            <a:off x="9754191" y="1343297"/>
            <a:ext cx="4478167" cy="4478166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B118B0D-A6FC-44CF-8F47-E55AEAFDB16A}"/>
              </a:ext>
            </a:extLst>
          </p:cNvPr>
          <p:cNvSpPr/>
          <p:nvPr/>
        </p:nvSpPr>
        <p:spPr>
          <a:xfrm>
            <a:off x="10668591" y="1343297"/>
            <a:ext cx="4478167" cy="4478166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5" name="Рисунок 4" descr="Изображение выглядит как игрушка, смотрит, день рождения, тор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3E9FCAF-1E2B-4013-BEA3-4C253B2A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874" y="1478944"/>
            <a:ext cx="6729923" cy="39257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E76470C-7B16-4ECC-AE33-11DF6391A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1813" y="2930229"/>
            <a:ext cx="684076" cy="70207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6" name="Изображение 10" descr="FNS_vizitka_for_rukovodstv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630" y="196483"/>
            <a:ext cx="1872452" cy="19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27548" y="6273341"/>
            <a:ext cx="4345736" cy="21539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1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 </a:t>
            </a:r>
            <a:r>
              <a:rPr lang="ru-RU" sz="1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Сургут </a:t>
            </a:r>
            <a:r>
              <a:rPr lang="ru-RU" sz="1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2024</a:t>
            </a:r>
            <a:endParaRPr lang="ru-RU" sz="1400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500499" y="3724630"/>
            <a:ext cx="7014628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320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Новые подходы в процедуре взыскания налоговой задолженности. Применяемые меры поддержки.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2455301" y="526406"/>
            <a:ext cx="9730542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ЗАМЕСТИТЕЛЬ </a:t>
            </a:r>
            <a:r>
              <a:rPr lang="ru-RU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НАЧАЛЬНИК </a:t>
            </a:r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ИФНС </a:t>
            </a:r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РОССИИ </a:t>
            </a:r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ПО Г. СУРГУТУ </a:t>
            </a:r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  ХАНТЫ-МАНСИЙСКОГО АВТОНОМНОМНОГО ОКРУГА-ЮГРЫ</a:t>
            </a:r>
            <a:endParaRPr lang="ru-RU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  <a:p>
            <a:pPr defTabSz="1218936"/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Е.В. Трофимова</a:t>
            </a:r>
            <a:endParaRPr lang="ru-RU" b="1" dirty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2" y="45248"/>
            <a:ext cx="1223139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51636" y="-17769"/>
            <a:ext cx="2843512" cy="774543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895148" y="3"/>
            <a:ext cx="9336360" cy="756769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452" y="-17766"/>
            <a:ext cx="2185276" cy="7923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НОВЫЕ ПОДХОДЫ В ПРОЦЕДУРЕ ВЗЫСКАНИЯ НАЛОГОВОЙ ЗАДОЛЖЕННОСТИ. ПРИМЕНЯЕМЫЕ МЕРЫ ПОДДЕРЖКИ.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67"/>
            <a:ext cx="45720" cy="792321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16636"/>
            <a:ext cx="673114" cy="57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640" y="-17771"/>
            <a:ext cx="9336360" cy="77454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КЛЮЧЕВЫЕ ИЗМЕНЕНИЯ В ПРИНУДИТЕЛЬНОМ ВЗЫСКАНИИ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68386" y="4766633"/>
            <a:ext cx="1152956" cy="571619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lnSpc>
                <a:spcPts val="2607"/>
              </a:lnSpc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endParaRPr lang="ru-RU" b="1" dirty="0">
              <a:solidFill>
                <a:srgbClr val="4F81BD">
                  <a:lumMod val="75000"/>
                </a:srgbClr>
              </a:solidFill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18301" y="1647673"/>
            <a:ext cx="4912" cy="125306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"/>
          <p:cNvSpPr txBox="1"/>
          <p:nvPr/>
        </p:nvSpPr>
        <p:spPr>
          <a:xfrm>
            <a:off x="11735785" y="6436514"/>
            <a:ext cx="313683" cy="2638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1505" y="1150758"/>
            <a:ext cx="3528392" cy="502508"/>
          </a:xfrm>
          <a:prstGeom prst="rect">
            <a:avLst/>
          </a:prstGeom>
        </p:spPr>
        <p:txBody>
          <a:bodyPr wrap="none" lIns="96985" tIns="48495" rIns="96985" bIns="48495" anchor="ctr"/>
          <a:lstStyle>
            <a:defPPr>
              <a:defRPr lang="ru-RU"/>
            </a:defPPr>
            <a:lvl1pPr algn="ctr" defTabSz="970303">
              <a:defRPr sz="1700" b="1">
                <a:solidFill>
                  <a:prstClr val="black"/>
                </a:solidFill>
                <a:latin typeface="Arial Narrow" panose="020B0606020202030204" pitchFamily="34" charset="0"/>
              </a:defRPr>
            </a:lvl1pPr>
            <a:lvl2pPr marL="463028" defTabSz="926056"/>
            <a:lvl3pPr marL="926056" defTabSz="926056"/>
            <a:lvl4pPr marL="1389084" defTabSz="926056"/>
            <a:lvl5pPr marL="1852111" defTabSz="926056"/>
            <a:lvl6pPr marL="2315140" defTabSz="926056"/>
            <a:lvl7pPr marL="2778169" defTabSz="926056"/>
            <a:lvl8pPr marL="3241196" defTabSz="926056"/>
            <a:lvl9pPr marL="3704225" defTabSz="926056"/>
          </a:lstStyle>
          <a:p>
            <a:r>
              <a:rPr lang="ru-RU" dirty="0" smtClean="0"/>
              <a:t>Требование об уплате задолженности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19336" y="908723"/>
            <a:ext cx="1656184" cy="483245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До 01.01.2023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10056440" y="909139"/>
            <a:ext cx="1993025" cy="483245"/>
          </a:xfrm>
          <a:prstGeom prst="rect">
            <a:avLst/>
          </a:prstGeom>
          <a:noFill/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04087" tIns="52043" rIns="104087" bIns="52043" numCol="1" rtlCol="0" anchor="t" anchorCtr="0" compatLnSpc="1">
            <a:prstTxWarp prst="textNoShape">
              <a:avLst/>
            </a:prstTxWarp>
          </a:bodyPr>
          <a:lstStyle/>
          <a:p>
            <a:pPr algn="r" defTabSz="909284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 Narrow" panose="020B0606020202030204" pitchFamily="34" charset="0"/>
                <a:cs typeface="Times New Roman" pitchFamily="18" charset="0"/>
              </a:rPr>
              <a:t>После 01.01.2023</a:t>
            </a:r>
            <a:endParaRPr lang="ru-RU" sz="20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5362" y="1726915"/>
            <a:ext cx="5523893" cy="1094583"/>
          </a:xfrm>
          <a:prstGeom prst="rect">
            <a:avLst/>
          </a:prstGeom>
        </p:spPr>
        <p:txBody>
          <a:bodyPr wrap="square" lIns="96985" tIns="48495" rIns="96985" bIns="48495" anchor="ctr"/>
          <a:lstStyle>
            <a:defPPr>
              <a:defRPr lang="ru-RU"/>
            </a:defPPr>
            <a:lvl1pPr marL="285750" indent="-285750" algn="ctr" defTabSz="970303">
              <a:buFont typeface="Wingdings" panose="05000000000000000000" pitchFamily="2" charset="2"/>
              <a:buChar char="ü"/>
              <a:defRPr sz="1700" b="0">
                <a:solidFill>
                  <a:prstClr val="black"/>
                </a:solidFill>
                <a:latin typeface="Arial Narrow" panose="020B0606020202030204" pitchFamily="34" charset="0"/>
              </a:defRPr>
            </a:lvl1pPr>
            <a:lvl2pPr marL="463028" defTabSz="926056"/>
            <a:lvl3pPr marL="926056" defTabSz="926056"/>
            <a:lvl4pPr marL="1389084" defTabSz="926056"/>
            <a:lvl5pPr marL="1852111" defTabSz="926056"/>
            <a:lvl6pPr marL="2315140" defTabSz="926056"/>
            <a:lvl7pPr marL="2778169" defTabSz="926056"/>
            <a:lvl8pPr marL="3241196" defTabSz="926056"/>
            <a:lvl9pPr marL="3704225" defTabSz="926056"/>
          </a:lstStyle>
          <a:p>
            <a:r>
              <a:rPr lang="ru-RU" dirty="0"/>
              <a:t>Требование об уплате для каждого начисления</a:t>
            </a:r>
          </a:p>
          <a:p>
            <a:r>
              <a:rPr lang="ru-RU" dirty="0"/>
              <a:t>Остаток задолженности равен остатку долга по начислению </a:t>
            </a:r>
          </a:p>
          <a:p>
            <a:r>
              <a:rPr lang="ru-RU" dirty="0"/>
              <a:t>Для исполнения необходима оплата конкретного начисления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40019" y="1512738"/>
            <a:ext cx="5951984" cy="1522932"/>
          </a:xfrm>
          <a:prstGeom prst="rect">
            <a:avLst/>
          </a:prstGeom>
        </p:spPr>
        <p:txBody>
          <a:bodyPr wrap="square" lIns="96985" tIns="48495" rIns="96985" bIns="48495" anchor="ctr"/>
          <a:lstStyle>
            <a:defPPr>
              <a:defRPr lang="ru-RU"/>
            </a:defPPr>
            <a:lvl1pPr marL="285750" indent="-285750" algn="ctr" defTabSz="970303">
              <a:buFont typeface="Wingdings" panose="05000000000000000000" pitchFamily="2" charset="2"/>
              <a:buChar char="ü"/>
              <a:defRPr sz="1700" b="0">
                <a:solidFill>
                  <a:prstClr val="black"/>
                </a:solidFill>
                <a:latin typeface="Arial Narrow" panose="020B0606020202030204" pitchFamily="34" charset="0"/>
              </a:defRPr>
            </a:lvl1pPr>
            <a:lvl2pPr marL="463028" defTabSz="926056"/>
            <a:lvl3pPr marL="926056" defTabSz="926056"/>
            <a:lvl4pPr marL="1389084" defTabSz="926056"/>
            <a:lvl5pPr marL="1852111" defTabSz="926056"/>
            <a:lvl6pPr marL="2315140" defTabSz="926056"/>
            <a:lvl7pPr marL="2778169" defTabSz="926056"/>
            <a:lvl8pPr marL="3241196" defTabSz="926056"/>
            <a:lvl9pPr marL="3704225" defTabSz="926056"/>
          </a:lstStyle>
          <a:p>
            <a:r>
              <a:rPr lang="ru-RU" dirty="0"/>
              <a:t>Единое требование об уплате задолженности</a:t>
            </a:r>
          </a:p>
          <a:p>
            <a:r>
              <a:rPr lang="ru-RU" dirty="0"/>
              <a:t>Динамичный остаток задолженности равный </a:t>
            </a:r>
            <a:r>
              <a:rPr lang="ru-RU" dirty="0" smtClean="0"/>
              <a:t>отрицательному </a:t>
            </a:r>
            <a:r>
              <a:rPr lang="ru-RU" dirty="0"/>
              <a:t>сальдо ЕНС</a:t>
            </a:r>
          </a:p>
          <a:p>
            <a:r>
              <a:rPr lang="ru-RU" dirty="0"/>
              <a:t>Считается исполненным только при достижении нулевого </a:t>
            </a:r>
            <a:r>
              <a:rPr lang="ru-RU" dirty="0" smtClean="0"/>
              <a:t>и </a:t>
            </a:r>
            <a:r>
              <a:rPr lang="ru-RU" dirty="0"/>
              <a:t>положительного сальдо ЕНС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51505" y="3222990"/>
            <a:ext cx="3528392" cy="502508"/>
          </a:xfrm>
          <a:prstGeom prst="rect">
            <a:avLst/>
          </a:prstGeom>
        </p:spPr>
        <p:txBody>
          <a:bodyPr wrap="none" lIns="96985" tIns="48495" rIns="96985" bIns="48495" anchor="ctr"/>
          <a:lstStyle>
            <a:defPPr>
              <a:defRPr lang="ru-RU"/>
            </a:defPPr>
            <a:lvl1pPr algn="ctr" defTabSz="970303">
              <a:defRPr sz="1700" b="1">
                <a:solidFill>
                  <a:prstClr val="black"/>
                </a:solidFill>
                <a:latin typeface="Arial Narrow" panose="020B0606020202030204" pitchFamily="34" charset="0"/>
              </a:defRPr>
            </a:lvl1pPr>
            <a:lvl2pPr marL="463028" defTabSz="926056"/>
            <a:lvl3pPr marL="926056" defTabSz="926056"/>
            <a:lvl4pPr marL="1389084" defTabSz="926056"/>
            <a:lvl5pPr marL="1852111" defTabSz="926056"/>
            <a:lvl6pPr marL="2315140" defTabSz="926056"/>
            <a:lvl7pPr marL="2778169" defTabSz="926056"/>
            <a:lvl8pPr marL="3241196" defTabSz="926056"/>
            <a:lvl9pPr marL="3704225" defTabSz="926056"/>
          </a:lstStyle>
          <a:p>
            <a:r>
              <a:rPr lang="ru-RU" dirty="0" smtClean="0"/>
              <a:t>Взыскание за счет денежных средств</a:t>
            </a:r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123210" y="3725498"/>
            <a:ext cx="4912" cy="125306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55894" y="3830529"/>
            <a:ext cx="5523893" cy="936104"/>
          </a:xfrm>
          <a:prstGeom prst="rect">
            <a:avLst/>
          </a:prstGeom>
        </p:spPr>
        <p:txBody>
          <a:bodyPr wrap="none" lIns="96985" tIns="48495" rIns="96985" bIns="48495" anchor="ctr"/>
          <a:lstStyle>
            <a:defPPr>
              <a:defRPr lang="ru-RU"/>
            </a:defPPr>
            <a:lvl1pPr algn="ctr" defTabSz="970303">
              <a:defRPr sz="1700" b="1">
                <a:solidFill>
                  <a:prstClr val="black"/>
                </a:solidFill>
                <a:latin typeface="Arial Narrow" panose="020B0606020202030204" pitchFamily="34" charset="0"/>
              </a:defRPr>
            </a:lvl1pPr>
            <a:lvl2pPr marL="463028" defTabSz="926056"/>
            <a:lvl3pPr marL="926056" defTabSz="926056"/>
            <a:lvl4pPr marL="1389084" defTabSz="926056"/>
            <a:lvl5pPr marL="1852111" defTabSz="926056"/>
            <a:lvl6pPr marL="2315140" defTabSz="926056"/>
            <a:lvl7pPr marL="2778169" defTabSz="926056"/>
            <a:lvl8pPr marL="3241196" defTabSz="926056"/>
            <a:lvl9pPr marL="3704225" defTabSz="926056"/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dirty="0" smtClean="0"/>
              <a:t>Решение о взыскании для каждого требования об уплате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dirty="0" smtClean="0"/>
              <a:t>Возможно исполнение при наличии других задолженностей, </a:t>
            </a:r>
          </a:p>
          <a:p>
            <a:r>
              <a:rPr lang="ru-RU" b="0" dirty="0"/>
              <a:t>н</a:t>
            </a:r>
            <a:r>
              <a:rPr lang="ru-RU" b="0" dirty="0" smtClean="0"/>
              <a:t>е вошедших в решение о взыскании</a:t>
            </a:r>
            <a:endParaRPr lang="ru-RU" b="0" dirty="0"/>
          </a:p>
        </p:txBody>
      </p:sp>
      <p:sp>
        <p:nvSpPr>
          <p:cNvPr id="58" name="TextBox 57"/>
          <p:cNvSpPr txBox="1"/>
          <p:nvPr/>
        </p:nvSpPr>
        <p:spPr>
          <a:xfrm>
            <a:off x="6240016" y="3636182"/>
            <a:ext cx="5815497" cy="1521010"/>
          </a:xfrm>
          <a:prstGeom prst="rect">
            <a:avLst/>
          </a:prstGeom>
        </p:spPr>
        <p:txBody>
          <a:bodyPr wrap="square" lIns="96985" tIns="48495" rIns="96985" bIns="48495" anchor="ctr"/>
          <a:lstStyle>
            <a:defPPr>
              <a:defRPr lang="ru-RU"/>
            </a:defPPr>
            <a:lvl1pPr algn="ctr" defTabSz="970303">
              <a:defRPr sz="1700" b="1">
                <a:solidFill>
                  <a:prstClr val="black"/>
                </a:solidFill>
                <a:latin typeface="Arial Narrow" panose="020B0606020202030204" pitchFamily="34" charset="0"/>
              </a:defRPr>
            </a:lvl1pPr>
            <a:lvl2pPr marL="463028" defTabSz="926056"/>
            <a:lvl3pPr marL="926056" defTabSz="926056"/>
            <a:lvl4pPr marL="1389084" defTabSz="926056"/>
            <a:lvl5pPr marL="1852111" defTabSz="926056"/>
            <a:lvl6pPr marL="2315140" defTabSz="926056"/>
            <a:lvl7pPr marL="2778169" defTabSz="926056"/>
            <a:lvl8pPr marL="3241196" defTabSz="926056"/>
            <a:lvl9pPr marL="3704225" defTabSz="926056"/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dirty="0" smtClean="0"/>
              <a:t>Единое решение о взыскании на отрицательное сальдо (при наличии требования)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dirty="0"/>
              <a:t>Считается исполненным только при достижении </a:t>
            </a:r>
            <a:r>
              <a:rPr lang="ru-RU" b="0" dirty="0" smtClean="0"/>
              <a:t>нулевого и </a:t>
            </a:r>
            <a:r>
              <a:rPr lang="ru-RU" b="0" dirty="0"/>
              <a:t>положительного </a:t>
            </a:r>
            <a:r>
              <a:rPr lang="ru-RU" b="0" dirty="0" smtClean="0"/>
              <a:t>сальдо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dirty="0"/>
              <a:t>Динамичный остаток задолженности равный </a:t>
            </a:r>
            <a:r>
              <a:rPr lang="ru-RU" b="0" dirty="0" smtClean="0"/>
              <a:t>отрицательному </a:t>
            </a:r>
            <a:r>
              <a:rPr lang="ru-RU" b="0" dirty="0"/>
              <a:t>сальдо </a:t>
            </a:r>
            <a:r>
              <a:rPr lang="ru-RU" b="0" dirty="0" smtClean="0"/>
              <a:t>ЕНС</a:t>
            </a:r>
            <a:endParaRPr lang="ru-RU" b="0" dirty="0"/>
          </a:p>
        </p:txBody>
      </p:sp>
      <p:sp>
        <p:nvSpPr>
          <p:cNvPr id="59" name="Subtitle 2">
            <a:extLst>
              <a:ext uri="{FF2B5EF4-FFF2-40B4-BE49-F238E27FC236}">
                <a16:creationId xmlns="" xmlns:a16="http://schemas.microsoft.com/office/drawing/2014/main" id="{20A32299-BF98-4CC9-99B0-809C990C8290}"/>
              </a:ext>
            </a:extLst>
          </p:cNvPr>
          <p:cNvSpPr txBox="1">
            <a:spLocks/>
          </p:cNvSpPr>
          <p:nvPr/>
        </p:nvSpPr>
        <p:spPr>
          <a:xfrm>
            <a:off x="378945" y="5338249"/>
            <a:ext cx="11473512" cy="1036844"/>
          </a:xfrm>
          <a:prstGeom prst="rect">
            <a:avLst/>
          </a:prstGeom>
        </p:spPr>
        <p:txBody>
          <a:bodyPr wrap="square" lIns="96985" tIns="48495" rIns="96985" bIns="48495" anchor="ctr">
            <a:normAutofit/>
          </a:bodyPr>
          <a:lstStyle>
            <a:defPPr>
              <a:defRPr lang="ru-RU"/>
            </a:defPPr>
            <a:lvl1pPr marL="285750" indent="-285750" algn="ctr" defTabSz="970303">
              <a:buFont typeface="Wingdings" panose="05000000000000000000" pitchFamily="2" charset="2"/>
              <a:buChar char="Ø"/>
              <a:defRPr sz="1700" b="0">
                <a:solidFill>
                  <a:prstClr val="black"/>
                </a:solidFill>
                <a:latin typeface="Arial Narrow" panose="020B0606020202030204" pitchFamily="34" charset="0"/>
              </a:defRPr>
            </a:lvl1pPr>
            <a:lvl2pPr marL="463028" defTabSz="926056"/>
            <a:lvl3pPr marL="926056" defTabSz="926056"/>
            <a:lvl4pPr marL="1389084" defTabSz="926056"/>
            <a:lvl5pPr marL="1852111" defTabSz="926056"/>
            <a:lvl6pPr marL="2315140" defTabSz="926056"/>
            <a:lvl7pPr marL="2778169" defTabSz="926056"/>
            <a:lvl8pPr marL="3241196" defTabSz="926056"/>
            <a:lvl9pPr marL="3704225" defTabSz="926056"/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от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29.03.2023 №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500: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п.1 - предельные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сроки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направления в 2023 году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требований об уплате задолженности и принятия решений о взыскании задолженности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увеличиваются на 6 месяцев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2" y="45248"/>
            <a:ext cx="12231398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51636" y="-17769"/>
            <a:ext cx="2843512" cy="774543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895148" y="3"/>
            <a:ext cx="9336360" cy="756769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452" y="-17766"/>
            <a:ext cx="2185276" cy="7923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НОВЫЕ ПОДХОДЫ В ПРОЦЕДУРЕ ВЗЫСКАНИЯ НАЛОГОВОЙ ЗАДОЛЖЕННОСТИ. ПРИМЕНЯЕМЫЕ МЕРЫ ПОДДЕРЖКИ.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67"/>
            <a:ext cx="45720" cy="792321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16636"/>
            <a:ext cx="673114" cy="57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640" y="-17771"/>
            <a:ext cx="9336360" cy="77454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СОГЛАСИЕ НА ИНФОРМИРОВАНИЕ О НАЛОГОВОЙ ЗАДОЛЖЕННОСТИ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68386" y="4766633"/>
            <a:ext cx="1152956" cy="571619"/>
          </a:xfrm>
          <a:prstGeom prst="rect">
            <a:avLst/>
          </a:prstGeom>
        </p:spPr>
        <p:txBody>
          <a:bodyPr wrap="none" lIns="108604" tIns="54302" rIns="108604" bIns="54302" anchor="ctr"/>
          <a:lstStyle/>
          <a:p>
            <a:pPr defTabSz="1086534">
              <a:lnSpc>
                <a:spcPts val="2607"/>
              </a:lnSpc>
              <a:spcBef>
                <a:spcPct val="0"/>
              </a:spcBef>
              <a:defRPr/>
            </a:pPr>
            <a:r>
              <a:rPr lang="ru-RU" sz="1700" b="1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</a:t>
            </a:r>
            <a:endParaRPr lang="ru-RU" b="1" dirty="0">
              <a:solidFill>
                <a:srgbClr val="4F81B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11735785" y="6436514"/>
            <a:ext cx="313683" cy="2638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93" y="788306"/>
            <a:ext cx="4207837" cy="59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Заголовок 2"/>
          <p:cNvSpPr txBox="1">
            <a:spLocks/>
          </p:cNvSpPr>
          <p:nvPr/>
        </p:nvSpPr>
        <p:spPr bwMode="auto">
          <a:xfrm>
            <a:off x="406062" y="1369802"/>
            <a:ext cx="6697616" cy="474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3807" rIns="0" bIns="4380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230109">
              <a:defRPr/>
            </a:pPr>
            <a:r>
              <a:rPr lang="ru-RU" altLang="ru-RU" sz="2000" b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Форма согласия на информирование о налоговой задолженности и Порядок ее заполнения утверждены Приказом ФНС России от 30.11.2022 N ЕД-7-8/1135@.</a:t>
            </a:r>
          </a:p>
          <a:p>
            <a:pPr algn="ctr" defTabSz="1230109">
              <a:defRPr/>
            </a:pPr>
            <a:endParaRPr lang="ru-RU" altLang="ru-RU" sz="2000" b="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ctr" defTabSz="1230109"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Согласие можете заполнить и подать на бумажном носителе или в электронном виде</a:t>
            </a:r>
            <a:r>
              <a:rPr lang="ru-RU" altLang="ru-RU" sz="2000" b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algn="ctr" defTabSz="1230109">
              <a:defRPr/>
            </a:pPr>
            <a:endParaRPr lang="ru-RU" altLang="ru-RU" sz="2000" b="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ctr" defTabSz="1230109">
              <a:defRPr/>
            </a:pPr>
            <a:r>
              <a:rPr lang="ru-RU" altLang="ru-RU" sz="2000" b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В бумажном виде согласие заполните в одном экземпляре, а если необходима отметка о приеме и дате получения, оформите второй экземпляр (п. 1 Приложения N 3, п. 5 Приложения N 4 к Приказу ФНС России от 30.11.2022 N ЕД-7-8/1135@).</a:t>
            </a:r>
          </a:p>
          <a:p>
            <a:pPr algn="ctr" defTabSz="1230109">
              <a:defRPr/>
            </a:pPr>
            <a:endParaRPr lang="ru-RU" altLang="ru-RU" sz="2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1" y="-25866"/>
            <a:ext cx="12269005" cy="6883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marL="342900" indent="-342900" algn="ctr" defTabSz="926056"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36" y="-17769"/>
            <a:ext cx="2804008" cy="774543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855644" y="-25866"/>
            <a:ext cx="9336356" cy="774543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792452" y="-17766"/>
            <a:ext cx="2185276" cy="7923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Clr>
                <a:srgbClr val="4F81BD"/>
              </a:buClr>
            </a:pPr>
            <a:r>
              <a:rPr lang="ru-RU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</a:rPr>
              <a:t>ОБ ИТОГАХ РАБОТЫ УФНС РОССИИ ПО ХАНТЫ-МАНСИЙСКОМУ АВТОНОМНОМУ ОКРУГУ-ЮГРЕ</a:t>
            </a:r>
            <a:endParaRPr lang="ru-RU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67"/>
            <a:ext cx="45720" cy="792321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 defTabSz="926056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116636"/>
            <a:ext cx="673114" cy="57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55640" y="-17771"/>
            <a:ext cx="8785698" cy="77454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МЕРЫ ПОДДЕРЖКИ ДЛЯ НАЛОГОПЛАТЕЛЬЩИКОВ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933267341"/>
              </p:ext>
            </p:extLst>
          </p:nvPr>
        </p:nvGraphicFramePr>
        <p:xfrm>
          <a:off x="55920" y="1020718"/>
          <a:ext cx="11929570" cy="311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2616495" y="774551"/>
            <a:ext cx="6360280" cy="2461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600" b="1" u="sng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РЕЗУЛЬТАТЫ РАБОТЫ ПО ПРЕДОСТАВЛЕНИЮ МЕР ПОДДЕРЖКИ:</a:t>
            </a:r>
            <a:endParaRPr lang="ru-RU" sz="1600" b="1" u="sng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3388089" y="4360565"/>
            <a:ext cx="5496066" cy="2461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600" b="1" u="sng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СОЦИАЛЬНО ЗНАЧИМЫЕ  ПОСЛЕДСТВИЯ ПРИНЯТЫХ МЕР:</a:t>
            </a:r>
            <a:endParaRPr lang="ru-RU" sz="1600" b="1" u="sng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1843296" y="4628403"/>
            <a:ext cx="4184367" cy="8461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buFont typeface="Wingdings" panose="05000000000000000000" pitchFamily="2" charset="2"/>
              <a:buChar char="ü"/>
              <a:tabLst>
                <a:tab pos="347271" algn="l"/>
              </a:tabLst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Сохранено рабочих мест – более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3 700</a:t>
            </a:r>
          </a:p>
          <a:p>
            <a:pPr marL="285750" indent="-285750" algn="l"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buFont typeface="Wingdings" panose="05000000000000000000" pitchFamily="2" charset="2"/>
              <a:buChar char="ü"/>
              <a:tabLst>
                <a:tab pos="347271" algn="l"/>
              </a:tabLst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ФОТ сотрудников за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 –  </a:t>
            </a:r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1 257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 руб.</a:t>
            </a:r>
          </a:p>
          <a:p>
            <a:pPr marL="285750" indent="-285750" algn="l"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buFont typeface="Wingdings" panose="05000000000000000000" pitchFamily="2" charset="2"/>
              <a:buChar char="ü"/>
              <a:tabLst>
                <a:tab pos="347271" algn="l"/>
              </a:tabLst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Выручка сохраненного бизнеса –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10 067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 руб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 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6134505" y="4659807"/>
            <a:ext cx="4642017" cy="8463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buFont typeface="Wingdings" panose="05000000000000000000" pitchFamily="2" charset="2"/>
              <a:buChar char="ü"/>
              <a:tabLst>
                <a:tab pos="347271" algn="l"/>
              </a:tabLst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Прибыль предприятий за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 –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524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 руб.</a:t>
            </a:r>
          </a:p>
          <a:p>
            <a:pPr marL="285750" indent="-285750" algn="l"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buFont typeface="Wingdings" panose="05000000000000000000" pitchFamily="2" charset="2"/>
              <a:buChar char="ü"/>
              <a:tabLst>
                <a:tab pos="347271" algn="l"/>
              </a:tabLst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Стоимость активов –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32 609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 руб.</a:t>
            </a:r>
          </a:p>
          <a:p>
            <a:pPr marL="285750" indent="-285750" algn="l"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buFont typeface="Wingdings" panose="05000000000000000000" pitchFamily="2" charset="2"/>
              <a:buChar char="ü"/>
              <a:tabLst>
                <a:tab pos="347271" algn="l"/>
              </a:tabLst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Уплачено налогов в бюджет в 2023 г. –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2 637 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 руб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 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1450470" y="3183104"/>
            <a:ext cx="1032744" cy="2153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400" b="1" u="sng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Всего – 7 шт.</a:t>
            </a:r>
            <a:endParaRPr lang="ru-RU" sz="1600" b="1" u="sng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1885094" y="3920955"/>
            <a:ext cx="2736817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Отсрочка / рассрочка по гл. 9 НК РФ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7464333" y="3934019"/>
            <a:ext cx="2736817" cy="2461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Мировые соглашения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7007449" y="2631377"/>
            <a:ext cx="1032744" cy="2153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400" b="1" u="sng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Всего – 8 шт.</a:t>
            </a:r>
            <a:endParaRPr lang="ru-RU" sz="1600" b="1" u="sng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="" xmlns:a16="http://schemas.microsoft.com/office/drawing/2014/main" id="{A41C4B76-9E29-4706-9B67-A2B2E9016D55}"/>
              </a:ext>
            </a:extLst>
          </p:cNvPr>
          <p:cNvSpPr txBox="1">
            <a:spLocks/>
          </p:cNvSpPr>
          <p:nvPr/>
        </p:nvSpPr>
        <p:spPr>
          <a:xfrm>
            <a:off x="9712512" y="3144641"/>
            <a:ext cx="1296311" cy="5077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400" b="1" u="sng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Всего – 4 шт. </a:t>
            </a:r>
          </a:p>
          <a:p>
            <a:pPr>
              <a:spcBef>
                <a:spcPts val="0"/>
              </a:spcBef>
              <a:spcAft>
                <a:spcPts val="607"/>
              </a:spcAft>
              <a:buClr>
                <a:srgbClr val="4F81BD"/>
              </a:buClr>
              <a:tabLst>
                <a:tab pos="347271" algn="l"/>
              </a:tabLst>
            </a:pPr>
            <a:r>
              <a:rPr lang="ru-RU" sz="1400" b="1" u="sng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1600" b="1" u="sng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3935478" y="1917185"/>
            <a:ext cx="216052" cy="1655801"/>
          </a:xfrm>
          <a:prstGeom prst="lef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26056"/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46759" y="6199283"/>
            <a:ext cx="2197061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5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Площадка </a:t>
            </a:r>
            <a:r>
              <a:rPr lang="ru-RU" sz="1500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по реструктуризации долга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68208" y="6209168"/>
            <a:ext cx="2295943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500" i="1" dirty="0" smtClean="0">
                <a:latin typeface="Arial Narrow" panose="020B0606020202030204" pitchFamily="34" charset="0"/>
                <a:cs typeface="Times New Roman" pitchFamily="18" charset="0"/>
              </a:rPr>
              <a:t>Фонд содействия</a:t>
            </a:r>
          </a:p>
          <a:p>
            <a:pPr algn="r"/>
            <a:r>
              <a:rPr lang="ru-RU" sz="1500" i="1" dirty="0" smtClean="0">
                <a:latin typeface="Arial Narrow" panose="020B0606020202030204" pitchFamily="34" charset="0"/>
                <a:cs typeface="Times New Roman" pitchFamily="18" charset="0"/>
              </a:rPr>
              <a:t> реструктуризации </a:t>
            </a:r>
            <a:r>
              <a:rPr lang="ru-RU" sz="1500" i="1" dirty="0">
                <a:latin typeface="Arial Narrow" panose="020B0606020202030204" pitchFamily="34" charset="0"/>
                <a:cs typeface="Times New Roman" pitchFamily="18" charset="0"/>
              </a:rPr>
              <a:t>долга </a:t>
            </a:r>
          </a:p>
        </p:txBody>
      </p:sp>
      <p:pic>
        <p:nvPicPr>
          <p:cNvPr id="31" name="Рисунок 30" descr="http://qrcoder.ru/code/?https%3A%2F%2Fwww.nalog.gov.ru%2Frn77%2Ftaxation%2Frecrut_dolg%2F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1" y="5328367"/>
            <a:ext cx="1477921" cy="1424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39" name="TextBox 1"/>
          <p:cNvSpPr txBox="1"/>
          <p:nvPr/>
        </p:nvSpPr>
        <p:spPr>
          <a:xfrm>
            <a:off x="11778964" y="6499337"/>
            <a:ext cx="313683" cy="2638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4</a:t>
            </a:r>
            <a:endParaRPr lang="ru-RU" sz="1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32" name="Рисунок 31" descr="http://qrcoder.ru/code/?https%3A%2F%2Ffondsrd.ru%2F&amp;4&amp;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9851" r="9006" b="15986"/>
          <a:stretch/>
        </p:blipFill>
        <p:spPr bwMode="auto">
          <a:xfrm>
            <a:off x="10273010" y="5474595"/>
            <a:ext cx="1471631" cy="1278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89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33747</TotalTime>
  <Words>421</Words>
  <Application>Microsoft Office PowerPoint</Application>
  <PresentationFormat>Произвольный</PresentationFormat>
  <Paragraphs>60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6" baseType="lpstr">
      <vt:lpstr>Arial</vt:lpstr>
      <vt:lpstr>Open Sans</vt:lpstr>
      <vt:lpstr>Open Sans Light</vt:lpstr>
      <vt:lpstr>Calibri</vt:lpstr>
      <vt:lpstr>Arial Narrow</vt:lpstr>
      <vt:lpstr>Times New Roman</vt:lpstr>
      <vt:lpstr>Wingdings</vt:lpstr>
      <vt:lpstr>Calibri Light</vt:lpstr>
      <vt:lpstr>Roboto Condensed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Акимов Евгений Владимирович</dc:creator>
  <cp:lastModifiedBy>Безоян Айастан Владимировна</cp:lastModifiedBy>
  <cp:revision>1079</cp:revision>
  <cp:lastPrinted>2023-03-31T09:33:13Z</cp:lastPrinted>
  <dcterms:created xsi:type="dcterms:W3CDTF">2021-07-15T15:22:31Z</dcterms:created>
  <dcterms:modified xsi:type="dcterms:W3CDTF">2024-02-26T12:26:49Z</dcterms:modified>
</cp:coreProperties>
</file>