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12192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/>
        <a:schemeClr val="dk1"/>
      </a:tcTxStyle>
      <a:tcStyle>
        <a:tcBdr>
          <a:left>
            <a:ln w="12700">
              <a:solidFill>
                <a:schemeClr val="lt1"/>
              </a:solidFill>
              <a:prstDash val="solid"/>
            </a:ln>
          </a:left>
          <a:right>
            <a:ln w="12700">
              <a:solidFill>
                <a:schemeClr val="lt1"/>
              </a:solidFill>
              <a:prstDash val="solid"/>
            </a:ln>
          </a:right>
          <a:top>
            <a:ln w="12700">
              <a:solidFill>
                <a:schemeClr val="lt1"/>
              </a:solidFill>
              <a:prstDash val="solid"/>
            </a:ln>
          </a:top>
          <a:bottom>
            <a:ln w="12700">
              <a:solidFill>
                <a:schemeClr val="lt1"/>
              </a:solidFill>
              <a:prstDash val="solid"/>
            </a:ln>
          </a:bottom>
          <a:insideH>
            <a:ln w="12700">
              <a:solidFill>
                <a:schemeClr val="lt1"/>
              </a:solidFill>
              <a:prstDash val="solid"/>
            </a:ln>
          </a:insideH>
          <a:insideV>
            <a:ln w="12700">
              <a:solidFill>
                <a:schemeClr val="lt1"/>
              </a:solidFill>
              <a:prstDash val="solid"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/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/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/>
        <a:schemeClr val="lt1"/>
      </a:tcTxStyle>
      <a:tcStyle>
        <a:tcBdr>
          <a:top>
            <a:ln w="38100">
              <a:solidFill>
                <a:schemeClr val="lt1"/>
              </a:solidFill>
              <a:prstDash val="solid"/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/>
        <a:schemeClr val="lt1"/>
      </a:tcTxStyle>
      <a:tcStyle>
        <a:tcBdr>
          <a:bottom>
            <a:ln w="38100">
              <a:solidFill>
                <a:schemeClr val="lt1"/>
              </a:solidFill>
              <a:prstDash val="solid"/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78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http://E348E89CF33B21B9BC25D9F1D1228EFE.dms.sberbank.ru/E348E89CF33B21B9BC25D9F1D1228EFE-5ED1C973C31C90FC7C36F949D769D5E2-864ABC4BAC6087E45D43A3A62CC10499/1.png" TargetMode="External"/><Relationship Id="rId2" Type="http://schemas.openxmlformats.org/officeDocument/2006/relationships/image" Target="http://E348E89CF33B21B9BC25D9F1D1228EFE.dms.sberbank.ru/E348E89CF33B21B9BC25D9F1D1228EFE-5ED1C973C31C90FC7C36F949D769D5E2-EDBD9FAB6204A5787BBD7DE26935FA8E/1.png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http://E348E89CF33B21B9BC25D9F1D1228EFE.dms.sberbank.ru/E348E89CF33B21B9BC25D9F1D1228EFE-5ED1C973C31C90FC7C36F949D769D5E2-6227424B894C283F6AC6ACD07E1B20C7/1.png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Group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914400" y="2130426"/>
            <a:ext cx="10363200" cy="1470024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97" name="Shape 97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defPPr/>
            <a:lvl1pPr marL="0" lv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lvl="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lvl="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lvl="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lvl="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lvl="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lvl="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lvl="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lvl="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t>Образец подзаголовка</a:t>
            </a:r>
          </a:p>
        </p:txBody>
      </p:sp>
      <p:sp>
        <p:nvSpPr>
          <p:cNvPr id="98" name="Shape 98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11.09.2024</a:t>
            </a:r>
          </a:p>
        </p:txBody>
      </p:sp>
      <p:sp>
        <p:nvSpPr>
          <p:cNvPr id="99" name="Shape 99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  <p:pic>
        <p:nvPicPr>
          <p:cNvPr id="102" name="Picture 102"/>
          <p:cNvPicPr/>
          <p:nvPr/>
        </p:nvPicPr>
        <p:blipFill>
          <a:blip r:link="rId2"/>
          <a:stretch/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104" name="Picture 104"/>
          <p:cNvPicPr/>
          <p:nvPr/>
        </p:nvPicPr>
        <p:blipFill>
          <a:blip r:link="rId3"/>
          <a:stretch/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Group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86" name="Shape 86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11.09.2024</a:t>
            </a:r>
          </a:p>
        </p:txBody>
      </p:sp>
      <p:sp>
        <p:nvSpPr>
          <p:cNvPr id="87" name="Shape 87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Вертикальный заголовок и текст">
    <p:spTree>
      <p:nvGrpSpPr>
        <p:cNvPr id="1" name="Group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11.09.2024</a:t>
            </a:r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объект">
    <p:spTree>
      <p:nvGrpSpPr>
        <p:cNvPr id="1" name="Group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07" name="Shape 107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11.09.2024</a:t>
            </a:r>
          </a:p>
        </p:txBody>
      </p:sp>
      <p:sp>
        <p:nvSpPr>
          <p:cNvPr id="108" name="Shape 108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9" name="Shape 10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Group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13" name="Shape 113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11.09.2024</a:t>
            </a:r>
          </a:p>
        </p:txBody>
      </p:sp>
      <p:sp>
        <p:nvSpPr>
          <p:cNvPr id="114" name="Shape 114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Title and Subtitle">
    <p:spTree>
      <p:nvGrpSpPr>
        <p:cNvPr id="1" name="Group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defPPr/>
            <a:lvl1pPr lvl="0" algn="l">
              <a:defRPr sz="5333" b="1" cap="all"/>
            </a:lvl1pPr>
          </a:lstStyle>
          <a:p>
            <a:r>
              <a:t>Образец заголовка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6"/>
          </a:xfrm>
          <a:prstGeom prst="rect">
            <a:avLst/>
          </a:prstGeom>
        </p:spPr>
        <p:txBody>
          <a:bodyPr anchor="b"/>
          <a:lstStyle>
            <a:defPPr/>
            <a:lvl1pPr marL="0" lv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lvl="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lvl="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lvl="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lvl="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lvl="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lvl="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lvl="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lvl="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92" name="Shape 92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11.09.2024</a:t>
            </a:r>
          </a:p>
        </p:txBody>
      </p:sp>
      <p:sp>
        <p:nvSpPr>
          <p:cNvPr id="93" name="Shape 93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lide Title">
    <p:spTree>
      <p:nvGrpSpPr>
        <p:cNvPr id="1" name="Group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11.09.2024</a:t>
            </a:r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 and Two Columns">
    <p:spTree>
      <p:nvGrpSpPr>
        <p:cNvPr id="1" name="Group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defPPr/>
            <a:lvl1pPr lvl="0">
              <a:defRPr sz="3733"/>
            </a:lvl1pPr>
            <a:lvl2pPr lvl="1">
              <a:defRPr sz="3200"/>
            </a:lvl2pPr>
            <a:lvl3pPr lvl="2">
              <a:defRPr sz="2667"/>
            </a:lvl3pPr>
            <a:lvl4pPr lvl="3">
              <a:defRPr sz="2400"/>
            </a:lvl4pPr>
            <a:lvl5pPr lvl="4">
              <a:defRPr sz="2400"/>
            </a:lvl5pPr>
            <a:lvl6pPr lvl="5">
              <a:defRPr sz="2400"/>
            </a:lvl6pPr>
            <a:lvl7pPr lvl="6">
              <a:defRPr sz="2400"/>
            </a:lvl7pPr>
            <a:lvl8pPr lvl="7">
              <a:defRPr sz="2400"/>
            </a:lvl8pPr>
            <a:lvl9pPr lvl="8">
              <a:defRPr sz="2400"/>
            </a:lvl9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70" name="Shape 70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defPPr/>
            <a:lvl1pPr lvl="0">
              <a:defRPr sz="3733"/>
            </a:lvl1pPr>
            <a:lvl2pPr lvl="1">
              <a:defRPr sz="3200"/>
            </a:lvl2pPr>
            <a:lvl3pPr lvl="2">
              <a:defRPr sz="2667"/>
            </a:lvl3pPr>
            <a:lvl4pPr lvl="3">
              <a:defRPr sz="2400"/>
            </a:lvl4pPr>
            <a:lvl5pPr lvl="4">
              <a:defRPr sz="2400"/>
            </a:lvl5pPr>
            <a:lvl6pPr lvl="5">
              <a:defRPr sz="2400"/>
            </a:lvl6pPr>
            <a:lvl7pPr lvl="6">
              <a:defRPr sz="2400"/>
            </a:lvl7pPr>
            <a:lvl8pPr lvl="7">
              <a:defRPr sz="2400"/>
            </a:lvl8pPr>
            <a:lvl9pPr lvl="8">
              <a:defRPr sz="2400"/>
            </a:lvl9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11.09.2024</a:t>
            </a:r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Group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11.09.2024</a:t>
            </a:r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  <p:pic>
        <p:nvPicPr>
          <p:cNvPr id="33" name="Picture 33"/>
          <p:cNvPicPr/>
          <p:nvPr/>
        </p:nvPicPr>
        <p:blipFill>
          <a:blip r:link="rId2"/>
          <a:stretch/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5" name="Picture 35"/>
          <p:cNvPicPr/>
          <p:nvPr/>
        </p:nvPicPr>
        <p:blipFill>
          <a:blip r:link="rId2"/>
          <a:stretch/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7" name="Picture 37"/>
          <p:cNvPicPr/>
          <p:nvPr/>
        </p:nvPicPr>
        <p:blipFill>
          <a:blip r:link="rId2"/>
          <a:stretch/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39" name="Picture 39"/>
          <p:cNvPicPr/>
          <p:nvPr/>
        </p:nvPicPr>
        <p:blipFill>
          <a:blip r:link="rId2"/>
          <a:stretch/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1" name="Picture 41"/>
          <p:cNvPicPr/>
          <p:nvPr/>
        </p:nvPicPr>
        <p:blipFill>
          <a:blip r:link="rId2"/>
          <a:stretch/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3" name="Picture 43"/>
          <p:cNvPicPr/>
          <p:nvPr/>
        </p:nvPicPr>
        <p:blipFill>
          <a:blip r:link="rId2"/>
          <a:stretch/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5" name="Picture 45"/>
          <p:cNvPicPr/>
          <p:nvPr/>
        </p:nvPicPr>
        <p:blipFill>
          <a:blip r:link="rId2"/>
          <a:stretch/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7" name="Picture 47"/>
          <p:cNvPicPr/>
          <p:nvPr/>
        </p:nvPicPr>
        <p:blipFill>
          <a:blip r:link="rId2"/>
          <a:stretch/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49" name="Picture 49"/>
          <p:cNvPicPr/>
          <p:nvPr/>
        </p:nvPicPr>
        <p:blipFill>
          <a:blip r:link="rId2"/>
          <a:stretch/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51" name="Picture 51"/>
          <p:cNvPicPr/>
          <p:nvPr/>
        </p:nvPicPr>
        <p:blipFill>
          <a:blip r:link="rId2"/>
          <a:stretch/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53" name="Picture 53"/>
          <p:cNvPicPr/>
          <p:nvPr/>
        </p:nvPicPr>
        <p:blipFill>
          <a:blip r:link="rId2"/>
          <a:stretch/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55" name="Picture 55"/>
          <p:cNvPicPr/>
          <p:nvPr/>
        </p:nvPicPr>
        <p:blipFill>
          <a:blip r:link="rId2"/>
          <a:stretch/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57" name="Picture 57"/>
          <p:cNvPicPr/>
          <p:nvPr/>
        </p:nvPicPr>
        <p:blipFill>
          <a:blip r:link="rId2"/>
          <a:stretch/>
        </p:blipFill>
        <p:spPr>
          <a:xfrm>
            <a:off x="0" y="0"/>
            <a:ext cx="1588" cy="1588"/>
          </a:xfrm>
          <a:prstGeom prst="rect">
            <a:avLst/>
          </a:prstGeom>
        </p:spPr>
      </p:pic>
      <p:pic>
        <p:nvPicPr>
          <p:cNvPr id="59" name="Picture 59"/>
          <p:cNvPicPr/>
          <p:nvPr/>
        </p:nvPicPr>
        <p:blipFill>
          <a:blip r:link="rId2"/>
          <a:stretch/>
        </p:blipFill>
        <p:spPr>
          <a:xfrm>
            <a:off x="0" y="0"/>
            <a:ext cx="1588" cy="15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Group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defPPr/>
            <a:lvl1pPr marL="0" lvl="0" indent="0">
              <a:buNone/>
              <a:defRPr sz="3200" b="1"/>
            </a:lvl1pPr>
            <a:lvl2pPr marL="609585" lvl="1" indent="0">
              <a:buNone/>
              <a:defRPr sz="2667" b="1"/>
            </a:lvl2pPr>
            <a:lvl3pPr marL="1219170" lvl="2" indent="0">
              <a:buNone/>
              <a:defRPr sz="2400" b="1"/>
            </a:lvl3pPr>
            <a:lvl4pPr marL="1828754" lvl="3" indent="0">
              <a:buNone/>
              <a:defRPr sz="2133" b="1"/>
            </a:lvl4pPr>
            <a:lvl5pPr marL="2438339" lvl="4" indent="0">
              <a:buNone/>
              <a:defRPr sz="2133" b="1"/>
            </a:lvl5pPr>
            <a:lvl6pPr marL="3047924" lvl="5" indent="0">
              <a:buNone/>
              <a:defRPr sz="2133" b="1"/>
            </a:lvl6pPr>
            <a:lvl7pPr marL="3657509" lvl="6" indent="0">
              <a:buNone/>
              <a:defRPr sz="2133" b="1"/>
            </a:lvl7pPr>
            <a:lvl8pPr marL="4267093" lvl="7" indent="0">
              <a:buNone/>
              <a:defRPr sz="2133" b="1"/>
            </a:lvl8pPr>
            <a:lvl9pPr marL="4876678" lvl="8" indent="0">
              <a:buNone/>
              <a:defRPr sz="2133" b="1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22" name="Shape 22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defPPr/>
            <a:lvl1pPr lvl="0">
              <a:defRPr sz="3200"/>
            </a:lvl1pPr>
            <a:lvl2pPr lvl="1">
              <a:defRPr sz="2667"/>
            </a:lvl2pPr>
            <a:lvl3pPr lvl="2">
              <a:defRPr sz="2400"/>
            </a:lvl3pPr>
            <a:lvl4pPr lvl="3">
              <a:defRPr sz="2133"/>
            </a:lvl4pPr>
            <a:lvl5pPr lvl="4">
              <a:defRPr sz="2133"/>
            </a:lvl5pPr>
            <a:lvl6pPr lvl="5">
              <a:defRPr sz="2133"/>
            </a:lvl6pPr>
            <a:lvl7pPr lvl="6">
              <a:defRPr sz="2133"/>
            </a:lvl7pPr>
            <a:lvl8pPr lvl="7">
              <a:defRPr sz="2133"/>
            </a:lvl8pPr>
            <a:lvl9pPr lvl="8">
              <a:defRPr sz="2133"/>
            </a:lvl9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23" name="Shape 23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2" cy="639763"/>
          </a:xfrm>
          <a:prstGeom prst="rect">
            <a:avLst/>
          </a:prstGeom>
        </p:spPr>
        <p:txBody>
          <a:bodyPr anchor="b"/>
          <a:lstStyle>
            <a:defPPr/>
            <a:lvl1pPr marL="0" lvl="0" indent="0">
              <a:buNone/>
              <a:defRPr sz="3200" b="1"/>
            </a:lvl1pPr>
            <a:lvl2pPr marL="609585" lvl="1" indent="0">
              <a:buNone/>
              <a:defRPr sz="2667" b="1"/>
            </a:lvl2pPr>
            <a:lvl3pPr marL="1219170" lvl="2" indent="0">
              <a:buNone/>
              <a:defRPr sz="2400" b="1"/>
            </a:lvl3pPr>
            <a:lvl4pPr marL="1828754" lvl="3" indent="0">
              <a:buNone/>
              <a:defRPr sz="2133" b="1"/>
            </a:lvl4pPr>
            <a:lvl5pPr marL="2438339" lvl="4" indent="0">
              <a:buNone/>
              <a:defRPr sz="2133" b="1"/>
            </a:lvl5pPr>
            <a:lvl6pPr marL="3047924" lvl="5" indent="0">
              <a:buNone/>
              <a:defRPr sz="2133" b="1"/>
            </a:lvl6pPr>
            <a:lvl7pPr marL="3657509" lvl="6" indent="0">
              <a:buNone/>
              <a:defRPr sz="2133" b="1"/>
            </a:lvl7pPr>
            <a:lvl8pPr marL="4267093" lvl="7" indent="0">
              <a:buNone/>
              <a:defRPr sz="2133" b="1"/>
            </a:lvl8pPr>
            <a:lvl9pPr marL="4876678" lvl="8" indent="0">
              <a:buNone/>
              <a:defRPr sz="2133" b="1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24" name="Shape 24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2" cy="3951288"/>
          </a:xfrm>
          <a:prstGeom prst="rect">
            <a:avLst/>
          </a:prstGeom>
        </p:spPr>
        <p:txBody>
          <a:bodyPr/>
          <a:lstStyle>
            <a:defPPr/>
            <a:lvl1pPr lvl="0">
              <a:defRPr sz="3200"/>
            </a:lvl1pPr>
            <a:lvl2pPr lvl="1">
              <a:defRPr sz="2667"/>
            </a:lvl2pPr>
            <a:lvl3pPr lvl="2">
              <a:defRPr sz="2400"/>
            </a:lvl3pPr>
            <a:lvl4pPr lvl="3">
              <a:defRPr sz="2133"/>
            </a:lvl4pPr>
            <a:lvl5pPr lvl="4">
              <a:defRPr sz="2133"/>
            </a:lvl5pPr>
            <a:lvl6pPr lvl="5">
              <a:defRPr sz="2133"/>
            </a:lvl6pPr>
            <a:lvl7pPr lvl="6">
              <a:defRPr sz="2133"/>
            </a:lvl7pPr>
            <a:lvl8pPr lvl="7">
              <a:defRPr sz="2133"/>
            </a:lvl8pPr>
            <a:lvl9pPr lvl="8">
              <a:defRPr sz="2133"/>
            </a:lvl9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11.09.2024</a:t>
            </a:r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Title, Text and Object">
    <p:spTree>
      <p:nvGrpSpPr>
        <p:cNvPr id="1" name="Group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3" cy="1162051"/>
          </a:xfrm>
          <a:prstGeom prst="rect">
            <a:avLst/>
          </a:prstGeom>
        </p:spPr>
        <p:txBody>
          <a:bodyPr anchor="b"/>
          <a:lstStyle>
            <a:defPPr/>
            <a:lvl1pPr lvl="0" algn="l">
              <a:defRPr sz="2667" b="1"/>
            </a:lvl1pPr>
          </a:lstStyle>
          <a:p>
            <a:r>
              <a:t>Образец заголовка</a:t>
            </a:r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defPPr/>
            <a:lvl1pPr lvl="0">
              <a:defRPr sz="4267"/>
            </a:lvl1pPr>
            <a:lvl2pPr lvl="1">
              <a:defRPr sz="3733"/>
            </a:lvl2pPr>
            <a:lvl3pPr lvl="2">
              <a:defRPr sz="3200"/>
            </a:lvl3pPr>
            <a:lvl4pPr lvl="3">
              <a:defRPr sz="2667"/>
            </a:lvl4pPr>
            <a:lvl5pPr lvl="4">
              <a:defRPr sz="2667"/>
            </a:lvl5pPr>
            <a:lvl6pPr lvl="5">
              <a:defRPr sz="2667"/>
            </a:lvl6pPr>
            <a:lvl7pPr lvl="6">
              <a:defRPr sz="2667"/>
            </a:lvl7pPr>
            <a:lvl8pPr lvl="7">
              <a:defRPr sz="2667"/>
            </a:lvl8pPr>
            <a:lvl9pPr lvl="8">
              <a:defRPr sz="2667"/>
            </a:lvl9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5" name="Shape 15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3" cy="4691063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1867"/>
            </a:lvl1pPr>
            <a:lvl2pPr marL="609585" lvl="1" indent="0">
              <a:buNone/>
              <a:defRPr sz="1600"/>
            </a:lvl2pPr>
            <a:lvl3pPr marL="1219170" lvl="2" indent="0">
              <a:buNone/>
              <a:defRPr sz="1333"/>
            </a:lvl3pPr>
            <a:lvl4pPr marL="1828754" lvl="3" indent="0">
              <a:buNone/>
              <a:defRPr sz="1200"/>
            </a:lvl4pPr>
            <a:lvl5pPr marL="2438339" lvl="4" indent="0">
              <a:buNone/>
              <a:defRPr sz="1200"/>
            </a:lvl5pPr>
            <a:lvl6pPr marL="3047924" lvl="5" indent="0">
              <a:buNone/>
              <a:defRPr sz="1200"/>
            </a:lvl6pPr>
            <a:lvl7pPr marL="3657509" lvl="6" indent="0">
              <a:buNone/>
              <a:defRPr sz="1200"/>
            </a:lvl7pPr>
            <a:lvl8pPr marL="4267093" lvl="7" indent="0">
              <a:buNone/>
              <a:defRPr sz="1200"/>
            </a:lvl8pPr>
            <a:lvl9pPr marL="4876678" lvl="8" indent="0">
              <a:buNone/>
              <a:defRPr sz="12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16" name="Shape 16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11.09.2024</a:t>
            </a:r>
          </a:p>
        </p:txBody>
      </p:sp>
      <p:sp>
        <p:nvSpPr>
          <p:cNvPr id="17" name="Shape 17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Title and Picture">
    <p:spTree>
      <p:nvGrpSpPr>
        <p:cNvPr id="1" name="Group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defPPr/>
            <a:lvl1pPr lvl="0" algn="l">
              <a:defRPr sz="2667" b="1"/>
            </a:lvl1pPr>
          </a:lstStyle>
          <a:p>
            <a:r>
              <a:t>Образец заголовка</a:t>
            </a:r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4267"/>
            </a:lvl1pPr>
            <a:lvl2pPr marL="609585" lvl="1" indent="0">
              <a:buNone/>
              <a:defRPr sz="3733"/>
            </a:lvl2pPr>
            <a:lvl3pPr marL="1219170" lvl="2" indent="0">
              <a:buNone/>
              <a:defRPr sz="3200"/>
            </a:lvl3pPr>
            <a:lvl4pPr marL="1828754" lvl="3" indent="0">
              <a:buNone/>
              <a:defRPr sz="2667"/>
            </a:lvl4pPr>
            <a:lvl5pPr marL="2438339" lvl="4" indent="0">
              <a:buNone/>
              <a:defRPr sz="2667"/>
            </a:lvl5pPr>
            <a:lvl6pPr marL="3047924" lvl="5" indent="0">
              <a:buNone/>
              <a:defRPr sz="2667"/>
            </a:lvl6pPr>
            <a:lvl7pPr marL="3657509" lvl="6" indent="0">
              <a:buNone/>
              <a:defRPr sz="2667"/>
            </a:lvl7pPr>
            <a:lvl8pPr marL="4267093" lvl="7" indent="0">
              <a:buNone/>
              <a:defRPr sz="2667"/>
            </a:lvl8pPr>
            <a:lvl9pPr marL="4876678" lvl="8" indent="0">
              <a:buNone/>
              <a:defRPr sz="2667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1867"/>
            </a:lvl1pPr>
            <a:lvl2pPr marL="609585" lvl="1" indent="0">
              <a:buNone/>
              <a:defRPr sz="1600"/>
            </a:lvl2pPr>
            <a:lvl3pPr marL="1219170" lvl="2" indent="0">
              <a:buNone/>
              <a:defRPr sz="1333"/>
            </a:lvl3pPr>
            <a:lvl4pPr marL="1828754" lvl="3" indent="0">
              <a:buNone/>
              <a:defRPr sz="1200"/>
            </a:lvl4pPr>
            <a:lvl5pPr marL="2438339" lvl="4" indent="0">
              <a:buNone/>
              <a:defRPr sz="1200"/>
            </a:lvl5pPr>
            <a:lvl6pPr marL="3047924" lvl="5" indent="0">
              <a:buNone/>
              <a:defRPr sz="1200"/>
            </a:lvl6pPr>
            <a:lvl7pPr marL="3657509" lvl="6" indent="0">
              <a:buNone/>
              <a:defRPr sz="1200"/>
            </a:lvl7pPr>
            <a:lvl8pPr marL="4267093" lvl="7" indent="0">
              <a:buNone/>
              <a:defRPr sz="1200"/>
            </a:lvl8pPr>
            <a:lvl9pPr marL="4876678" lvl="8" indent="0">
              <a:buNone/>
              <a:defRPr sz="12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11.09.2024</a:t>
            </a:r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Group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anchor="ctr">
            <a:noAutofit/>
          </a:bodyPr>
          <a:lstStyle/>
          <a:p>
            <a:r>
              <a:rPr sz="6000" b="1" baseline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sz="6000" b="1" baseline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sz="6000" b="1" baseline="0">
              <a:solidFill>
                <a:schemeClr val="accent1">
                  <a:lumMod val="50000"/>
                </a:schemeClr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4" name="Shape 4"/>
          <p:cNvSpPr txBox="1">
            <a:spLocks noGrp="1"/>
          </p:cNvSpPr>
          <p:nvPr>
            <p:ph type="dt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11.09.2024</a:t>
            </a:r>
          </a:p>
        </p:txBody>
      </p:sp>
      <p:sp>
        <p:nvSpPr>
          <p:cNvPr id="5" name="Shape 5"/>
          <p:cNvSpPr txBox="1">
            <a:spLocks noGrp="1"/>
          </p:cNvSpPr>
          <p:nvPr>
            <p:ph type="ft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ctr"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hape 6"/>
          <p:cNvSpPr txBox="1">
            <a:spLocks noGrp="1"/>
          </p:cNvSpPr>
          <p:nvPr>
            <p:ph type="sldNum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r"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‹#›</a:t>
            </a:r>
          </a:p>
        </p:txBody>
      </p:sp>
      <p:pic>
        <p:nvPicPr>
          <p:cNvPr id="8" name="Picture 8"/>
          <p:cNvPicPr/>
          <p:nvPr/>
        </p:nvPicPr>
        <p:blipFill>
          <a:blip r:embed="rId14"/>
          <a:stretch/>
        </p:blipFill>
        <p:spPr>
          <a:xfrm>
            <a:off x="1" y="0"/>
            <a:ext cx="423756" cy="517809"/>
          </a:xfrm>
          <a:prstGeom prst="rect">
            <a:avLst/>
          </a:prstGeom>
        </p:spPr>
      </p:pic>
      <p:sp>
        <p:nvSpPr>
          <p:cNvPr id="9" name="Shape 9"/>
          <p:cNvSpPr txBox="1"/>
          <p:nvPr/>
        </p:nvSpPr>
        <p:spPr>
          <a:xfrm>
            <a:off x="423756" y="62839"/>
            <a:ext cx="1061764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sz="2000" b="0">
                <a:solidFill>
                  <a:srgbClr val="394359"/>
                </a:solidFill>
                <a:latin typeface="Arial"/>
                <a:ea typeface="Arial"/>
                <a:cs typeface="Arial"/>
              </a:rPr>
              <a:t>Муниципальное образование городской округ Сургут </a:t>
            </a:r>
            <a:r>
              <a:rPr sz="2000" b="0" baseline="0">
                <a:solidFill>
                  <a:srgbClr val="394359"/>
                </a:solidFill>
                <a:latin typeface="Arial"/>
                <a:ea typeface="Arial"/>
                <a:cs typeface="Arial"/>
              </a:rPr>
              <a:t>ХМАО – Югры</a:t>
            </a:r>
            <a:endParaRPr sz="2000" b="0">
              <a:solidFill>
                <a:srgbClr val="394359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1" name="Picture 11"/>
          <p:cNvPicPr/>
          <p:nvPr/>
        </p:nvPicPr>
        <p:blipFill>
          <a:blip r:embed="rId15"/>
          <a:stretch/>
        </p:blipFill>
        <p:spPr>
          <a:xfrm>
            <a:off x="10827444" y="-172428"/>
            <a:ext cx="1526134" cy="869113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defPPr/>
      <a:lvl1pPr lvl="0" algn="ctr">
        <a:buNone/>
        <a:defRPr sz="1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defPPr/>
      <a:lvl1pPr marL="457189" lvl="0" indent="-457189" algn="l">
        <a:buFont typeface="Arial"/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lvl="1" indent="-380990" algn="l">
        <a:buFont typeface="Arial"/>
        <a:buChar char="–"/>
        <a:defRPr sz="3733">
          <a:solidFill>
            <a:schemeClr val="tx1"/>
          </a:solidFill>
          <a:latin typeface="+mn-lt"/>
          <a:ea typeface="+mn-ea"/>
          <a:cs typeface="+mn-cs"/>
        </a:defRPr>
      </a:lvl2pPr>
      <a:lvl3pPr marL="1523962" lvl="2" indent="-304792" algn="l"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3pPr>
      <a:lvl4pPr marL="2133547" lvl="3" indent="-304792" algn="l">
        <a:buFont typeface="Arial"/>
        <a:buChar char="–"/>
        <a:defRPr sz="2667">
          <a:solidFill>
            <a:schemeClr val="tx1"/>
          </a:solidFill>
          <a:latin typeface="+mn-lt"/>
          <a:ea typeface="+mn-ea"/>
          <a:cs typeface="+mn-cs"/>
        </a:defRPr>
      </a:lvl4pPr>
      <a:lvl5pPr marL="2743131" lvl="4" indent="-304792" algn="l">
        <a:buFont typeface="Arial"/>
        <a:buChar char="»"/>
        <a:defRPr sz="2667">
          <a:solidFill>
            <a:schemeClr val="tx1"/>
          </a:solidFill>
          <a:latin typeface="+mn-lt"/>
          <a:ea typeface="+mn-ea"/>
          <a:cs typeface="+mn-cs"/>
        </a:defRPr>
      </a:lvl5pPr>
      <a:lvl6pPr marL="3352716" lvl="5" indent="-304792" algn="l">
        <a:buFont typeface="Arial"/>
        <a:buChar char="•"/>
        <a:defRPr sz="2667">
          <a:solidFill>
            <a:schemeClr val="tx1"/>
          </a:solidFill>
          <a:latin typeface="+mn-lt"/>
          <a:ea typeface="+mn-ea"/>
          <a:cs typeface="+mn-cs"/>
        </a:defRPr>
      </a:lvl6pPr>
      <a:lvl7pPr marL="3962301" lvl="6" indent="-304791" algn="l">
        <a:buFont typeface="Arial"/>
        <a:buChar char="•"/>
        <a:defRPr sz="2667">
          <a:solidFill>
            <a:schemeClr val="tx1"/>
          </a:solidFill>
          <a:latin typeface="+mn-lt"/>
          <a:ea typeface="+mn-ea"/>
          <a:cs typeface="+mn-cs"/>
        </a:defRPr>
      </a:lvl7pPr>
      <a:lvl8pPr marL="4571886" lvl="7" indent="-304791" algn="l">
        <a:buFont typeface="Arial"/>
        <a:buChar char="•"/>
        <a:defRPr sz="2667">
          <a:solidFill>
            <a:schemeClr val="tx1"/>
          </a:solidFill>
          <a:latin typeface="+mn-lt"/>
          <a:ea typeface="+mn-ea"/>
          <a:cs typeface="+mn-cs"/>
        </a:defRPr>
      </a:lvl8pPr>
      <a:lvl9pPr marL="5181470" lvl="8" indent="-304791" algn="l">
        <a:buFont typeface="Arial"/>
        <a:buChar char="•"/>
        <a:defRPr sz="2667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/>
      <a:lvl1pPr marL="0" lvl="0" indent="0" algn="l"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09585" lvl="1" indent="0" algn="l"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219170" lvl="2" indent="0" algn="l"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828754" lvl="3" indent="0" algn="l">
        <a:defRPr sz="2400">
          <a:solidFill>
            <a:schemeClr val="tx1"/>
          </a:solidFill>
          <a:latin typeface="+mn-lt"/>
          <a:ea typeface="+mn-ea"/>
          <a:cs typeface="+mn-cs"/>
        </a:defRPr>
      </a:lvl4pPr>
      <a:lvl5pPr marL="2438339" lvl="4" indent="0" algn="l">
        <a:defRPr sz="2400">
          <a:solidFill>
            <a:schemeClr val="tx1"/>
          </a:solidFill>
          <a:latin typeface="+mn-lt"/>
          <a:ea typeface="+mn-ea"/>
          <a:cs typeface="+mn-cs"/>
        </a:defRPr>
      </a:lvl5pPr>
      <a:lvl6pPr marL="3047924" lvl="5" indent="0" algn="l">
        <a:defRPr sz="2400">
          <a:solidFill>
            <a:schemeClr val="tx1"/>
          </a:solidFill>
          <a:latin typeface="+mn-lt"/>
          <a:ea typeface="+mn-ea"/>
          <a:cs typeface="+mn-cs"/>
        </a:defRPr>
      </a:lvl6pPr>
      <a:lvl7pPr marL="3657509" lvl="6" indent="0" algn="l">
        <a:defRPr sz="2400">
          <a:solidFill>
            <a:schemeClr val="tx1"/>
          </a:solidFill>
          <a:latin typeface="+mn-lt"/>
          <a:ea typeface="+mn-ea"/>
          <a:cs typeface="+mn-cs"/>
        </a:defRPr>
      </a:lvl7pPr>
      <a:lvl8pPr marL="4267093" lvl="7" indent="0" algn="l">
        <a:defRPr sz="2400">
          <a:solidFill>
            <a:schemeClr val="tx1"/>
          </a:solidFill>
          <a:latin typeface="+mn-lt"/>
          <a:ea typeface="+mn-ea"/>
          <a:cs typeface="+mn-cs"/>
        </a:defRPr>
      </a:lvl8pPr>
      <a:lvl9pPr marL="4876678" lvl="8" indent="0" algn="l">
        <a:defRPr sz="24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56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/>
        </a:blipFill>
        <a:effectLst/>
      </p:bgPr>
    </p:bg>
    <p:spTree>
      <p:nvGrpSpPr>
        <p:cNvPr id="1" name="Group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/>
        </p:nvSpPr>
        <p:spPr>
          <a:xfrm>
            <a:off x="0" y="-202297"/>
            <a:ext cx="12228920" cy="7314297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  <a:alpha val="0"/>
                </a:schemeClr>
              </a:gs>
              <a:gs pos="88000">
                <a:schemeClr val="tx1">
                  <a:lumMod val="75000"/>
                  <a:lumOff val="25000"/>
                  <a:alpha val="73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9163637" y="6526956"/>
            <a:ext cx="2979863" cy="39193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 sz="1200">
                <a:solidFill>
                  <a:srgbClr val="000000">
                    <a:tint val="75000"/>
                  </a:srgbClr>
                </a:solidFill>
              </a:rPr>
              <a:t>1</a:t>
            </a:r>
          </a:p>
        </p:txBody>
      </p:sp>
      <p:sp>
        <p:nvSpPr>
          <p:cNvPr id="119" name="Shape 119"/>
          <p:cNvSpPr/>
          <p:nvPr/>
        </p:nvSpPr>
        <p:spPr>
          <a:xfrm>
            <a:off x="451683" y="3875891"/>
            <a:ext cx="10807689" cy="106541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12700" indent="0" algn="ctr">
              <a:lnSpc>
                <a:spcPct val="80000"/>
              </a:lnSpc>
              <a:spcBef>
                <a:spcPts val="100"/>
              </a:spcBef>
            </a:pPr>
            <a:r>
              <a:rPr sz="4200" b="1" spc="-20">
                <a:solidFill>
                  <a:schemeClr val="bg1"/>
                </a:solidFill>
                <a:latin typeface="Arial"/>
                <a:ea typeface="Arial"/>
                <a:cs typeface="Arial"/>
              </a:rPr>
              <a:t>город Сургут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2700" indent="0" algn="ctr">
              <a:lnSpc>
                <a:spcPct val="80000"/>
              </a:lnSpc>
              <a:spcBef>
                <a:spcPts val="100"/>
              </a:spcBef>
            </a:pPr>
            <a:r>
              <a:rPr sz="3600" b="1" spc="-20">
                <a:solidFill>
                  <a:schemeClr val="bg1"/>
                </a:solidFill>
                <a:latin typeface="Arial"/>
                <a:ea typeface="Arial"/>
                <a:cs typeface="Arial"/>
              </a:rPr>
              <a:t>Ханты-Мансийский автономный округ — Югра</a:t>
            </a:r>
          </a:p>
        </p:txBody>
      </p:sp>
      <p:sp>
        <p:nvSpPr>
          <p:cNvPr id="120" name="Shape 120"/>
          <p:cNvSpPr/>
          <p:nvPr/>
        </p:nvSpPr>
        <p:spPr>
          <a:xfrm>
            <a:off x="1583733" y="1872924"/>
            <a:ext cx="8829340" cy="187795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marL="12700" indent="0" algn="ctr">
              <a:lnSpc>
                <a:spcPct val="90000"/>
              </a:lnSpc>
              <a:spcBef>
                <a:spcPts val="100"/>
              </a:spcBef>
            </a:pPr>
            <a:r>
              <a:rPr sz="6400" b="1" spc="-20">
                <a:solidFill>
                  <a:schemeClr val="bg1"/>
                </a:solidFill>
                <a:latin typeface="Century Gothic"/>
                <a:ea typeface="Century Gothic"/>
                <a:cs typeface="Century Gothic"/>
              </a:rPr>
              <a:t>ИНВЕСТИЦИОННАЯ </a:t>
            </a:r>
          </a:p>
          <a:p>
            <a:pPr marL="12700" indent="0" algn="ctr">
              <a:lnSpc>
                <a:spcPct val="90000"/>
              </a:lnSpc>
              <a:spcBef>
                <a:spcPts val="100"/>
              </a:spcBef>
            </a:pPr>
            <a:r>
              <a:rPr sz="6400" b="1" spc="-20">
                <a:solidFill>
                  <a:schemeClr val="bg1"/>
                </a:solidFill>
                <a:latin typeface="Century Gothic"/>
                <a:ea typeface="Century Gothic"/>
                <a:cs typeface="Century Gothic"/>
              </a:rPr>
              <a:t>ПРИВЛЕКАТЕЛЬНОСТЬ</a:t>
            </a:r>
          </a:p>
        </p:txBody>
      </p:sp>
      <p:pic>
        <p:nvPicPr>
          <p:cNvPr id="122" name="Picture 122"/>
          <p:cNvPicPr/>
          <p:nvPr/>
        </p:nvPicPr>
        <p:blipFill>
          <a:blip r:embed="rId3"/>
          <a:stretch/>
        </p:blipFill>
        <p:spPr>
          <a:xfrm>
            <a:off x="5578136" y="-67386"/>
            <a:ext cx="554783" cy="74987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Picture 338"/>
          <p:cNvPicPr/>
          <p:nvPr/>
        </p:nvPicPr>
        <p:blipFill>
          <a:blip r:embed="rId2"/>
          <a:stretch/>
        </p:blipFill>
        <p:spPr>
          <a:xfrm>
            <a:off x="746785" y="3056881"/>
            <a:ext cx="3464496" cy="3284380"/>
          </a:xfrm>
          <a:prstGeom prst="rect">
            <a:avLst/>
          </a:prstGeom>
        </p:spPr>
      </p:pic>
      <p:sp>
        <p:nvSpPr>
          <p:cNvPr id="339" name="Shape 33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 sz="1200">
                <a:solidFill>
                  <a:srgbClr val="000000">
                    <a:tint val="75000"/>
                  </a:srgbClr>
                </a:solidFill>
              </a:rPr>
              <a:t>10</a:t>
            </a:r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40" name="Shape 340"/>
          <p:cNvSpPr/>
          <p:nvPr/>
        </p:nvSpPr>
        <p:spPr>
          <a:xfrm>
            <a:off x="821356" y="790825"/>
            <a:ext cx="10118033" cy="525173"/>
          </a:xfrm>
          <a:prstGeom prst="roundRect">
            <a:avLst/>
          </a:prstGeom>
          <a:gradFill>
            <a:gsLst>
              <a:gs pos="16000">
                <a:srgbClr val="DEE8F3">
                  <a:alpha val="15000"/>
                </a:srgbClr>
              </a:gs>
              <a:gs pos="37000">
                <a:srgbClr val="D3E0EF"/>
              </a:gs>
              <a:gs pos="0">
                <a:schemeClr val="accent1">
                  <a:lumMod val="5000"/>
                  <a:lumOff val="95000"/>
                </a:schemeClr>
              </a:gs>
              <a:gs pos="58000">
                <a:schemeClr val="accent1">
                  <a:lumMod val="40000"/>
                  <a:lumOff val="60000"/>
                </a:schemeClr>
              </a:gs>
              <a:gs pos="83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12700" indent="0" algn="ctr">
              <a:spcBef>
                <a:spcPts val="100"/>
              </a:spcBef>
            </a:pPr>
            <a:r>
              <a:rPr sz="2800" b="1" spc="-5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Проекты развития социальной сферы (ГЧП)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41" name="Shape 341"/>
          <p:cNvGrpSpPr/>
          <p:nvPr/>
        </p:nvGrpSpPr>
        <p:grpSpPr>
          <a:xfrm>
            <a:off x="4703128" y="2145905"/>
            <a:ext cx="7166654" cy="4281703"/>
            <a:chOff x="0" y="0"/>
            <a:chExt cx="7166654" cy="4281703"/>
          </a:xfrm>
        </p:grpSpPr>
        <p:sp>
          <p:nvSpPr>
            <p:cNvPr id="342" name="Shape 342"/>
            <p:cNvSpPr/>
            <p:nvPr/>
          </p:nvSpPr>
          <p:spPr>
            <a:xfrm>
              <a:off x="321918" y="0"/>
              <a:ext cx="6844735" cy="638760"/>
            </a:xfrm>
            <a:prstGeom prst="roundRect">
              <a:avLst/>
            </a:prstGeom>
            <a:noFill/>
            <a:ln>
              <a:noFill/>
            </a:ln>
          </p:spPr>
          <p:txBody>
            <a:bodyPr lIns="91440" tIns="45720" rIns="91440" bIns="45720" anchor="ctr"/>
            <a:lstStyle/>
            <a:p>
              <a:pPr marL="0" indent="0" algn="l"/>
              <a:endParaRPr sz="1800" b="1">
                <a:solidFill>
                  <a:srgbClr val="394359"/>
                </a:solidFill>
                <a:latin typeface="Century Gothic"/>
                <a:ea typeface="Century Gothic"/>
                <a:cs typeface="Century Gothic"/>
              </a:endParaRPr>
            </a:p>
            <a:p>
              <a:pPr marL="0" indent="0" algn="just"/>
              <a:r>
                <a:rPr sz="1800" b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строительство образовательных </a:t>
              </a:r>
              <a:endParaRPr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  <a:p>
              <a:pPr marL="0" indent="0" algn="just"/>
              <a:r>
                <a:rPr sz="1800" b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учреждений (школы, кампусы, школы искусств)</a:t>
              </a:r>
              <a:endParaRPr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  <a:p>
              <a:pPr marL="0" indent="0" algn="just"/>
              <a:endParaRPr sz="1800" b="1">
                <a:solidFill>
                  <a:srgbClr val="394359"/>
                </a:solidFill>
                <a:latin typeface="Century Gothic"/>
                <a:ea typeface="Century Gothic"/>
                <a:cs typeface="Century Gothic"/>
              </a:endParaRPr>
            </a:p>
          </p:txBody>
        </p:sp>
        <p:sp>
          <p:nvSpPr>
            <p:cNvPr id="343" name="Shape 343"/>
            <p:cNvSpPr/>
            <p:nvPr/>
          </p:nvSpPr>
          <p:spPr>
            <a:xfrm>
              <a:off x="321918" y="791896"/>
              <a:ext cx="6320367" cy="466170"/>
            </a:xfrm>
            <a:prstGeom prst="roundRect">
              <a:avLst/>
            </a:prstGeom>
            <a:noFill/>
            <a:ln>
              <a:noFill/>
            </a:ln>
          </p:spPr>
          <p:txBody>
            <a:bodyPr lIns="91440" tIns="45720" rIns="91440" bIns="45720" anchor="ctr"/>
            <a:lstStyle/>
            <a:p>
              <a:pPr marL="0" indent="0" algn="l">
                <a:lnSpc>
                  <a:spcPct val="90000"/>
                </a:lnSpc>
                <a:spcBef>
                  <a:spcPts val="1000"/>
                </a:spcBef>
              </a:pPr>
              <a:r>
                <a:rPr sz="1800" b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строительство спортивных объектов</a:t>
              </a:r>
              <a:endParaRPr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4" name="Shape 344"/>
            <p:cNvSpPr/>
            <p:nvPr/>
          </p:nvSpPr>
          <p:spPr>
            <a:xfrm>
              <a:off x="365647" y="2354283"/>
              <a:ext cx="6320366" cy="867628"/>
            </a:xfrm>
            <a:prstGeom prst="roundRect">
              <a:avLst/>
            </a:prstGeom>
            <a:noFill/>
            <a:ln>
              <a:noFill/>
            </a:ln>
          </p:spPr>
          <p:txBody>
            <a:bodyPr lIns="91440" tIns="45720" rIns="91440" bIns="45720" anchor="ctr"/>
            <a:lstStyle/>
            <a:p>
              <a:pPr marL="0" indent="0" algn="l">
                <a:spcBef>
                  <a:spcPts val="1000"/>
                </a:spcBef>
              </a:pPr>
              <a:r>
                <a:rPr sz="1800" b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строительство автомобильных дорог</a:t>
              </a:r>
              <a:endParaRPr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  <a:p>
              <a:pPr marL="0" indent="0" algn="just">
                <a:spcBef>
                  <a:spcPts val="1000"/>
                </a:spcBef>
              </a:pPr>
              <a:r>
                <a:rPr sz="1800" b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модернизация системы уличного освещения с применением энергоэффективного оборудования </a:t>
              </a:r>
            </a:p>
            <a:p>
              <a:pPr marL="0" indent="0" algn="l">
                <a:spcBef>
                  <a:spcPts val="1000"/>
                </a:spcBef>
              </a:pPr>
              <a:endParaRPr sz="1800" b="1">
                <a:solidFill>
                  <a:srgbClr val="394359"/>
                </a:solidFill>
                <a:latin typeface="Century Gothic"/>
                <a:ea typeface="Century Gothic"/>
                <a:cs typeface="Century Gothic"/>
              </a:endParaRPr>
            </a:p>
          </p:txBody>
        </p:sp>
        <p:sp>
          <p:nvSpPr>
            <p:cNvPr id="345" name="Shape 345"/>
            <p:cNvSpPr/>
            <p:nvPr/>
          </p:nvSpPr>
          <p:spPr>
            <a:xfrm>
              <a:off x="321918" y="3281687"/>
              <a:ext cx="5657126" cy="1000016"/>
            </a:xfrm>
            <a:prstGeom prst="roundRect">
              <a:avLst/>
            </a:prstGeom>
            <a:noFill/>
            <a:ln>
              <a:noFill/>
            </a:ln>
          </p:spPr>
          <p:txBody>
            <a:bodyPr lIns="91440" tIns="45720" rIns="91440" bIns="45720" anchor="ctr"/>
            <a:lstStyle/>
            <a:p>
              <a:pPr marL="0" indent="0" algn="l">
                <a:lnSpc>
                  <a:spcPct val="90000"/>
                </a:lnSpc>
                <a:spcBef>
                  <a:spcPts val="1000"/>
                </a:spcBef>
              </a:pPr>
              <a:r>
                <a:rPr sz="1800" b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создание объектов ТКО (мусоросортировочные комплексы, полигоны)</a:t>
              </a:r>
              <a:endParaRPr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46" name="Shape 346"/>
            <p:cNvGrpSpPr/>
            <p:nvPr/>
          </p:nvGrpSpPr>
          <p:grpSpPr>
            <a:xfrm>
              <a:off x="0" y="173378"/>
              <a:ext cx="370281" cy="3572214"/>
              <a:chOff x="0" y="0"/>
              <a:chExt cx="370281" cy="3572214"/>
            </a:xfrm>
          </p:grpSpPr>
          <p:sp>
            <p:nvSpPr>
              <p:cNvPr id="347" name="Shape 347"/>
              <p:cNvSpPr/>
              <p:nvPr/>
            </p:nvSpPr>
            <p:spPr>
              <a:xfrm>
                <a:off x="4633" y="0"/>
                <a:ext cx="365648" cy="254580"/>
              </a:xfrm>
              <a:custGeom>
                <a:avLst/>
                <a:gdLst>
                  <a:gd name="T0" fmla="*/ 191508 w 52"/>
                  <a:gd name="T1" fmla="*/ 11280 h 38"/>
                  <a:gd name="T2" fmla="*/ 63836 w 52"/>
                  <a:gd name="T3" fmla="*/ 139115 h 38"/>
                  <a:gd name="T4" fmla="*/ 60081 w 52"/>
                  <a:gd name="T5" fmla="*/ 142875 h 38"/>
                  <a:gd name="T6" fmla="*/ 56326 w 52"/>
                  <a:gd name="T7" fmla="*/ 139115 h 38"/>
                  <a:gd name="T8" fmla="*/ 3755 w 52"/>
                  <a:gd name="T9" fmla="*/ 86477 h 38"/>
                  <a:gd name="T10" fmla="*/ 3755 w 52"/>
                  <a:gd name="T11" fmla="*/ 78957 h 38"/>
                  <a:gd name="T12" fmla="*/ 11265 w 52"/>
                  <a:gd name="T13" fmla="*/ 78957 h 38"/>
                  <a:gd name="T14" fmla="*/ 60081 w 52"/>
                  <a:gd name="T15" fmla="*/ 124076 h 38"/>
                  <a:gd name="T16" fmla="*/ 183998 w 52"/>
                  <a:gd name="T17" fmla="*/ 3760 h 38"/>
                  <a:gd name="T18" fmla="*/ 191508 w 52"/>
                  <a:gd name="T19" fmla="*/ 3760 h 38"/>
                  <a:gd name="T20" fmla="*/ 191508 w 52"/>
                  <a:gd name="T21" fmla="*/ 11280 h 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52"/>
                  <a:gd name="ODFBottom" fmla="val 38"/>
                  <a:gd name="ODFWidth" fmla="val 52"/>
                  <a:gd name="ODFHeight" fmla="val 38"/>
                </a:gdLst>
                <a:ahLst/>
                <a:cxnLst/>
                <a:rect l="OXMLTextRectL" t="OXMLTextRectT" r="OXMLTextRectR" b="OXMLTextRectB"/>
                <a:pathLst>
                  <a:path w="52" h="38">
                    <a:moveTo>
                      <a:pt x="51" y="3"/>
                    </a:move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8"/>
                      <a:pt x="17" y="38"/>
                      <a:pt x="16" y="38"/>
                    </a:cubicBezTo>
                    <a:cubicBezTo>
                      <a:pt x="15" y="38"/>
                      <a:pt x="15" y="38"/>
                      <a:pt x="15" y="37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3"/>
                      <a:pt x="0" y="21"/>
                      <a:pt x="1" y="21"/>
                    </a:cubicBezTo>
                    <a:cubicBezTo>
                      <a:pt x="1" y="20"/>
                      <a:pt x="3" y="20"/>
                      <a:pt x="3" y="21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49" y="1"/>
                      <a:pt x="49" y="1"/>
                      <a:pt x="49" y="1"/>
                    </a:cubicBezTo>
                    <a:cubicBezTo>
                      <a:pt x="49" y="0"/>
                      <a:pt x="51" y="0"/>
                      <a:pt x="51" y="1"/>
                    </a:cubicBezTo>
                    <a:cubicBezTo>
                      <a:pt x="52" y="1"/>
                      <a:pt x="52" y="3"/>
                      <a:pt x="51" y="3"/>
                    </a:cubicBezTo>
                    <a:close/>
                  </a:path>
                </a:pathLst>
              </a:custGeom>
              <a:solidFill>
                <a:srgbClr val="00B050"/>
              </a:solidFill>
              <a:ln w="28575">
                <a:solidFill>
                  <a:srgbClr val="44C0C5"/>
                </a:solidFill>
                <a:prstDash val="solid"/>
              </a:ln>
            </p:spPr>
            <p:txBody>
              <a:bodyPr lIns="91440" tIns="45720" rIns="91440" bIns="45720"/>
              <a:lstStyle/>
              <a:p>
                <a:pPr marL="0" marR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2800" b="0" i="0" u="none" strike="noStrike" cap="none" spc="0" baseline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endParaRPr>
              </a:p>
            </p:txBody>
          </p:sp>
          <p:sp>
            <p:nvSpPr>
              <p:cNvPr id="348" name="Shape 348"/>
              <p:cNvSpPr/>
              <p:nvPr/>
            </p:nvSpPr>
            <p:spPr>
              <a:xfrm>
                <a:off x="0" y="1908777"/>
                <a:ext cx="365648" cy="254580"/>
              </a:xfrm>
              <a:custGeom>
                <a:avLst/>
                <a:gdLst>
                  <a:gd name="T0" fmla="*/ 191508 w 52"/>
                  <a:gd name="T1" fmla="*/ 11280 h 38"/>
                  <a:gd name="T2" fmla="*/ 63836 w 52"/>
                  <a:gd name="T3" fmla="*/ 139115 h 38"/>
                  <a:gd name="T4" fmla="*/ 60081 w 52"/>
                  <a:gd name="T5" fmla="*/ 142875 h 38"/>
                  <a:gd name="T6" fmla="*/ 56326 w 52"/>
                  <a:gd name="T7" fmla="*/ 139115 h 38"/>
                  <a:gd name="T8" fmla="*/ 3755 w 52"/>
                  <a:gd name="T9" fmla="*/ 86477 h 38"/>
                  <a:gd name="T10" fmla="*/ 3755 w 52"/>
                  <a:gd name="T11" fmla="*/ 78957 h 38"/>
                  <a:gd name="T12" fmla="*/ 11265 w 52"/>
                  <a:gd name="T13" fmla="*/ 78957 h 38"/>
                  <a:gd name="T14" fmla="*/ 60081 w 52"/>
                  <a:gd name="T15" fmla="*/ 124076 h 38"/>
                  <a:gd name="T16" fmla="*/ 183998 w 52"/>
                  <a:gd name="T17" fmla="*/ 3760 h 38"/>
                  <a:gd name="T18" fmla="*/ 191508 w 52"/>
                  <a:gd name="T19" fmla="*/ 3760 h 38"/>
                  <a:gd name="T20" fmla="*/ 191508 w 52"/>
                  <a:gd name="T21" fmla="*/ 11280 h 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52"/>
                  <a:gd name="ODFBottom" fmla="val 38"/>
                  <a:gd name="ODFWidth" fmla="val 52"/>
                  <a:gd name="ODFHeight" fmla="val 38"/>
                </a:gdLst>
                <a:ahLst/>
                <a:cxnLst/>
                <a:rect l="OXMLTextRectL" t="OXMLTextRectT" r="OXMLTextRectR" b="OXMLTextRectB"/>
                <a:pathLst>
                  <a:path w="52" h="38">
                    <a:moveTo>
                      <a:pt x="51" y="3"/>
                    </a:move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8"/>
                      <a:pt x="17" y="38"/>
                      <a:pt x="16" y="38"/>
                    </a:cubicBezTo>
                    <a:cubicBezTo>
                      <a:pt x="15" y="38"/>
                      <a:pt x="15" y="38"/>
                      <a:pt x="15" y="37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3"/>
                      <a:pt x="0" y="21"/>
                      <a:pt x="1" y="21"/>
                    </a:cubicBezTo>
                    <a:cubicBezTo>
                      <a:pt x="1" y="20"/>
                      <a:pt x="3" y="20"/>
                      <a:pt x="3" y="21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49" y="1"/>
                      <a:pt x="49" y="1"/>
                      <a:pt x="49" y="1"/>
                    </a:cubicBezTo>
                    <a:cubicBezTo>
                      <a:pt x="49" y="0"/>
                      <a:pt x="51" y="0"/>
                      <a:pt x="51" y="1"/>
                    </a:cubicBezTo>
                    <a:cubicBezTo>
                      <a:pt x="52" y="1"/>
                      <a:pt x="52" y="3"/>
                      <a:pt x="51" y="3"/>
                    </a:cubicBezTo>
                    <a:close/>
                  </a:path>
                </a:pathLst>
              </a:custGeom>
              <a:solidFill>
                <a:srgbClr val="00B050"/>
              </a:solidFill>
              <a:ln w="28575">
                <a:solidFill>
                  <a:srgbClr val="44C0C5"/>
                </a:solidFill>
                <a:prstDash val="solid"/>
              </a:ln>
            </p:spPr>
            <p:txBody>
              <a:bodyPr lIns="91440" tIns="45720" rIns="91440" bIns="45720"/>
              <a:lstStyle/>
              <a:p>
                <a:pPr marL="0" marR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2800" b="0" i="0" u="none" strike="noStrike" cap="none" spc="0" baseline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endParaRPr>
              </a:p>
            </p:txBody>
          </p:sp>
          <p:sp>
            <p:nvSpPr>
              <p:cNvPr id="349" name="Shape 349"/>
              <p:cNvSpPr/>
              <p:nvPr/>
            </p:nvSpPr>
            <p:spPr>
              <a:xfrm>
                <a:off x="4633" y="1352873"/>
                <a:ext cx="365648" cy="254580"/>
              </a:xfrm>
              <a:custGeom>
                <a:avLst/>
                <a:gdLst>
                  <a:gd name="T0" fmla="*/ 191508 w 52"/>
                  <a:gd name="T1" fmla="*/ 11280 h 38"/>
                  <a:gd name="T2" fmla="*/ 63836 w 52"/>
                  <a:gd name="T3" fmla="*/ 139115 h 38"/>
                  <a:gd name="T4" fmla="*/ 60081 w 52"/>
                  <a:gd name="T5" fmla="*/ 142875 h 38"/>
                  <a:gd name="T6" fmla="*/ 56326 w 52"/>
                  <a:gd name="T7" fmla="*/ 139115 h 38"/>
                  <a:gd name="T8" fmla="*/ 3755 w 52"/>
                  <a:gd name="T9" fmla="*/ 86477 h 38"/>
                  <a:gd name="T10" fmla="*/ 3755 w 52"/>
                  <a:gd name="T11" fmla="*/ 78957 h 38"/>
                  <a:gd name="T12" fmla="*/ 11265 w 52"/>
                  <a:gd name="T13" fmla="*/ 78957 h 38"/>
                  <a:gd name="T14" fmla="*/ 60081 w 52"/>
                  <a:gd name="T15" fmla="*/ 124076 h 38"/>
                  <a:gd name="T16" fmla="*/ 183998 w 52"/>
                  <a:gd name="T17" fmla="*/ 3760 h 38"/>
                  <a:gd name="T18" fmla="*/ 191508 w 52"/>
                  <a:gd name="T19" fmla="*/ 3760 h 38"/>
                  <a:gd name="T20" fmla="*/ 191508 w 52"/>
                  <a:gd name="T21" fmla="*/ 11280 h 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52"/>
                  <a:gd name="ODFBottom" fmla="val 38"/>
                  <a:gd name="ODFWidth" fmla="val 52"/>
                  <a:gd name="ODFHeight" fmla="val 38"/>
                </a:gdLst>
                <a:ahLst/>
                <a:cxnLst/>
                <a:rect l="OXMLTextRectL" t="OXMLTextRectT" r="OXMLTextRectR" b="OXMLTextRectB"/>
                <a:pathLst>
                  <a:path w="52" h="38">
                    <a:moveTo>
                      <a:pt x="51" y="3"/>
                    </a:move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8"/>
                      <a:pt x="17" y="38"/>
                      <a:pt x="16" y="38"/>
                    </a:cubicBezTo>
                    <a:cubicBezTo>
                      <a:pt x="15" y="38"/>
                      <a:pt x="15" y="38"/>
                      <a:pt x="15" y="37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3"/>
                      <a:pt x="0" y="21"/>
                      <a:pt x="1" y="21"/>
                    </a:cubicBezTo>
                    <a:cubicBezTo>
                      <a:pt x="1" y="20"/>
                      <a:pt x="3" y="20"/>
                      <a:pt x="3" y="21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49" y="1"/>
                      <a:pt x="49" y="1"/>
                      <a:pt x="49" y="1"/>
                    </a:cubicBezTo>
                    <a:cubicBezTo>
                      <a:pt x="49" y="0"/>
                      <a:pt x="51" y="0"/>
                      <a:pt x="51" y="1"/>
                    </a:cubicBezTo>
                    <a:cubicBezTo>
                      <a:pt x="52" y="1"/>
                      <a:pt x="52" y="3"/>
                      <a:pt x="51" y="3"/>
                    </a:cubicBezTo>
                    <a:close/>
                  </a:path>
                </a:pathLst>
              </a:custGeom>
              <a:solidFill>
                <a:srgbClr val="00B050"/>
              </a:solidFill>
              <a:ln w="28575">
                <a:solidFill>
                  <a:srgbClr val="44C0C5"/>
                </a:solidFill>
                <a:prstDash val="solid"/>
              </a:ln>
            </p:spPr>
            <p:txBody>
              <a:bodyPr lIns="91440" tIns="45720" rIns="91440" bIns="45720"/>
              <a:lstStyle/>
              <a:p>
                <a:pPr marL="0" marR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2800" b="0" i="0" u="none" strike="noStrike" cap="none" spc="0" baseline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endParaRPr>
              </a:p>
            </p:txBody>
          </p:sp>
          <p:sp>
            <p:nvSpPr>
              <p:cNvPr id="350" name="Shape 350"/>
              <p:cNvSpPr/>
              <p:nvPr/>
            </p:nvSpPr>
            <p:spPr>
              <a:xfrm>
                <a:off x="4633" y="783174"/>
                <a:ext cx="365648" cy="254580"/>
              </a:xfrm>
              <a:custGeom>
                <a:avLst/>
                <a:gdLst>
                  <a:gd name="T0" fmla="*/ 191508 w 52"/>
                  <a:gd name="T1" fmla="*/ 11280 h 38"/>
                  <a:gd name="T2" fmla="*/ 63836 w 52"/>
                  <a:gd name="T3" fmla="*/ 139115 h 38"/>
                  <a:gd name="T4" fmla="*/ 60081 w 52"/>
                  <a:gd name="T5" fmla="*/ 142875 h 38"/>
                  <a:gd name="T6" fmla="*/ 56326 w 52"/>
                  <a:gd name="T7" fmla="*/ 139115 h 38"/>
                  <a:gd name="T8" fmla="*/ 3755 w 52"/>
                  <a:gd name="T9" fmla="*/ 86477 h 38"/>
                  <a:gd name="T10" fmla="*/ 3755 w 52"/>
                  <a:gd name="T11" fmla="*/ 78957 h 38"/>
                  <a:gd name="T12" fmla="*/ 11265 w 52"/>
                  <a:gd name="T13" fmla="*/ 78957 h 38"/>
                  <a:gd name="T14" fmla="*/ 60081 w 52"/>
                  <a:gd name="T15" fmla="*/ 124076 h 38"/>
                  <a:gd name="T16" fmla="*/ 183998 w 52"/>
                  <a:gd name="T17" fmla="*/ 3760 h 38"/>
                  <a:gd name="T18" fmla="*/ 191508 w 52"/>
                  <a:gd name="T19" fmla="*/ 3760 h 38"/>
                  <a:gd name="T20" fmla="*/ 191508 w 52"/>
                  <a:gd name="T21" fmla="*/ 11280 h 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52"/>
                  <a:gd name="ODFBottom" fmla="val 38"/>
                  <a:gd name="ODFWidth" fmla="val 52"/>
                  <a:gd name="ODFHeight" fmla="val 38"/>
                </a:gdLst>
                <a:ahLst/>
                <a:cxnLst/>
                <a:rect l="OXMLTextRectL" t="OXMLTextRectT" r="OXMLTextRectR" b="OXMLTextRectB"/>
                <a:pathLst>
                  <a:path w="52" h="38">
                    <a:moveTo>
                      <a:pt x="51" y="3"/>
                    </a:move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8"/>
                      <a:pt x="17" y="38"/>
                      <a:pt x="16" y="38"/>
                    </a:cubicBezTo>
                    <a:cubicBezTo>
                      <a:pt x="15" y="38"/>
                      <a:pt x="15" y="38"/>
                      <a:pt x="15" y="37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3"/>
                      <a:pt x="0" y="21"/>
                      <a:pt x="1" y="21"/>
                    </a:cubicBezTo>
                    <a:cubicBezTo>
                      <a:pt x="1" y="20"/>
                      <a:pt x="3" y="20"/>
                      <a:pt x="3" y="21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49" y="1"/>
                      <a:pt x="49" y="1"/>
                      <a:pt x="49" y="1"/>
                    </a:cubicBezTo>
                    <a:cubicBezTo>
                      <a:pt x="49" y="0"/>
                      <a:pt x="51" y="0"/>
                      <a:pt x="51" y="1"/>
                    </a:cubicBezTo>
                    <a:cubicBezTo>
                      <a:pt x="52" y="1"/>
                      <a:pt x="52" y="3"/>
                      <a:pt x="51" y="3"/>
                    </a:cubicBezTo>
                    <a:close/>
                  </a:path>
                </a:pathLst>
              </a:custGeom>
              <a:solidFill>
                <a:srgbClr val="00B050"/>
              </a:solidFill>
              <a:ln w="28575">
                <a:solidFill>
                  <a:srgbClr val="44C0C5"/>
                </a:solidFill>
                <a:prstDash val="solid"/>
              </a:ln>
            </p:spPr>
            <p:txBody>
              <a:bodyPr lIns="91440" tIns="45720" rIns="91440" bIns="45720"/>
              <a:lstStyle/>
              <a:p>
                <a:pPr marL="0" marR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2800" b="0" i="0" u="none" strike="noStrike" cap="none" spc="0" baseline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endParaRPr>
              </a:p>
            </p:txBody>
          </p:sp>
          <p:sp>
            <p:nvSpPr>
              <p:cNvPr id="351" name="Shape 351"/>
              <p:cNvSpPr/>
              <p:nvPr/>
            </p:nvSpPr>
            <p:spPr>
              <a:xfrm>
                <a:off x="4633" y="3317633"/>
                <a:ext cx="365648" cy="254580"/>
              </a:xfrm>
              <a:custGeom>
                <a:avLst/>
                <a:gdLst>
                  <a:gd name="T0" fmla="*/ 191508 w 52"/>
                  <a:gd name="T1" fmla="*/ 11280 h 38"/>
                  <a:gd name="T2" fmla="*/ 63836 w 52"/>
                  <a:gd name="T3" fmla="*/ 139115 h 38"/>
                  <a:gd name="T4" fmla="*/ 60081 w 52"/>
                  <a:gd name="T5" fmla="*/ 142875 h 38"/>
                  <a:gd name="T6" fmla="*/ 56326 w 52"/>
                  <a:gd name="T7" fmla="*/ 139115 h 38"/>
                  <a:gd name="T8" fmla="*/ 3755 w 52"/>
                  <a:gd name="T9" fmla="*/ 86477 h 38"/>
                  <a:gd name="T10" fmla="*/ 3755 w 52"/>
                  <a:gd name="T11" fmla="*/ 78957 h 38"/>
                  <a:gd name="T12" fmla="*/ 11265 w 52"/>
                  <a:gd name="T13" fmla="*/ 78957 h 38"/>
                  <a:gd name="T14" fmla="*/ 60081 w 52"/>
                  <a:gd name="T15" fmla="*/ 124076 h 38"/>
                  <a:gd name="T16" fmla="*/ 183998 w 52"/>
                  <a:gd name="T17" fmla="*/ 3760 h 38"/>
                  <a:gd name="T18" fmla="*/ 191508 w 52"/>
                  <a:gd name="T19" fmla="*/ 3760 h 38"/>
                  <a:gd name="T20" fmla="*/ 191508 w 52"/>
                  <a:gd name="T21" fmla="*/ 11280 h 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52"/>
                  <a:gd name="ODFBottom" fmla="val 38"/>
                  <a:gd name="ODFWidth" fmla="val 52"/>
                  <a:gd name="ODFHeight" fmla="val 38"/>
                </a:gdLst>
                <a:ahLst/>
                <a:cxnLst/>
                <a:rect l="OXMLTextRectL" t="OXMLTextRectT" r="OXMLTextRectR" b="OXMLTextRectB"/>
                <a:pathLst>
                  <a:path w="52" h="38">
                    <a:moveTo>
                      <a:pt x="51" y="3"/>
                    </a:move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8"/>
                      <a:pt x="17" y="38"/>
                      <a:pt x="16" y="38"/>
                    </a:cubicBezTo>
                    <a:cubicBezTo>
                      <a:pt x="15" y="38"/>
                      <a:pt x="15" y="38"/>
                      <a:pt x="15" y="37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3"/>
                      <a:pt x="0" y="21"/>
                      <a:pt x="1" y="21"/>
                    </a:cubicBezTo>
                    <a:cubicBezTo>
                      <a:pt x="1" y="20"/>
                      <a:pt x="3" y="20"/>
                      <a:pt x="3" y="21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49" y="1"/>
                      <a:pt x="49" y="1"/>
                      <a:pt x="49" y="1"/>
                    </a:cubicBezTo>
                    <a:cubicBezTo>
                      <a:pt x="49" y="0"/>
                      <a:pt x="51" y="0"/>
                      <a:pt x="51" y="1"/>
                    </a:cubicBezTo>
                    <a:cubicBezTo>
                      <a:pt x="52" y="1"/>
                      <a:pt x="52" y="3"/>
                      <a:pt x="51" y="3"/>
                    </a:cubicBezTo>
                    <a:close/>
                  </a:path>
                </a:pathLst>
              </a:custGeom>
              <a:solidFill>
                <a:srgbClr val="00B050"/>
              </a:solidFill>
              <a:ln w="28575">
                <a:solidFill>
                  <a:srgbClr val="44C0C5"/>
                </a:solidFill>
                <a:prstDash val="solid"/>
              </a:ln>
            </p:spPr>
            <p:txBody>
              <a:bodyPr lIns="91440" tIns="45720" rIns="91440" bIns="45720"/>
              <a:lstStyle/>
              <a:p>
                <a:pPr marL="0" marR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2800" b="0" i="0" u="none" strike="noStrike" cap="none" spc="0" baseline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endParaRPr>
              </a:p>
            </p:txBody>
          </p:sp>
          <p:sp>
            <p:nvSpPr>
              <p:cNvPr id="352" name="Shape 352"/>
              <p:cNvSpPr/>
              <p:nvPr/>
            </p:nvSpPr>
            <p:spPr>
              <a:xfrm>
                <a:off x="0" y="2444907"/>
                <a:ext cx="365648" cy="254580"/>
              </a:xfrm>
              <a:custGeom>
                <a:avLst/>
                <a:gdLst>
                  <a:gd name="T0" fmla="*/ 191508 w 52"/>
                  <a:gd name="T1" fmla="*/ 11280 h 38"/>
                  <a:gd name="T2" fmla="*/ 63836 w 52"/>
                  <a:gd name="T3" fmla="*/ 139115 h 38"/>
                  <a:gd name="T4" fmla="*/ 60081 w 52"/>
                  <a:gd name="T5" fmla="*/ 142875 h 38"/>
                  <a:gd name="T6" fmla="*/ 56326 w 52"/>
                  <a:gd name="T7" fmla="*/ 139115 h 38"/>
                  <a:gd name="T8" fmla="*/ 3755 w 52"/>
                  <a:gd name="T9" fmla="*/ 86477 h 38"/>
                  <a:gd name="T10" fmla="*/ 3755 w 52"/>
                  <a:gd name="T11" fmla="*/ 78957 h 38"/>
                  <a:gd name="T12" fmla="*/ 11265 w 52"/>
                  <a:gd name="T13" fmla="*/ 78957 h 38"/>
                  <a:gd name="T14" fmla="*/ 60081 w 52"/>
                  <a:gd name="T15" fmla="*/ 124076 h 38"/>
                  <a:gd name="T16" fmla="*/ 183998 w 52"/>
                  <a:gd name="T17" fmla="*/ 3760 h 38"/>
                  <a:gd name="T18" fmla="*/ 191508 w 52"/>
                  <a:gd name="T19" fmla="*/ 3760 h 38"/>
                  <a:gd name="T20" fmla="*/ 191508 w 52"/>
                  <a:gd name="T21" fmla="*/ 11280 h 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52"/>
                  <a:gd name="ODFBottom" fmla="val 38"/>
                  <a:gd name="ODFWidth" fmla="val 52"/>
                  <a:gd name="ODFHeight" fmla="val 38"/>
                </a:gdLst>
                <a:ahLst/>
                <a:cxnLst/>
                <a:rect l="OXMLTextRectL" t="OXMLTextRectT" r="OXMLTextRectR" b="OXMLTextRectB"/>
                <a:pathLst>
                  <a:path w="52" h="38">
                    <a:moveTo>
                      <a:pt x="51" y="3"/>
                    </a:move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8"/>
                      <a:pt x="17" y="38"/>
                      <a:pt x="16" y="38"/>
                    </a:cubicBezTo>
                    <a:cubicBezTo>
                      <a:pt x="15" y="38"/>
                      <a:pt x="15" y="38"/>
                      <a:pt x="15" y="37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3"/>
                      <a:pt x="0" y="21"/>
                      <a:pt x="1" y="21"/>
                    </a:cubicBezTo>
                    <a:cubicBezTo>
                      <a:pt x="1" y="20"/>
                      <a:pt x="3" y="20"/>
                      <a:pt x="3" y="21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49" y="1"/>
                      <a:pt x="49" y="1"/>
                      <a:pt x="49" y="1"/>
                    </a:cubicBezTo>
                    <a:cubicBezTo>
                      <a:pt x="49" y="0"/>
                      <a:pt x="51" y="0"/>
                      <a:pt x="51" y="1"/>
                    </a:cubicBezTo>
                    <a:cubicBezTo>
                      <a:pt x="52" y="1"/>
                      <a:pt x="52" y="3"/>
                      <a:pt x="51" y="3"/>
                    </a:cubicBezTo>
                    <a:close/>
                  </a:path>
                </a:pathLst>
              </a:custGeom>
              <a:solidFill>
                <a:srgbClr val="00B050"/>
              </a:solidFill>
              <a:ln w="28575">
                <a:solidFill>
                  <a:srgbClr val="44C0C5"/>
                </a:solidFill>
                <a:prstDash val="solid"/>
              </a:ln>
            </p:spPr>
            <p:txBody>
              <a:bodyPr lIns="91440" tIns="45720" rIns="91440" bIns="45720"/>
              <a:lstStyle/>
              <a:p>
                <a:pPr marL="0" marR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2800" b="0" i="0" u="none" strike="noStrike" cap="none" spc="0" baseline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endParaRPr>
              </a:p>
            </p:txBody>
          </p:sp>
        </p:grpSp>
      </p:grpSp>
      <p:sp>
        <p:nvSpPr>
          <p:cNvPr id="353" name="Shape 353"/>
          <p:cNvSpPr/>
          <p:nvPr/>
        </p:nvSpPr>
        <p:spPr>
          <a:xfrm>
            <a:off x="5068775" y="3528848"/>
            <a:ext cx="6229597" cy="505826"/>
          </a:xfrm>
          <a:prstGeom prst="round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/>
          <a:p>
            <a:pPr marL="0" indent="0" algn="l">
              <a:spcBef>
                <a:spcPts val="1000"/>
              </a:spcBef>
            </a:pPr>
            <a:endParaRPr sz="1800" b="1">
              <a:solidFill>
                <a:srgbClr val="394359"/>
              </a:solidFill>
              <a:latin typeface="Century Gothic"/>
              <a:ea typeface="Century Gothic"/>
              <a:cs typeface="Century Gothic"/>
            </a:endParaRPr>
          </a:p>
          <a:p>
            <a:pPr marL="0" indent="0" algn="l">
              <a:spcBef>
                <a:spcPts val="1000"/>
              </a:spcBef>
            </a:pPr>
            <a:r>
              <a:rPr sz="1800" b="1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строительство объектов благоустройства</a:t>
            </a:r>
          </a:p>
          <a:p>
            <a:pPr marL="0" indent="0" algn="l"/>
            <a:endParaRPr sz="1800">
              <a:solidFill>
                <a:srgbClr val="394359"/>
              </a:solidFill>
              <a:latin typeface="Century Gothic"/>
              <a:ea typeface="Century Gothic"/>
              <a:cs typeface="Century Gothic"/>
            </a:endParaRPr>
          </a:p>
        </p:txBody>
      </p:sp>
      <p:sp>
        <p:nvSpPr>
          <p:cNvPr id="354" name="Shape 354"/>
          <p:cNvSpPr/>
          <p:nvPr/>
        </p:nvSpPr>
        <p:spPr>
          <a:xfrm>
            <a:off x="746785" y="1589325"/>
            <a:ext cx="3478695" cy="1258088"/>
          </a:xfrm>
          <a:prstGeom prst="snip1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r>
              <a:rPr sz="2500" b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11 проектов </a:t>
            </a:r>
          </a:p>
          <a:p>
            <a:pPr marL="0" indent="0" algn="ctr"/>
            <a:r>
              <a:rPr sz="1800" b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общим объемом инвестиций более </a:t>
            </a:r>
            <a:r>
              <a:rPr sz="2500" b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11 млрд. рублей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/>
          <p:nvPr/>
        </p:nvSpPr>
        <p:spPr>
          <a:xfrm>
            <a:off x="8869254" y="1649471"/>
            <a:ext cx="858946" cy="5208527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/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 spc="0" baseline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57" name="Shape 357"/>
          <p:cNvSpPr/>
          <p:nvPr/>
        </p:nvSpPr>
        <p:spPr>
          <a:xfrm>
            <a:off x="2632421" y="1638657"/>
            <a:ext cx="798940" cy="5219341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/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 spc="0" baseline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58" name="Shape 358"/>
          <p:cNvSpPr txBox="1">
            <a:spLocks noGrp="1"/>
          </p:cNvSpPr>
          <p:nvPr>
            <p:ph type="sldNum" idx="12"/>
          </p:nvPr>
        </p:nvSpPr>
        <p:spPr>
          <a:xfrm>
            <a:off x="9071003" y="6373032"/>
            <a:ext cx="28448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lvl="0"/>
          </a:lstStyle>
          <a:p>
            <a:r>
              <a:rPr sz="1200">
                <a:solidFill>
                  <a:srgbClr val="000000">
                    <a:tint val="75000"/>
                  </a:srgbClr>
                </a:solidFill>
              </a:rPr>
              <a:t>11</a:t>
            </a:r>
          </a:p>
        </p:txBody>
      </p:sp>
      <p:pic>
        <p:nvPicPr>
          <p:cNvPr id="360" name="Picture 360"/>
          <p:cNvPicPr/>
          <p:nvPr/>
        </p:nvPicPr>
        <p:blipFill>
          <a:blip r:embed="rId3"/>
          <a:srcRect l="13349" t="19682" r="1606" b="4748"/>
          <a:stretch/>
        </p:blipFill>
        <p:spPr>
          <a:xfrm>
            <a:off x="9246785" y="1638657"/>
            <a:ext cx="2480925" cy="1628367"/>
          </a:xfrm>
          <a:prstGeom prst="roundRect">
            <a:avLst>
              <a:gd name="adj" fmla="val 8594"/>
            </a:avLst>
          </a:prstGeom>
          <a:ln>
            <a:noFill/>
          </a:ln>
        </p:spPr>
      </p:pic>
      <p:pic>
        <p:nvPicPr>
          <p:cNvPr id="362" name="Picture 362"/>
          <p:cNvPicPr/>
          <p:nvPr/>
        </p:nvPicPr>
        <p:blipFill>
          <a:blip r:embed="rId4"/>
          <a:srcRect t="15880"/>
          <a:stretch/>
        </p:blipFill>
        <p:spPr>
          <a:xfrm>
            <a:off x="441136" y="1280359"/>
            <a:ext cx="1860049" cy="1280531"/>
          </a:xfrm>
          <a:prstGeom prst="roundRect">
            <a:avLst>
              <a:gd name="adj" fmla="val 8594"/>
            </a:avLst>
          </a:prstGeom>
          <a:ln>
            <a:noFill/>
          </a:ln>
        </p:spPr>
      </p:pic>
      <p:pic>
        <p:nvPicPr>
          <p:cNvPr id="364" name="Picture 364"/>
          <p:cNvPicPr/>
          <p:nvPr/>
        </p:nvPicPr>
        <p:blipFill>
          <a:blip r:embed="rId5"/>
          <a:srcRect t="7822"/>
          <a:stretch/>
        </p:blipFill>
        <p:spPr>
          <a:xfrm>
            <a:off x="434020" y="3009525"/>
            <a:ext cx="1860049" cy="1235729"/>
          </a:xfrm>
          <a:prstGeom prst="roundRect">
            <a:avLst>
              <a:gd name="adj" fmla="val 8594"/>
            </a:avLst>
          </a:prstGeom>
          <a:ln>
            <a:noFill/>
          </a:ln>
        </p:spPr>
      </p:pic>
      <p:pic>
        <p:nvPicPr>
          <p:cNvPr id="366" name="Picture 366"/>
          <p:cNvPicPr/>
          <p:nvPr/>
        </p:nvPicPr>
        <p:blipFill>
          <a:blip r:embed="rId6"/>
          <a:srcRect t="25305"/>
          <a:stretch/>
        </p:blipFill>
        <p:spPr>
          <a:xfrm>
            <a:off x="502236" y="4973233"/>
            <a:ext cx="1860049" cy="1224228"/>
          </a:xfrm>
          <a:prstGeom prst="roundRect">
            <a:avLst>
              <a:gd name="adj" fmla="val 8594"/>
            </a:avLst>
          </a:prstGeom>
          <a:ln>
            <a:noFill/>
          </a:ln>
        </p:spPr>
      </p:pic>
      <p:sp>
        <p:nvSpPr>
          <p:cNvPr id="367" name="Shape 367"/>
          <p:cNvSpPr/>
          <p:nvPr/>
        </p:nvSpPr>
        <p:spPr>
          <a:xfrm>
            <a:off x="63402" y="2618162"/>
            <a:ext cx="2601281" cy="24929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85725" indent="0" algn="ctr">
              <a:lnSpc>
                <a:spcPct val="80000"/>
              </a:lnSpc>
            </a:pPr>
            <a:r>
              <a:rPr sz="120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СОШ № 9 в мкр. 39  Блок 2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8" name="Shape 368"/>
          <p:cNvSpPr/>
          <p:nvPr/>
        </p:nvSpPr>
        <p:spPr>
          <a:xfrm>
            <a:off x="369592" y="6210161"/>
            <a:ext cx="2125335" cy="544764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85725" indent="0" algn="ctr">
              <a:lnSpc>
                <a:spcPct val="80000"/>
              </a:lnSpc>
            </a:pPr>
            <a:r>
              <a:rPr sz="120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СОШ в мкр. 5А </a:t>
            </a:r>
          </a:p>
          <a:p>
            <a:pPr marL="85725" indent="0" algn="ctr">
              <a:lnSpc>
                <a:spcPct val="80000"/>
              </a:lnSpc>
            </a:pPr>
            <a:r>
              <a:rPr sz="120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(с универсальной </a:t>
            </a:r>
          </a:p>
          <a:p>
            <a:pPr marL="85725" indent="0" algn="ctr">
              <a:lnSpc>
                <a:spcPct val="80000"/>
              </a:lnSpc>
            </a:pPr>
            <a:r>
              <a:rPr sz="120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безбарьерной средой)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9" name="Shape 369"/>
          <p:cNvSpPr/>
          <p:nvPr/>
        </p:nvSpPr>
        <p:spPr>
          <a:xfrm>
            <a:off x="126578" y="4263446"/>
            <a:ext cx="2484733" cy="53553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85725" indent="0" algn="ctr">
              <a:lnSpc>
                <a:spcPct val="80000"/>
              </a:lnSpc>
            </a:pPr>
            <a:r>
              <a:rPr sz="120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СОШ в мкр. 20 А </a:t>
            </a:r>
          </a:p>
          <a:p>
            <a:pPr marL="85725" indent="0" algn="ctr">
              <a:lnSpc>
                <a:spcPct val="80000"/>
              </a:lnSpc>
            </a:pPr>
            <a:r>
              <a:rPr sz="120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(с универсальной </a:t>
            </a:r>
          </a:p>
          <a:p>
            <a:pPr marL="85725" indent="0" algn="ctr">
              <a:lnSpc>
                <a:spcPct val="80000"/>
              </a:lnSpc>
            </a:pPr>
            <a:r>
              <a:rPr sz="120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безбарьерной средой)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0" name="Shape 370"/>
          <p:cNvSpPr/>
          <p:nvPr/>
        </p:nvSpPr>
        <p:spPr>
          <a:xfrm>
            <a:off x="9095733" y="3269727"/>
            <a:ext cx="2733578" cy="683264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85725" indent="0" algn="ctr">
              <a:lnSpc>
                <a:spcPct val="80000"/>
              </a:lnSpc>
            </a:pPr>
            <a:r>
              <a:rPr sz="120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Автомобильная дорога «Проспект Комсомольский </a:t>
            </a:r>
          </a:p>
          <a:p>
            <a:pPr marL="85725" indent="0" algn="ctr">
              <a:lnSpc>
                <a:spcPct val="80000"/>
              </a:lnSpc>
            </a:pPr>
            <a:r>
              <a:rPr sz="120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на участке от ул.  Федорова </a:t>
            </a:r>
          </a:p>
          <a:p>
            <a:pPr marL="85725" indent="0" algn="ctr">
              <a:lnSpc>
                <a:spcPct val="80000"/>
              </a:lnSpc>
            </a:pPr>
            <a:r>
              <a:rPr sz="120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до ул. Кайдалова в г. Сургуте»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1" name="Shape 371"/>
          <p:cNvSpPr/>
          <p:nvPr/>
        </p:nvSpPr>
        <p:spPr>
          <a:xfrm>
            <a:off x="8994133" y="5866246"/>
            <a:ext cx="3032766" cy="69249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85725" indent="0" algn="ctr">
              <a:lnSpc>
                <a:spcPct val="80000"/>
              </a:lnSpc>
            </a:pPr>
            <a:r>
              <a:rPr sz="120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Модернизация системы уличного освещения с применением энергоэффективного оборудования 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73" name="Picture 373"/>
          <p:cNvPicPr/>
          <p:nvPr/>
        </p:nvPicPr>
        <p:blipFill>
          <a:blip r:embed="rId7"/>
          <a:srcRect b="38330"/>
          <a:stretch/>
        </p:blipFill>
        <p:spPr>
          <a:xfrm>
            <a:off x="9246785" y="4218738"/>
            <a:ext cx="2480925" cy="1641716"/>
          </a:xfrm>
          <a:prstGeom prst="roundRect">
            <a:avLst>
              <a:gd name="adj" fmla="val 8594"/>
            </a:avLst>
          </a:prstGeom>
          <a:ln>
            <a:noFill/>
          </a:ln>
        </p:spPr>
      </p:pic>
      <p:pic>
        <p:nvPicPr>
          <p:cNvPr id="375" name="Picture 375"/>
          <p:cNvPicPr/>
          <p:nvPr/>
        </p:nvPicPr>
        <p:blipFill>
          <a:blip r:embed="rId8"/>
          <a:srcRect t="13885"/>
          <a:stretch/>
        </p:blipFill>
        <p:spPr>
          <a:xfrm>
            <a:off x="5976678" y="1649471"/>
            <a:ext cx="2441209" cy="1628366"/>
          </a:xfrm>
          <a:prstGeom prst="roundRect">
            <a:avLst>
              <a:gd name="adj" fmla="val 8594"/>
            </a:avLst>
          </a:prstGeom>
          <a:ln>
            <a:noFill/>
          </a:ln>
        </p:spPr>
      </p:pic>
      <p:pic>
        <p:nvPicPr>
          <p:cNvPr id="377" name="Picture 377"/>
          <p:cNvPicPr/>
          <p:nvPr/>
        </p:nvPicPr>
        <p:blipFill>
          <a:blip r:embed="rId9"/>
          <a:srcRect l="19075" t="16796" r="4769" b="11837"/>
          <a:stretch/>
        </p:blipFill>
        <p:spPr>
          <a:xfrm>
            <a:off x="2993845" y="1638657"/>
            <a:ext cx="2477599" cy="1658640"/>
          </a:xfrm>
          <a:prstGeom prst="roundRect">
            <a:avLst>
              <a:gd name="adj" fmla="val 8594"/>
            </a:avLst>
          </a:prstGeom>
          <a:ln>
            <a:noFill/>
          </a:ln>
        </p:spPr>
      </p:pic>
      <p:pic>
        <p:nvPicPr>
          <p:cNvPr id="379" name="Picture 379"/>
          <p:cNvPicPr/>
          <p:nvPr/>
        </p:nvPicPr>
        <p:blipFill>
          <a:blip r:embed="rId10"/>
          <a:stretch/>
        </p:blipFill>
        <p:spPr>
          <a:xfrm>
            <a:off x="6059558" y="4280276"/>
            <a:ext cx="2358329" cy="1584204"/>
          </a:xfrm>
          <a:prstGeom prst="roundRect">
            <a:avLst>
              <a:gd name="adj" fmla="val 8594"/>
            </a:avLst>
          </a:prstGeom>
          <a:ln>
            <a:noFill/>
          </a:ln>
        </p:spPr>
      </p:pic>
      <p:pic>
        <p:nvPicPr>
          <p:cNvPr id="381" name="Picture 381"/>
          <p:cNvPicPr/>
          <p:nvPr/>
        </p:nvPicPr>
        <p:blipFill>
          <a:blip r:embed="rId11"/>
          <a:stretch/>
        </p:blipFill>
        <p:spPr>
          <a:xfrm>
            <a:off x="3005349" y="4218738"/>
            <a:ext cx="2466095" cy="1641716"/>
          </a:xfrm>
          <a:prstGeom prst="roundRect">
            <a:avLst>
              <a:gd name="adj" fmla="val 8594"/>
            </a:avLst>
          </a:prstGeom>
          <a:ln>
            <a:noFill/>
          </a:ln>
        </p:spPr>
      </p:pic>
      <p:sp>
        <p:nvSpPr>
          <p:cNvPr id="382" name="Shape 382"/>
          <p:cNvSpPr/>
          <p:nvPr/>
        </p:nvSpPr>
        <p:spPr>
          <a:xfrm>
            <a:off x="6025774" y="3292304"/>
            <a:ext cx="2214496" cy="544764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85725" indent="0" algn="ctr">
              <a:lnSpc>
                <a:spcPct val="80000"/>
              </a:lnSpc>
            </a:pPr>
            <a:r>
              <a:rPr sz="120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Спортивный комплекс </a:t>
            </a:r>
          </a:p>
          <a:p>
            <a:pPr marL="85725" indent="0" algn="ctr">
              <a:lnSpc>
                <a:spcPct val="80000"/>
              </a:lnSpc>
            </a:pPr>
            <a:r>
              <a:rPr sz="120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с универсальным игровым залом в мкр. А 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83" name="Shape 383"/>
          <p:cNvSpPr/>
          <p:nvPr/>
        </p:nvSpPr>
        <p:spPr>
          <a:xfrm>
            <a:off x="5878680" y="5878946"/>
            <a:ext cx="2655103" cy="69249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85725" indent="0" algn="ctr">
              <a:lnSpc>
                <a:spcPct val="80000"/>
              </a:lnSpc>
            </a:pPr>
            <a:r>
              <a:rPr sz="120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Спортивный комплекс </a:t>
            </a:r>
          </a:p>
          <a:p>
            <a:pPr marL="85725" indent="0" algn="ctr">
              <a:lnSpc>
                <a:spcPct val="80000"/>
              </a:lnSpc>
            </a:pPr>
            <a:r>
              <a:rPr sz="120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с универсальным игровым залом и дворец боевых искусств в мкр. 30А</a:t>
            </a:r>
          </a:p>
        </p:txBody>
      </p:sp>
      <p:sp>
        <p:nvSpPr>
          <p:cNvPr id="384" name="Shape 384"/>
          <p:cNvSpPr/>
          <p:nvPr/>
        </p:nvSpPr>
        <p:spPr>
          <a:xfrm>
            <a:off x="2851617" y="3298144"/>
            <a:ext cx="2526436" cy="683264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85725" indent="0" algn="ctr">
              <a:lnSpc>
                <a:spcPct val="80000"/>
              </a:lnSpc>
            </a:pPr>
            <a:r>
              <a:rPr sz="120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Спортивный комплекс </a:t>
            </a:r>
          </a:p>
          <a:p>
            <a:pPr marL="85725" indent="0" algn="ctr">
              <a:lnSpc>
                <a:spcPct val="80000"/>
              </a:lnSpc>
            </a:pPr>
            <a:r>
              <a:rPr sz="120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с универсальным игровым залом в мкр. Хоззона </a:t>
            </a:r>
          </a:p>
          <a:p>
            <a:pPr marL="85725" indent="0" algn="ctr">
              <a:lnSpc>
                <a:spcPct val="80000"/>
              </a:lnSpc>
            </a:pPr>
            <a:r>
              <a:rPr sz="120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(по ул. Маяковского) 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85" name="Shape 385"/>
          <p:cNvSpPr/>
          <p:nvPr/>
        </p:nvSpPr>
        <p:spPr>
          <a:xfrm>
            <a:off x="3000943" y="5862080"/>
            <a:ext cx="2291937" cy="54476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85725" indent="0" algn="ctr">
              <a:lnSpc>
                <a:spcPct val="80000"/>
              </a:lnSpc>
            </a:pPr>
            <a:r>
              <a:rPr sz="120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Спортивный комплекс </a:t>
            </a:r>
          </a:p>
          <a:p>
            <a:pPr marL="85725" indent="0" algn="ctr">
              <a:lnSpc>
                <a:spcPct val="80000"/>
              </a:lnSpc>
            </a:pPr>
            <a:r>
              <a:rPr sz="120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с искусственным льдом </a:t>
            </a:r>
          </a:p>
          <a:p>
            <a:pPr marL="85725" indent="0" algn="ctr">
              <a:lnSpc>
                <a:spcPct val="80000"/>
              </a:lnSpc>
            </a:pPr>
            <a:r>
              <a:rPr sz="120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(мкр. Хоззона)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86" name="Shape 386"/>
          <p:cNvSpPr/>
          <p:nvPr/>
        </p:nvSpPr>
        <p:spPr>
          <a:xfrm>
            <a:off x="441136" y="663700"/>
            <a:ext cx="11286573" cy="500010"/>
          </a:xfrm>
          <a:prstGeom prst="roundRect">
            <a:avLst/>
          </a:prstGeom>
          <a:gradFill>
            <a:gsLst>
              <a:gs pos="16000">
                <a:srgbClr val="DEE8F3"/>
              </a:gs>
              <a:gs pos="37000">
                <a:srgbClr val="D3E0EF"/>
              </a:gs>
              <a:gs pos="0">
                <a:schemeClr val="accent1">
                  <a:lumMod val="5000"/>
                  <a:lumOff val="95000"/>
                </a:schemeClr>
              </a:gs>
              <a:gs pos="58000">
                <a:schemeClr val="accent1">
                  <a:lumMod val="40000"/>
                  <a:lumOff val="60000"/>
                </a:schemeClr>
              </a:gs>
              <a:gs pos="83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2200" b="1">
              <a:solidFill>
                <a:srgbClr val="394359"/>
              </a:solidFill>
              <a:latin typeface="Century Gothic"/>
              <a:ea typeface="Century Gothic"/>
              <a:cs typeface="Century Gothic"/>
            </a:endParaRPr>
          </a:p>
          <a:p>
            <a:pPr marL="0" indent="0" algn="ctr"/>
            <a:r>
              <a:rPr sz="2400" b="1">
                <a:solidFill>
                  <a:srgbClr val="394359"/>
                </a:solidFill>
                <a:latin typeface="+mn-lt"/>
                <a:ea typeface="+mn-ea"/>
                <a:cs typeface="+mn-cs"/>
              </a:rPr>
              <a:t>Бюджетные инвестиции 2019 -2023 годов</a:t>
            </a:r>
          </a:p>
          <a:p>
            <a:pPr marL="0" indent="0" algn="ctr"/>
            <a:endParaRPr sz="2200">
              <a:solidFill>
                <a:srgbClr val="394359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/>
          <p:nvPr/>
        </p:nvSpPr>
        <p:spPr>
          <a:xfrm>
            <a:off x="8665955" y="2002615"/>
            <a:ext cx="636017" cy="1089655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/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600" b="0" i="0" u="none" strike="noStrike" cap="none" spc="0" baseline="0">
              <a:solidFill>
                <a:srgbClr val="394359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89" name="Shape 389"/>
          <p:cNvSpPr/>
          <p:nvPr/>
        </p:nvSpPr>
        <p:spPr>
          <a:xfrm>
            <a:off x="266103" y="4112001"/>
            <a:ext cx="636016" cy="923331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/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600" b="0" i="0" u="none" strike="noStrike" cap="none" spc="0" baseline="0">
              <a:solidFill>
                <a:srgbClr val="394359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90" name="Shape 390"/>
          <p:cNvSpPr txBox="1"/>
          <p:nvPr/>
        </p:nvSpPr>
        <p:spPr>
          <a:xfrm>
            <a:off x="802836" y="548341"/>
            <a:ext cx="10779564" cy="443711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 indent="0" algn="l">
              <a:spcBef>
                <a:spcPts val="100"/>
              </a:spcBef>
            </a:pPr>
            <a:r>
              <a:rPr sz="2800" b="1" spc="-5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Уникальные меры поддержки инвестиционных проектов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91" name="Shape 391"/>
          <p:cNvGrpSpPr/>
          <p:nvPr/>
        </p:nvGrpSpPr>
        <p:grpSpPr>
          <a:xfrm>
            <a:off x="4350655" y="1912530"/>
            <a:ext cx="4468434" cy="1903626"/>
            <a:chOff x="0" y="0"/>
            <a:chExt cx="4468434" cy="1903626"/>
          </a:xfrm>
        </p:grpSpPr>
        <p:sp>
          <p:nvSpPr>
            <p:cNvPr id="392" name="Shape 392"/>
            <p:cNvSpPr/>
            <p:nvPr/>
          </p:nvSpPr>
          <p:spPr>
            <a:xfrm>
              <a:off x="0" y="110328"/>
              <a:ext cx="784039" cy="1793298"/>
            </a:xfrm>
            <a:prstGeom prst="rect">
              <a:avLst/>
            </a:prstGeom>
            <a:blipFill>
              <a:blip r:embed="rId2"/>
              <a:stretch/>
            </a:blipFill>
          </p:spPr>
          <p:txBody>
            <a:bodyPr wrap="square" lIns="0" tIns="0" rIns="0" bIns="0"/>
            <a:lstStyle/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1600" b="0" i="0" u="none" strike="noStrike" cap="none" spc="0" baseline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393" name="Shape 393"/>
            <p:cNvSpPr/>
            <p:nvPr/>
          </p:nvSpPr>
          <p:spPr>
            <a:xfrm>
              <a:off x="390622" y="0"/>
              <a:ext cx="4077811" cy="487160"/>
            </a:xfrm>
            <a:prstGeom prst="rect">
              <a:avLst/>
            </a:prstGeom>
          </p:spPr>
          <p:txBody>
            <a:bodyPr wrap="square" lIns="91440" tIns="45720" rIns="91440" bIns="45720">
              <a:spAutoFit/>
            </a:bodyPr>
            <a:lstStyle/>
            <a:p>
              <a:pPr marL="0" indent="0" algn="l"/>
              <a:endParaRPr sz="160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</a:endParaRPr>
            </a:p>
          </p:txBody>
        </p:sp>
      </p:grpSp>
      <p:grpSp>
        <p:nvGrpSpPr>
          <p:cNvPr id="394" name="Shape 394"/>
          <p:cNvGrpSpPr/>
          <p:nvPr/>
        </p:nvGrpSpPr>
        <p:grpSpPr>
          <a:xfrm>
            <a:off x="187100" y="2102088"/>
            <a:ext cx="3969741" cy="4045317"/>
            <a:chOff x="0" y="0"/>
            <a:chExt cx="3969741" cy="4045317"/>
          </a:xfrm>
        </p:grpSpPr>
        <p:grpSp>
          <p:nvGrpSpPr>
            <p:cNvPr id="395" name="Shape 395"/>
            <p:cNvGrpSpPr/>
            <p:nvPr/>
          </p:nvGrpSpPr>
          <p:grpSpPr>
            <a:xfrm>
              <a:off x="88900" y="0"/>
              <a:ext cx="3580633" cy="925157"/>
              <a:chOff x="0" y="0"/>
              <a:chExt cx="3580633" cy="925157"/>
            </a:xfrm>
          </p:grpSpPr>
          <p:sp>
            <p:nvSpPr>
              <p:cNvPr id="396" name="Shape 396"/>
              <p:cNvSpPr/>
              <p:nvPr/>
            </p:nvSpPr>
            <p:spPr>
              <a:xfrm>
                <a:off x="0" y="0"/>
                <a:ext cx="636017" cy="925157"/>
              </a:xfrm>
              <a:prstGeom prst="rect">
                <a:avLst/>
              </a:prstGeom>
              <a:blipFill>
                <a:blip r:embed="rId2"/>
                <a:stretch/>
              </a:blipFill>
            </p:spPr>
            <p:txBody>
              <a:bodyPr wrap="square" lIns="0" tIns="0" rIns="0" bIns="0"/>
              <a:lstStyle/>
              <a:p>
                <a:pPr marL="0" marR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600" b="0" i="0" u="none" strike="noStrike" cap="none" spc="0" baseline="0">
                  <a:solidFill>
                    <a:srgbClr val="394359"/>
                  </a:solidFill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397" name="Shape 397"/>
              <p:cNvSpPr/>
              <p:nvPr/>
            </p:nvSpPr>
            <p:spPr>
              <a:xfrm>
                <a:off x="272690" y="913"/>
                <a:ext cx="3307943" cy="584775"/>
              </a:xfrm>
              <a:prstGeom prst="rect">
                <a:avLst/>
              </a:prstGeom>
            </p:spPr>
            <p:txBody>
              <a:bodyPr wrap="square" lIns="91440" tIns="45720" rIns="91440" bIns="45720">
                <a:spAutoFit/>
              </a:bodyPr>
              <a:lstStyle/>
              <a:p>
                <a:pPr marL="0" indent="0" algn="l"/>
                <a:r>
                  <a:rPr sz="1600" b="1">
                    <a:solidFill>
                      <a:srgbClr val="394359"/>
                    </a:solidFill>
                    <a:latin typeface="Arial"/>
                    <a:ea typeface="Arial"/>
                    <a:cs typeface="Arial"/>
                  </a:rPr>
                  <a:t>Земельный участок </a:t>
                </a:r>
                <a:r>
                  <a:rPr sz="1600">
                    <a:solidFill>
                      <a:srgbClr val="394359"/>
                    </a:solidFill>
                    <a:latin typeface="Arial"/>
                    <a:ea typeface="Arial"/>
                    <a:cs typeface="Arial"/>
                  </a:rPr>
                  <a:t>в аренду без проведения торгов</a:t>
                </a:r>
                <a:endPara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398" name="Shape 398"/>
            <p:cNvGrpSpPr/>
            <p:nvPr/>
          </p:nvGrpSpPr>
          <p:grpSpPr>
            <a:xfrm>
              <a:off x="76299" y="3121987"/>
              <a:ext cx="3893441" cy="923330"/>
              <a:chOff x="0" y="0"/>
              <a:chExt cx="3893441" cy="923330"/>
            </a:xfrm>
          </p:grpSpPr>
          <p:sp>
            <p:nvSpPr>
              <p:cNvPr id="399" name="Shape 399"/>
              <p:cNvSpPr/>
              <p:nvPr/>
            </p:nvSpPr>
            <p:spPr>
              <a:xfrm>
                <a:off x="0" y="0"/>
                <a:ext cx="636017" cy="923330"/>
              </a:xfrm>
              <a:prstGeom prst="rect">
                <a:avLst/>
              </a:prstGeom>
              <a:blipFill>
                <a:blip r:embed="rId2"/>
                <a:stretch/>
              </a:blipFill>
            </p:spPr>
            <p:txBody>
              <a:bodyPr wrap="square" lIns="0" tIns="0" rIns="0" bIns="0"/>
              <a:lstStyle/>
              <a:p>
                <a:pPr marL="0" marR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600" b="0" i="0" u="none" strike="noStrike" cap="none" spc="0" baseline="0">
                  <a:solidFill>
                    <a:srgbClr val="394359"/>
                  </a:solidFill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00" name="Shape 400"/>
              <p:cNvSpPr/>
              <p:nvPr/>
            </p:nvSpPr>
            <p:spPr>
              <a:xfrm>
                <a:off x="253003" y="0"/>
                <a:ext cx="3640437" cy="830996"/>
              </a:xfrm>
              <a:prstGeom prst="rect">
                <a:avLst/>
              </a:prstGeom>
            </p:spPr>
            <p:txBody>
              <a:bodyPr wrap="square" lIns="91440" tIns="45720" rIns="91440" bIns="45720">
                <a:spAutoFit/>
              </a:bodyPr>
              <a:lstStyle/>
              <a:p>
                <a:pPr marL="0" indent="0" algn="l"/>
                <a:r>
                  <a:rPr sz="1600" b="1">
                    <a:solidFill>
                      <a:srgbClr val="394359"/>
                    </a:solidFill>
                    <a:latin typeface="Arial"/>
                    <a:ea typeface="Arial"/>
                    <a:cs typeface="Arial"/>
                  </a:rPr>
                  <a:t>Снижение налога на </a:t>
                </a:r>
                <a:endPara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pPr marL="0" indent="0" algn="l"/>
                <a:r>
                  <a:rPr sz="1600" b="1">
                    <a:solidFill>
                      <a:srgbClr val="394359"/>
                    </a:solidFill>
                    <a:latin typeface="Arial"/>
                    <a:ea typeface="Arial"/>
                    <a:cs typeface="Arial"/>
                  </a:rPr>
                  <a:t>прибыль </a:t>
                </a:r>
                <a:r>
                  <a:rPr sz="1600">
                    <a:solidFill>
                      <a:srgbClr val="394359"/>
                    </a:solidFill>
                    <a:latin typeface="Arial"/>
                    <a:ea typeface="Arial"/>
                    <a:cs typeface="Arial"/>
                  </a:rPr>
                  <a:t>для регионального инвестиционного проекта</a:t>
                </a:r>
                <a:endPara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401" name="Shape 401"/>
            <p:cNvGrpSpPr/>
            <p:nvPr/>
          </p:nvGrpSpPr>
          <p:grpSpPr>
            <a:xfrm>
              <a:off x="88900" y="998787"/>
              <a:ext cx="3548247" cy="923330"/>
              <a:chOff x="0" y="0"/>
              <a:chExt cx="3548247" cy="923330"/>
            </a:xfrm>
          </p:grpSpPr>
          <p:sp>
            <p:nvSpPr>
              <p:cNvPr id="402" name="Shape 402"/>
              <p:cNvSpPr/>
              <p:nvPr/>
            </p:nvSpPr>
            <p:spPr>
              <a:xfrm>
                <a:off x="0" y="0"/>
                <a:ext cx="636017" cy="923330"/>
              </a:xfrm>
              <a:prstGeom prst="rect">
                <a:avLst/>
              </a:prstGeom>
              <a:blipFill>
                <a:blip r:embed="rId2"/>
                <a:stretch/>
              </a:blipFill>
            </p:spPr>
            <p:txBody>
              <a:bodyPr wrap="square" lIns="0" tIns="0" rIns="0" bIns="0"/>
              <a:lstStyle/>
              <a:p>
                <a:pPr marL="0" marR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600" b="0" i="0" u="none" strike="noStrike" cap="none" spc="0" baseline="0">
                  <a:solidFill>
                    <a:srgbClr val="394359"/>
                  </a:solidFill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03" name="Shape 403"/>
              <p:cNvSpPr/>
              <p:nvPr/>
            </p:nvSpPr>
            <p:spPr>
              <a:xfrm>
                <a:off x="240303" y="3549"/>
                <a:ext cx="3307943" cy="830996"/>
              </a:xfrm>
              <a:prstGeom prst="rect">
                <a:avLst/>
              </a:prstGeom>
            </p:spPr>
            <p:txBody>
              <a:bodyPr wrap="square" lIns="91440" tIns="45720" rIns="91440" bIns="45720">
                <a:spAutoFit/>
              </a:bodyPr>
              <a:lstStyle/>
              <a:p>
                <a:pPr marL="0" indent="0" algn="l"/>
                <a:r>
                  <a:rPr sz="1600">
                    <a:solidFill>
                      <a:srgbClr val="394359"/>
                    </a:solidFill>
                    <a:latin typeface="Arial"/>
                    <a:ea typeface="Arial"/>
                    <a:cs typeface="Arial"/>
                  </a:rPr>
                  <a:t>Соглашение о </a:t>
                </a:r>
                <a:endPara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pPr marL="0" indent="0" algn="l"/>
                <a:r>
                  <a:rPr sz="1600" b="1">
                    <a:solidFill>
                      <a:srgbClr val="394359"/>
                    </a:solidFill>
                    <a:latin typeface="Arial"/>
                    <a:ea typeface="Arial"/>
                    <a:cs typeface="Arial"/>
                  </a:rPr>
                  <a:t>защите и поощрении капиталовложений</a:t>
                </a:r>
              </a:p>
            </p:txBody>
          </p:sp>
        </p:grpSp>
        <p:grpSp>
          <p:nvGrpSpPr>
            <p:cNvPr id="404" name="Shape 404"/>
            <p:cNvGrpSpPr/>
            <p:nvPr/>
          </p:nvGrpSpPr>
          <p:grpSpPr>
            <a:xfrm>
              <a:off x="0" y="2077641"/>
              <a:ext cx="3969741" cy="929402"/>
              <a:chOff x="0" y="0"/>
              <a:chExt cx="3969741" cy="929402"/>
            </a:xfrm>
          </p:grpSpPr>
          <p:sp>
            <p:nvSpPr>
              <p:cNvPr id="405" name="Shape 405"/>
              <p:cNvSpPr/>
              <p:nvPr/>
            </p:nvSpPr>
            <p:spPr>
              <a:xfrm>
                <a:off x="0" y="0"/>
                <a:ext cx="3969741" cy="929402"/>
              </a:xfrm>
              <a:prstGeom prst="rect">
                <a:avLst/>
              </a:prstGeom>
              <a:noFill/>
            </p:spPr>
            <p:txBody>
              <a:bodyPr wrap="square" lIns="0" tIns="0" rIns="0" bIns="0"/>
              <a:lstStyle/>
              <a:p>
                <a:pPr marL="0" marR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600" b="0" i="0" u="none" strike="noStrike" cap="none" spc="0" baseline="0">
                  <a:solidFill>
                    <a:srgbClr val="394359"/>
                  </a:solidFill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06" name="Shape 406"/>
              <p:cNvSpPr/>
              <p:nvPr/>
            </p:nvSpPr>
            <p:spPr>
              <a:xfrm>
                <a:off x="359801" y="3036"/>
                <a:ext cx="3399011" cy="830997"/>
              </a:xfrm>
              <a:prstGeom prst="rect">
                <a:avLst/>
              </a:prstGeom>
            </p:spPr>
            <p:txBody>
              <a:bodyPr wrap="square" lIns="91440" tIns="45720" rIns="91440" bIns="45720">
                <a:spAutoFit/>
              </a:bodyPr>
              <a:lstStyle/>
              <a:p>
                <a:pPr marL="0" indent="0" algn="l"/>
                <a:r>
                  <a:rPr sz="1600">
                    <a:solidFill>
                      <a:srgbClr val="394359"/>
                    </a:solidFill>
                    <a:latin typeface="Arial"/>
                    <a:ea typeface="Arial"/>
                    <a:cs typeface="Arial"/>
                  </a:rPr>
                  <a:t>Сопровождение </a:t>
                </a:r>
                <a:endPara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pPr marL="0" indent="0" algn="l"/>
                <a:r>
                  <a:rPr sz="1600" b="1">
                    <a:solidFill>
                      <a:srgbClr val="394359"/>
                    </a:solidFill>
                    <a:latin typeface="Arial"/>
                    <a:ea typeface="Arial"/>
                    <a:cs typeface="Arial"/>
                  </a:rPr>
                  <a:t>проектов</a:t>
                </a:r>
                <a:r>
                  <a:rPr sz="1600">
                    <a:solidFill>
                      <a:srgbClr val="394359"/>
                    </a:solidFill>
                    <a:latin typeface="Arial"/>
                    <a:ea typeface="Arial"/>
                    <a:cs typeface="Arial"/>
                  </a:rPr>
                  <a:t> в режиме </a:t>
                </a:r>
                <a:endPara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pPr marL="0" indent="0" algn="l"/>
                <a:r>
                  <a:rPr sz="1600">
                    <a:solidFill>
                      <a:srgbClr val="394359"/>
                    </a:solidFill>
                    <a:latin typeface="Arial"/>
                    <a:ea typeface="Arial"/>
                    <a:cs typeface="Arial"/>
                  </a:rPr>
                  <a:t>«одного окна»</a:t>
                </a:r>
                <a:endPara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7" name="Shape 407"/>
          <p:cNvGrpSpPr/>
          <p:nvPr/>
        </p:nvGrpSpPr>
        <p:grpSpPr>
          <a:xfrm>
            <a:off x="4350655" y="3852011"/>
            <a:ext cx="3628471" cy="1200329"/>
            <a:chOff x="0" y="0"/>
            <a:chExt cx="3628471" cy="1200329"/>
          </a:xfrm>
        </p:grpSpPr>
        <p:sp>
          <p:nvSpPr>
            <p:cNvPr id="408" name="Shape 408"/>
            <p:cNvSpPr/>
            <p:nvPr/>
          </p:nvSpPr>
          <p:spPr>
            <a:xfrm>
              <a:off x="0" y="61867"/>
              <a:ext cx="636017" cy="1138461"/>
            </a:xfrm>
            <a:prstGeom prst="rect">
              <a:avLst/>
            </a:prstGeom>
            <a:blipFill>
              <a:blip r:embed="rId2"/>
              <a:stretch/>
            </a:blipFill>
          </p:spPr>
          <p:txBody>
            <a:bodyPr wrap="square" lIns="0" tIns="0" rIns="0" bIns="0"/>
            <a:lstStyle/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1600" b="0" i="0" u="none" strike="noStrike" cap="none" spc="0" baseline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409" name="Shape 409"/>
            <p:cNvSpPr/>
            <p:nvPr/>
          </p:nvSpPr>
          <p:spPr>
            <a:xfrm>
              <a:off x="320528" y="0"/>
              <a:ext cx="3307943" cy="338554"/>
            </a:xfrm>
            <a:prstGeom prst="rect">
              <a:avLst/>
            </a:prstGeom>
          </p:spPr>
          <p:txBody>
            <a:bodyPr wrap="square" lIns="91440" tIns="45720" rIns="91440" bIns="45720">
              <a:spAutoFit/>
            </a:bodyPr>
            <a:lstStyle/>
            <a:p>
              <a:pPr marL="0" indent="0" algn="l"/>
              <a:endParaRPr sz="160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</a:endParaRPr>
            </a:p>
          </p:txBody>
        </p:sp>
      </p:grpSp>
      <p:grpSp>
        <p:nvGrpSpPr>
          <p:cNvPr id="410" name="Shape 410"/>
          <p:cNvGrpSpPr/>
          <p:nvPr/>
        </p:nvGrpSpPr>
        <p:grpSpPr>
          <a:xfrm>
            <a:off x="8640230" y="1890453"/>
            <a:ext cx="4060507" cy="3714314"/>
            <a:chOff x="0" y="0"/>
            <a:chExt cx="4060507" cy="3714314"/>
          </a:xfrm>
        </p:grpSpPr>
        <p:grpSp>
          <p:nvGrpSpPr>
            <p:cNvPr id="411" name="Shape 411"/>
            <p:cNvGrpSpPr/>
            <p:nvPr/>
          </p:nvGrpSpPr>
          <p:grpSpPr>
            <a:xfrm>
              <a:off x="10797" y="1369942"/>
              <a:ext cx="3845397" cy="1166366"/>
              <a:chOff x="0" y="0"/>
              <a:chExt cx="3845397" cy="1166366"/>
            </a:xfrm>
          </p:grpSpPr>
          <p:sp>
            <p:nvSpPr>
              <p:cNvPr id="412" name="Shape 412"/>
              <p:cNvSpPr/>
              <p:nvPr/>
            </p:nvSpPr>
            <p:spPr>
              <a:xfrm>
                <a:off x="0" y="0"/>
                <a:ext cx="636017" cy="1166366"/>
              </a:xfrm>
              <a:prstGeom prst="rect">
                <a:avLst/>
              </a:prstGeom>
              <a:blipFill>
                <a:blip r:embed="rId2"/>
                <a:stretch/>
              </a:blipFill>
            </p:spPr>
            <p:txBody>
              <a:bodyPr wrap="square" lIns="0" tIns="0" rIns="0" bIns="0"/>
              <a:lstStyle/>
              <a:p>
                <a:pPr marL="0" marR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600" b="0" i="0" u="none" strike="noStrike" cap="none" spc="0" baseline="0">
                  <a:solidFill>
                    <a:srgbClr val="394359"/>
                  </a:solidFill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13" name="Shape 413"/>
              <p:cNvSpPr/>
              <p:nvPr/>
            </p:nvSpPr>
            <p:spPr>
              <a:xfrm>
                <a:off x="162588" y="67750"/>
                <a:ext cx="3682809" cy="1077218"/>
              </a:xfrm>
              <a:prstGeom prst="rect">
                <a:avLst/>
              </a:prstGeom>
            </p:spPr>
            <p:txBody>
              <a:bodyPr wrap="square" lIns="91440" tIns="45720" rIns="91440" bIns="45720">
                <a:spAutoFit/>
              </a:bodyPr>
              <a:lstStyle/>
              <a:p>
                <a:pPr marL="0" indent="0" algn="l"/>
                <a:r>
                  <a:rPr sz="1600" b="1">
                    <a:solidFill>
                      <a:srgbClr val="394359"/>
                    </a:solidFill>
                    <a:latin typeface="Arial"/>
                    <a:ea typeface="Arial"/>
                    <a:cs typeface="Arial"/>
                  </a:rPr>
                  <a:t>Региональный центр инжиниринга </a:t>
                </a:r>
                <a:endPara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pPr marL="0" indent="0" algn="l"/>
                <a:r>
                  <a:rPr sz="1600">
                    <a:solidFill>
                      <a:srgbClr val="394359"/>
                    </a:solidFill>
                    <a:latin typeface="Arial"/>
                    <a:ea typeface="Arial"/>
                    <a:cs typeface="Arial"/>
                  </a:rPr>
                  <a:t>(сертификация, оптимизация бизнес-процессов)</a:t>
                </a:r>
                <a:endPara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414" name="Shape 414"/>
            <p:cNvGrpSpPr/>
            <p:nvPr/>
          </p:nvGrpSpPr>
          <p:grpSpPr>
            <a:xfrm>
              <a:off x="0" y="2790983"/>
              <a:ext cx="3624817" cy="923331"/>
              <a:chOff x="0" y="0"/>
              <a:chExt cx="3624817" cy="923331"/>
            </a:xfrm>
          </p:grpSpPr>
          <p:sp>
            <p:nvSpPr>
              <p:cNvPr id="415" name="Shape 415"/>
              <p:cNvSpPr/>
              <p:nvPr/>
            </p:nvSpPr>
            <p:spPr>
              <a:xfrm>
                <a:off x="0" y="0"/>
                <a:ext cx="636017" cy="923331"/>
              </a:xfrm>
              <a:prstGeom prst="rect">
                <a:avLst/>
              </a:prstGeom>
              <a:blipFill>
                <a:blip r:embed="rId2"/>
                <a:stretch/>
              </a:blipFill>
            </p:spPr>
            <p:txBody>
              <a:bodyPr wrap="square" lIns="0" tIns="0" rIns="0" bIns="0"/>
              <a:lstStyle/>
              <a:p>
                <a:pPr marL="0" marR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600" b="0" i="0" u="none" strike="noStrike" cap="none" spc="0" baseline="0">
                  <a:solidFill>
                    <a:srgbClr val="394359"/>
                  </a:solidFill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16" name="Shape 416"/>
              <p:cNvSpPr/>
              <p:nvPr/>
            </p:nvSpPr>
            <p:spPr>
              <a:xfrm>
                <a:off x="316874" y="5376"/>
                <a:ext cx="3307943" cy="830997"/>
              </a:xfrm>
              <a:prstGeom prst="rect">
                <a:avLst/>
              </a:prstGeom>
            </p:spPr>
            <p:txBody>
              <a:bodyPr wrap="square" lIns="91440" tIns="45720" rIns="91440" bIns="45720">
                <a:spAutoFit/>
              </a:bodyPr>
              <a:lstStyle/>
              <a:p>
                <a:pPr marL="0" indent="0" algn="l">
                  <a:spcAft>
                    <a:spcPts val="400"/>
                  </a:spcAft>
                </a:pPr>
                <a:r>
                  <a:rPr sz="1600" b="1">
                    <a:solidFill>
                      <a:srgbClr val="394359"/>
                    </a:solidFill>
                    <a:latin typeface="Arial"/>
                    <a:ea typeface="Arial"/>
                    <a:cs typeface="Arial"/>
                  </a:rPr>
                  <a:t>Субсидирование</a:t>
                </a:r>
                <a:r>
                  <a:rPr sz="1600">
                    <a:solidFill>
                      <a:srgbClr val="394359"/>
                    </a:solidFill>
                    <a:latin typeface="Arial"/>
                    <a:ea typeface="Arial"/>
                    <a:cs typeface="Arial"/>
                  </a:rPr>
                  <a:t> на инженерные сети при строительстве МЖД</a:t>
                </a:r>
              </a:p>
            </p:txBody>
          </p:sp>
        </p:grpSp>
        <p:grpSp>
          <p:nvGrpSpPr>
            <p:cNvPr id="417" name="Shape 417"/>
            <p:cNvGrpSpPr/>
            <p:nvPr/>
          </p:nvGrpSpPr>
          <p:grpSpPr>
            <a:xfrm>
              <a:off x="20212" y="0"/>
              <a:ext cx="4040294" cy="1229220"/>
              <a:chOff x="0" y="0"/>
              <a:chExt cx="4040294" cy="1229220"/>
            </a:xfrm>
          </p:grpSpPr>
          <p:sp>
            <p:nvSpPr>
              <p:cNvPr id="418" name="Shape 418"/>
              <p:cNvSpPr/>
              <p:nvPr/>
            </p:nvSpPr>
            <p:spPr>
              <a:xfrm>
                <a:off x="0" y="0"/>
                <a:ext cx="3062475" cy="1229220"/>
              </a:xfrm>
              <a:prstGeom prst="rect">
                <a:avLst/>
              </a:prstGeom>
              <a:noFill/>
            </p:spPr>
            <p:txBody>
              <a:bodyPr wrap="square" lIns="0" tIns="0" rIns="0" bIns="0"/>
              <a:lstStyle/>
              <a:p>
                <a:pPr marL="0" marR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600" b="0" i="0" u="none" strike="noStrike" cap="none" spc="0" baseline="0">
                  <a:solidFill>
                    <a:srgbClr val="394359"/>
                  </a:solidFill>
                  <a:latin typeface="Arial"/>
                  <a:ea typeface="Arial"/>
                  <a:cs typeface="Arial"/>
                </a:endParaRPr>
              </a:p>
            </p:txBody>
          </p:sp>
          <p:sp>
            <p:nvSpPr>
              <p:cNvPr id="419" name="Shape 419"/>
              <p:cNvSpPr/>
              <p:nvPr/>
            </p:nvSpPr>
            <p:spPr>
              <a:xfrm>
                <a:off x="41040" y="220116"/>
                <a:ext cx="3999254" cy="830996"/>
              </a:xfrm>
              <a:prstGeom prst="rect">
                <a:avLst/>
              </a:prstGeom>
            </p:spPr>
            <p:txBody>
              <a:bodyPr wrap="square" lIns="91440" tIns="45720" rIns="91440" bIns="45720">
                <a:spAutoFit/>
              </a:bodyPr>
              <a:lstStyle/>
              <a:p>
                <a:pPr marL="0" indent="0" algn="l"/>
                <a:r>
                  <a:rPr sz="1600" b="1">
                    <a:solidFill>
                      <a:srgbClr val="394359"/>
                    </a:solidFill>
                    <a:latin typeface="Arial"/>
                    <a:ea typeface="Arial"/>
                    <a:cs typeface="Arial"/>
                  </a:rPr>
                  <a:t>Льготное кредитование микрокредиты, </a:t>
                </a:r>
              </a:p>
              <a:p>
                <a:pPr marL="0" indent="0" algn="l"/>
                <a:r>
                  <a:rPr sz="1600" b="1">
                    <a:solidFill>
                      <a:srgbClr val="394359"/>
                    </a:solidFill>
                    <a:latin typeface="Arial"/>
                    <a:ea typeface="Arial"/>
                    <a:cs typeface="Arial"/>
                  </a:rPr>
                  <a:t>Фонд развития Югры</a:t>
                </a:r>
              </a:p>
            </p:txBody>
          </p:sp>
        </p:grpSp>
      </p:grpSp>
      <p:sp>
        <p:nvSpPr>
          <p:cNvPr id="420" name="Shape 4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lvl="0"/>
          </a:lstStyle>
          <a:p>
            <a:r>
              <a:rPr sz="1200">
                <a:solidFill>
                  <a:srgbClr val="000000">
                    <a:tint val="75000"/>
                  </a:srgbClr>
                </a:solidFill>
              </a:rPr>
              <a:t>12</a:t>
            </a:r>
          </a:p>
        </p:txBody>
      </p:sp>
      <p:grpSp>
        <p:nvGrpSpPr>
          <p:cNvPr id="421" name="Shape 421"/>
          <p:cNvGrpSpPr/>
          <p:nvPr/>
        </p:nvGrpSpPr>
        <p:grpSpPr>
          <a:xfrm>
            <a:off x="4365818" y="1250593"/>
            <a:ext cx="7357099" cy="3582277"/>
            <a:chOff x="0" y="0"/>
            <a:chExt cx="7357099" cy="3582277"/>
          </a:xfrm>
        </p:grpSpPr>
        <p:sp>
          <p:nvSpPr>
            <p:cNvPr id="422" name="Shape 422"/>
            <p:cNvSpPr/>
            <p:nvPr/>
          </p:nvSpPr>
          <p:spPr>
            <a:xfrm>
              <a:off x="139250" y="2751280"/>
              <a:ext cx="3525746" cy="830997"/>
            </a:xfrm>
            <a:prstGeom prst="rect">
              <a:avLst/>
            </a:prstGeom>
          </p:spPr>
          <p:txBody>
            <a:bodyPr wrap="square" lIns="91440" tIns="45720" rIns="91440" bIns="45720">
              <a:spAutoFit/>
            </a:bodyPr>
            <a:lstStyle/>
            <a:p>
              <a:pPr marL="0" indent="0" algn="l"/>
              <a:r>
                <a:rPr sz="1600" b="1">
                  <a:solidFill>
                    <a:srgbClr val="394359"/>
                  </a:solidFill>
                  <a:latin typeface="Arial"/>
                  <a:ea typeface="Arial"/>
                  <a:cs typeface="Arial"/>
                </a:rPr>
                <a:t>Имущественная поддержка </a:t>
              </a:r>
              <a:r>
                <a:rPr sz="1600">
                  <a:solidFill>
                    <a:srgbClr val="394359"/>
                  </a:solidFill>
                  <a:latin typeface="Arial"/>
                  <a:ea typeface="Arial"/>
                  <a:cs typeface="Arial"/>
                </a:rPr>
                <a:t>(аренда муниципального имущества)</a:t>
              </a:r>
            </a:p>
          </p:txBody>
        </p:sp>
        <p:sp>
          <p:nvSpPr>
            <p:cNvPr id="423" name="Shape 423"/>
            <p:cNvSpPr/>
            <p:nvPr/>
          </p:nvSpPr>
          <p:spPr>
            <a:xfrm>
              <a:off x="1" y="874393"/>
              <a:ext cx="4184083" cy="1569659"/>
            </a:xfrm>
            <a:prstGeom prst="rect">
              <a:avLst/>
            </a:prstGeom>
          </p:spPr>
          <p:txBody>
            <a:bodyPr wrap="square" lIns="91440" tIns="45720" rIns="91440" bIns="45720">
              <a:spAutoFit/>
            </a:bodyPr>
            <a:lstStyle/>
            <a:p>
              <a:pPr marL="0" indent="0" algn="l"/>
              <a:r>
                <a:rPr sz="1600" b="1">
                  <a:solidFill>
                    <a:srgbClr val="394359"/>
                  </a:solidFill>
                  <a:latin typeface="Arial"/>
                  <a:ea typeface="Arial"/>
                  <a:cs typeface="Arial"/>
                </a:rPr>
                <a:t>Финансовая поддержка</a:t>
              </a:r>
              <a:r>
                <a:rPr sz="1600">
                  <a:solidFill>
                    <a:srgbClr val="394359"/>
                  </a:solidFill>
                  <a:latin typeface="Arial"/>
                  <a:ea typeface="Arial"/>
                  <a:cs typeface="Arial"/>
                </a:rPr>
                <a:t> за счет средств местного бюджета: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/>
              <a:r>
                <a:rPr sz="1600" b="1">
                  <a:solidFill>
                    <a:srgbClr val="394359"/>
                  </a:solidFill>
                  <a:latin typeface="Arial"/>
                  <a:ea typeface="Arial"/>
                  <a:cs typeface="Arial"/>
                </a:rPr>
                <a:t>- субъектов МСП, имеющих статус «социальное предприятие»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/>
              <a:r>
                <a:rPr sz="1600" b="1">
                  <a:solidFill>
                    <a:srgbClr val="394359"/>
                  </a:solidFill>
                  <a:latin typeface="Arial"/>
                  <a:ea typeface="Arial"/>
                  <a:cs typeface="Arial"/>
                </a:rPr>
                <a:t>- инновационных компаний</a:t>
              </a:r>
            </a:p>
            <a:p>
              <a:pPr marL="0" indent="0" algn="l"/>
              <a:r>
                <a:rPr sz="1600" b="1">
                  <a:solidFill>
                    <a:srgbClr val="394359"/>
                  </a:solidFill>
                  <a:latin typeface="Arial"/>
                  <a:ea typeface="Arial"/>
                  <a:cs typeface="Arial"/>
                </a:rPr>
                <a:t>- производственных компаний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4" name="Shape 424"/>
            <p:cNvSpPr/>
            <p:nvPr/>
          </p:nvSpPr>
          <p:spPr>
            <a:xfrm>
              <a:off x="0" y="0"/>
              <a:ext cx="7357099" cy="684273"/>
            </a:xfrm>
            <a:prstGeom prst="roundRect">
              <a:avLst/>
            </a:prstGeom>
            <a:solidFill>
              <a:srgbClr val="E9F2F8"/>
            </a:solidFill>
            <a:ln>
              <a:noFill/>
            </a:ln>
          </p:spPr>
          <p:txBody>
            <a:bodyPr lIns="91440" tIns="45720" rIns="91440" bIns="45720" anchor="ctr"/>
            <a:lstStyle/>
            <a:p>
              <a:pPr marL="0" indent="0" algn="ctr"/>
              <a:r>
                <a:rPr sz="2200" b="1">
                  <a:solidFill>
                    <a:srgbClr val="2C3445"/>
                  </a:solidFill>
                  <a:latin typeface="+mn-lt"/>
                  <a:ea typeface="+mn-ea"/>
                  <a:cs typeface="+mn-cs"/>
                </a:rPr>
                <a:t>Поддержка бизнеса</a:t>
              </a:r>
            </a:p>
          </p:txBody>
        </p:sp>
      </p:grpSp>
      <p:sp>
        <p:nvSpPr>
          <p:cNvPr id="425" name="Shape 425"/>
          <p:cNvSpPr/>
          <p:nvPr/>
        </p:nvSpPr>
        <p:spPr>
          <a:xfrm>
            <a:off x="304776" y="1239582"/>
            <a:ext cx="3664996" cy="684273"/>
          </a:xfrm>
          <a:prstGeom prst="roundRect">
            <a:avLst/>
          </a:prstGeom>
          <a:solidFill>
            <a:srgbClr val="E9F2F8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>
              <a:lnSpc>
                <a:spcPct val="80000"/>
              </a:lnSpc>
            </a:pPr>
            <a:r>
              <a:rPr sz="2000" b="1">
                <a:solidFill>
                  <a:srgbClr val="2C3445"/>
                </a:solidFill>
                <a:latin typeface="+mn-lt"/>
                <a:ea typeface="+mn-ea"/>
                <a:cs typeface="+mn-cs"/>
              </a:rPr>
              <a:t>Поддержка инвестиционных проектов</a:t>
            </a:r>
          </a:p>
        </p:txBody>
      </p:sp>
      <p:sp>
        <p:nvSpPr>
          <p:cNvPr id="426" name="Shape 426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anchor="t"/>
          <a:lstStyle/>
          <a:p>
            <a:pPr marL="0" indent="0" algn="l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Group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 sz="1200">
                <a:solidFill>
                  <a:srgbClr val="000000">
                    <a:tint val="75000"/>
                  </a:srgbClr>
                </a:solidFill>
              </a:rPr>
              <a:t>13</a:t>
            </a:r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31" name="Shape 431"/>
          <p:cNvSpPr txBox="1"/>
          <p:nvPr/>
        </p:nvSpPr>
        <p:spPr>
          <a:xfrm>
            <a:off x="1376648" y="1927160"/>
            <a:ext cx="11470773" cy="443711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0" indent="0" algn="l">
              <a:spcAft>
                <a:spcPts val="400"/>
              </a:spcAft>
            </a:pPr>
            <a:endParaRPr sz="2800" b="1">
              <a:solidFill>
                <a:schemeClr val="tx1"/>
              </a:solidFill>
              <a:latin typeface="Century Gothic"/>
              <a:ea typeface="Century Gothic"/>
              <a:cs typeface="Century Gothic"/>
            </a:endParaRPr>
          </a:p>
        </p:txBody>
      </p:sp>
      <p:sp>
        <p:nvSpPr>
          <p:cNvPr id="432" name="Shape 432"/>
          <p:cNvSpPr/>
          <p:nvPr/>
        </p:nvSpPr>
        <p:spPr>
          <a:xfrm>
            <a:off x="460072" y="4614980"/>
            <a:ext cx="7330252" cy="1890261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-144000">
              <a:lnSpc>
                <a:spcPct val="90000"/>
              </a:lnSpc>
              <a:spcAft>
                <a:spcPts val="400"/>
              </a:spcAft>
              <a:buClr>
                <a:srgbClr val="3EC1C8"/>
              </a:buClr>
              <a:buFont typeface="Arial"/>
              <a:buChar char="•"/>
            </a:pPr>
            <a:r>
              <a:rPr sz="1500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наращивание мощности инфраструктуры делового туризма (выставочных центров, гостиниц) и вспомогательных объектов туристического показа</a:t>
            </a:r>
          </a:p>
          <a:p>
            <a:pPr marL="144000" indent="-144000">
              <a:lnSpc>
                <a:spcPct val="90000"/>
              </a:lnSpc>
              <a:spcAft>
                <a:spcPts val="400"/>
              </a:spcAft>
              <a:buClr>
                <a:srgbClr val="3EC1C8"/>
              </a:buClr>
              <a:buFont typeface="Arial"/>
              <a:buChar char="•"/>
            </a:pPr>
            <a:endParaRPr sz="500">
              <a:solidFill>
                <a:srgbClr val="2C3445"/>
              </a:solidFill>
              <a:latin typeface="Century Gothic"/>
              <a:ea typeface="Century Gothic"/>
              <a:cs typeface="Century Gothic"/>
            </a:endParaRPr>
          </a:p>
          <a:p>
            <a:pPr marL="144000" indent="-144000">
              <a:lnSpc>
                <a:spcPct val="90000"/>
              </a:lnSpc>
              <a:spcAft>
                <a:spcPts val="400"/>
              </a:spcAft>
              <a:buClr>
                <a:srgbClr val="3EC1C8"/>
              </a:buClr>
              <a:buFont typeface="Arial"/>
              <a:buChar char="•"/>
            </a:pPr>
            <a:r>
              <a:rPr sz="1500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развитие индустрии развлечений (парк аттракционов, аквапарк, объекты оздоровления)</a:t>
            </a:r>
          </a:p>
          <a:p>
            <a:pPr marL="144000" indent="-144000">
              <a:lnSpc>
                <a:spcPct val="90000"/>
              </a:lnSpc>
              <a:spcAft>
                <a:spcPts val="400"/>
              </a:spcAft>
              <a:buClr>
                <a:srgbClr val="3EC1C8"/>
              </a:buClr>
              <a:buFont typeface="Arial"/>
              <a:buChar char="•"/>
            </a:pPr>
            <a:endParaRPr sz="500">
              <a:solidFill>
                <a:srgbClr val="2C3445"/>
              </a:solidFill>
              <a:latin typeface="Century Gothic"/>
              <a:ea typeface="Century Gothic"/>
              <a:cs typeface="Century Gothic"/>
            </a:endParaRPr>
          </a:p>
          <a:p>
            <a:pPr marL="144000" indent="-144000">
              <a:lnSpc>
                <a:spcPct val="90000"/>
              </a:lnSpc>
              <a:spcAft>
                <a:spcPts val="400"/>
              </a:spcAft>
              <a:buClr>
                <a:srgbClr val="3EC1C8"/>
              </a:buClr>
              <a:buFont typeface="Arial"/>
              <a:buChar char="•"/>
            </a:pPr>
            <a:r>
              <a:rPr sz="1500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развитие вспомогательных объектов сопутствующей инфраструктуры (создание центра гастрономического туризма)</a:t>
            </a:r>
          </a:p>
        </p:txBody>
      </p:sp>
      <p:sp>
        <p:nvSpPr>
          <p:cNvPr id="433" name="Shape 433"/>
          <p:cNvSpPr/>
          <p:nvPr/>
        </p:nvSpPr>
        <p:spPr>
          <a:xfrm>
            <a:off x="498172" y="3955610"/>
            <a:ext cx="7388528" cy="610791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0" indent="0" algn="ctr">
              <a:spcAft>
                <a:spcPts val="400"/>
              </a:spcAft>
            </a:pPr>
            <a:r>
              <a:rPr sz="1800" b="1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Деловой туризм</a:t>
            </a:r>
          </a:p>
        </p:txBody>
      </p:sp>
      <p:grpSp>
        <p:nvGrpSpPr>
          <p:cNvPr id="434" name="Shape 434"/>
          <p:cNvGrpSpPr/>
          <p:nvPr/>
        </p:nvGrpSpPr>
        <p:grpSpPr>
          <a:xfrm>
            <a:off x="403343" y="1568904"/>
            <a:ext cx="3825757" cy="2236566"/>
            <a:chOff x="0" y="0"/>
            <a:chExt cx="3825757" cy="2236566"/>
          </a:xfrm>
        </p:grpSpPr>
        <p:sp>
          <p:nvSpPr>
            <p:cNvPr id="435" name="Shape 435"/>
            <p:cNvSpPr/>
            <p:nvPr/>
          </p:nvSpPr>
          <p:spPr>
            <a:xfrm>
              <a:off x="0" y="684218"/>
              <a:ext cx="3825757" cy="1552348"/>
            </a:xfrm>
            <a:prstGeom prst="rect">
              <a:avLst/>
            </a:prstGeom>
          </p:spPr>
          <p:txBody>
            <a:bodyPr wrap="square" lIns="91440" tIns="45720" rIns="91440" bIns="45720">
              <a:spAutoFit/>
            </a:bodyPr>
            <a:lstStyle>
              <a:defPPr/>
              <a:lvl1pPr marL="0" lvl="0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lnSpc>
                  <a:spcPct val="90000"/>
                </a:lnSpc>
                <a:spcAft>
                  <a:spcPts val="400"/>
                </a:spcAft>
                <a:buClr>
                  <a:srgbClr val="3EC1C8"/>
                </a:buClr>
                <a:buFont typeface="Arial"/>
                <a:buChar char="•"/>
              </a:pPr>
              <a:r>
                <a:rPr sz="150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возможность экспорта медицинских услуг: </a:t>
              </a:r>
              <a:br>
                <a:rPr sz="150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</a:br>
              <a:r>
                <a:rPr sz="150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крупные региональные медцентры и частные клиники </a:t>
              </a:r>
              <a:br>
                <a:rPr sz="150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</a:br>
              <a:r>
                <a:rPr sz="150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с высоким потенциалом, комплекс разработанных программ</a:t>
              </a:r>
            </a:p>
          </p:txBody>
        </p:sp>
        <p:grpSp>
          <p:nvGrpSpPr>
            <p:cNvPr id="436" name="Shape 436"/>
            <p:cNvGrpSpPr/>
            <p:nvPr/>
          </p:nvGrpSpPr>
          <p:grpSpPr>
            <a:xfrm>
              <a:off x="35135" y="0"/>
              <a:ext cx="3612821" cy="610791"/>
              <a:chOff x="0" y="0"/>
              <a:chExt cx="3612821" cy="610791"/>
            </a:xfrm>
          </p:grpSpPr>
          <p:sp>
            <p:nvSpPr>
              <p:cNvPr id="437" name="Shape 437"/>
              <p:cNvSpPr/>
              <p:nvPr/>
            </p:nvSpPr>
            <p:spPr>
              <a:xfrm>
                <a:off x="0" y="0"/>
                <a:ext cx="3612821" cy="610791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</a:gradFill>
              <a:ln>
                <a:noFill/>
              </a:ln>
            </p:spPr>
            <p:txBody>
              <a:bodyPr lIns="91440" tIns="45720" rIns="91440" bIns="45720" anchor="ctr"/>
              <a:lstStyle/>
              <a:p>
                <a:pPr marL="0" indent="0" algn="ctr">
                  <a:spcAft>
                    <a:spcPts val="400"/>
                  </a:spcAft>
                </a:pPr>
                <a:r>
                  <a:rPr sz="1800" b="1">
                    <a:solidFill>
                      <a:srgbClr val="2C3445"/>
                    </a:solidFill>
                    <a:latin typeface="Century Gothic"/>
                    <a:ea typeface="Century Gothic"/>
                    <a:cs typeface="Century Gothic"/>
                  </a:rPr>
                  <a:t>      Медицинский туризм</a:t>
                </a:r>
              </a:p>
            </p:txBody>
          </p:sp>
          <p:pic>
            <p:nvPicPr>
              <p:cNvPr id="439" name="Picture 439"/>
              <p:cNvPicPr/>
              <p:nvPr/>
            </p:nvPicPr>
            <p:blipFill>
              <a:blip r:embed="rId2"/>
              <a:srcRect l="9817" t="9151" r="10247" b="17369"/>
              <a:stretch/>
            </p:blipFill>
            <p:spPr>
              <a:xfrm>
                <a:off x="193249" y="91216"/>
                <a:ext cx="480557" cy="412862"/>
              </a:xfrm>
              <a:prstGeom prst="rect">
                <a:avLst/>
              </a:prstGeom>
            </p:spPr>
          </p:pic>
        </p:grpSp>
      </p:grpSp>
      <p:sp>
        <p:nvSpPr>
          <p:cNvPr id="440" name="Shape 440"/>
          <p:cNvSpPr/>
          <p:nvPr/>
        </p:nvSpPr>
        <p:spPr>
          <a:xfrm>
            <a:off x="4143285" y="2227583"/>
            <a:ext cx="3921212" cy="151067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spcAft>
                <a:spcPts val="400"/>
              </a:spcAft>
              <a:buClr>
                <a:srgbClr val="3EC1C8"/>
              </a:buClr>
              <a:buFont typeface="Arial"/>
              <a:buChar char="•"/>
            </a:pPr>
            <a:r>
              <a:rPr sz="1500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возможность расширения сотрудничества, поиск «бизнес-партнеров»</a:t>
            </a:r>
          </a:p>
          <a:p>
            <a:pPr marL="285750" indent="-285750">
              <a:lnSpc>
                <a:spcPct val="90000"/>
              </a:lnSpc>
              <a:spcAft>
                <a:spcPts val="400"/>
              </a:spcAft>
              <a:buClr>
                <a:srgbClr val="3EC1C8"/>
              </a:buClr>
              <a:buFont typeface="Arial"/>
              <a:buChar char="•"/>
            </a:pPr>
            <a:endParaRPr sz="500">
              <a:solidFill>
                <a:srgbClr val="2C3445"/>
              </a:solidFill>
              <a:latin typeface="Century Gothic"/>
              <a:ea typeface="Century Gothic"/>
              <a:cs typeface="Century Gothic"/>
            </a:endParaRPr>
          </a:p>
          <a:p>
            <a:pPr marL="285750" indent="-285750">
              <a:lnSpc>
                <a:spcPct val="90000"/>
              </a:lnSpc>
              <a:spcAft>
                <a:spcPts val="400"/>
              </a:spcAft>
              <a:buClr>
                <a:srgbClr val="3EC1C8"/>
              </a:buClr>
              <a:buFont typeface="Arial"/>
              <a:buChar char="•"/>
            </a:pPr>
            <a:r>
              <a:rPr sz="1500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продвижение локальных брендов на межрегиональный, российский и международный рынки</a:t>
            </a:r>
          </a:p>
        </p:txBody>
      </p:sp>
      <p:grpSp>
        <p:nvGrpSpPr>
          <p:cNvPr id="441" name="Shape 441"/>
          <p:cNvGrpSpPr/>
          <p:nvPr/>
        </p:nvGrpSpPr>
        <p:grpSpPr>
          <a:xfrm>
            <a:off x="4194087" y="1568906"/>
            <a:ext cx="3730713" cy="610791"/>
            <a:chOff x="0" y="0"/>
            <a:chExt cx="3730713" cy="610791"/>
          </a:xfrm>
        </p:grpSpPr>
        <p:sp>
          <p:nvSpPr>
            <p:cNvPr id="442" name="Shape 442"/>
            <p:cNvSpPr/>
            <p:nvPr/>
          </p:nvSpPr>
          <p:spPr>
            <a:xfrm>
              <a:off x="0" y="0"/>
              <a:ext cx="3730713" cy="610791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</a:gradFill>
            <a:ln>
              <a:noFill/>
            </a:ln>
          </p:spPr>
          <p:txBody>
            <a:bodyPr lIns="91440" tIns="45720" rIns="91440" bIns="45720" anchor="ctr"/>
            <a:lstStyle/>
            <a:p>
              <a:pPr marL="0" indent="0" algn="ctr">
                <a:spcAft>
                  <a:spcPts val="400"/>
                </a:spcAft>
              </a:pPr>
              <a:r>
                <a:rPr sz="1800" b="1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       Промышленный туризм</a:t>
              </a:r>
            </a:p>
          </p:txBody>
        </p:sp>
        <p:pic>
          <p:nvPicPr>
            <p:cNvPr id="444" name="Picture 444"/>
            <p:cNvPicPr/>
            <p:nvPr/>
          </p:nvPicPr>
          <p:blipFill>
            <a:blip r:embed="rId3"/>
            <a:stretch/>
          </p:blipFill>
          <p:spPr>
            <a:xfrm>
              <a:off x="80491" y="9187"/>
              <a:ext cx="576278" cy="475107"/>
            </a:xfrm>
            <a:prstGeom prst="rect">
              <a:avLst/>
            </a:prstGeom>
          </p:spPr>
        </p:pic>
      </p:grpSp>
      <p:grpSp>
        <p:nvGrpSpPr>
          <p:cNvPr id="445" name="Shape 445"/>
          <p:cNvGrpSpPr/>
          <p:nvPr/>
        </p:nvGrpSpPr>
        <p:grpSpPr>
          <a:xfrm>
            <a:off x="8552693" y="1578093"/>
            <a:ext cx="3303724" cy="806850"/>
            <a:chOff x="0" y="0"/>
            <a:chExt cx="3303724" cy="806850"/>
          </a:xfrm>
        </p:grpSpPr>
        <p:sp>
          <p:nvSpPr>
            <p:cNvPr id="446" name="Shape 446"/>
            <p:cNvSpPr/>
            <p:nvPr/>
          </p:nvSpPr>
          <p:spPr>
            <a:xfrm>
              <a:off x="0" y="0"/>
              <a:ext cx="3283549" cy="806850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</a:gradFill>
            <a:ln>
              <a:noFill/>
            </a:ln>
          </p:spPr>
          <p:txBody>
            <a:bodyPr lIns="91440" tIns="45720" rIns="91440" bIns="45720" anchor="ctr"/>
            <a:lstStyle/>
            <a:p>
              <a:pPr marL="0" indent="0" algn="ctr">
                <a:spcAft>
                  <a:spcPts val="400"/>
                </a:spcAft>
              </a:pPr>
              <a:endParaRPr sz="1800" b="1">
                <a:solidFill>
                  <a:srgbClr val="2C3445"/>
                </a:solidFill>
                <a:latin typeface="Century Gothic"/>
                <a:ea typeface="Century Gothic"/>
                <a:cs typeface="Century Gothic"/>
              </a:endParaRPr>
            </a:p>
          </p:txBody>
        </p:sp>
        <p:sp>
          <p:nvSpPr>
            <p:cNvPr id="447" name="Shape 447"/>
            <p:cNvSpPr txBox="1"/>
            <p:nvPr/>
          </p:nvSpPr>
          <p:spPr>
            <a:xfrm>
              <a:off x="910990" y="15197"/>
              <a:ext cx="2392733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indent="0" algn="l">
                <a:spcAft>
                  <a:spcPts val="400"/>
                </a:spcAft>
              </a:pPr>
              <a:r>
                <a:rPr sz="1800" b="1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Туристическая инфраструктура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48" name="Shape 448"/>
          <p:cNvSpPr/>
          <p:nvPr/>
        </p:nvSpPr>
        <p:spPr>
          <a:xfrm>
            <a:off x="8514149" y="2602514"/>
            <a:ext cx="3342268" cy="39945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0" indent="0" algn="l">
              <a:spcAft>
                <a:spcPts val="400"/>
              </a:spcAft>
            </a:pPr>
            <a:r>
              <a:rPr sz="1500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гостиницы и рестораны</a:t>
            </a:r>
          </a:p>
        </p:txBody>
      </p:sp>
      <p:sp>
        <p:nvSpPr>
          <p:cNvPr id="449" name="Shape 449"/>
          <p:cNvSpPr/>
          <p:nvPr/>
        </p:nvSpPr>
        <p:spPr>
          <a:xfrm>
            <a:off x="8519828" y="5680767"/>
            <a:ext cx="3316413" cy="56960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0" indent="0" algn="l">
              <a:spcAft>
                <a:spcPts val="400"/>
              </a:spcAft>
            </a:pPr>
            <a:r>
              <a:rPr sz="1500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ремесленные мастерские, кузница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50" name="Shape 450"/>
          <p:cNvSpPr/>
          <p:nvPr/>
        </p:nvSpPr>
        <p:spPr>
          <a:xfrm>
            <a:off x="8514147" y="5125374"/>
            <a:ext cx="3322095" cy="39945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0" indent="0" algn="l">
              <a:spcAft>
                <a:spcPts val="400"/>
              </a:spcAft>
            </a:pPr>
            <a:r>
              <a:rPr sz="1500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историко-культурный центр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51" name="Shape 451"/>
          <p:cNvSpPr/>
          <p:nvPr/>
        </p:nvSpPr>
        <p:spPr>
          <a:xfrm>
            <a:off x="8514147" y="4419517"/>
            <a:ext cx="3322095" cy="549914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0" indent="0" algn="l">
              <a:spcAft>
                <a:spcPts val="400"/>
              </a:spcAft>
            </a:pPr>
            <a:r>
              <a:rPr sz="1500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музеи, театры, объекты культурного наследия 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52" name="Shape 452"/>
          <p:cNvSpPr/>
          <p:nvPr/>
        </p:nvSpPr>
        <p:spPr>
          <a:xfrm>
            <a:off x="8514148" y="3157906"/>
            <a:ext cx="3322094" cy="550276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0" indent="0" algn="l">
              <a:spcAft>
                <a:spcPts val="400"/>
              </a:spcAft>
            </a:pPr>
            <a:r>
              <a:rPr sz="1500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региональные медицинские центры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53" name="Shape 453"/>
          <p:cNvSpPr/>
          <p:nvPr/>
        </p:nvSpPr>
        <p:spPr>
          <a:xfrm>
            <a:off x="8514147" y="3864125"/>
            <a:ext cx="3322095" cy="39945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0" indent="0" algn="l">
              <a:spcAft>
                <a:spcPts val="400"/>
              </a:spcAft>
            </a:pPr>
            <a:r>
              <a:rPr sz="1500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аэродром «Боровая»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54" name="Shape 454"/>
          <p:cNvSpPr/>
          <p:nvPr/>
        </p:nvSpPr>
        <p:spPr>
          <a:xfrm>
            <a:off x="1389348" y="778534"/>
            <a:ext cx="9006119" cy="54195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0" indent="0" algn="ctr">
              <a:spcAft>
                <a:spcPts val="400"/>
              </a:spcAft>
            </a:pPr>
            <a:r>
              <a:rPr sz="2200" b="1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Почему стоит инвестировать в туризм </a:t>
            </a:r>
            <a:r>
              <a:rPr sz="2200" b="1" spc="-5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Сургута</a:t>
            </a:r>
            <a:r>
              <a:rPr sz="2200" b="1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?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56" name="Picture 456"/>
          <p:cNvPicPr/>
          <p:nvPr/>
        </p:nvPicPr>
        <p:blipFill>
          <a:blip r:embed="rId4"/>
          <a:stretch/>
        </p:blipFill>
        <p:spPr>
          <a:xfrm>
            <a:off x="2509287" y="3988803"/>
            <a:ext cx="513313" cy="513312"/>
          </a:xfrm>
          <a:prstGeom prst="rect">
            <a:avLst/>
          </a:prstGeom>
        </p:spPr>
      </p:pic>
      <p:pic>
        <p:nvPicPr>
          <p:cNvPr id="458" name="Picture 458"/>
          <p:cNvPicPr/>
          <p:nvPr/>
        </p:nvPicPr>
        <p:blipFill>
          <a:blip r:embed="rId5"/>
          <a:stretch/>
        </p:blipFill>
        <p:spPr>
          <a:xfrm>
            <a:off x="8673779" y="1656664"/>
            <a:ext cx="668818" cy="668819"/>
          </a:xfrm>
          <a:prstGeom prst="rect">
            <a:avLst/>
          </a:prstGeom>
        </p:spPr>
      </p:pic>
      <p:sp>
        <p:nvSpPr>
          <p:cNvPr id="459" name="Shape 459"/>
          <p:cNvSpPr/>
          <p:nvPr/>
        </p:nvSpPr>
        <p:spPr>
          <a:xfrm>
            <a:off x="8216901" y="2713429"/>
            <a:ext cx="200872" cy="142738"/>
          </a:xfrm>
          <a:custGeom>
            <a:avLst/>
            <a:gdLst>
              <a:gd name="T0" fmla="*/ 191508 w 52"/>
              <a:gd name="T1" fmla="*/ 11280 h 38"/>
              <a:gd name="T2" fmla="*/ 63836 w 52"/>
              <a:gd name="T3" fmla="*/ 139115 h 38"/>
              <a:gd name="T4" fmla="*/ 60081 w 52"/>
              <a:gd name="T5" fmla="*/ 142875 h 38"/>
              <a:gd name="T6" fmla="*/ 56326 w 52"/>
              <a:gd name="T7" fmla="*/ 139115 h 38"/>
              <a:gd name="T8" fmla="*/ 3755 w 52"/>
              <a:gd name="T9" fmla="*/ 86477 h 38"/>
              <a:gd name="T10" fmla="*/ 3755 w 52"/>
              <a:gd name="T11" fmla="*/ 78957 h 38"/>
              <a:gd name="T12" fmla="*/ 11265 w 52"/>
              <a:gd name="T13" fmla="*/ 78957 h 38"/>
              <a:gd name="T14" fmla="*/ 60081 w 52"/>
              <a:gd name="T15" fmla="*/ 124076 h 38"/>
              <a:gd name="T16" fmla="*/ 183998 w 52"/>
              <a:gd name="T17" fmla="*/ 3760 h 38"/>
              <a:gd name="T18" fmla="*/ 191508 w 52"/>
              <a:gd name="T19" fmla="*/ 3760 h 38"/>
              <a:gd name="T20" fmla="*/ 191508 w 52"/>
              <a:gd name="T21" fmla="*/ 11280 h 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0"/>
              <a:gd name="ODFTop" fmla="val 0"/>
              <a:gd name="ODFRight" fmla="val 52"/>
              <a:gd name="ODFBottom" fmla="val 38"/>
              <a:gd name="ODFWidth" fmla="val 52"/>
              <a:gd name="ODFHeight" fmla="val 38"/>
            </a:gdLst>
            <a:ahLst/>
            <a:cxnLst/>
            <a:rect l="OXMLTextRectL" t="OXMLTextRectT" r="OXMLTextRectR" b="OXMLTextRectB"/>
            <a:pathLst>
              <a:path w="52" h="38">
                <a:moveTo>
                  <a:pt x="51" y="3"/>
                </a:moveTo>
                <a:cubicBezTo>
                  <a:pt x="17" y="37"/>
                  <a:pt x="17" y="37"/>
                  <a:pt x="17" y="37"/>
                </a:cubicBezTo>
                <a:cubicBezTo>
                  <a:pt x="17" y="38"/>
                  <a:pt x="17" y="38"/>
                  <a:pt x="16" y="38"/>
                </a:cubicBezTo>
                <a:cubicBezTo>
                  <a:pt x="15" y="38"/>
                  <a:pt x="15" y="38"/>
                  <a:pt x="15" y="37"/>
                </a:cubicBezTo>
                <a:cubicBezTo>
                  <a:pt x="1" y="23"/>
                  <a:pt x="1" y="23"/>
                  <a:pt x="1" y="23"/>
                </a:cubicBezTo>
                <a:cubicBezTo>
                  <a:pt x="0" y="23"/>
                  <a:pt x="0" y="21"/>
                  <a:pt x="1" y="21"/>
                </a:cubicBezTo>
                <a:cubicBezTo>
                  <a:pt x="1" y="20"/>
                  <a:pt x="3" y="20"/>
                  <a:pt x="3" y="21"/>
                </a:cubicBezTo>
                <a:cubicBezTo>
                  <a:pt x="16" y="33"/>
                  <a:pt x="16" y="33"/>
                  <a:pt x="16" y="33"/>
                </a:cubicBezTo>
                <a:cubicBezTo>
                  <a:pt x="49" y="1"/>
                  <a:pt x="49" y="1"/>
                  <a:pt x="49" y="1"/>
                </a:cubicBezTo>
                <a:cubicBezTo>
                  <a:pt x="49" y="0"/>
                  <a:pt x="51" y="0"/>
                  <a:pt x="51" y="1"/>
                </a:cubicBezTo>
                <a:cubicBezTo>
                  <a:pt x="52" y="1"/>
                  <a:pt x="52" y="3"/>
                  <a:pt x="51" y="3"/>
                </a:cubicBezTo>
                <a:close/>
              </a:path>
            </a:pathLst>
          </a:custGeom>
          <a:solidFill>
            <a:srgbClr val="00B050"/>
          </a:solidFill>
          <a:ln w="28575">
            <a:solidFill>
              <a:srgbClr val="44C0C5"/>
            </a:solidFill>
            <a:prstDash val="solid"/>
          </a:ln>
        </p:spPr>
        <p:txBody>
          <a:bodyPr lIns="91440" tIns="45720" rIns="91440" bIns="45720"/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2800" b="0" i="0" u="none" strike="noStrike" cap="none" spc="0" baseline="0">
              <a:solidFill>
                <a:srgbClr val="000000"/>
              </a:solidFill>
              <a:latin typeface="SB Sans Display Light"/>
              <a:ea typeface="SB Sans Display Light"/>
              <a:cs typeface="SB Sans Display Light"/>
            </a:endParaRPr>
          </a:p>
        </p:txBody>
      </p:sp>
      <p:sp>
        <p:nvSpPr>
          <p:cNvPr id="460" name="Shape 460"/>
          <p:cNvSpPr/>
          <p:nvPr/>
        </p:nvSpPr>
        <p:spPr>
          <a:xfrm>
            <a:off x="8216900" y="3417741"/>
            <a:ext cx="200872" cy="142738"/>
          </a:xfrm>
          <a:custGeom>
            <a:avLst/>
            <a:gdLst>
              <a:gd name="T0" fmla="*/ 191508 w 52"/>
              <a:gd name="T1" fmla="*/ 11280 h 38"/>
              <a:gd name="T2" fmla="*/ 63836 w 52"/>
              <a:gd name="T3" fmla="*/ 139115 h 38"/>
              <a:gd name="T4" fmla="*/ 60081 w 52"/>
              <a:gd name="T5" fmla="*/ 142875 h 38"/>
              <a:gd name="T6" fmla="*/ 56326 w 52"/>
              <a:gd name="T7" fmla="*/ 139115 h 38"/>
              <a:gd name="T8" fmla="*/ 3755 w 52"/>
              <a:gd name="T9" fmla="*/ 86477 h 38"/>
              <a:gd name="T10" fmla="*/ 3755 w 52"/>
              <a:gd name="T11" fmla="*/ 78957 h 38"/>
              <a:gd name="T12" fmla="*/ 11265 w 52"/>
              <a:gd name="T13" fmla="*/ 78957 h 38"/>
              <a:gd name="T14" fmla="*/ 60081 w 52"/>
              <a:gd name="T15" fmla="*/ 124076 h 38"/>
              <a:gd name="T16" fmla="*/ 183998 w 52"/>
              <a:gd name="T17" fmla="*/ 3760 h 38"/>
              <a:gd name="T18" fmla="*/ 191508 w 52"/>
              <a:gd name="T19" fmla="*/ 3760 h 38"/>
              <a:gd name="T20" fmla="*/ 191508 w 52"/>
              <a:gd name="T21" fmla="*/ 11280 h 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0"/>
              <a:gd name="ODFTop" fmla="val 0"/>
              <a:gd name="ODFRight" fmla="val 52"/>
              <a:gd name="ODFBottom" fmla="val 38"/>
              <a:gd name="ODFWidth" fmla="val 52"/>
              <a:gd name="ODFHeight" fmla="val 38"/>
            </a:gdLst>
            <a:ahLst/>
            <a:cxnLst/>
            <a:rect l="OXMLTextRectL" t="OXMLTextRectT" r="OXMLTextRectR" b="OXMLTextRectB"/>
            <a:pathLst>
              <a:path w="52" h="38">
                <a:moveTo>
                  <a:pt x="51" y="3"/>
                </a:moveTo>
                <a:cubicBezTo>
                  <a:pt x="17" y="37"/>
                  <a:pt x="17" y="37"/>
                  <a:pt x="17" y="37"/>
                </a:cubicBezTo>
                <a:cubicBezTo>
                  <a:pt x="17" y="38"/>
                  <a:pt x="17" y="38"/>
                  <a:pt x="16" y="38"/>
                </a:cubicBezTo>
                <a:cubicBezTo>
                  <a:pt x="15" y="38"/>
                  <a:pt x="15" y="38"/>
                  <a:pt x="15" y="37"/>
                </a:cubicBezTo>
                <a:cubicBezTo>
                  <a:pt x="1" y="23"/>
                  <a:pt x="1" y="23"/>
                  <a:pt x="1" y="23"/>
                </a:cubicBezTo>
                <a:cubicBezTo>
                  <a:pt x="0" y="23"/>
                  <a:pt x="0" y="21"/>
                  <a:pt x="1" y="21"/>
                </a:cubicBezTo>
                <a:cubicBezTo>
                  <a:pt x="1" y="20"/>
                  <a:pt x="3" y="20"/>
                  <a:pt x="3" y="21"/>
                </a:cubicBezTo>
                <a:cubicBezTo>
                  <a:pt x="16" y="33"/>
                  <a:pt x="16" y="33"/>
                  <a:pt x="16" y="33"/>
                </a:cubicBezTo>
                <a:cubicBezTo>
                  <a:pt x="49" y="1"/>
                  <a:pt x="49" y="1"/>
                  <a:pt x="49" y="1"/>
                </a:cubicBezTo>
                <a:cubicBezTo>
                  <a:pt x="49" y="0"/>
                  <a:pt x="51" y="0"/>
                  <a:pt x="51" y="1"/>
                </a:cubicBezTo>
                <a:cubicBezTo>
                  <a:pt x="52" y="1"/>
                  <a:pt x="52" y="3"/>
                  <a:pt x="51" y="3"/>
                </a:cubicBezTo>
                <a:close/>
              </a:path>
            </a:pathLst>
          </a:custGeom>
          <a:solidFill>
            <a:srgbClr val="00B050"/>
          </a:solidFill>
          <a:ln w="28575">
            <a:solidFill>
              <a:srgbClr val="44C0C5"/>
            </a:solidFill>
            <a:prstDash val="solid"/>
          </a:ln>
        </p:spPr>
        <p:txBody>
          <a:bodyPr lIns="91440" tIns="45720" rIns="91440" bIns="45720"/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2800" b="0" i="0" u="none" strike="noStrike" cap="none" spc="0" baseline="0">
              <a:solidFill>
                <a:srgbClr val="000000"/>
              </a:solidFill>
              <a:latin typeface="SB Sans Display Light"/>
              <a:ea typeface="SB Sans Display Light"/>
              <a:cs typeface="SB Sans Display Light"/>
            </a:endParaRPr>
          </a:p>
        </p:txBody>
      </p:sp>
      <p:sp>
        <p:nvSpPr>
          <p:cNvPr id="461" name="Shape 461"/>
          <p:cNvSpPr/>
          <p:nvPr/>
        </p:nvSpPr>
        <p:spPr>
          <a:xfrm>
            <a:off x="8216900" y="4016988"/>
            <a:ext cx="200872" cy="142738"/>
          </a:xfrm>
          <a:custGeom>
            <a:avLst/>
            <a:gdLst>
              <a:gd name="T0" fmla="*/ 191508 w 52"/>
              <a:gd name="T1" fmla="*/ 11280 h 38"/>
              <a:gd name="T2" fmla="*/ 63836 w 52"/>
              <a:gd name="T3" fmla="*/ 139115 h 38"/>
              <a:gd name="T4" fmla="*/ 60081 w 52"/>
              <a:gd name="T5" fmla="*/ 142875 h 38"/>
              <a:gd name="T6" fmla="*/ 56326 w 52"/>
              <a:gd name="T7" fmla="*/ 139115 h 38"/>
              <a:gd name="T8" fmla="*/ 3755 w 52"/>
              <a:gd name="T9" fmla="*/ 86477 h 38"/>
              <a:gd name="T10" fmla="*/ 3755 w 52"/>
              <a:gd name="T11" fmla="*/ 78957 h 38"/>
              <a:gd name="T12" fmla="*/ 11265 w 52"/>
              <a:gd name="T13" fmla="*/ 78957 h 38"/>
              <a:gd name="T14" fmla="*/ 60081 w 52"/>
              <a:gd name="T15" fmla="*/ 124076 h 38"/>
              <a:gd name="T16" fmla="*/ 183998 w 52"/>
              <a:gd name="T17" fmla="*/ 3760 h 38"/>
              <a:gd name="T18" fmla="*/ 191508 w 52"/>
              <a:gd name="T19" fmla="*/ 3760 h 38"/>
              <a:gd name="T20" fmla="*/ 191508 w 52"/>
              <a:gd name="T21" fmla="*/ 11280 h 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0"/>
              <a:gd name="ODFTop" fmla="val 0"/>
              <a:gd name="ODFRight" fmla="val 52"/>
              <a:gd name="ODFBottom" fmla="val 38"/>
              <a:gd name="ODFWidth" fmla="val 52"/>
              <a:gd name="ODFHeight" fmla="val 38"/>
            </a:gdLst>
            <a:ahLst/>
            <a:cxnLst/>
            <a:rect l="OXMLTextRectL" t="OXMLTextRectT" r="OXMLTextRectR" b="OXMLTextRectB"/>
            <a:pathLst>
              <a:path w="52" h="38">
                <a:moveTo>
                  <a:pt x="51" y="3"/>
                </a:moveTo>
                <a:cubicBezTo>
                  <a:pt x="17" y="37"/>
                  <a:pt x="17" y="37"/>
                  <a:pt x="17" y="37"/>
                </a:cubicBezTo>
                <a:cubicBezTo>
                  <a:pt x="17" y="38"/>
                  <a:pt x="17" y="38"/>
                  <a:pt x="16" y="38"/>
                </a:cubicBezTo>
                <a:cubicBezTo>
                  <a:pt x="15" y="38"/>
                  <a:pt x="15" y="38"/>
                  <a:pt x="15" y="37"/>
                </a:cubicBezTo>
                <a:cubicBezTo>
                  <a:pt x="1" y="23"/>
                  <a:pt x="1" y="23"/>
                  <a:pt x="1" y="23"/>
                </a:cubicBezTo>
                <a:cubicBezTo>
                  <a:pt x="0" y="23"/>
                  <a:pt x="0" y="21"/>
                  <a:pt x="1" y="21"/>
                </a:cubicBezTo>
                <a:cubicBezTo>
                  <a:pt x="1" y="20"/>
                  <a:pt x="3" y="20"/>
                  <a:pt x="3" y="21"/>
                </a:cubicBezTo>
                <a:cubicBezTo>
                  <a:pt x="16" y="33"/>
                  <a:pt x="16" y="33"/>
                  <a:pt x="16" y="33"/>
                </a:cubicBezTo>
                <a:cubicBezTo>
                  <a:pt x="49" y="1"/>
                  <a:pt x="49" y="1"/>
                  <a:pt x="49" y="1"/>
                </a:cubicBezTo>
                <a:cubicBezTo>
                  <a:pt x="49" y="0"/>
                  <a:pt x="51" y="0"/>
                  <a:pt x="51" y="1"/>
                </a:cubicBezTo>
                <a:cubicBezTo>
                  <a:pt x="52" y="1"/>
                  <a:pt x="52" y="3"/>
                  <a:pt x="51" y="3"/>
                </a:cubicBezTo>
                <a:close/>
              </a:path>
            </a:pathLst>
          </a:custGeom>
          <a:solidFill>
            <a:srgbClr val="00B050"/>
          </a:solidFill>
          <a:ln w="28575">
            <a:solidFill>
              <a:srgbClr val="44C0C5"/>
            </a:solidFill>
            <a:prstDash val="solid"/>
          </a:ln>
        </p:spPr>
        <p:txBody>
          <a:bodyPr lIns="91440" tIns="45720" rIns="91440" bIns="45720"/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2800" b="0" i="0" u="none" strike="noStrike" cap="none" spc="0" baseline="0">
              <a:solidFill>
                <a:srgbClr val="000000"/>
              </a:solidFill>
              <a:latin typeface="SB Sans Display Light"/>
              <a:ea typeface="SB Sans Display Light"/>
              <a:cs typeface="SB Sans Display Light"/>
            </a:endParaRPr>
          </a:p>
        </p:txBody>
      </p:sp>
      <p:sp>
        <p:nvSpPr>
          <p:cNvPr id="462" name="Shape 462"/>
          <p:cNvSpPr/>
          <p:nvPr/>
        </p:nvSpPr>
        <p:spPr>
          <a:xfrm>
            <a:off x="8216900" y="4579938"/>
            <a:ext cx="200872" cy="142738"/>
          </a:xfrm>
          <a:custGeom>
            <a:avLst/>
            <a:gdLst>
              <a:gd name="T0" fmla="*/ 191508 w 52"/>
              <a:gd name="T1" fmla="*/ 11280 h 38"/>
              <a:gd name="T2" fmla="*/ 63836 w 52"/>
              <a:gd name="T3" fmla="*/ 139115 h 38"/>
              <a:gd name="T4" fmla="*/ 60081 w 52"/>
              <a:gd name="T5" fmla="*/ 142875 h 38"/>
              <a:gd name="T6" fmla="*/ 56326 w 52"/>
              <a:gd name="T7" fmla="*/ 139115 h 38"/>
              <a:gd name="T8" fmla="*/ 3755 w 52"/>
              <a:gd name="T9" fmla="*/ 86477 h 38"/>
              <a:gd name="T10" fmla="*/ 3755 w 52"/>
              <a:gd name="T11" fmla="*/ 78957 h 38"/>
              <a:gd name="T12" fmla="*/ 11265 w 52"/>
              <a:gd name="T13" fmla="*/ 78957 h 38"/>
              <a:gd name="T14" fmla="*/ 60081 w 52"/>
              <a:gd name="T15" fmla="*/ 124076 h 38"/>
              <a:gd name="T16" fmla="*/ 183998 w 52"/>
              <a:gd name="T17" fmla="*/ 3760 h 38"/>
              <a:gd name="T18" fmla="*/ 191508 w 52"/>
              <a:gd name="T19" fmla="*/ 3760 h 38"/>
              <a:gd name="T20" fmla="*/ 191508 w 52"/>
              <a:gd name="T21" fmla="*/ 11280 h 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0"/>
              <a:gd name="ODFTop" fmla="val 0"/>
              <a:gd name="ODFRight" fmla="val 52"/>
              <a:gd name="ODFBottom" fmla="val 38"/>
              <a:gd name="ODFWidth" fmla="val 52"/>
              <a:gd name="ODFHeight" fmla="val 38"/>
            </a:gdLst>
            <a:ahLst/>
            <a:cxnLst/>
            <a:rect l="OXMLTextRectL" t="OXMLTextRectT" r="OXMLTextRectR" b="OXMLTextRectB"/>
            <a:pathLst>
              <a:path w="52" h="38">
                <a:moveTo>
                  <a:pt x="51" y="3"/>
                </a:moveTo>
                <a:cubicBezTo>
                  <a:pt x="17" y="37"/>
                  <a:pt x="17" y="37"/>
                  <a:pt x="17" y="37"/>
                </a:cubicBezTo>
                <a:cubicBezTo>
                  <a:pt x="17" y="38"/>
                  <a:pt x="17" y="38"/>
                  <a:pt x="16" y="38"/>
                </a:cubicBezTo>
                <a:cubicBezTo>
                  <a:pt x="15" y="38"/>
                  <a:pt x="15" y="38"/>
                  <a:pt x="15" y="37"/>
                </a:cubicBezTo>
                <a:cubicBezTo>
                  <a:pt x="1" y="23"/>
                  <a:pt x="1" y="23"/>
                  <a:pt x="1" y="23"/>
                </a:cubicBezTo>
                <a:cubicBezTo>
                  <a:pt x="0" y="23"/>
                  <a:pt x="0" y="21"/>
                  <a:pt x="1" y="21"/>
                </a:cubicBezTo>
                <a:cubicBezTo>
                  <a:pt x="1" y="20"/>
                  <a:pt x="3" y="20"/>
                  <a:pt x="3" y="21"/>
                </a:cubicBezTo>
                <a:cubicBezTo>
                  <a:pt x="16" y="33"/>
                  <a:pt x="16" y="33"/>
                  <a:pt x="16" y="33"/>
                </a:cubicBezTo>
                <a:cubicBezTo>
                  <a:pt x="49" y="1"/>
                  <a:pt x="49" y="1"/>
                  <a:pt x="49" y="1"/>
                </a:cubicBezTo>
                <a:cubicBezTo>
                  <a:pt x="49" y="0"/>
                  <a:pt x="51" y="0"/>
                  <a:pt x="51" y="1"/>
                </a:cubicBezTo>
                <a:cubicBezTo>
                  <a:pt x="52" y="1"/>
                  <a:pt x="52" y="3"/>
                  <a:pt x="51" y="3"/>
                </a:cubicBezTo>
                <a:close/>
              </a:path>
            </a:pathLst>
          </a:custGeom>
          <a:solidFill>
            <a:srgbClr val="00B050"/>
          </a:solidFill>
          <a:ln w="28575">
            <a:solidFill>
              <a:srgbClr val="44C0C5"/>
            </a:solidFill>
            <a:prstDash val="solid"/>
          </a:ln>
        </p:spPr>
        <p:txBody>
          <a:bodyPr lIns="91440" tIns="45720" rIns="91440" bIns="45720"/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2800" b="0" i="0" u="none" strike="noStrike" cap="none" spc="0" baseline="0">
              <a:solidFill>
                <a:srgbClr val="000000"/>
              </a:solidFill>
              <a:latin typeface="SB Sans Display Light"/>
              <a:ea typeface="SB Sans Display Light"/>
              <a:cs typeface="SB Sans Display Light"/>
            </a:endParaRPr>
          </a:p>
        </p:txBody>
      </p:sp>
      <p:sp>
        <p:nvSpPr>
          <p:cNvPr id="463" name="Shape 463"/>
          <p:cNvSpPr/>
          <p:nvPr/>
        </p:nvSpPr>
        <p:spPr>
          <a:xfrm>
            <a:off x="8216900" y="5253729"/>
            <a:ext cx="200872" cy="142738"/>
          </a:xfrm>
          <a:custGeom>
            <a:avLst/>
            <a:gdLst>
              <a:gd name="T0" fmla="*/ 191508 w 52"/>
              <a:gd name="T1" fmla="*/ 11280 h 38"/>
              <a:gd name="T2" fmla="*/ 63836 w 52"/>
              <a:gd name="T3" fmla="*/ 139115 h 38"/>
              <a:gd name="T4" fmla="*/ 60081 w 52"/>
              <a:gd name="T5" fmla="*/ 142875 h 38"/>
              <a:gd name="T6" fmla="*/ 56326 w 52"/>
              <a:gd name="T7" fmla="*/ 139115 h 38"/>
              <a:gd name="T8" fmla="*/ 3755 w 52"/>
              <a:gd name="T9" fmla="*/ 86477 h 38"/>
              <a:gd name="T10" fmla="*/ 3755 w 52"/>
              <a:gd name="T11" fmla="*/ 78957 h 38"/>
              <a:gd name="T12" fmla="*/ 11265 w 52"/>
              <a:gd name="T13" fmla="*/ 78957 h 38"/>
              <a:gd name="T14" fmla="*/ 60081 w 52"/>
              <a:gd name="T15" fmla="*/ 124076 h 38"/>
              <a:gd name="T16" fmla="*/ 183998 w 52"/>
              <a:gd name="T17" fmla="*/ 3760 h 38"/>
              <a:gd name="T18" fmla="*/ 191508 w 52"/>
              <a:gd name="T19" fmla="*/ 3760 h 38"/>
              <a:gd name="T20" fmla="*/ 191508 w 52"/>
              <a:gd name="T21" fmla="*/ 11280 h 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0"/>
              <a:gd name="ODFTop" fmla="val 0"/>
              <a:gd name="ODFRight" fmla="val 52"/>
              <a:gd name="ODFBottom" fmla="val 38"/>
              <a:gd name="ODFWidth" fmla="val 52"/>
              <a:gd name="ODFHeight" fmla="val 38"/>
            </a:gdLst>
            <a:ahLst/>
            <a:cxnLst/>
            <a:rect l="OXMLTextRectL" t="OXMLTextRectT" r="OXMLTextRectR" b="OXMLTextRectB"/>
            <a:pathLst>
              <a:path w="52" h="38">
                <a:moveTo>
                  <a:pt x="51" y="3"/>
                </a:moveTo>
                <a:cubicBezTo>
                  <a:pt x="17" y="37"/>
                  <a:pt x="17" y="37"/>
                  <a:pt x="17" y="37"/>
                </a:cubicBezTo>
                <a:cubicBezTo>
                  <a:pt x="17" y="38"/>
                  <a:pt x="17" y="38"/>
                  <a:pt x="16" y="38"/>
                </a:cubicBezTo>
                <a:cubicBezTo>
                  <a:pt x="15" y="38"/>
                  <a:pt x="15" y="38"/>
                  <a:pt x="15" y="37"/>
                </a:cubicBezTo>
                <a:cubicBezTo>
                  <a:pt x="1" y="23"/>
                  <a:pt x="1" y="23"/>
                  <a:pt x="1" y="23"/>
                </a:cubicBezTo>
                <a:cubicBezTo>
                  <a:pt x="0" y="23"/>
                  <a:pt x="0" y="21"/>
                  <a:pt x="1" y="21"/>
                </a:cubicBezTo>
                <a:cubicBezTo>
                  <a:pt x="1" y="20"/>
                  <a:pt x="3" y="20"/>
                  <a:pt x="3" y="21"/>
                </a:cubicBezTo>
                <a:cubicBezTo>
                  <a:pt x="16" y="33"/>
                  <a:pt x="16" y="33"/>
                  <a:pt x="16" y="33"/>
                </a:cubicBezTo>
                <a:cubicBezTo>
                  <a:pt x="49" y="1"/>
                  <a:pt x="49" y="1"/>
                  <a:pt x="49" y="1"/>
                </a:cubicBezTo>
                <a:cubicBezTo>
                  <a:pt x="49" y="0"/>
                  <a:pt x="51" y="0"/>
                  <a:pt x="51" y="1"/>
                </a:cubicBezTo>
                <a:cubicBezTo>
                  <a:pt x="52" y="1"/>
                  <a:pt x="52" y="3"/>
                  <a:pt x="51" y="3"/>
                </a:cubicBezTo>
                <a:close/>
              </a:path>
            </a:pathLst>
          </a:custGeom>
          <a:solidFill>
            <a:srgbClr val="00B050"/>
          </a:solidFill>
          <a:ln w="28575">
            <a:solidFill>
              <a:srgbClr val="44C0C5"/>
            </a:solidFill>
            <a:prstDash val="solid"/>
          </a:ln>
        </p:spPr>
        <p:txBody>
          <a:bodyPr lIns="91440" tIns="45720" rIns="91440" bIns="45720"/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2800" b="0" i="0" u="none" strike="noStrike" cap="none" spc="0" baseline="0">
              <a:solidFill>
                <a:srgbClr val="000000"/>
              </a:solidFill>
              <a:latin typeface="SB Sans Display Light"/>
              <a:ea typeface="SB Sans Display Light"/>
              <a:cs typeface="SB Sans Display Light"/>
            </a:endParaRPr>
          </a:p>
        </p:txBody>
      </p:sp>
      <p:sp>
        <p:nvSpPr>
          <p:cNvPr id="464" name="Shape 464"/>
          <p:cNvSpPr/>
          <p:nvPr/>
        </p:nvSpPr>
        <p:spPr>
          <a:xfrm>
            <a:off x="8215735" y="5927520"/>
            <a:ext cx="200872" cy="142738"/>
          </a:xfrm>
          <a:custGeom>
            <a:avLst/>
            <a:gdLst>
              <a:gd name="T0" fmla="*/ 191508 w 52"/>
              <a:gd name="T1" fmla="*/ 11280 h 38"/>
              <a:gd name="T2" fmla="*/ 63836 w 52"/>
              <a:gd name="T3" fmla="*/ 139115 h 38"/>
              <a:gd name="T4" fmla="*/ 60081 w 52"/>
              <a:gd name="T5" fmla="*/ 142875 h 38"/>
              <a:gd name="T6" fmla="*/ 56326 w 52"/>
              <a:gd name="T7" fmla="*/ 139115 h 38"/>
              <a:gd name="T8" fmla="*/ 3755 w 52"/>
              <a:gd name="T9" fmla="*/ 86477 h 38"/>
              <a:gd name="T10" fmla="*/ 3755 w 52"/>
              <a:gd name="T11" fmla="*/ 78957 h 38"/>
              <a:gd name="T12" fmla="*/ 11265 w 52"/>
              <a:gd name="T13" fmla="*/ 78957 h 38"/>
              <a:gd name="T14" fmla="*/ 60081 w 52"/>
              <a:gd name="T15" fmla="*/ 124076 h 38"/>
              <a:gd name="T16" fmla="*/ 183998 w 52"/>
              <a:gd name="T17" fmla="*/ 3760 h 38"/>
              <a:gd name="T18" fmla="*/ 191508 w 52"/>
              <a:gd name="T19" fmla="*/ 3760 h 38"/>
              <a:gd name="T20" fmla="*/ 191508 w 52"/>
              <a:gd name="T21" fmla="*/ 11280 h 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0"/>
              <a:gd name="ODFTop" fmla="val 0"/>
              <a:gd name="ODFRight" fmla="val 52"/>
              <a:gd name="ODFBottom" fmla="val 38"/>
              <a:gd name="ODFWidth" fmla="val 52"/>
              <a:gd name="ODFHeight" fmla="val 38"/>
            </a:gdLst>
            <a:ahLst/>
            <a:cxnLst/>
            <a:rect l="OXMLTextRectL" t="OXMLTextRectT" r="OXMLTextRectR" b="OXMLTextRectB"/>
            <a:pathLst>
              <a:path w="52" h="38">
                <a:moveTo>
                  <a:pt x="51" y="3"/>
                </a:moveTo>
                <a:cubicBezTo>
                  <a:pt x="17" y="37"/>
                  <a:pt x="17" y="37"/>
                  <a:pt x="17" y="37"/>
                </a:cubicBezTo>
                <a:cubicBezTo>
                  <a:pt x="17" y="38"/>
                  <a:pt x="17" y="38"/>
                  <a:pt x="16" y="38"/>
                </a:cubicBezTo>
                <a:cubicBezTo>
                  <a:pt x="15" y="38"/>
                  <a:pt x="15" y="38"/>
                  <a:pt x="15" y="37"/>
                </a:cubicBezTo>
                <a:cubicBezTo>
                  <a:pt x="1" y="23"/>
                  <a:pt x="1" y="23"/>
                  <a:pt x="1" y="23"/>
                </a:cubicBezTo>
                <a:cubicBezTo>
                  <a:pt x="0" y="23"/>
                  <a:pt x="0" y="21"/>
                  <a:pt x="1" y="21"/>
                </a:cubicBezTo>
                <a:cubicBezTo>
                  <a:pt x="1" y="20"/>
                  <a:pt x="3" y="20"/>
                  <a:pt x="3" y="21"/>
                </a:cubicBezTo>
                <a:cubicBezTo>
                  <a:pt x="16" y="33"/>
                  <a:pt x="16" y="33"/>
                  <a:pt x="16" y="33"/>
                </a:cubicBezTo>
                <a:cubicBezTo>
                  <a:pt x="49" y="1"/>
                  <a:pt x="49" y="1"/>
                  <a:pt x="49" y="1"/>
                </a:cubicBezTo>
                <a:cubicBezTo>
                  <a:pt x="49" y="0"/>
                  <a:pt x="51" y="0"/>
                  <a:pt x="51" y="1"/>
                </a:cubicBezTo>
                <a:cubicBezTo>
                  <a:pt x="52" y="1"/>
                  <a:pt x="52" y="3"/>
                  <a:pt x="51" y="3"/>
                </a:cubicBezTo>
                <a:close/>
              </a:path>
            </a:pathLst>
          </a:custGeom>
          <a:solidFill>
            <a:srgbClr val="00B050"/>
          </a:solidFill>
          <a:ln w="28575">
            <a:solidFill>
              <a:srgbClr val="44C0C5"/>
            </a:solidFill>
            <a:prstDash val="solid"/>
          </a:ln>
        </p:spPr>
        <p:txBody>
          <a:bodyPr lIns="91440" tIns="45720" rIns="91440" bIns="45720"/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2800" b="0" i="0" u="none" strike="noStrike" cap="none" spc="0" baseline="0">
              <a:solidFill>
                <a:srgbClr val="000000"/>
              </a:solidFill>
              <a:latin typeface="SB Sans Display Light"/>
              <a:ea typeface="SB Sans Display Light"/>
              <a:cs typeface="SB Sans Display 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14</a:t>
            </a:r>
          </a:p>
        </p:txBody>
      </p:sp>
      <p:pic>
        <p:nvPicPr>
          <p:cNvPr id="468" name="Picture 468"/>
          <p:cNvPicPr/>
          <p:nvPr/>
        </p:nvPicPr>
        <p:blipFill>
          <a:blip r:embed="rId2"/>
          <a:srcRect t="14300"/>
          <a:stretch/>
        </p:blipFill>
        <p:spPr>
          <a:xfrm>
            <a:off x="0" y="1478191"/>
            <a:ext cx="6165672" cy="5060722"/>
          </a:xfrm>
          <a:prstGeom prst="rect">
            <a:avLst/>
          </a:prstGeom>
        </p:spPr>
      </p:pic>
      <p:pic>
        <p:nvPicPr>
          <p:cNvPr id="470" name="Picture 470"/>
          <p:cNvPicPr/>
          <p:nvPr/>
        </p:nvPicPr>
        <p:blipFill>
          <a:blip r:embed="rId3"/>
          <a:srcRect t="12615"/>
          <a:stretch/>
        </p:blipFill>
        <p:spPr>
          <a:xfrm>
            <a:off x="6165671" y="1489165"/>
            <a:ext cx="5910371" cy="5060722"/>
          </a:xfrm>
          <a:prstGeom prst="rect">
            <a:avLst/>
          </a:prstGeom>
        </p:spPr>
      </p:pic>
      <p:sp>
        <p:nvSpPr>
          <p:cNvPr id="471" name="Shape 471"/>
          <p:cNvSpPr/>
          <p:nvPr/>
        </p:nvSpPr>
        <p:spPr>
          <a:xfrm>
            <a:off x="795130" y="792480"/>
            <a:ext cx="10426148" cy="531223"/>
          </a:xfrm>
          <a:prstGeom prst="roundRect">
            <a:avLst/>
          </a:prstGeom>
          <a:gradFill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r>
              <a:rPr sz="2500" b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Перечень инвестиционных проектов, предложенных бизнесом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15</a:t>
            </a:r>
          </a:p>
        </p:txBody>
      </p:sp>
      <p:pic>
        <p:nvPicPr>
          <p:cNvPr id="475" name="Picture 475"/>
          <p:cNvPicPr/>
          <p:nvPr/>
        </p:nvPicPr>
        <p:blipFill>
          <a:blip r:embed="rId2"/>
          <a:srcRect r="2651"/>
          <a:stretch/>
        </p:blipFill>
        <p:spPr>
          <a:xfrm>
            <a:off x="3359427" y="850901"/>
            <a:ext cx="8637104" cy="5505450"/>
          </a:xfrm>
          <a:prstGeom prst="rect">
            <a:avLst/>
          </a:prstGeom>
        </p:spPr>
      </p:pic>
      <p:pic>
        <p:nvPicPr>
          <p:cNvPr id="477" name="Picture 477"/>
          <p:cNvPicPr/>
          <p:nvPr/>
        </p:nvPicPr>
        <p:blipFill>
          <a:blip r:embed="rId3"/>
          <a:stretch/>
        </p:blipFill>
        <p:spPr>
          <a:xfrm>
            <a:off x="0" y="2409293"/>
            <a:ext cx="3540260" cy="254039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Group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Shape 479"/>
          <p:cNvGrpSpPr/>
          <p:nvPr/>
        </p:nvGrpSpPr>
        <p:grpSpPr>
          <a:xfrm>
            <a:off x="453688" y="2070083"/>
            <a:ext cx="2565481" cy="2118961"/>
            <a:chOff x="0" y="0"/>
            <a:chExt cx="2565481" cy="2118961"/>
          </a:xfrm>
        </p:grpSpPr>
        <p:sp>
          <p:nvSpPr>
            <p:cNvPr id="480" name="Shape 480"/>
            <p:cNvSpPr/>
            <p:nvPr/>
          </p:nvSpPr>
          <p:spPr>
            <a:xfrm rot="16200000">
              <a:off x="223259" y="-223260"/>
              <a:ext cx="2118961" cy="2565481"/>
            </a:xfrm>
            <a:prstGeom prst="rect">
              <a:avLst/>
            </a:prstGeom>
            <a:blipFill>
              <a:blip r:embed="rId2"/>
              <a:stretch/>
            </a:blipFill>
          </p:spPr>
          <p:txBody>
            <a:bodyPr wrap="square" lIns="0" tIns="0" rIns="0" bIns="0"/>
            <a:lstStyle/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1800" b="0" i="0" u="none" strike="noStrike" cap="none" spc="0" baseline="0">
                <a:solidFill>
                  <a:srgbClr val="2C3445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81" name="Shape 481"/>
            <p:cNvSpPr/>
            <p:nvPr/>
          </p:nvSpPr>
          <p:spPr>
            <a:xfrm>
              <a:off x="145326" y="257406"/>
              <a:ext cx="2379782" cy="1654299"/>
            </a:xfrm>
            <a:prstGeom prst="rect">
              <a:avLst/>
            </a:prstGeom>
          </p:spPr>
          <p:txBody>
            <a:bodyPr wrap="square" lIns="91440" tIns="45720" rIns="91440" bIns="45720">
              <a:spAutoFit/>
            </a:bodyPr>
            <a:lstStyle/>
            <a:p>
              <a:pPr marL="0" indent="0" algn="l">
                <a:lnSpc>
                  <a:spcPct val="90000"/>
                </a:lnSpc>
                <a:spcAft>
                  <a:spcPts val="300"/>
                </a:spcAft>
              </a:pPr>
              <a:r>
                <a:rPr sz="1400" b="1" spc="50" dirty="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ООО «</a:t>
              </a:r>
              <a:r>
                <a:rPr sz="1400" b="1" spc="50" dirty="0" err="1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Швабе-Москва</a:t>
              </a:r>
              <a:r>
                <a:rPr sz="1400" b="1" spc="50" dirty="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»</a:t>
              </a:r>
            </a:p>
            <a:p>
              <a:pPr marL="0" indent="0" algn="l">
                <a:lnSpc>
                  <a:spcPct val="90000"/>
                </a:lnSpc>
              </a:pPr>
              <a:r>
                <a:rPr sz="1300" dirty="0" err="1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Создание</a:t>
              </a:r>
              <a:r>
                <a:rPr sz="1300" dirty="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300" dirty="0" err="1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инновационного</a:t>
              </a:r>
              <a:r>
                <a:rPr sz="1300" dirty="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300" dirty="0" err="1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научно-технологического</a:t>
              </a:r>
              <a:r>
                <a:rPr sz="1300" dirty="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300" dirty="0" err="1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центра</a:t>
              </a:r>
              <a:r>
                <a:rPr sz="1300" dirty="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 «ЮНИТИ ПАРК» </a:t>
              </a:r>
              <a:endParaRPr sz="18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lnSpc>
                  <a:spcPct val="90000"/>
                </a:lnSpc>
              </a:pPr>
              <a:endParaRPr sz="400" dirty="0">
                <a:solidFill>
                  <a:srgbClr val="2C3445"/>
                </a:solidFill>
                <a:latin typeface="Century Gothic"/>
                <a:ea typeface="Century Gothic"/>
                <a:cs typeface="Century Gothic"/>
              </a:endParaRPr>
            </a:p>
            <a:p>
              <a:pPr marL="0" indent="0" algn="l">
                <a:lnSpc>
                  <a:spcPct val="90000"/>
                </a:lnSpc>
              </a:pPr>
              <a:r>
                <a:rPr sz="1300" dirty="0" err="1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Инвестиционная</a:t>
              </a:r>
              <a:r>
                <a:rPr sz="1300" dirty="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300" dirty="0" err="1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емкость</a:t>
              </a:r>
              <a:r>
                <a:rPr sz="1300" dirty="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300" dirty="0" err="1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проекта</a:t>
              </a:r>
              <a:r>
                <a:rPr sz="1300" dirty="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 – 94 </a:t>
              </a:r>
              <a:r>
                <a:rPr sz="1300" dirty="0" err="1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млрд</a:t>
              </a:r>
              <a:r>
                <a:rPr sz="1300" dirty="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. </a:t>
              </a:r>
              <a:r>
                <a:rPr sz="1300" dirty="0" err="1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руб</a:t>
              </a:r>
              <a:r>
                <a:rPr sz="1300" dirty="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.</a:t>
              </a:r>
              <a:endParaRPr sz="18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lnSpc>
                  <a:spcPct val="90000"/>
                </a:lnSpc>
              </a:pPr>
              <a:endParaRPr sz="1400" dirty="0">
                <a:solidFill>
                  <a:srgbClr val="2C3445"/>
                </a:solidFill>
                <a:latin typeface="Century Gothic"/>
                <a:ea typeface="Century Gothic"/>
                <a:cs typeface="Century Gothic"/>
              </a:endParaRPr>
            </a:p>
          </p:txBody>
        </p:sp>
      </p:grpSp>
      <p:grpSp>
        <p:nvGrpSpPr>
          <p:cNvPr id="482" name="Shape 482"/>
          <p:cNvGrpSpPr/>
          <p:nvPr/>
        </p:nvGrpSpPr>
        <p:grpSpPr>
          <a:xfrm>
            <a:off x="3168377" y="1806330"/>
            <a:ext cx="2748803" cy="2067299"/>
            <a:chOff x="0" y="0"/>
            <a:chExt cx="2748803" cy="2067299"/>
          </a:xfrm>
        </p:grpSpPr>
        <p:sp>
          <p:nvSpPr>
            <p:cNvPr id="483" name="Shape 483"/>
            <p:cNvSpPr/>
            <p:nvPr/>
          </p:nvSpPr>
          <p:spPr>
            <a:xfrm rot="16200000">
              <a:off x="318663" y="-311997"/>
              <a:ext cx="2111473" cy="2691294"/>
            </a:xfrm>
            <a:prstGeom prst="rect">
              <a:avLst/>
            </a:prstGeom>
            <a:blipFill>
              <a:blip r:embed="rId2"/>
              <a:stretch/>
            </a:blipFill>
          </p:spPr>
          <p:txBody>
            <a:bodyPr wrap="square" lIns="0" tIns="0" rIns="0" bIns="0"/>
            <a:lstStyle/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1800" b="0" i="0" u="none" strike="noStrike" cap="none" spc="0" baseline="0">
                <a:solidFill>
                  <a:srgbClr val="2C3445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84" name="Shape 484"/>
            <p:cNvSpPr/>
            <p:nvPr/>
          </p:nvSpPr>
          <p:spPr>
            <a:xfrm>
              <a:off x="132784" y="235075"/>
              <a:ext cx="2571057" cy="1745093"/>
            </a:xfrm>
            <a:prstGeom prst="rect">
              <a:avLst/>
            </a:prstGeom>
          </p:spPr>
          <p:txBody>
            <a:bodyPr wrap="square" lIns="91440" tIns="45720" rIns="91440" bIns="45720">
              <a:spAutoFit/>
            </a:bodyPr>
            <a:lstStyle/>
            <a:p>
              <a:pPr marL="0" indent="0" algn="l">
                <a:lnSpc>
                  <a:spcPct val="90000"/>
                </a:lnSpc>
                <a:spcAft>
                  <a:spcPts val="300"/>
                </a:spcAft>
              </a:pPr>
              <a:r>
                <a:rPr sz="1400" b="1" spc="50" dirty="0" err="1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Управляющая</a:t>
              </a:r>
              <a:r>
                <a:rPr sz="1400" b="1" spc="50" dirty="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400" b="1" spc="50" dirty="0" err="1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компания</a:t>
              </a:r>
              <a:r>
                <a:rPr sz="1400" b="1" spc="50" dirty="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 «</a:t>
              </a:r>
              <a:r>
                <a:rPr sz="1400" b="1" spc="50" dirty="0" err="1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Индустриальный</a:t>
              </a:r>
              <a:r>
                <a:rPr sz="1400" b="1" spc="50" dirty="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400" b="1" spc="50" dirty="0" err="1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парк-Югра</a:t>
              </a:r>
              <a:r>
                <a:rPr sz="1400" b="1" spc="50" dirty="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»</a:t>
              </a:r>
              <a:endParaRPr sz="18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lnSpc>
                  <a:spcPct val="90000"/>
                </a:lnSpc>
                <a:spcAft>
                  <a:spcPts val="300"/>
                </a:spcAft>
              </a:pPr>
              <a:r>
                <a:rPr sz="1300" dirty="0" err="1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Индустриальный</a:t>
              </a:r>
              <a:r>
                <a:rPr sz="1300" dirty="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300" dirty="0" err="1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парк</a:t>
              </a:r>
              <a:r>
                <a:rPr sz="1300" dirty="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 – </a:t>
              </a:r>
              <a:r>
                <a:rPr sz="1300" dirty="0" err="1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Югра</a:t>
              </a:r>
              <a:endParaRPr sz="18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lnSpc>
                  <a:spcPct val="90000"/>
                </a:lnSpc>
                <a:spcAft>
                  <a:spcPts val="300"/>
                </a:spcAft>
              </a:pPr>
              <a:endParaRPr sz="400" dirty="0">
                <a:solidFill>
                  <a:srgbClr val="2C3445"/>
                </a:solidFill>
                <a:latin typeface="Century Gothic"/>
                <a:ea typeface="Century Gothic"/>
                <a:cs typeface="Century Gothic"/>
              </a:endParaRPr>
            </a:p>
            <a:p>
              <a:pPr marL="0" indent="0" algn="l">
                <a:lnSpc>
                  <a:spcPct val="90000"/>
                </a:lnSpc>
                <a:spcAft>
                  <a:spcPts val="300"/>
                </a:spcAft>
              </a:pPr>
              <a:r>
                <a:rPr sz="1300" dirty="0" err="1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Предполагаемый</a:t>
              </a:r>
              <a:r>
                <a:rPr sz="1300" dirty="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300" dirty="0" err="1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объем</a:t>
              </a:r>
              <a:r>
                <a:rPr sz="1300" dirty="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300" dirty="0" err="1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инвестиций</a:t>
              </a:r>
              <a:r>
                <a:rPr sz="1300" dirty="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300" dirty="0" err="1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составит</a:t>
              </a:r>
              <a:r>
                <a:rPr sz="1300" dirty="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300" dirty="0" err="1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около</a:t>
              </a:r>
              <a:r>
                <a:rPr sz="1300" dirty="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 1,4 </a:t>
              </a:r>
              <a:r>
                <a:rPr sz="1300" dirty="0" err="1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млрд</a:t>
              </a:r>
              <a:r>
                <a:rPr sz="1300" dirty="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. </a:t>
              </a:r>
              <a:r>
                <a:rPr sz="1300" dirty="0" err="1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руб</a:t>
              </a:r>
              <a:r>
                <a:rPr sz="1300" dirty="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. </a:t>
              </a:r>
            </a:p>
          </p:txBody>
        </p:sp>
      </p:grpSp>
      <p:grpSp>
        <p:nvGrpSpPr>
          <p:cNvPr id="485" name="Shape 485"/>
          <p:cNvGrpSpPr/>
          <p:nvPr/>
        </p:nvGrpSpPr>
        <p:grpSpPr>
          <a:xfrm>
            <a:off x="464607" y="4315641"/>
            <a:ext cx="2670435" cy="1956666"/>
            <a:chOff x="0" y="0"/>
            <a:chExt cx="2670435" cy="1956666"/>
          </a:xfrm>
        </p:grpSpPr>
        <p:sp>
          <p:nvSpPr>
            <p:cNvPr id="486" name="Shape 486"/>
            <p:cNvSpPr/>
            <p:nvPr/>
          </p:nvSpPr>
          <p:spPr>
            <a:xfrm rot="16200000">
              <a:off x="320770" y="-304409"/>
              <a:ext cx="1956665" cy="2565483"/>
            </a:xfrm>
            <a:prstGeom prst="rect">
              <a:avLst/>
            </a:prstGeom>
            <a:blipFill>
              <a:blip r:embed="rId2"/>
              <a:stretch/>
            </a:blipFill>
          </p:spPr>
          <p:txBody>
            <a:bodyPr wrap="square" lIns="0" tIns="0" rIns="0" bIns="0"/>
            <a:lstStyle/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1800" b="0" i="0" u="none" strike="noStrike" cap="none" spc="0" baseline="0">
                <a:solidFill>
                  <a:srgbClr val="2C3445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87" name="Shape 487"/>
            <p:cNvSpPr/>
            <p:nvPr/>
          </p:nvSpPr>
          <p:spPr>
            <a:xfrm>
              <a:off x="0" y="137917"/>
              <a:ext cx="2670435" cy="1745093"/>
            </a:xfrm>
            <a:prstGeom prst="rect">
              <a:avLst/>
            </a:prstGeom>
          </p:spPr>
          <p:txBody>
            <a:bodyPr wrap="square" lIns="91440" tIns="45720" rIns="91440" bIns="45720">
              <a:spAutoFit/>
            </a:bodyPr>
            <a:lstStyle/>
            <a:p>
              <a:pPr marL="0" indent="0" algn="l">
                <a:lnSpc>
                  <a:spcPct val="90000"/>
                </a:lnSpc>
                <a:spcAft>
                  <a:spcPts val="300"/>
                </a:spcAft>
              </a:pPr>
              <a:r>
                <a:rPr sz="1400" b="1" spc="5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АО «Мостострой-11»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lnSpc>
                  <a:spcPct val="80000"/>
                </a:lnSpc>
                <a:spcAft>
                  <a:spcPts val="300"/>
                </a:spcAft>
              </a:pPr>
              <a:r>
                <a:rPr sz="130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Строительство второго </a:t>
              </a:r>
            </a:p>
            <a:p>
              <a:pPr marL="0" indent="0" algn="l">
                <a:lnSpc>
                  <a:spcPct val="80000"/>
                </a:lnSpc>
                <a:spcAft>
                  <a:spcPts val="300"/>
                </a:spcAft>
              </a:pPr>
              <a:r>
                <a:rPr sz="130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моста через реку Обь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lnSpc>
                  <a:spcPct val="80000"/>
                </a:lnSpc>
                <a:spcAft>
                  <a:spcPts val="300"/>
                </a:spcAft>
              </a:pPr>
              <a:endParaRPr sz="400" b="0" i="0" u="none" strike="noStrike" cap="none" spc="0" baseline="0">
                <a:solidFill>
                  <a:srgbClr val="2C3445"/>
                </a:solidFill>
                <a:latin typeface="Century Gothic"/>
                <a:ea typeface="Century Gothic"/>
                <a:cs typeface="Century Gothic"/>
              </a:endParaRPr>
            </a:p>
            <a:p>
              <a:pPr marL="0" indent="0" algn="l">
                <a:lnSpc>
                  <a:spcPct val="80000"/>
                </a:lnSpc>
                <a:spcAft>
                  <a:spcPts val="300"/>
                </a:spcAft>
              </a:pPr>
              <a:r>
                <a:rPr sz="130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Инвестиционная емкость проекта – 65,2 млрд. руб</a:t>
              </a:r>
              <a:r>
                <a:rPr sz="140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.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lnSpc>
                  <a:spcPct val="90000"/>
                </a:lnSpc>
                <a:spcAft>
                  <a:spcPts val="300"/>
                </a:spcAft>
              </a:pPr>
              <a:endParaRPr sz="1000">
                <a:solidFill>
                  <a:srgbClr val="2C3445"/>
                </a:solidFill>
                <a:latin typeface="Century Gothic"/>
                <a:ea typeface="Century Gothic"/>
                <a:cs typeface="Century Gothic"/>
              </a:endParaRPr>
            </a:p>
            <a:p>
              <a:pPr marL="0" indent="0" algn="l">
                <a:lnSpc>
                  <a:spcPct val="90000"/>
                </a:lnSpc>
                <a:spcAft>
                  <a:spcPts val="300"/>
                </a:spcAft>
              </a:pPr>
              <a:r>
                <a:rPr sz="1400" b="1" spc="5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Благоустройство набережной реки Обь</a:t>
              </a:r>
            </a:p>
          </p:txBody>
        </p:sp>
      </p:grpSp>
      <p:grpSp>
        <p:nvGrpSpPr>
          <p:cNvPr id="488" name="Shape 488"/>
          <p:cNvGrpSpPr/>
          <p:nvPr/>
        </p:nvGrpSpPr>
        <p:grpSpPr>
          <a:xfrm>
            <a:off x="3200845" y="4588757"/>
            <a:ext cx="2781188" cy="1956664"/>
            <a:chOff x="0" y="0"/>
            <a:chExt cx="2781188" cy="1956664"/>
          </a:xfrm>
        </p:grpSpPr>
        <p:sp>
          <p:nvSpPr>
            <p:cNvPr id="489" name="Shape 489"/>
            <p:cNvSpPr/>
            <p:nvPr/>
          </p:nvSpPr>
          <p:spPr>
            <a:xfrm rot="16200000">
              <a:off x="369108" y="-369108"/>
              <a:ext cx="1956663" cy="2694881"/>
            </a:xfrm>
            <a:prstGeom prst="rect">
              <a:avLst/>
            </a:prstGeom>
            <a:blipFill>
              <a:blip r:embed="rId2"/>
              <a:stretch/>
            </a:blipFill>
          </p:spPr>
          <p:txBody>
            <a:bodyPr wrap="square" lIns="0" tIns="0" rIns="0" bIns="0"/>
            <a:lstStyle/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1800" b="0" i="0" u="none" strike="noStrike" cap="none" spc="0" baseline="0">
                <a:solidFill>
                  <a:srgbClr val="2C3445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90" name="Shape 490"/>
            <p:cNvSpPr/>
            <p:nvPr/>
          </p:nvSpPr>
          <p:spPr>
            <a:xfrm>
              <a:off x="17515" y="140575"/>
              <a:ext cx="2763672" cy="1792798"/>
            </a:xfrm>
            <a:prstGeom prst="rect">
              <a:avLst/>
            </a:prstGeom>
          </p:spPr>
          <p:txBody>
            <a:bodyPr wrap="square" lIns="91440" tIns="45720" rIns="91440" bIns="45720">
              <a:spAutoFit/>
            </a:bodyPr>
            <a:lstStyle/>
            <a:p>
              <a:pPr marL="0" indent="0" algn="l">
                <a:lnSpc>
                  <a:spcPct val="90000"/>
                </a:lnSpc>
                <a:spcAft>
                  <a:spcPts val="300"/>
                </a:spcAft>
              </a:pPr>
              <a:r>
                <a:rPr sz="1400" b="1" spc="5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ООО «Сургутский металлургический комплекс»</a:t>
              </a:r>
            </a:p>
            <a:p>
              <a:pPr marL="0" indent="0" algn="l">
                <a:lnSpc>
                  <a:spcPct val="90000"/>
                </a:lnSpc>
              </a:pPr>
              <a:r>
                <a:rPr sz="130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Создание производственного комплекса по выпуску фасонного металлопроката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lnSpc>
                  <a:spcPct val="90000"/>
                </a:lnSpc>
              </a:pPr>
              <a:r>
                <a:rPr sz="130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Инвестиционная емкость проекта – </a:t>
              </a:r>
            </a:p>
            <a:p>
              <a:pPr marL="0" indent="0" algn="l">
                <a:lnSpc>
                  <a:spcPct val="90000"/>
                </a:lnSpc>
              </a:pPr>
              <a:r>
                <a:rPr sz="130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более 2,1 млрд. руб. </a:t>
              </a:r>
            </a:p>
          </p:txBody>
        </p:sp>
      </p:grpSp>
      <p:grpSp>
        <p:nvGrpSpPr>
          <p:cNvPr id="491" name="Shape 491"/>
          <p:cNvGrpSpPr/>
          <p:nvPr/>
        </p:nvGrpSpPr>
        <p:grpSpPr>
          <a:xfrm>
            <a:off x="6000678" y="1785907"/>
            <a:ext cx="3060448" cy="2700783"/>
            <a:chOff x="0" y="0"/>
            <a:chExt cx="3060448" cy="2700783"/>
          </a:xfrm>
        </p:grpSpPr>
        <p:sp>
          <p:nvSpPr>
            <p:cNvPr id="492" name="Shape 492"/>
            <p:cNvSpPr/>
            <p:nvPr/>
          </p:nvSpPr>
          <p:spPr>
            <a:xfrm rot="16200000">
              <a:off x="270904" y="-270904"/>
              <a:ext cx="2477407" cy="3019217"/>
            </a:xfrm>
            <a:prstGeom prst="rect">
              <a:avLst/>
            </a:prstGeom>
            <a:blipFill>
              <a:blip r:embed="rId2"/>
              <a:stretch/>
            </a:blipFill>
          </p:spPr>
          <p:txBody>
            <a:bodyPr wrap="square" lIns="0" tIns="0" rIns="0" bIns="0"/>
            <a:lstStyle/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1800" b="0" i="0" u="none" strike="noStrike" cap="none" spc="0" baseline="0">
                <a:solidFill>
                  <a:srgbClr val="2C3445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93" name="Shape 493"/>
            <p:cNvSpPr/>
            <p:nvPr/>
          </p:nvSpPr>
          <p:spPr>
            <a:xfrm>
              <a:off x="64739" y="255497"/>
              <a:ext cx="2995709" cy="2445285"/>
            </a:xfrm>
            <a:prstGeom prst="rect">
              <a:avLst/>
            </a:prstGeom>
          </p:spPr>
          <p:txBody>
            <a:bodyPr wrap="square" lIns="91440" tIns="45720" rIns="91440" bIns="45720">
              <a:spAutoFit/>
            </a:bodyPr>
            <a:lstStyle/>
            <a:p>
              <a:pPr marL="0" indent="0" algn="l">
                <a:lnSpc>
                  <a:spcPct val="90000"/>
                </a:lnSpc>
                <a:spcAft>
                  <a:spcPts val="300"/>
                </a:spcAft>
              </a:pPr>
              <a:r>
                <a:rPr sz="1300" b="1" spc="5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ООО «Сибпромстрой-Югория»</a:t>
              </a:r>
            </a:p>
            <a:p>
              <a:pPr marL="0" indent="0" algn="l">
                <a:lnSpc>
                  <a:spcPct val="90000"/>
                </a:lnSpc>
                <a:spcAft>
                  <a:spcPts val="300"/>
                </a:spcAft>
              </a:pPr>
              <a:r>
                <a:rPr sz="130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Реализация проекта </a:t>
              </a:r>
              <a:r>
                <a:rPr sz="1300" b="1" spc="5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жилой застройки «Марьина гора»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lnSpc>
                  <a:spcPct val="90000"/>
                </a:lnSpc>
                <a:spcAft>
                  <a:spcPts val="300"/>
                </a:spcAft>
              </a:pPr>
              <a:endParaRPr sz="1300" b="1" spc="50">
                <a:solidFill>
                  <a:srgbClr val="2C3445"/>
                </a:solidFill>
                <a:latin typeface="Century Gothic"/>
                <a:ea typeface="Century Gothic"/>
                <a:cs typeface="Century Gothic"/>
              </a:endParaRPr>
            </a:p>
            <a:p>
              <a:pPr marL="0" indent="0" algn="l">
                <a:lnSpc>
                  <a:spcPct val="90000"/>
                </a:lnSpc>
                <a:spcAft>
                  <a:spcPts val="300"/>
                </a:spcAft>
              </a:pPr>
              <a:r>
                <a:rPr sz="1300" b="1" spc="5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Проект «Комплексное развитие территории жилой застройки </a:t>
              </a:r>
              <a:r>
                <a:rPr sz="130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части микрорайонов 1, 2 города Сургута» с учетом механизма «Югорский стандарт»</a:t>
              </a:r>
            </a:p>
            <a:p>
              <a:pPr marL="0" indent="0" algn="l">
                <a:lnSpc>
                  <a:spcPct val="90000"/>
                </a:lnSpc>
                <a:spcAft>
                  <a:spcPts val="300"/>
                </a:spcAft>
              </a:pPr>
              <a:endParaRPr sz="1300">
                <a:solidFill>
                  <a:srgbClr val="2C3445"/>
                </a:solidFill>
                <a:latin typeface="Century Gothic"/>
                <a:ea typeface="Century Gothic"/>
                <a:cs typeface="Century Gothic"/>
              </a:endParaRPr>
            </a:p>
            <a:p>
              <a:pPr marL="0" indent="0" algn="l">
                <a:lnSpc>
                  <a:spcPct val="90000"/>
                </a:lnSpc>
                <a:spcAft>
                  <a:spcPts val="300"/>
                </a:spcAft>
              </a:pPr>
              <a:endParaRPr sz="1300">
                <a:solidFill>
                  <a:srgbClr val="2C3445"/>
                </a:solidFill>
                <a:latin typeface="Century Gothic"/>
                <a:ea typeface="Century Gothic"/>
                <a:cs typeface="Century Gothic"/>
              </a:endParaRPr>
            </a:p>
          </p:txBody>
        </p:sp>
      </p:grpSp>
      <p:grpSp>
        <p:nvGrpSpPr>
          <p:cNvPr id="494" name="Shape 494"/>
          <p:cNvGrpSpPr/>
          <p:nvPr/>
        </p:nvGrpSpPr>
        <p:grpSpPr>
          <a:xfrm>
            <a:off x="9103393" y="1806331"/>
            <a:ext cx="2932496" cy="2597111"/>
            <a:chOff x="0" y="0"/>
            <a:chExt cx="2932496" cy="2597111"/>
          </a:xfrm>
        </p:grpSpPr>
        <p:sp>
          <p:nvSpPr>
            <p:cNvPr id="495" name="Shape 495"/>
            <p:cNvSpPr/>
            <p:nvPr/>
          </p:nvSpPr>
          <p:spPr>
            <a:xfrm rot="16200000">
              <a:off x="21450" y="-19651"/>
              <a:ext cx="2716576" cy="2527938"/>
            </a:xfrm>
            <a:prstGeom prst="rect">
              <a:avLst/>
            </a:prstGeom>
            <a:blipFill>
              <a:blip r:embed="rId2"/>
              <a:stretch/>
            </a:blipFill>
          </p:spPr>
          <p:txBody>
            <a:bodyPr wrap="square" lIns="0" tIns="0" rIns="0" bIns="0"/>
            <a:lstStyle/>
            <a:p>
              <a:pPr marL="0" marR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endParaRPr sz="1300" b="0" i="0" u="none" strike="noStrike" cap="none" spc="0" baseline="0">
                <a:solidFill>
                  <a:srgbClr val="2C3445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96" name="Shape 496"/>
            <p:cNvSpPr/>
            <p:nvPr/>
          </p:nvSpPr>
          <p:spPr>
            <a:xfrm>
              <a:off x="101158" y="99505"/>
              <a:ext cx="2831337" cy="2497606"/>
            </a:xfrm>
            <a:prstGeom prst="rect">
              <a:avLst/>
            </a:prstGeom>
          </p:spPr>
          <p:txBody>
            <a:bodyPr wrap="square" lIns="91440" tIns="45720" rIns="91440" bIns="45720">
              <a:spAutoFit/>
            </a:bodyPr>
            <a:lstStyle/>
            <a:p>
              <a:pPr marL="0" indent="0" algn="l">
                <a:lnSpc>
                  <a:spcPct val="90000"/>
                </a:lnSpc>
                <a:spcAft>
                  <a:spcPts val="300"/>
                </a:spcAft>
              </a:pPr>
              <a:r>
                <a:rPr sz="1300" b="1" spc="5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Культурно-спортивный кластер «СпортЗавод»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lnSpc>
                  <a:spcPct val="90000"/>
                </a:lnSpc>
                <a:spcAft>
                  <a:spcPts val="300"/>
                </a:spcAft>
              </a:pPr>
              <a:endParaRPr sz="400">
                <a:solidFill>
                  <a:srgbClr val="2C3445"/>
                </a:solidFill>
                <a:latin typeface="Century Gothic"/>
                <a:ea typeface="Century Gothic"/>
                <a:cs typeface="Century Gothic"/>
              </a:endParaRPr>
            </a:p>
            <a:p>
              <a:pPr marL="0" indent="0" algn="l">
                <a:lnSpc>
                  <a:spcPct val="90000"/>
                </a:lnSpc>
                <a:spcAft>
                  <a:spcPts val="300"/>
                </a:spcAft>
              </a:pPr>
              <a:r>
                <a:rPr sz="130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Планируемый объем инвестиций составит более 120 млн руб. 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lnSpc>
                  <a:spcPct val="90000"/>
                </a:lnSpc>
                <a:spcAft>
                  <a:spcPts val="300"/>
                </a:spcAft>
              </a:pPr>
              <a:endParaRPr sz="1000">
                <a:solidFill>
                  <a:srgbClr val="2C3445"/>
                </a:solidFill>
                <a:latin typeface="Century Gothic"/>
                <a:ea typeface="Century Gothic"/>
                <a:cs typeface="Century Gothic"/>
              </a:endParaRPr>
            </a:p>
            <a:p>
              <a:pPr marL="0" indent="0" algn="l">
                <a:lnSpc>
                  <a:spcPct val="90000"/>
                </a:lnSpc>
                <a:spcAft>
                  <a:spcPts val="300"/>
                </a:spcAft>
              </a:pPr>
              <a:r>
                <a:rPr sz="1300" b="1" spc="5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Компания  «Бенар»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lnSpc>
                  <a:spcPct val="90000"/>
                </a:lnSpc>
                <a:spcAft>
                  <a:spcPts val="300"/>
                </a:spcAft>
              </a:pPr>
              <a:r>
                <a:rPr sz="130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Строительство рыборазводного завода. Инвестиционная емкость проекта – 350 млн руб.</a:t>
              </a:r>
            </a:p>
            <a:p>
              <a:pPr marL="0" indent="0" algn="l">
                <a:lnSpc>
                  <a:spcPct val="90000"/>
                </a:lnSpc>
                <a:spcAft>
                  <a:spcPts val="300"/>
                </a:spcAft>
              </a:pPr>
              <a:endParaRPr sz="1300">
                <a:solidFill>
                  <a:srgbClr val="2C3445"/>
                </a:solidFill>
                <a:latin typeface="Century Gothic"/>
                <a:ea typeface="Century Gothic"/>
                <a:cs typeface="Century Gothic"/>
              </a:endParaRPr>
            </a:p>
          </p:txBody>
        </p:sp>
      </p:grpSp>
      <p:grpSp>
        <p:nvGrpSpPr>
          <p:cNvPr id="497" name="Shape 497"/>
          <p:cNvGrpSpPr/>
          <p:nvPr/>
        </p:nvGrpSpPr>
        <p:grpSpPr>
          <a:xfrm>
            <a:off x="6001377" y="4561581"/>
            <a:ext cx="3007851" cy="2011017"/>
            <a:chOff x="0" y="0"/>
            <a:chExt cx="3007851" cy="2011017"/>
          </a:xfrm>
        </p:grpSpPr>
        <p:sp>
          <p:nvSpPr>
            <p:cNvPr id="498" name="Shape 498"/>
            <p:cNvSpPr/>
            <p:nvPr/>
          </p:nvSpPr>
          <p:spPr>
            <a:xfrm rot="16200000">
              <a:off x="430759" y="-430759"/>
              <a:ext cx="2011017" cy="2872537"/>
            </a:xfrm>
            <a:prstGeom prst="rect">
              <a:avLst/>
            </a:prstGeom>
            <a:blipFill>
              <a:blip r:embed="rId2"/>
              <a:stretch/>
            </a:blipFill>
          </p:spPr>
          <p:txBody>
            <a:bodyPr wrap="square" lIns="0" tIns="0" rIns="0" bIns="0"/>
            <a:lstStyle/>
            <a:p>
              <a:pPr marL="0" marR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endParaRPr sz="1300" b="0" i="0" u="none" strike="noStrike" cap="none" spc="0" baseline="0">
                <a:solidFill>
                  <a:srgbClr val="2C3445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99" name="Shape 499"/>
            <p:cNvSpPr/>
            <p:nvPr/>
          </p:nvSpPr>
          <p:spPr>
            <a:xfrm>
              <a:off x="87564" y="182355"/>
              <a:ext cx="2920287" cy="1609671"/>
            </a:xfrm>
            <a:prstGeom prst="rect">
              <a:avLst/>
            </a:prstGeom>
          </p:spPr>
          <p:txBody>
            <a:bodyPr wrap="square" lIns="91440" tIns="45720" rIns="91440" bIns="45720">
              <a:spAutoFit/>
            </a:bodyPr>
            <a:lstStyle/>
            <a:p>
              <a:pPr marL="0" indent="0" algn="l">
                <a:lnSpc>
                  <a:spcPct val="90000"/>
                </a:lnSpc>
                <a:spcAft>
                  <a:spcPts val="300"/>
                </a:spcAft>
              </a:pPr>
              <a:r>
                <a:rPr sz="1300" b="1" spc="5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Строительно-финансовая компания «Сургутгазстрой»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lnSpc>
                  <a:spcPct val="90000"/>
                </a:lnSpc>
                <a:spcAft>
                  <a:spcPts val="300"/>
                </a:spcAft>
              </a:pPr>
              <a:r>
                <a:rPr sz="130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Проект «Термальный лечебно-оздоровительный комплекс «Источник здоровья» 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lnSpc>
                  <a:spcPct val="90000"/>
                </a:lnSpc>
                <a:spcAft>
                  <a:spcPts val="300"/>
                </a:spcAft>
              </a:pPr>
              <a:r>
                <a:rPr sz="130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Планируемый объем инвестиций составит более 5 млрд. руб.</a:t>
              </a:r>
            </a:p>
          </p:txBody>
        </p:sp>
      </p:grpSp>
      <p:grpSp>
        <p:nvGrpSpPr>
          <p:cNvPr id="500" name="Shape 500"/>
          <p:cNvGrpSpPr/>
          <p:nvPr/>
        </p:nvGrpSpPr>
        <p:grpSpPr>
          <a:xfrm>
            <a:off x="9096793" y="4528790"/>
            <a:ext cx="2772681" cy="2043807"/>
            <a:chOff x="0" y="0"/>
            <a:chExt cx="2772681" cy="2043807"/>
          </a:xfrm>
        </p:grpSpPr>
        <p:sp>
          <p:nvSpPr>
            <p:cNvPr id="501" name="Shape 501"/>
            <p:cNvSpPr/>
            <p:nvPr/>
          </p:nvSpPr>
          <p:spPr>
            <a:xfrm rot="16200000">
              <a:off x="364437" y="-364437"/>
              <a:ext cx="2043807" cy="2772681"/>
            </a:xfrm>
            <a:prstGeom prst="rect">
              <a:avLst/>
            </a:prstGeom>
            <a:blipFill>
              <a:blip r:embed="rId2"/>
              <a:stretch/>
            </a:blipFill>
          </p:spPr>
          <p:txBody>
            <a:bodyPr wrap="square" lIns="0" tIns="0" rIns="0" bIns="0"/>
            <a:lstStyle/>
            <a:p>
              <a:pPr marL="0" marR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endParaRPr sz="1300" b="0" i="0" u="none" strike="noStrike" cap="none" spc="0" baseline="0">
                <a:solidFill>
                  <a:srgbClr val="2C3445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02" name="Shape 502"/>
            <p:cNvSpPr/>
            <p:nvPr/>
          </p:nvSpPr>
          <p:spPr>
            <a:xfrm>
              <a:off x="36909" y="118897"/>
              <a:ext cx="2735771" cy="1609158"/>
            </a:xfrm>
            <a:prstGeom prst="rect">
              <a:avLst/>
            </a:prstGeom>
          </p:spPr>
          <p:txBody>
            <a:bodyPr wrap="square" lIns="91440" tIns="45720" rIns="91440" bIns="45720">
              <a:spAutoFit/>
            </a:bodyPr>
            <a:lstStyle/>
            <a:p>
              <a:pPr marL="0" indent="0" algn="l">
                <a:lnSpc>
                  <a:spcPct val="90000"/>
                </a:lnSpc>
                <a:spcBef>
                  <a:spcPts val="1000"/>
                </a:spcBef>
              </a:pPr>
              <a:r>
                <a:rPr sz="1300" b="1" spc="5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Реконструкция железнодорожного вокзала </a:t>
              </a:r>
              <a:r>
                <a:rPr sz="130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(ОАО РЖД)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lnSpc>
                  <a:spcPct val="90000"/>
                </a:lnSpc>
                <a:spcBef>
                  <a:spcPts val="1000"/>
                </a:spcBef>
              </a:pPr>
              <a:r>
                <a:rPr sz="1300" b="1" spc="5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Реконструкция здания городского рынка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lnSpc>
                  <a:spcPct val="90000"/>
                </a:lnSpc>
                <a:spcBef>
                  <a:spcPts val="1000"/>
                </a:spcBef>
                <a:spcAft>
                  <a:spcPts val="300"/>
                </a:spcAft>
              </a:pPr>
              <a:r>
                <a:rPr sz="130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Инвестиционная емкость проекта – более 200 млн руб.</a:t>
              </a:r>
            </a:p>
          </p:txBody>
        </p:sp>
      </p:grpSp>
      <p:sp>
        <p:nvSpPr>
          <p:cNvPr id="503" name="Shape 50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lvl="0"/>
          </a:lstStyle>
          <a:p>
            <a:r>
              <a:rPr sz="1200">
                <a:solidFill>
                  <a:srgbClr val="000000">
                    <a:tint val="75000"/>
                  </a:srgbClr>
                </a:solidFill>
              </a:rPr>
              <a:t>16</a:t>
            </a:r>
          </a:p>
        </p:txBody>
      </p:sp>
      <p:pic>
        <p:nvPicPr>
          <p:cNvPr id="505" name="Picture 505"/>
          <p:cNvPicPr/>
          <p:nvPr/>
        </p:nvPicPr>
        <p:blipFill>
          <a:blip r:embed="rId3"/>
          <a:stretch/>
        </p:blipFill>
        <p:spPr>
          <a:xfrm>
            <a:off x="742922" y="370403"/>
            <a:ext cx="2113807" cy="1674621"/>
          </a:xfrm>
          <a:prstGeom prst="rect">
            <a:avLst/>
          </a:prstGeom>
        </p:spPr>
      </p:pic>
      <p:sp>
        <p:nvSpPr>
          <p:cNvPr id="506" name="Shape 506"/>
          <p:cNvSpPr/>
          <p:nvPr/>
        </p:nvSpPr>
        <p:spPr>
          <a:xfrm>
            <a:off x="3108552" y="807413"/>
            <a:ext cx="6096000" cy="800219"/>
          </a:xfrm>
          <a:prstGeom prst="rect">
            <a:avLst/>
          </a:prstGeom>
        </p:spPr>
        <p:txBody>
          <a:bodyPr lIns="91440" tIns="45720" rIns="91440" bIns="45720">
            <a:spAutoFit/>
          </a:bodyPr>
          <a:lstStyle/>
          <a:p>
            <a:pPr marL="0" indent="0" algn="l"/>
            <a:r>
              <a:rPr b="1" dirty="0">
                <a:solidFill>
                  <a:srgbClr val="252525"/>
                </a:solidFill>
                <a:latin typeface="Century Gothic" panose="020B0502020202020204" pitchFamily="34" charset="0"/>
                <a:ea typeface="Akrobat"/>
                <a:cs typeface="Akrobat"/>
              </a:rPr>
              <a:t>РЕАЛИЗУЕТСЯ </a:t>
            </a:r>
            <a:r>
              <a:rPr b="1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Akrobat"/>
                <a:cs typeface="Akrobat"/>
              </a:rPr>
              <a:t>15 ИНВЕСТИЦИОННЫХ </a:t>
            </a:r>
            <a:r>
              <a:rPr b="1" dirty="0">
                <a:solidFill>
                  <a:srgbClr val="252525"/>
                </a:solidFill>
                <a:latin typeface="Century Gothic" panose="020B0502020202020204" pitchFamily="34" charset="0"/>
                <a:ea typeface="Akrobat"/>
                <a:cs typeface="Akrobat"/>
              </a:rPr>
              <a:t>ПРОЕКТОВ </a:t>
            </a:r>
            <a:endParaRPr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0" indent="0" algn="l"/>
            <a:r>
              <a:rPr b="1" dirty="0">
                <a:solidFill>
                  <a:srgbClr val="252525"/>
                </a:solidFill>
                <a:latin typeface="Century Gothic" panose="020B0502020202020204" pitchFamily="34" charset="0"/>
                <a:ea typeface="Akrobat"/>
                <a:cs typeface="Akrobat"/>
              </a:rPr>
              <a:t>ОБЪЕМ ИНВЕСТИЦИЙ </a:t>
            </a:r>
            <a:r>
              <a:rPr sz="2800" b="1" dirty="0">
                <a:solidFill>
                  <a:srgbClr val="0070C0"/>
                </a:solidFill>
                <a:latin typeface="Century Gothic" panose="020B0502020202020204" pitchFamily="34" charset="0"/>
                <a:ea typeface="Akrobat"/>
                <a:cs typeface="Akrobat"/>
              </a:rPr>
              <a:t>190 </a:t>
            </a:r>
            <a:r>
              <a:rPr sz="2800" b="1" dirty="0" err="1">
                <a:solidFill>
                  <a:srgbClr val="0070C0"/>
                </a:solidFill>
                <a:latin typeface="Century Gothic" panose="020B0502020202020204" pitchFamily="34" charset="0"/>
                <a:ea typeface="Akrobat"/>
                <a:cs typeface="Akrobat"/>
              </a:rPr>
              <a:t>млрд</a:t>
            </a:r>
            <a:r>
              <a:rPr sz="2800" b="1" dirty="0">
                <a:solidFill>
                  <a:srgbClr val="0070C0"/>
                </a:solidFill>
                <a:latin typeface="Century Gothic" panose="020B0502020202020204" pitchFamily="34" charset="0"/>
                <a:ea typeface="Akrobat"/>
                <a:cs typeface="Akrobat"/>
              </a:rPr>
              <a:t>. </a:t>
            </a:r>
            <a:r>
              <a:rPr sz="2800" b="1" dirty="0" err="1">
                <a:solidFill>
                  <a:srgbClr val="0070C0"/>
                </a:solidFill>
                <a:latin typeface="Century Gothic" panose="020B0502020202020204" pitchFamily="34" charset="0"/>
                <a:ea typeface="Akrobat"/>
                <a:cs typeface="Akrobat"/>
              </a:rPr>
              <a:t>руб</a:t>
            </a:r>
            <a:r>
              <a:rPr sz="2800" b="1" dirty="0">
                <a:solidFill>
                  <a:srgbClr val="0070C0"/>
                </a:solidFill>
                <a:latin typeface="Century Gothic" panose="020B0502020202020204" pitchFamily="34" charset="0"/>
                <a:ea typeface="Akrobat"/>
                <a:cs typeface="Akrobat"/>
              </a:rPr>
              <a:t>.</a:t>
            </a:r>
            <a:endParaRPr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4000" r="-4000"/>
          </a:stretch>
        </a:blipFill>
        <a:effectLst/>
      </p:bgPr>
    </p:bg>
    <p:spTree>
      <p:nvGrpSpPr>
        <p:cNvPr id="1" name="Group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 txBox="1"/>
          <p:nvPr/>
        </p:nvSpPr>
        <p:spPr>
          <a:xfrm>
            <a:off x="6491027" y="1141740"/>
            <a:ext cx="5411150" cy="443711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 indent="0" algn="l">
              <a:spcBef>
                <a:spcPts val="100"/>
              </a:spcBef>
            </a:pPr>
            <a:r>
              <a:rPr sz="2800" b="1" spc="-5" dirty="0" err="1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Инвестиционная</a:t>
            </a:r>
            <a:r>
              <a:rPr sz="2800" b="1" spc="-5" dirty="0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 </a:t>
            </a:r>
            <a:r>
              <a:rPr sz="2800" b="1" spc="-5" dirty="0" err="1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карта</a:t>
            </a:r>
            <a:r>
              <a:rPr sz="2800" b="1" spc="-5" dirty="0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 Югры</a:t>
            </a:r>
          </a:p>
        </p:txBody>
      </p:sp>
      <p:grpSp>
        <p:nvGrpSpPr>
          <p:cNvPr id="509" name="Shape 509"/>
          <p:cNvGrpSpPr/>
          <p:nvPr/>
        </p:nvGrpSpPr>
        <p:grpSpPr>
          <a:xfrm>
            <a:off x="156074" y="2046894"/>
            <a:ext cx="5356214" cy="2424788"/>
            <a:chOff x="0" y="0"/>
            <a:chExt cx="5356214" cy="2424788"/>
          </a:xfrm>
        </p:grpSpPr>
        <p:sp>
          <p:nvSpPr>
            <p:cNvPr id="510" name="Shape 510"/>
            <p:cNvSpPr/>
            <p:nvPr/>
          </p:nvSpPr>
          <p:spPr>
            <a:xfrm rot="16200000">
              <a:off x="3620087" y="-567530"/>
              <a:ext cx="1122667" cy="2173678"/>
            </a:xfrm>
            <a:prstGeom prst="rect">
              <a:avLst/>
            </a:prstGeom>
            <a:noFill/>
          </p:spPr>
          <p:txBody>
            <a:bodyPr wrap="square" lIns="0" tIns="0" rIns="0" bIns="0"/>
            <a:lstStyle/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1800" b="0" i="0" u="none" strike="noStrike" cap="none" spc="0" baseline="0">
                <a:solidFill>
                  <a:srgbClr val="000000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11" name="Shape 511"/>
            <p:cNvSpPr/>
            <p:nvPr/>
          </p:nvSpPr>
          <p:spPr>
            <a:xfrm>
              <a:off x="0" y="2117011"/>
              <a:ext cx="3006627" cy="3077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indent="0" algn="ctr"/>
              <a:endParaRPr sz="1400" b="1">
                <a:solidFill>
                  <a:srgbClr val="394359"/>
                </a:solidFill>
                <a:latin typeface="Arial Black"/>
                <a:ea typeface="Arial Black"/>
                <a:cs typeface="Arial Black"/>
              </a:endParaRPr>
            </a:p>
          </p:txBody>
        </p:sp>
      </p:grpSp>
      <p:grpSp>
        <p:nvGrpSpPr>
          <p:cNvPr id="512" name="Shape 512"/>
          <p:cNvGrpSpPr/>
          <p:nvPr/>
        </p:nvGrpSpPr>
        <p:grpSpPr>
          <a:xfrm>
            <a:off x="65442" y="1642462"/>
            <a:ext cx="3149250" cy="3907764"/>
            <a:chOff x="0" y="0"/>
            <a:chExt cx="3149250" cy="3907764"/>
          </a:xfrm>
        </p:grpSpPr>
        <p:sp>
          <p:nvSpPr>
            <p:cNvPr id="513" name="Shape 513"/>
            <p:cNvSpPr/>
            <p:nvPr/>
          </p:nvSpPr>
          <p:spPr>
            <a:xfrm rot="16200000">
              <a:off x="1036894" y="2554259"/>
              <a:ext cx="533331" cy="2173678"/>
            </a:xfrm>
            <a:prstGeom prst="rect">
              <a:avLst/>
            </a:prstGeom>
            <a:noFill/>
          </p:spPr>
          <p:txBody>
            <a:bodyPr wrap="square" lIns="0" tIns="0" rIns="0" bIns="0"/>
            <a:lstStyle/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1800" b="0" i="0" u="none" strike="noStrike" cap="none" spc="0" baseline="0">
                <a:solidFill>
                  <a:srgbClr val="000000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14" name="Shape 514"/>
            <p:cNvSpPr/>
            <p:nvPr/>
          </p:nvSpPr>
          <p:spPr>
            <a:xfrm>
              <a:off x="0" y="0"/>
              <a:ext cx="3149250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indent="0" algn="ctr"/>
              <a:endParaRPr sz="1400" b="1">
                <a:solidFill>
                  <a:srgbClr val="394359"/>
                </a:solidFill>
                <a:latin typeface="Arial Black"/>
                <a:ea typeface="Arial Black"/>
                <a:cs typeface="Arial Black"/>
              </a:endParaRPr>
            </a:p>
          </p:txBody>
        </p:sp>
      </p:grpSp>
      <p:pic>
        <p:nvPicPr>
          <p:cNvPr id="516" name="Picture 516"/>
          <p:cNvPicPr/>
          <p:nvPr/>
        </p:nvPicPr>
        <p:blipFill>
          <a:blip r:embed="rId3"/>
          <a:stretch/>
        </p:blipFill>
        <p:spPr>
          <a:xfrm>
            <a:off x="7048259" y="2845332"/>
            <a:ext cx="783780" cy="956291"/>
          </a:xfrm>
          <a:prstGeom prst="rect">
            <a:avLst/>
          </a:prstGeom>
        </p:spPr>
      </p:pic>
      <p:sp>
        <p:nvSpPr>
          <p:cNvPr id="517" name="Shape 517"/>
          <p:cNvSpPr/>
          <p:nvPr/>
        </p:nvSpPr>
        <p:spPr>
          <a:xfrm rot="16200000">
            <a:off x="4049837" y="3379720"/>
            <a:ext cx="533332" cy="2173677"/>
          </a:xfrm>
          <a:prstGeom prst="rect">
            <a:avLst/>
          </a:prstGeom>
          <a:noFill/>
        </p:spPr>
        <p:txBody>
          <a:bodyPr wrap="square" lIns="0" tIns="0" rIns="0" bIns="0"/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 spc="0" baseline="0">
              <a:solidFill>
                <a:srgbClr val="FF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18" name="Shape 518"/>
          <p:cNvSpPr/>
          <p:nvPr/>
        </p:nvSpPr>
        <p:spPr>
          <a:xfrm>
            <a:off x="6849649" y="1627030"/>
            <a:ext cx="4932775" cy="88639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indent="0" algn="ctr">
              <a:lnSpc>
                <a:spcPct val="80000"/>
              </a:lnSpc>
            </a:pPr>
            <a:r>
              <a:rPr sz="2000" b="1" dirty="0" err="1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размещено</a:t>
            </a:r>
            <a:r>
              <a:rPr sz="2000" b="1" dirty="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 </a:t>
            </a:r>
            <a:r>
              <a:rPr sz="2200" b="1" dirty="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15</a:t>
            </a:r>
            <a:r>
              <a:rPr sz="2000" b="1" dirty="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 </a:t>
            </a:r>
            <a:r>
              <a:rPr sz="2000" b="1" dirty="0" err="1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инвестиционных</a:t>
            </a:r>
            <a:r>
              <a:rPr sz="2000" b="1" dirty="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 </a:t>
            </a:r>
            <a:r>
              <a:rPr sz="2000" b="1" dirty="0" err="1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площадок</a:t>
            </a:r>
            <a:endParaRPr sz="2000" b="1" dirty="0">
              <a:solidFill>
                <a:srgbClr val="394359"/>
              </a:solidFill>
              <a:latin typeface="Century Gothic"/>
              <a:ea typeface="Century Gothic"/>
              <a:cs typeface="Century Gothic"/>
            </a:endParaRPr>
          </a:p>
          <a:p>
            <a:pPr marL="0" indent="0" algn="ctr"/>
            <a:endParaRPr sz="1800" dirty="0">
              <a:solidFill>
                <a:srgbClr val="394359"/>
              </a:solidFill>
              <a:latin typeface="Century Gothic"/>
              <a:ea typeface="Century Gothic"/>
              <a:cs typeface="Century Gothic"/>
            </a:endParaRPr>
          </a:p>
        </p:txBody>
      </p:sp>
      <p:sp>
        <p:nvSpPr>
          <p:cNvPr id="519" name="Shape 5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 sz="1200">
                <a:solidFill>
                  <a:srgbClr val="000000">
                    <a:tint val="75000"/>
                  </a:srgbClr>
                </a:solidFill>
              </a:rPr>
              <a:t>17</a:t>
            </a:r>
          </a:p>
        </p:txBody>
      </p:sp>
      <p:sp>
        <p:nvSpPr>
          <p:cNvPr id="520" name="Shape 520"/>
          <p:cNvSpPr txBox="1"/>
          <p:nvPr/>
        </p:nvSpPr>
        <p:spPr>
          <a:xfrm>
            <a:off x="5216795" y="1934807"/>
            <a:ext cx="105931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22" name="Picture 522"/>
          <p:cNvPicPr/>
          <p:nvPr/>
        </p:nvPicPr>
        <p:blipFill>
          <a:blip r:embed="rId4"/>
          <a:stretch/>
        </p:blipFill>
        <p:spPr>
          <a:xfrm>
            <a:off x="9226877" y="5052145"/>
            <a:ext cx="1174423" cy="1174424"/>
          </a:xfrm>
          <a:prstGeom prst="rect">
            <a:avLst/>
          </a:prstGeom>
        </p:spPr>
      </p:pic>
      <p:grpSp>
        <p:nvGrpSpPr>
          <p:cNvPr id="523" name="Shape 523"/>
          <p:cNvGrpSpPr/>
          <p:nvPr/>
        </p:nvGrpSpPr>
        <p:grpSpPr>
          <a:xfrm>
            <a:off x="381519" y="4051274"/>
            <a:ext cx="4547012" cy="2316876"/>
            <a:chOff x="0" y="0"/>
            <a:chExt cx="4547012" cy="2316876"/>
          </a:xfrm>
        </p:grpSpPr>
        <p:sp>
          <p:nvSpPr>
            <p:cNvPr id="524" name="Shape 524"/>
            <p:cNvSpPr/>
            <p:nvPr/>
          </p:nvSpPr>
          <p:spPr>
            <a:xfrm>
              <a:off x="0" y="0"/>
              <a:ext cx="4137718" cy="2316876"/>
            </a:xfrm>
            <a:prstGeom prst="roundRect">
              <a:avLst>
                <a:gd name="adj" fmla="val 7597"/>
              </a:avLst>
            </a:prstGeom>
            <a:noFill/>
            <a:ln>
              <a:noFill/>
            </a:ln>
          </p:spPr>
          <p:txBody>
            <a:bodyPr wrap="square" lIns="91433" tIns="45700" rIns="91433" bIns="45700" anchor="ctr">
              <a:noAutofit/>
            </a:bodyPr>
            <a:lstStyle/>
            <a:p>
              <a:pPr marL="0" indent="0" algn="ctr"/>
              <a:endParaRPr sz="1867">
                <a:solidFill>
                  <a:srgbClr val="FFFFFF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25" name="Shape 525"/>
            <p:cNvSpPr txBox="1"/>
            <p:nvPr/>
          </p:nvSpPr>
          <p:spPr>
            <a:xfrm>
              <a:off x="295108" y="209565"/>
              <a:ext cx="4251903" cy="1998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3" tIns="45700" rIns="91433" bIns="45700" anchor="ctr">
              <a:noAutofit/>
            </a:bodyPr>
            <a:lstStyle>
              <a:defPPr/>
              <a:lvl1pPr marL="0" lvl="0" indent="0" algn="ctr">
                <a:buClr>
                  <a:schemeClr val="lt1"/>
                </a:buClr>
                <a:buSzPts val="1400"/>
                <a:defRPr sz="1867">
                  <a:solidFill>
                    <a:srgbClr val="FFFFFF"/>
                  </a:solidFill>
                  <a:latin typeface="Calibri"/>
                  <a:ea typeface="Calibri"/>
                  <a:cs typeface="Calibri"/>
                </a:defRPr>
              </a:lvl1pPr>
              <a:lvl2pPr marL="457200" lvl="1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>
                <a:lnSpc>
                  <a:spcPct val="80000"/>
                </a:lnSpc>
              </a:pPr>
              <a:endParaRPr sz="1733" b="1">
                <a:solidFill>
                  <a:srgbClr val="2C3445"/>
                </a:solidFill>
                <a:latin typeface="Century Gothic"/>
                <a:ea typeface="Century Gothic"/>
                <a:cs typeface="Century Gothic"/>
              </a:endParaRPr>
            </a:p>
            <a:p>
              <a:pPr lvl="0" algn="l">
                <a:lnSpc>
                  <a:spcPct val="80000"/>
                </a:lnSpc>
              </a:pPr>
              <a:r>
                <a:rPr sz="2000" b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Зоны разрешенного использования:</a:t>
              </a:r>
            </a:p>
            <a:p>
              <a:pPr lvl="0" algn="l">
                <a:lnSpc>
                  <a:spcPct val="80000"/>
                </a:lnSpc>
              </a:pPr>
              <a:endParaRPr sz="1000" b="1">
                <a:solidFill>
                  <a:srgbClr val="394359"/>
                </a:solidFill>
                <a:latin typeface="Century Gothic"/>
                <a:ea typeface="Century Gothic"/>
                <a:cs typeface="Century Gothic"/>
              </a:endParaRPr>
            </a:p>
            <a:p>
              <a:pPr marL="144000" lvl="0" indent="-144000" algn="l">
                <a:lnSpc>
                  <a:spcPct val="8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5">
                    <a:lumMod val="60000"/>
                    <a:lumOff val="40000"/>
                  </a:schemeClr>
                </a:buClr>
                <a:buFont typeface="Arial"/>
                <a:buChar char="•"/>
              </a:pPr>
              <a:r>
                <a:rPr sz="160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деловое управление</a:t>
              </a:r>
            </a:p>
            <a:p>
              <a:pPr marL="144000" lvl="0" indent="-144000" algn="l">
                <a:lnSpc>
                  <a:spcPct val="8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5">
                    <a:lumMod val="60000"/>
                    <a:lumOff val="40000"/>
                  </a:schemeClr>
                </a:buClr>
                <a:buFont typeface="Arial"/>
                <a:buChar char="•"/>
              </a:pPr>
              <a:r>
                <a:rPr sz="160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легкая промышленность</a:t>
              </a:r>
            </a:p>
            <a:p>
              <a:pPr marL="144000" lvl="0" indent="-144000" algn="l">
                <a:lnSpc>
                  <a:spcPct val="8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5">
                    <a:lumMod val="60000"/>
                    <a:lumOff val="40000"/>
                  </a:schemeClr>
                </a:buClr>
                <a:buFont typeface="Arial"/>
                <a:buChar char="•"/>
              </a:pPr>
              <a:r>
                <a:rPr sz="160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культурно-досуговая деятельность</a:t>
              </a:r>
            </a:p>
            <a:p>
              <a:pPr marL="144000" lvl="0" indent="-144000" algn="l">
                <a:lnSpc>
                  <a:spcPct val="800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accent5">
                    <a:lumMod val="60000"/>
                    <a:lumOff val="40000"/>
                  </a:schemeClr>
                </a:buClr>
                <a:buFont typeface="Arial"/>
                <a:buChar char="•"/>
              </a:pPr>
              <a:r>
                <a:rPr sz="160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отдых и рекреация</a:t>
              </a:r>
            </a:p>
            <a:p>
              <a:pPr marL="0" lvl="1" indent="0">
                <a:lnSpc>
                  <a:spcPct val="80000"/>
                </a:lnSpc>
              </a:pPr>
              <a:endParaRPr sz="1400">
                <a:solidFill>
                  <a:srgbClr val="2C3445"/>
                </a:solidFill>
                <a:latin typeface="Century Gothic"/>
                <a:ea typeface="Century Gothic"/>
                <a:cs typeface="Century Gothic"/>
              </a:endParaRPr>
            </a:p>
            <a:p>
              <a:pPr marL="0" lvl="1" indent="0">
                <a:lnSpc>
                  <a:spcPct val="80000"/>
                </a:lnSpc>
              </a:pPr>
              <a:endParaRPr sz="1600" b="1">
                <a:solidFill>
                  <a:srgbClr val="2C3445"/>
                </a:solidFill>
                <a:latin typeface="Century Gothic"/>
                <a:ea typeface="Century Gothic"/>
                <a:cs typeface="Century Gothic"/>
              </a:endParaRPr>
            </a:p>
          </p:txBody>
        </p:sp>
      </p:grpSp>
      <p:sp>
        <p:nvSpPr>
          <p:cNvPr id="526" name="Shape 526"/>
          <p:cNvSpPr/>
          <p:nvPr/>
        </p:nvSpPr>
        <p:spPr>
          <a:xfrm>
            <a:off x="387424" y="1351244"/>
            <a:ext cx="2441501" cy="892478"/>
          </a:xfrm>
          <a:prstGeom prst="roundRect">
            <a:avLst>
              <a:gd name="adj" fmla="val 7597"/>
            </a:avLst>
          </a:prstGeom>
          <a:gradFill>
            <a:gsLst>
              <a:gs pos="0">
                <a:schemeClr val="accent3">
                  <a:lumMod val="5000"/>
                  <a:lumOff val="95000"/>
                  <a:alpha val="62000"/>
                </a:schemeClr>
              </a:gs>
              <a:gs pos="80000">
                <a:schemeClr val="accent3">
                  <a:lumMod val="20000"/>
                  <a:lumOff val="80000"/>
                </a:schemeClr>
              </a:gs>
              <a:gs pos="30000">
                <a:srgbClr val="D2E0B4"/>
              </a:gs>
              <a:gs pos="20000">
                <a:schemeClr val="accent3">
                  <a:lumMod val="20000"/>
                  <a:lumOff val="80000"/>
                </a:schemeClr>
              </a:gs>
              <a:gs pos="10000">
                <a:schemeClr val="accent3">
                  <a:lumMod val="20000"/>
                  <a:lumOff val="80000"/>
                </a:schemeClr>
              </a:gs>
              <a:gs pos="8900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noFill/>
          </a:ln>
        </p:spPr>
        <p:txBody>
          <a:bodyPr wrap="square" lIns="91433" tIns="45700" rIns="91433" bIns="45700" anchor="ctr">
            <a:noAutofit/>
          </a:bodyPr>
          <a:lstStyle/>
          <a:p>
            <a:pPr marL="0" indent="0" algn="ctr">
              <a:lnSpc>
                <a:spcPct val="110000"/>
              </a:lnSpc>
            </a:pPr>
            <a:r>
              <a:rPr sz="1800" b="1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Общая площадь 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lnSpc>
                <a:spcPct val="110000"/>
              </a:lnSpc>
            </a:pPr>
            <a:r>
              <a:rPr sz="2000" b="1">
                <a:solidFill>
                  <a:srgbClr val="394359"/>
                </a:solidFill>
                <a:latin typeface="Arial Black"/>
                <a:ea typeface="Arial Black"/>
                <a:cs typeface="Arial Black"/>
              </a:rPr>
              <a:t> 315 га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27" name="Shape 527"/>
          <p:cNvSpPr/>
          <p:nvPr/>
        </p:nvSpPr>
        <p:spPr>
          <a:xfrm>
            <a:off x="10401301" y="0"/>
            <a:ext cx="1790700" cy="819150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29" name="Picture 529"/>
          <p:cNvPicPr/>
          <p:nvPr/>
        </p:nvPicPr>
        <p:blipFill>
          <a:blip r:embed="rId5"/>
          <a:stretch/>
        </p:blipFill>
        <p:spPr>
          <a:xfrm>
            <a:off x="10827444" y="-172428"/>
            <a:ext cx="1526134" cy="86911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Group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1" name="Shape 531"/>
          <p:cNvGrpSpPr/>
          <p:nvPr/>
        </p:nvGrpSpPr>
        <p:grpSpPr>
          <a:xfrm>
            <a:off x="636266" y="762028"/>
            <a:ext cx="10231930" cy="5994374"/>
            <a:chOff x="0" y="0"/>
            <a:chExt cx="10231930" cy="5994374"/>
          </a:xfrm>
        </p:grpSpPr>
        <p:pic>
          <p:nvPicPr>
            <p:cNvPr id="533" name="Picture 533"/>
            <p:cNvPicPr/>
            <p:nvPr/>
          </p:nvPicPr>
          <p:blipFill>
            <a:blip r:embed="rId2"/>
            <a:srcRect l="1299" t="5278" r="4215" b="6250"/>
            <a:stretch/>
          </p:blipFill>
          <p:spPr>
            <a:xfrm>
              <a:off x="218966" y="27810"/>
              <a:ext cx="10012965" cy="5966564"/>
            </a:xfrm>
            <a:prstGeom prst="rect">
              <a:avLst/>
            </a:prstGeom>
          </p:spPr>
        </p:pic>
        <p:sp>
          <p:nvSpPr>
            <p:cNvPr id="534" name="Shape 534"/>
            <p:cNvSpPr/>
            <p:nvPr/>
          </p:nvSpPr>
          <p:spPr>
            <a:xfrm>
              <a:off x="0" y="0"/>
              <a:ext cx="1933384" cy="2030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91440" tIns="45720" rIns="91440" bIns="45720" anchor="ctr"/>
            <a:lstStyle/>
            <a:p>
              <a:pPr marL="0" indent="0" algn="ctr"/>
              <a:endParaRPr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35" name="Shape 535"/>
          <p:cNvSpPr/>
          <p:nvPr/>
        </p:nvSpPr>
        <p:spPr>
          <a:xfrm>
            <a:off x="5830390" y="4672658"/>
            <a:ext cx="2727517" cy="286232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indent="0" algn="l">
              <a:lnSpc>
                <a:spcPct val="90000"/>
              </a:lnSpc>
              <a:spcBef>
                <a:spcPts val="1000"/>
              </a:spcBef>
            </a:pPr>
            <a:endParaRPr sz="1400">
              <a:solidFill>
                <a:srgbClr val="000000"/>
              </a:solidFill>
              <a:latin typeface="Century Gothic"/>
              <a:ea typeface="Century Gothic"/>
              <a:cs typeface="Century Gothic"/>
            </a:endParaRPr>
          </a:p>
        </p:txBody>
      </p:sp>
      <p:sp>
        <p:nvSpPr>
          <p:cNvPr id="536" name="Shape 536"/>
          <p:cNvSpPr/>
          <p:nvPr/>
        </p:nvSpPr>
        <p:spPr>
          <a:xfrm>
            <a:off x="371475" y="609628"/>
            <a:ext cx="8924925" cy="1123922"/>
          </a:xfrm>
          <a:prstGeom prst="round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/>
          <a:p>
            <a:pPr marL="0" indent="0" algn="l">
              <a:lnSpc>
                <a:spcPct val="80000"/>
              </a:lnSpc>
            </a:pPr>
            <a:r>
              <a:rPr sz="1500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Единый документ территориального планирования и градостроительного зонирования </a:t>
            </a:r>
          </a:p>
          <a:p>
            <a:pPr marL="0" indent="0" algn="l">
              <a:lnSpc>
                <a:spcPct val="80000"/>
              </a:lnSpc>
            </a:pPr>
            <a:r>
              <a:rPr sz="1500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муниципального образования городской округ Сургут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  <a:p>
            <a:pPr marL="0" indent="0" algn="l"/>
            <a:r>
              <a:rPr sz="2200" b="1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Карта градостроительного зонирования</a:t>
            </a:r>
          </a:p>
        </p:txBody>
      </p:sp>
      <p:sp>
        <p:nvSpPr>
          <p:cNvPr id="537" name="Shape 5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 sz="1200">
                <a:solidFill>
                  <a:srgbClr val="000000">
                    <a:tint val="75000"/>
                  </a:srgbClr>
                </a:solidFill>
              </a:rPr>
              <a:t>18</a:t>
            </a:r>
          </a:p>
        </p:txBody>
      </p:sp>
      <p:sp>
        <p:nvSpPr>
          <p:cNvPr id="8" name="Shape 518"/>
          <p:cNvSpPr/>
          <p:nvPr/>
        </p:nvSpPr>
        <p:spPr>
          <a:xfrm>
            <a:off x="7809877" y="2551228"/>
            <a:ext cx="6554572" cy="135421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indent="0" algn="ctr">
              <a:lnSpc>
                <a:spcPct val="80000"/>
              </a:lnSpc>
            </a:pPr>
            <a:r>
              <a:rPr lang="ru-RU" sz="2000" b="1" dirty="0" smtClean="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порядка </a:t>
            </a:r>
            <a:r>
              <a:rPr lang="ru-RU" sz="4000" b="1" dirty="0" smtClean="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40</a:t>
            </a:r>
            <a:r>
              <a:rPr sz="2000" b="1" dirty="0" smtClean="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 </a:t>
            </a:r>
            <a:endParaRPr lang="ru-RU" sz="2000" b="1" dirty="0" smtClean="0">
              <a:solidFill>
                <a:srgbClr val="394359"/>
              </a:solidFill>
              <a:latin typeface="Century Gothic"/>
              <a:ea typeface="Century Gothic"/>
              <a:cs typeface="Century Gothic"/>
            </a:endParaRPr>
          </a:p>
          <a:p>
            <a:pPr marL="0" indent="0" algn="ctr">
              <a:lnSpc>
                <a:spcPct val="80000"/>
              </a:lnSpc>
            </a:pPr>
            <a:r>
              <a:rPr sz="2000" b="1" dirty="0" err="1" smtClean="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инвестиционных</a:t>
            </a:r>
            <a:r>
              <a:rPr sz="2000" b="1" dirty="0" smtClean="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 </a:t>
            </a:r>
            <a:endParaRPr lang="ru-RU" sz="2000" b="1" dirty="0" smtClean="0">
              <a:solidFill>
                <a:srgbClr val="394359"/>
              </a:solidFill>
              <a:latin typeface="Century Gothic"/>
              <a:ea typeface="Century Gothic"/>
              <a:cs typeface="Century Gothic"/>
            </a:endParaRPr>
          </a:p>
          <a:p>
            <a:pPr marL="0" indent="0" algn="ctr">
              <a:lnSpc>
                <a:spcPct val="80000"/>
              </a:lnSpc>
            </a:pPr>
            <a:r>
              <a:rPr sz="2000" b="1" dirty="0" err="1" smtClean="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площадок</a:t>
            </a:r>
            <a:endParaRPr sz="2000" b="1" dirty="0">
              <a:solidFill>
                <a:srgbClr val="394359"/>
              </a:solidFill>
              <a:latin typeface="Century Gothic"/>
              <a:ea typeface="Century Gothic"/>
              <a:cs typeface="Century Gothic"/>
            </a:endParaRPr>
          </a:p>
          <a:p>
            <a:pPr marL="0" indent="0" algn="ctr"/>
            <a:endParaRPr sz="1800" dirty="0">
              <a:solidFill>
                <a:srgbClr val="394359"/>
              </a:solidFill>
              <a:latin typeface="Century Gothic"/>
              <a:ea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Picture 540"/>
          <p:cNvPicPr/>
          <p:nvPr/>
        </p:nvPicPr>
        <p:blipFill>
          <a:blip r:embed="rId2"/>
          <a:stretch/>
        </p:blipFill>
        <p:spPr>
          <a:xfrm>
            <a:off x="6857638" y="1206504"/>
            <a:ext cx="4515740" cy="1938488"/>
          </a:xfrm>
          <a:prstGeom prst="roundRect">
            <a:avLst>
              <a:gd name="adj" fmla="val 8594"/>
            </a:avLst>
          </a:prstGeom>
          <a:ln>
            <a:noFill/>
          </a:ln>
        </p:spPr>
      </p:pic>
      <p:sp>
        <p:nvSpPr>
          <p:cNvPr id="541" name="Shape 541"/>
          <p:cNvSpPr txBox="1"/>
          <p:nvPr/>
        </p:nvSpPr>
        <p:spPr>
          <a:xfrm>
            <a:off x="960373" y="1243832"/>
            <a:ext cx="5819978" cy="1151277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 indent="0" algn="l">
              <a:lnSpc>
                <a:spcPct val="70000"/>
              </a:lnSpc>
              <a:spcBef>
                <a:spcPts val="100"/>
              </a:spcBef>
            </a:pPr>
            <a:r>
              <a:rPr sz="5000" b="1" spc="-5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Инвестиционные 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2700" indent="0" algn="l">
              <a:lnSpc>
                <a:spcPct val="70000"/>
              </a:lnSpc>
              <a:spcBef>
                <a:spcPts val="100"/>
              </a:spcBef>
            </a:pPr>
            <a:r>
              <a:rPr sz="5000" b="1" spc="-5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площадки</a:t>
            </a:r>
          </a:p>
        </p:txBody>
      </p:sp>
      <p:sp>
        <p:nvSpPr>
          <p:cNvPr id="542" name="Shape 542"/>
          <p:cNvSpPr/>
          <p:nvPr/>
        </p:nvSpPr>
        <p:spPr>
          <a:xfrm rot="16200000">
            <a:off x="4242336" y="2690910"/>
            <a:ext cx="1038616" cy="2173678"/>
          </a:xfrm>
          <a:prstGeom prst="rect">
            <a:avLst/>
          </a:prstGeom>
          <a:noFill/>
        </p:spPr>
        <p:txBody>
          <a:bodyPr wrap="square" lIns="0" tIns="0" rIns="0" bIns="0"/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 spc="0" baseline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543" name="Shape 543"/>
          <p:cNvGrpSpPr/>
          <p:nvPr/>
        </p:nvGrpSpPr>
        <p:grpSpPr>
          <a:xfrm>
            <a:off x="320783" y="4051353"/>
            <a:ext cx="2268416" cy="652724"/>
            <a:chOff x="0" y="0"/>
            <a:chExt cx="2268416" cy="652724"/>
          </a:xfrm>
        </p:grpSpPr>
        <p:sp>
          <p:nvSpPr>
            <p:cNvPr id="544" name="Shape 544"/>
            <p:cNvSpPr/>
            <p:nvPr/>
          </p:nvSpPr>
          <p:spPr>
            <a:xfrm rot="16200000">
              <a:off x="914910" y="-700779"/>
              <a:ext cx="533331" cy="2173677"/>
            </a:xfrm>
            <a:prstGeom prst="rect">
              <a:avLst/>
            </a:prstGeom>
            <a:noFill/>
          </p:spPr>
          <p:txBody>
            <a:bodyPr wrap="square" lIns="0" tIns="0" rIns="0" bIns="0"/>
            <a:lstStyle/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1800" b="0" i="0" u="none" strike="noStrike" cap="none" spc="0" baseline="0">
                <a:solidFill>
                  <a:srgbClr val="000000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45" name="Shape 545"/>
            <p:cNvSpPr/>
            <p:nvPr/>
          </p:nvSpPr>
          <p:spPr>
            <a:xfrm>
              <a:off x="0" y="0"/>
              <a:ext cx="2173678" cy="33855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indent="0" algn="l">
                <a:spcBef>
                  <a:spcPts val="1000"/>
                </a:spcBef>
              </a:pPr>
              <a:endParaRPr sz="1600" b="1">
                <a:solidFill>
                  <a:srgbClr val="002060"/>
                </a:solidFill>
                <a:latin typeface="Arial"/>
                <a:ea typeface="Arial"/>
                <a:cs typeface="Arial"/>
              </a:endParaRPr>
            </a:p>
          </p:txBody>
        </p:sp>
      </p:grpSp>
      <p:grpSp>
        <p:nvGrpSpPr>
          <p:cNvPr id="546" name="Shape 546"/>
          <p:cNvGrpSpPr/>
          <p:nvPr/>
        </p:nvGrpSpPr>
        <p:grpSpPr>
          <a:xfrm>
            <a:off x="275574" y="2276125"/>
            <a:ext cx="2313625" cy="1035288"/>
            <a:chOff x="0" y="0"/>
            <a:chExt cx="2313625" cy="1035288"/>
          </a:xfrm>
        </p:grpSpPr>
        <p:sp>
          <p:nvSpPr>
            <p:cNvPr id="547" name="Shape 547"/>
            <p:cNvSpPr/>
            <p:nvPr/>
          </p:nvSpPr>
          <p:spPr>
            <a:xfrm rot="16200000">
              <a:off x="710269" y="-568067"/>
              <a:ext cx="1035287" cy="2171424"/>
            </a:xfrm>
            <a:prstGeom prst="rect">
              <a:avLst/>
            </a:prstGeom>
            <a:noFill/>
          </p:spPr>
          <p:txBody>
            <a:bodyPr wrap="square" lIns="0" tIns="0" rIns="0" bIns="0"/>
            <a:lstStyle/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1800" b="0" i="0" u="none" strike="noStrike" cap="none" spc="0" baseline="0">
                <a:solidFill>
                  <a:srgbClr val="000000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48" name="Shape 548"/>
            <p:cNvSpPr/>
            <p:nvPr/>
          </p:nvSpPr>
          <p:spPr>
            <a:xfrm>
              <a:off x="0" y="368296"/>
              <a:ext cx="2169189" cy="33855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indent="0" algn="ctr">
                <a:spcBef>
                  <a:spcPts val="1000"/>
                </a:spcBef>
              </a:pPr>
              <a:endParaRPr sz="1600" b="1">
                <a:solidFill>
                  <a:srgbClr val="002060"/>
                </a:solidFill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549" name="Shape 549"/>
          <p:cNvSpPr txBox="1"/>
          <p:nvPr/>
        </p:nvSpPr>
        <p:spPr>
          <a:xfrm>
            <a:off x="912748" y="2305352"/>
            <a:ext cx="3877719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sz="2200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Отдых и рекреация</a:t>
            </a:r>
          </a:p>
        </p:txBody>
      </p:sp>
      <p:sp>
        <p:nvSpPr>
          <p:cNvPr id="550" name="Shape 55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 sz="1200">
                <a:solidFill>
                  <a:srgbClr val="000000">
                    <a:tint val="75000"/>
                  </a:srgbClr>
                </a:solidFill>
              </a:rPr>
              <a:t>19</a:t>
            </a:r>
          </a:p>
        </p:txBody>
      </p:sp>
      <p:pic>
        <p:nvPicPr>
          <p:cNvPr id="552" name="Picture 552"/>
          <p:cNvPicPr/>
          <p:nvPr/>
        </p:nvPicPr>
        <p:blipFill>
          <a:blip r:embed="rId3"/>
          <a:srcRect l="7659" t="10314" r="6465" b="11716"/>
          <a:stretch/>
        </p:blipFill>
        <p:spPr>
          <a:xfrm>
            <a:off x="542572" y="3814468"/>
            <a:ext cx="3256429" cy="2737160"/>
          </a:xfrm>
          <a:prstGeom prst="roundRect">
            <a:avLst>
              <a:gd name="adj" fmla="val 8594"/>
            </a:avLst>
          </a:prstGeom>
          <a:ln>
            <a:noFill/>
          </a:ln>
        </p:spPr>
      </p:pic>
      <p:sp>
        <p:nvSpPr>
          <p:cNvPr id="553" name="Shape 553"/>
          <p:cNvSpPr txBox="1"/>
          <p:nvPr/>
        </p:nvSpPr>
        <p:spPr>
          <a:xfrm>
            <a:off x="450677" y="3326693"/>
            <a:ext cx="3509151" cy="5355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>
              <a:lnSpc>
                <a:spcPct val="90000"/>
              </a:lnSpc>
            </a:pPr>
            <a:r>
              <a:rPr sz="1600" b="1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31А микрорайон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lnSpc>
                <a:spcPct val="90000"/>
              </a:lnSpc>
            </a:pPr>
            <a:r>
              <a:rPr sz="1600" b="1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площадь 3,46 га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55" name="Picture 555"/>
          <p:cNvPicPr/>
          <p:nvPr/>
        </p:nvPicPr>
        <p:blipFill>
          <a:blip r:embed="rId4"/>
          <a:srcRect l="10954" t="10160" r="22677" b="15547"/>
          <a:stretch/>
        </p:blipFill>
        <p:spPr>
          <a:xfrm>
            <a:off x="4203904" y="3813842"/>
            <a:ext cx="3397249" cy="2728361"/>
          </a:xfrm>
          <a:prstGeom prst="roundRect">
            <a:avLst>
              <a:gd name="adj" fmla="val 8594"/>
            </a:avLst>
          </a:prstGeom>
          <a:ln>
            <a:noFill/>
          </a:ln>
        </p:spPr>
      </p:pic>
      <p:sp>
        <p:nvSpPr>
          <p:cNvPr id="556" name="Shape 556"/>
          <p:cNvSpPr/>
          <p:nvPr/>
        </p:nvSpPr>
        <p:spPr>
          <a:xfrm>
            <a:off x="4466963" y="3326693"/>
            <a:ext cx="2824812" cy="5355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>
              <a:lnSpc>
                <a:spcPct val="90000"/>
              </a:lnSpc>
            </a:pPr>
            <a:r>
              <a:rPr sz="1600" b="1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35 микрорайон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lnSpc>
                <a:spcPct val="90000"/>
              </a:lnSpc>
            </a:pPr>
            <a:r>
              <a:rPr sz="1600" b="1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площадь 1,49 га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58" name="Picture 558"/>
          <p:cNvPicPr/>
          <p:nvPr/>
        </p:nvPicPr>
        <p:blipFill>
          <a:blip r:embed="rId5"/>
          <a:srcRect l="5202" t="10200" r="8991" b="9893"/>
          <a:stretch/>
        </p:blipFill>
        <p:spPr>
          <a:xfrm>
            <a:off x="7946780" y="3802614"/>
            <a:ext cx="3426597" cy="2737161"/>
          </a:xfrm>
          <a:prstGeom prst="roundRect">
            <a:avLst>
              <a:gd name="adj" fmla="val 8594"/>
            </a:avLst>
          </a:prstGeom>
          <a:ln>
            <a:noFill/>
          </a:ln>
        </p:spPr>
      </p:pic>
      <p:sp>
        <p:nvSpPr>
          <p:cNvPr id="559" name="Shape 559"/>
          <p:cNvSpPr/>
          <p:nvPr/>
        </p:nvSpPr>
        <p:spPr>
          <a:xfrm>
            <a:off x="8247672" y="3294831"/>
            <a:ext cx="2824812" cy="5355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>
              <a:lnSpc>
                <a:spcPct val="90000"/>
              </a:lnSpc>
            </a:pPr>
            <a:r>
              <a:rPr sz="1600" b="1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37 микрорайон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lnSpc>
                <a:spcPct val="90000"/>
              </a:lnSpc>
            </a:pPr>
            <a:r>
              <a:rPr sz="1600" b="1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площадь 3,77 га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/>
        </p:nvSpPr>
        <p:spPr>
          <a:xfrm>
            <a:off x="5191125" y="1762125"/>
            <a:ext cx="7116989" cy="2286000"/>
          </a:xfrm>
          <a:prstGeom prst="roundRect">
            <a:avLst/>
          </a:prstGeom>
          <a:solidFill>
            <a:srgbClr val="F3F3F3"/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26" name="Picture 126"/>
          <p:cNvPicPr/>
          <p:nvPr/>
        </p:nvPicPr>
        <p:blipFill>
          <a:blip r:embed="rId2"/>
          <a:stretch/>
        </p:blipFill>
        <p:spPr>
          <a:xfrm>
            <a:off x="10450444" y="5109029"/>
            <a:ext cx="1386151" cy="1386152"/>
          </a:xfrm>
          <a:prstGeom prst="rect">
            <a:avLst/>
          </a:prstGeom>
        </p:spPr>
      </p:pic>
      <p:sp>
        <p:nvSpPr>
          <p:cNvPr id="127" name="Shape 127"/>
          <p:cNvSpPr/>
          <p:nvPr/>
        </p:nvSpPr>
        <p:spPr>
          <a:xfrm>
            <a:off x="7060709" y="5249258"/>
            <a:ext cx="3445578" cy="1245923"/>
          </a:xfrm>
          <a:prstGeom prst="roundRect">
            <a:avLst>
              <a:gd name="adj" fmla="val 7311"/>
            </a:avLst>
          </a:prstGeom>
          <a:noFill/>
          <a:ln>
            <a:noFill/>
          </a:ln>
        </p:spPr>
        <p:txBody>
          <a:bodyPr lIns="91440" tIns="45720" rIns="91440" bIns="45720" anchor="ctr"/>
          <a:lstStyle/>
          <a:p>
            <a:pPr marL="0" indent="0" algn="r">
              <a:lnSpc>
                <a:spcPct val="90000"/>
              </a:lnSpc>
            </a:pPr>
            <a:r>
              <a:rPr sz="1600" b="1">
                <a:solidFill>
                  <a:srgbClr val="1F2531"/>
                </a:solidFill>
                <a:latin typeface="Century Gothic"/>
                <a:ea typeface="Century Gothic"/>
                <a:cs typeface="Century Gothic"/>
              </a:rPr>
              <a:t>ИНВЕСТИЦИОННЫЙ 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  <a:p>
            <a:pPr marL="0" indent="0" algn="r">
              <a:lnSpc>
                <a:spcPct val="90000"/>
              </a:lnSpc>
            </a:pPr>
            <a:r>
              <a:rPr sz="1600" b="1">
                <a:solidFill>
                  <a:srgbClr val="1F2531"/>
                </a:solidFill>
                <a:latin typeface="Century Gothic"/>
                <a:ea typeface="Century Gothic"/>
                <a:cs typeface="Century Gothic"/>
              </a:rPr>
              <a:t>ПОРТАЛ 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  <a:p>
            <a:pPr marL="0" indent="0" algn="r">
              <a:lnSpc>
                <a:spcPct val="90000"/>
              </a:lnSpc>
            </a:pPr>
            <a:r>
              <a:rPr sz="1600" b="1">
                <a:solidFill>
                  <a:srgbClr val="1F2531"/>
                </a:solidFill>
                <a:latin typeface="Century Gothic"/>
                <a:ea typeface="Century Gothic"/>
                <a:cs typeface="Century Gothic"/>
              </a:rPr>
              <a:t>города 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  <a:p>
            <a:pPr marL="0" indent="0" algn="r">
              <a:lnSpc>
                <a:spcPct val="90000"/>
              </a:lnSpc>
            </a:pPr>
            <a:r>
              <a:rPr sz="1600" b="1">
                <a:solidFill>
                  <a:srgbClr val="1F2531"/>
                </a:solidFill>
                <a:latin typeface="Century Gothic"/>
                <a:ea typeface="Century Gothic"/>
                <a:cs typeface="Century Gothic"/>
              </a:rPr>
              <a:t>Сургута</a:t>
            </a:r>
          </a:p>
        </p:txBody>
      </p:sp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8717722" y="6396448"/>
            <a:ext cx="2844800" cy="365125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 sz="1200">
                <a:solidFill>
                  <a:srgbClr val="000000">
                    <a:tint val="75000"/>
                  </a:srgbClr>
                </a:solidFill>
              </a:rPr>
              <a:t>2</a:t>
            </a:r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9" name="Shape 129"/>
          <p:cNvSpPr/>
          <p:nvPr/>
        </p:nvSpPr>
        <p:spPr>
          <a:xfrm>
            <a:off x="315245" y="5201633"/>
            <a:ext cx="5485026" cy="1857432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indent="0" algn="ctr">
              <a:lnSpc>
                <a:spcPct val="80000"/>
              </a:lnSpc>
            </a:pPr>
            <a:r>
              <a:rPr sz="3000" b="1">
                <a:solidFill>
                  <a:srgbClr val="1F2531"/>
                </a:solidFill>
                <a:latin typeface="Century Gothic"/>
                <a:ea typeface="Century Gothic"/>
                <a:cs typeface="Century Gothic"/>
              </a:rPr>
              <a:t>Кириленко 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lnSpc>
                <a:spcPct val="80000"/>
              </a:lnSpc>
            </a:pPr>
            <a:r>
              <a:rPr sz="3000" b="1">
                <a:solidFill>
                  <a:srgbClr val="1F2531"/>
                </a:solidFill>
                <a:latin typeface="Century Gothic"/>
                <a:ea typeface="Century Gothic"/>
                <a:cs typeface="Century Gothic"/>
              </a:rPr>
              <a:t>Артём Михайлович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/>
            <a:r>
              <a:rPr sz="1500" b="1">
                <a:solidFill>
                  <a:srgbClr val="1F2531"/>
                </a:solidFill>
                <a:latin typeface="Century Gothic"/>
                <a:ea typeface="Century Gothic"/>
                <a:cs typeface="Century Gothic"/>
              </a:rPr>
              <a:t>инвестиционный и инновационный уполномоченный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/>
            <a:r>
              <a:rPr sz="1500" b="1">
                <a:solidFill>
                  <a:srgbClr val="1F2531"/>
                </a:solidFill>
                <a:latin typeface="Century Gothic"/>
                <a:ea typeface="Century Gothic"/>
                <a:cs typeface="Century Gothic"/>
              </a:rPr>
              <a:t>Заместитель Главы города</a:t>
            </a:r>
            <a:r>
              <a:rPr sz="1600" b="1">
                <a:solidFill>
                  <a:srgbClr val="1F2531"/>
                </a:solidFill>
                <a:latin typeface="Century Gothic"/>
                <a:ea typeface="Century Gothic"/>
                <a:cs typeface="Century Gothic"/>
              </a:rPr>
              <a:t/>
            </a:r>
            <a:br>
              <a:rPr sz="1600" b="1">
                <a:solidFill>
                  <a:srgbClr val="1F2531"/>
                </a:solidFill>
                <a:latin typeface="Century Gothic"/>
                <a:ea typeface="Century Gothic"/>
                <a:cs typeface="Century Gothic"/>
              </a:rPr>
            </a:br>
            <a:endParaRPr sz="1600" b="1">
              <a:solidFill>
                <a:srgbClr val="1F2531"/>
              </a:solidFill>
              <a:latin typeface="Century Gothic"/>
              <a:ea typeface="Century Gothic"/>
              <a:cs typeface="Century Gothic"/>
            </a:endParaRPr>
          </a:p>
          <a:p>
            <a:pPr marL="0" indent="0" algn="ctr">
              <a:lnSpc>
                <a:spcPct val="110000"/>
              </a:lnSpc>
            </a:pPr>
            <a:endParaRPr sz="1700" b="1">
              <a:solidFill>
                <a:srgbClr val="1F2531"/>
              </a:solidFill>
              <a:latin typeface="Century Gothic"/>
              <a:ea typeface="Century Gothic"/>
              <a:cs typeface="Century Gothic"/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5762171" y="2157228"/>
            <a:ext cx="5650969" cy="1495794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indent="0" algn="l">
              <a:lnSpc>
                <a:spcPct val="80000"/>
              </a:lnSpc>
            </a:pPr>
            <a:r>
              <a:rPr sz="2600" b="1">
                <a:solidFill>
                  <a:srgbClr val="1F2531"/>
                </a:solidFill>
                <a:latin typeface="Century Gothic"/>
                <a:ea typeface="Century Gothic"/>
                <a:cs typeface="Century Gothic"/>
              </a:rPr>
              <a:t>Город, в котором </a:t>
            </a:r>
          </a:p>
          <a:p>
            <a:pPr marL="0" indent="0" algn="l">
              <a:lnSpc>
                <a:spcPct val="80000"/>
              </a:lnSpc>
            </a:pPr>
            <a:r>
              <a:rPr sz="2600" b="1">
                <a:solidFill>
                  <a:srgbClr val="1F2531"/>
                </a:solidFill>
                <a:latin typeface="Century Gothic"/>
                <a:ea typeface="Century Gothic"/>
                <a:cs typeface="Century Gothic"/>
              </a:rPr>
              <a:t>хочется жить и работать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l">
              <a:lnSpc>
                <a:spcPct val="80000"/>
              </a:lnSpc>
            </a:pPr>
            <a:r>
              <a:rPr sz="1000" b="1">
                <a:solidFill>
                  <a:srgbClr val="1F2531"/>
                </a:solidFill>
                <a:latin typeface="Century Gothic"/>
                <a:ea typeface="Century Gothic"/>
                <a:cs typeface="Century Gothic"/>
              </a:rPr>
              <a:t> </a:t>
            </a:r>
          </a:p>
          <a:p>
            <a:pPr marL="0" indent="0" algn="l">
              <a:lnSpc>
                <a:spcPct val="80000"/>
              </a:lnSpc>
            </a:pPr>
            <a:r>
              <a:rPr sz="2600" b="1">
                <a:solidFill>
                  <a:srgbClr val="1F2531"/>
                </a:solidFill>
                <a:latin typeface="Century Gothic"/>
                <a:ea typeface="Century Gothic"/>
                <a:cs typeface="Century Gothic"/>
              </a:rPr>
              <a:t>Территория, которую 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l">
              <a:lnSpc>
                <a:spcPct val="80000"/>
              </a:lnSpc>
            </a:pPr>
            <a:r>
              <a:rPr sz="2600" b="1">
                <a:solidFill>
                  <a:srgbClr val="1F2531"/>
                </a:solidFill>
                <a:latin typeface="Century Gothic"/>
                <a:ea typeface="Century Gothic"/>
                <a:cs typeface="Century Gothic"/>
              </a:rPr>
              <a:t>хочется развивать</a:t>
            </a:r>
          </a:p>
        </p:txBody>
      </p:sp>
      <p:pic>
        <p:nvPicPr>
          <p:cNvPr id="132" name="Picture 132"/>
          <p:cNvPicPr/>
          <p:nvPr/>
        </p:nvPicPr>
        <p:blipFill>
          <a:blip r:embed="rId3"/>
          <a:srcRect t="5187"/>
          <a:stretch/>
        </p:blipFill>
        <p:spPr>
          <a:xfrm>
            <a:off x="1572375" y="810474"/>
            <a:ext cx="3035870" cy="4317605"/>
          </a:xfrm>
          <a:prstGeom prst="roundRect">
            <a:avLst>
              <a:gd name="adj" fmla="val 8594"/>
            </a:avLst>
          </a:prstGeom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Picture 562"/>
          <p:cNvPicPr/>
          <p:nvPr/>
        </p:nvPicPr>
        <p:blipFill>
          <a:blip r:embed="rId2"/>
          <a:stretch/>
        </p:blipFill>
        <p:spPr>
          <a:xfrm>
            <a:off x="756064" y="1878504"/>
            <a:ext cx="3289700" cy="2048593"/>
          </a:xfrm>
          <a:prstGeom prst="roundRect">
            <a:avLst>
              <a:gd name="adj" fmla="val 8594"/>
            </a:avLst>
          </a:prstGeom>
          <a:ln>
            <a:noFill/>
          </a:ln>
        </p:spPr>
      </p:pic>
      <p:pic>
        <p:nvPicPr>
          <p:cNvPr id="564" name="Picture 564"/>
          <p:cNvPicPr/>
          <p:nvPr/>
        </p:nvPicPr>
        <p:blipFill>
          <a:blip r:embed="rId3"/>
          <a:stretch/>
        </p:blipFill>
        <p:spPr>
          <a:xfrm>
            <a:off x="2468618" y="4062045"/>
            <a:ext cx="3241349" cy="2166628"/>
          </a:xfrm>
          <a:prstGeom prst="roundRect">
            <a:avLst>
              <a:gd name="adj" fmla="val 8594"/>
            </a:avLst>
          </a:prstGeom>
          <a:ln>
            <a:noFill/>
          </a:ln>
        </p:spPr>
      </p:pic>
      <p:sp>
        <p:nvSpPr>
          <p:cNvPr id="565" name="Shape 565"/>
          <p:cNvSpPr txBox="1"/>
          <p:nvPr/>
        </p:nvSpPr>
        <p:spPr>
          <a:xfrm>
            <a:off x="710507" y="929090"/>
            <a:ext cx="5842693" cy="443711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 indent="0" algn="l">
              <a:spcBef>
                <a:spcPts val="100"/>
              </a:spcBef>
            </a:pPr>
            <a:r>
              <a:rPr sz="2800" b="1" spc="-5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Индустриальный парк – Югра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66" name="Shape 566"/>
          <p:cNvSpPr/>
          <p:nvPr/>
        </p:nvSpPr>
        <p:spPr>
          <a:xfrm>
            <a:off x="6727111" y="5927128"/>
            <a:ext cx="4604660" cy="313932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indent="0" algn="l">
              <a:lnSpc>
                <a:spcPct val="80000"/>
              </a:lnSpc>
            </a:pPr>
            <a:r>
              <a:rPr sz="1800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создание </a:t>
            </a:r>
            <a:r>
              <a:rPr sz="1800" b="1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820 новых </a:t>
            </a:r>
            <a:r>
              <a:rPr sz="1800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рабочих мест 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67" name="Shape 567"/>
          <p:cNvSpPr/>
          <p:nvPr/>
        </p:nvSpPr>
        <p:spPr>
          <a:xfrm>
            <a:off x="5086288" y="1809570"/>
            <a:ext cx="4009973" cy="435842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indent="0" algn="l">
              <a:lnSpc>
                <a:spcPct val="90000"/>
              </a:lnSpc>
              <a:spcBef>
                <a:spcPts val="1000"/>
              </a:spcBef>
            </a:pPr>
            <a:endParaRPr sz="1400">
              <a:solidFill>
                <a:srgbClr val="000000"/>
              </a:solidFill>
              <a:latin typeface="Century Gothic"/>
              <a:ea typeface="Century Gothic"/>
              <a:cs typeface="Century Gothic"/>
            </a:endParaRPr>
          </a:p>
        </p:txBody>
      </p:sp>
      <p:pic>
        <p:nvPicPr>
          <p:cNvPr id="569" name="Picture 569"/>
          <p:cNvPicPr/>
          <p:nvPr/>
        </p:nvPicPr>
        <p:blipFill>
          <a:blip r:embed="rId4"/>
          <a:stretch/>
        </p:blipFill>
        <p:spPr>
          <a:xfrm>
            <a:off x="6172200" y="1496611"/>
            <a:ext cx="5682803" cy="2125023"/>
          </a:xfrm>
          <a:prstGeom prst="roundRect">
            <a:avLst>
              <a:gd name="adj" fmla="val 8594"/>
            </a:avLst>
          </a:prstGeom>
          <a:ln>
            <a:noFill/>
          </a:ln>
        </p:spPr>
      </p:pic>
      <p:sp>
        <p:nvSpPr>
          <p:cNvPr id="570" name="Shape 570"/>
          <p:cNvSpPr/>
          <p:nvPr/>
        </p:nvSpPr>
        <p:spPr>
          <a:xfrm>
            <a:off x="5830390" y="4672658"/>
            <a:ext cx="2727517" cy="286232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indent="0" algn="l">
              <a:lnSpc>
                <a:spcPct val="90000"/>
              </a:lnSpc>
              <a:spcBef>
                <a:spcPts val="1000"/>
              </a:spcBef>
            </a:pPr>
            <a:endParaRPr sz="1400">
              <a:solidFill>
                <a:srgbClr val="000000"/>
              </a:solidFill>
              <a:latin typeface="Century Gothic"/>
              <a:ea typeface="Century Gothic"/>
              <a:cs typeface="Century Gothic"/>
            </a:endParaRPr>
          </a:p>
        </p:txBody>
      </p:sp>
      <p:sp>
        <p:nvSpPr>
          <p:cNvPr id="571" name="Shape 57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 sz="1200">
                <a:solidFill>
                  <a:srgbClr val="000000">
                    <a:tint val="75000"/>
                  </a:srgbClr>
                </a:solidFill>
              </a:rPr>
              <a:t>20</a:t>
            </a:r>
          </a:p>
        </p:txBody>
      </p:sp>
      <p:sp>
        <p:nvSpPr>
          <p:cNvPr id="572" name="Shape 572"/>
          <p:cNvSpPr txBox="1"/>
          <p:nvPr/>
        </p:nvSpPr>
        <p:spPr>
          <a:xfrm>
            <a:off x="8737600" y="1003469"/>
            <a:ext cx="311740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2700" indent="0" algn="l">
              <a:spcBef>
                <a:spcPts val="100"/>
              </a:spcBef>
            </a:pPr>
            <a:r>
              <a:rPr sz="1800" b="1" spc="-5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Легкая промышленность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73" name="Shape 573"/>
          <p:cNvSpPr/>
          <p:nvPr/>
        </p:nvSpPr>
        <p:spPr>
          <a:xfrm>
            <a:off x="677674" y="1349090"/>
            <a:ext cx="6096000" cy="338554"/>
          </a:xfrm>
          <a:prstGeom prst="rect">
            <a:avLst/>
          </a:prstGeom>
        </p:spPr>
        <p:txBody>
          <a:bodyPr lIns="91440" tIns="45720" rIns="91440" bIns="45720">
            <a:spAutoFit/>
          </a:bodyPr>
          <a:lstStyle/>
          <a:p>
            <a:pPr marL="0" indent="0" algn="l"/>
            <a:r>
              <a:rPr sz="1600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г. Сургут, восточный промышленный район</a:t>
            </a:r>
          </a:p>
        </p:txBody>
      </p:sp>
      <p:sp>
        <p:nvSpPr>
          <p:cNvPr id="574" name="Shape 574"/>
          <p:cNvSpPr/>
          <p:nvPr/>
        </p:nvSpPr>
        <p:spPr>
          <a:xfrm>
            <a:off x="2924057" y="3388092"/>
            <a:ext cx="3092410" cy="369332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sz="1800" b="1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86:10:0101211:214</a:t>
            </a:r>
          </a:p>
        </p:txBody>
      </p:sp>
      <p:sp>
        <p:nvSpPr>
          <p:cNvPr id="575" name="Shape 575"/>
          <p:cNvSpPr/>
          <p:nvPr/>
        </p:nvSpPr>
        <p:spPr>
          <a:xfrm>
            <a:off x="1310991" y="5679817"/>
            <a:ext cx="2194832" cy="369332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marL="0" indent="0" algn="l"/>
            <a:r>
              <a:rPr sz="1800" b="1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86:10:0101211:261</a:t>
            </a:r>
          </a:p>
        </p:txBody>
      </p:sp>
      <p:sp>
        <p:nvSpPr>
          <p:cNvPr id="576" name="Shape 576"/>
          <p:cNvSpPr/>
          <p:nvPr/>
        </p:nvSpPr>
        <p:spPr>
          <a:xfrm>
            <a:off x="6686550" y="4044884"/>
            <a:ext cx="4800600" cy="53553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indent="0" algn="l">
              <a:lnSpc>
                <a:spcPct val="80000"/>
              </a:lnSpc>
            </a:pPr>
            <a:r>
              <a:rPr sz="1800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свободные производственные площади </a:t>
            </a:r>
            <a:r>
              <a:rPr sz="1800" b="1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(5 тыс.кв.м.)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77" name="Shape 577"/>
          <p:cNvSpPr/>
          <p:nvPr/>
        </p:nvSpPr>
        <p:spPr>
          <a:xfrm>
            <a:off x="6691600" y="4843936"/>
            <a:ext cx="5001236" cy="75713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indent="0" algn="l">
              <a:lnSpc>
                <a:spcPct val="80000"/>
              </a:lnSpc>
            </a:pPr>
            <a:r>
              <a:rPr sz="1800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наличие инженерной инфраструктуры 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l">
              <a:lnSpc>
                <a:spcPct val="80000"/>
              </a:lnSpc>
            </a:pPr>
            <a:r>
              <a:rPr sz="1800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(электричество, транспортная доступность)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78" name="Shape 578"/>
          <p:cNvSpPr/>
          <p:nvPr/>
        </p:nvSpPr>
        <p:spPr>
          <a:xfrm>
            <a:off x="6267450" y="4188308"/>
            <a:ext cx="371475" cy="263969"/>
          </a:xfrm>
          <a:custGeom>
            <a:avLst/>
            <a:gdLst>
              <a:gd name="T0" fmla="*/ 191508 w 52"/>
              <a:gd name="T1" fmla="*/ 11280 h 38"/>
              <a:gd name="T2" fmla="*/ 63836 w 52"/>
              <a:gd name="T3" fmla="*/ 139115 h 38"/>
              <a:gd name="T4" fmla="*/ 60081 w 52"/>
              <a:gd name="T5" fmla="*/ 142875 h 38"/>
              <a:gd name="T6" fmla="*/ 56326 w 52"/>
              <a:gd name="T7" fmla="*/ 139115 h 38"/>
              <a:gd name="T8" fmla="*/ 3755 w 52"/>
              <a:gd name="T9" fmla="*/ 86477 h 38"/>
              <a:gd name="T10" fmla="*/ 3755 w 52"/>
              <a:gd name="T11" fmla="*/ 78957 h 38"/>
              <a:gd name="T12" fmla="*/ 11265 w 52"/>
              <a:gd name="T13" fmla="*/ 78957 h 38"/>
              <a:gd name="T14" fmla="*/ 60081 w 52"/>
              <a:gd name="T15" fmla="*/ 124076 h 38"/>
              <a:gd name="T16" fmla="*/ 183998 w 52"/>
              <a:gd name="T17" fmla="*/ 3760 h 38"/>
              <a:gd name="T18" fmla="*/ 191508 w 52"/>
              <a:gd name="T19" fmla="*/ 3760 h 38"/>
              <a:gd name="T20" fmla="*/ 191508 w 52"/>
              <a:gd name="T21" fmla="*/ 11280 h 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0"/>
              <a:gd name="ODFTop" fmla="val 0"/>
              <a:gd name="ODFRight" fmla="val 52"/>
              <a:gd name="ODFBottom" fmla="val 38"/>
              <a:gd name="ODFWidth" fmla="val 52"/>
              <a:gd name="ODFHeight" fmla="val 38"/>
            </a:gdLst>
            <a:ahLst/>
            <a:cxnLst/>
            <a:rect l="OXMLTextRectL" t="OXMLTextRectT" r="OXMLTextRectR" b="OXMLTextRectB"/>
            <a:pathLst>
              <a:path w="52" h="38">
                <a:moveTo>
                  <a:pt x="51" y="3"/>
                </a:moveTo>
                <a:cubicBezTo>
                  <a:pt x="17" y="37"/>
                  <a:pt x="17" y="37"/>
                  <a:pt x="17" y="37"/>
                </a:cubicBezTo>
                <a:cubicBezTo>
                  <a:pt x="17" y="38"/>
                  <a:pt x="17" y="38"/>
                  <a:pt x="16" y="38"/>
                </a:cubicBezTo>
                <a:cubicBezTo>
                  <a:pt x="15" y="38"/>
                  <a:pt x="15" y="38"/>
                  <a:pt x="15" y="37"/>
                </a:cubicBezTo>
                <a:cubicBezTo>
                  <a:pt x="1" y="23"/>
                  <a:pt x="1" y="23"/>
                  <a:pt x="1" y="23"/>
                </a:cubicBezTo>
                <a:cubicBezTo>
                  <a:pt x="0" y="23"/>
                  <a:pt x="0" y="21"/>
                  <a:pt x="1" y="21"/>
                </a:cubicBezTo>
                <a:cubicBezTo>
                  <a:pt x="1" y="20"/>
                  <a:pt x="3" y="20"/>
                  <a:pt x="3" y="21"/>
                </a:cubicBezTo>
                <a:cubicBezTo>
                  <a:pt x="16" y="33"/>
                  <a:pt x="16" y="33"/>
                  <a:pt x="16" y="33"/>
                </a:cubicBezTo>
                <a:cubicBezTo>
                  <a:pt x="49" y="1"/>
                  <a:pt x="49" y="1"/>
                  <a:pt x="49" y="1"/>
                </a:cubicBezTo>
                <a:cubicBezTo>
                  <a:pt x="49" y="0"/>
                  <a:pt x="51" y="0"/>
                  <a:pt x="51" y="1"/>
                </a:cubicBezTo>
                <a:cubicBezTo>
                  <a:pt x="52" y="1"/>
                  <a:pt x="52" y="3"/>
                  <a:pt x="51" y="3"/>
                </a:cubicBezTo>
                <a:close/>
              </a:path>
            </a:pathLst>
          </a:custGeom>
          <a:solidFill>
            <a:srgbClr val="00B050"/>
          </a:solidFill>
          <a:ln w="28575">
            <a:solidFill>
              <a:srgbClr val="44C0C5"/>
            </a:solidFill>
            <a:prstDash val="solid"/>
          </a:ln>
        </p:spPr>
        <p:txBody>
          <a:bodyPr lIns="91440" tIns="45720" rIns="91440" bIns="45720"/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2800" b="0" i="0" u="none" strike="noStrike" cap="none" spc="0" baseline="0">
              <a:solidFill>
                <a:srgbClr val="000000"/>
              </a:solidFill>
              <a:latin typeface="SB Sans Display Light"/>
              <a:ea typeface="SB Sans Display Light"/>
              <a:cs typeface="SB Sans Display Light"/>
            </a:endParaRPr>
          </a:p>
        </p:txBody>
      </p:sp>
      <p:sp>
        <p:nvSpPr>
          <p:cNvPr id="579" name="Shape 579"/>
          <p:cNvSpPr/>
          <p:nvPr/>
        </p:nvSpPr>
        <p:spPr>
          <a:xfrm>
            <a:off x="6235214" y="5000499"/>
            <a:ext cx="371475" cy="263969"/>
          </a:xfrm>
          <a:custGeom>
            <a:avLst/>
            <a:gdLst>
              <a:gd name="T0" fmla="*/ 191508 w 52"/>
              <a:gd name="T1" fmla="*/ 11280 h 38"/>
              <a:gd name="T2" fmla="*/ 63836 w 52"/>
              <a:gd name="T3" fmla="*/ 139115 h 38"/>
              <a:gd name="T4" fmla="*/ 60081 w 52"/>
              <a:gd name="T5" fmla="*/ 142875 h 38"/>
              <a:gd name="T6" fmla="*/ 56326 w 52"/>
              <a:gd name="T7" fmla="*/ 139115 h 38"/>
              <a:gd name="T8" fmla="*/ 3755 w 52"/>
              <a:gd name="T9" fmla="*/ 86477 h 38"/>
              <a:gd name="T10" fmla="*/ 3755 w 52"/>
              <a:gd name="T11" fmla="*/ 78957 h 38"/>
              <a:gd name="T12" fmla="*/ 11265 w 52"/>
              <a:gd name="T13" fmla="*/ 78957 h 38"/>
              <a:gd name="T14" fmla="*/ 60081 w 52"/>
              <a:gd name="T15" fmla="*/ 124076 h 38"/>
              <a:gd name="T16" fmla="*/ 183998 w 52"/>
              <a:gd name="T17" fmla="*/ 3760 h 38"/>
              <a:gd name="T18" fmla="*/ 191508 w 52"/>
              <a:gd name="T19" fmla="*/ 3760 h 38"/>
              <a:gd name="T20" fmla="*/ 191508 w 52"/>
              <a:gd name="T21" fmla="*/ 11280 h 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0"/>
              <a:gd name="ODFTop" fmla="val 0"/>
              <a:gd name="ODFRight" fmla="val 52"/>
              <a:gd name="ODFBottom" fmla="val 38"/>
              <a:gd name="ODFWidth" fmla="val 52"/>
              <a:gd name="ODFHeight" fmla="val 38"/>
            </a:gdLst>
            <a:ahLst/>
            <a:cxnLst/>
            <a:rect l="OXMLTextRectL" t="OXMLTextRectT" r="OXMLTextRectR" b="OXMLTextRectB"/>
            <a:pathLst>
              <a:path w="52" h="38">
                <a:moveTo>
                  <a:pt x="51" y="3"/>
                </a:moveTo>
                <a:cubicBezTo>
                  <a:pt x="17" y="37"/>
                  <a:pt x="17" y="37"/>
                  <a:pt x="17" y="37"/>
                </a:cubicBezTo>
                <a:cubicBezTo>
                  <a:pt x="17" y="38"/>
                  <a:pt x="17" y="38"/>
                  <a:pt x="16" y="38"/>
                </a:cubicBezTo>
                <a:cubicBezTo>
                  <a:pt x="15" y="38"/>
                  <a:pt x="15" y="38"/>
                  <a:pt x="15" y="37"/>
                </a:cubicBezTo>
                <a:cubicBezTo>
                  <a:pt x="1" y="23"/>
                  <a:pt x="1" y="23"/>
                  <a:pt x="1" y="23"/>
                </a:cubicBezTo>
                <a:cubicBezTo>
                  <a:pt x="0" y="23"/>
                  <a:pt x="0" y="21"/>
                  <a:pt x="1" y="21"/>
                </a:cubicBezTo>
                <a:cubicBezTo>
                  <a:pt x="1" y="20"/>
                  <a:pt x="3" y="20"/>
                  <a:pt x="3" y="21"/>
                </a:cubicBezTo>
                <a:cubicBezTo>
                  <a:pt x="16" y="33"/>
                  <a:pt x="16" y="33"/>
                  <a:pt x="16" y="33"/>
                </a:cubicBezTo>
                <a:cubicBezTo>
                  <a:pt x="49" y="1"/>
                  <a:pt x="49" y="1"/>
                  <a:pt x="49" y="1"/>
                </a:cubicBezTo>
                <a:cubicBezTo>
                  <a:pt x="49" y="0"/>
                  <a:pt x="51" y="0"/>
                  <a:pt x="51" y="1"/>
                </a:cubicBezTo>
                <a:cubicBezTo>
                  <a:pt x="52" y="1"/>
                  <a:pt x="52" y="3"/>
                  <a:pt x="51" y="3"/>
                </a:cubicBezTo>
                <a:close/>
              </a:path>
            </a:pathLst>
          </a:custGeom>
          <a:solidFill>
            <a:srgbClr val="00B050"/>
          </a:solidFill>
          <a:ln w="28575">
            <a:solidFill>
              <a:srgbClr val="44C0C5"/>
            </a:solidFill>
            <a:prstDash val="solid"/>
          </a:ln>
        </p:spPr>
        <p:txBody>
          <a:bodyPr lIns="91440" tIns="45720" rIns="91440" bIns="45720"/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2800" b="0" i="0" u="none" strike="noStrike" cap="none" spc="0" baseline="0">
              <a:solidFill>
                <a:srgbClr val="000000"/>
              </a:solidFill>
              <a:latin typeface="SB Sans Display Light"/>
              <a:ea typeface="SB Sans Display Light"/>
              <a:cs typeface="SB Sans Display Light"/>
            </a:endParaRPr>
          </a:p>
        </p:txBody>
      </p:sp>
      <p:sp>
        <p:nvSpPr>
          <p:cNvPr id="580" name="Shape 580"/>
          <p:cNvSpPr/>
          <p:nvPr/>
        </p:nvSpPr>
        <p:spPr>
          <a:xfrm>
            <a:off x="6235214" y="5894424"/>
            <a:ext cx="371475" cy="263969"/>
          </a:xfrm>
          <a:custGeom>
            <a:avLst/>
            <a:gdLst>
              <a:gd name="T0" fmla="*/ 191508 w 52"/>
              <a:gd name="T1" fmla="*/ 11280 h 38"/>
              <a:gd name="T2" fmla="*/ 63836 w 52"/>
              <a:gd name="T3" fmla="*/ 139115 h 38"/>
              <a:gd name="T4" fmla="*/ 60081 w 52"/>
              <a:gd name="T5" fmla="*/ 142875 h 38"/>
              <a:gd name="T6" fmla="*/ 56326 w 52"/>
              <a:gd name="T7" fmla="*/ 139115 h 38"/>
              <a:gd name="T8" fmla="*/ 3755 w 52"/>
              <a:gd name="T9" fmla="*/ 86477 h 38"/>
              <a:gd name="T10" fmla="*/ 3755 w 52"/>
              <a:gd name="T11" fmla="*/ 78957 h 38"/>
              <a:gd name="T12" fmla="*/ 11265 w 52"/>
              <a:gd name="T13" fmla="*/ 78957 h 38"/>
              <a:gd name="T14" fmla="*/ 60081 w 52"/>
              <a:gd name="T15" fmla="*/ 124076 h 38"/>
              <a:gd name="T16" fmla="*/ 183998 w 52"/>
              <a:gd name="T17" fmla="*/ 3760 h 38"/>
              <a:gd name="T18" fmla="*/ 191508 w 52"/>
              <a:gd name="T19" fmla="*/ 3760 h 38"/>
              <a:gd name="T20" fmla="*/ 191508 w 52"/>
              <a:gd name="T21" fmla="*/ 11280 h 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OXMLTextRectL" fmla="val 0"/>
              <a:gd name="OXMLTextRectT" fmla="val 0"/>
              <a:gd name="OXMLTextRectR" fmla="val w"/>
              <a:gd name="OXMLTextRectB" fmla="val h"/>
              <a:gd name="COTextRectL" fmla="*/ OXMLTextRectL 1 w"/>
              <a:gd name="COTextRectT" fmla="*/ OXMLTextRectT 1 h"/>
              <a:gd name="COTextRectR" fmla="*/ OXMLTextRectR 1 w"/>
              <a:gd name="COTextRectB" fmla="*/ OXMLTextRectB 1 h"/>
              <a:gd name="ODFLeft" fmla="val 0"/>
              <a:gd name="ODFTop" fmla="val 0"/>
              <a:gd name="ODFRight" fmla="val 52"/>
              <a:gd name="ODFBottom" fmla="val 38"/>
              <a:gd name="ODFWidth" fmla="val 52"/>
              <a:gd name="ODFHeight" fmla="val 38"/>
            </a:gdLst>
            <a:ahLst/>
            <a:cxnLst/>
            <a:rect l="OXMLTextRectL" t="OXMLTextRectT" r="OXMLTextRectR" b="OXMLTextRectB"/>
            <a:pathLst>
              <a:path w="52" h="38">
                <a:moveTo>
                  <a:pt x="51" y="3"/>
                </a:moveTo>
                <a:cubicBezTo>
                  <a:pt x="17" y="37"/>
                  <a:pt x="17" y="37"/>
                  <a:pt x="17" y="37"/>
                </a:cubicBezTo>
                <a:cubicBezTo>
                  <a:pt x="17" y="38"/>
                  <a:pt x="17" y="38"/>
                  <a:pt x="16" y="38"/>
                </a:cubicBezTo>
                <a:cubicBezTo>
                  <a:pt x="15" y="38"/>
                  <a:pt x="15" y="38"/>
                  <a:pt x="15" y="37"/>
                </a:cubicBezTo>
                <a:cubicBezTo>
                  <a:pt x="1" y="23"/>
                  <a:pt x="1" y="23"/>
                  <a:pt x="1" y="23"/>
                </a:cubicBezTo>
                <a:cubicBezTo>
                  <a:pt x="0" y="23"/>
                  <a:pt x="0" y="21"/>
                  <a:pt x="1" y="21"/>
                </a:cubicBezTo>
                <a:cubicBezTo>
                  <a:pt x="1" y="20"/>
                  <a:pt x="3" y="20"/>
                  <a:pt x="3" y="21"/>
                </a:cubicBezTo>
                <a:cubicBezTo>
                  <a:pt x="16" y="33"/>
                  <a:pt x="16" y="33"/>
                  <a:pt x="16" y="33"/>
                </a:cubicBezTo>
                <a:cubicBezTo>
                  <a:pt x="49" y="1"/>
                  <a:pt x="49" y="1"/>
                  <a:pt x="49" y="1"/>
                </a:cubicBezTo>
                <a:cubicBezTo>
                  <a:pt x="49" y="0"/>
                  <a:pt x="51" y="0"/>
                  <a:pt x="51" y="1"/>
                </a:cubicBezTo>
                <a:cubicBezTo>
                  <a:pt x="52" y="1"/>
                  <a:pt x="52" y="3"/>
                  <a:pt x="51" y="3"/>
                </a:cubicBezTo>
                <a:close/>
              </a:path>
            </a:pathLst>
          </a:custGeom>
          <a:solidFill>
            <a:srgbClr val="00B050"/>
          </a:solidFill>
          <a:ln w="28575">
            <a:solidFill>
              <a:srgbClr val="44C0C5"/>
            </a:solidFill>
            <a:prstDash val="solid"/>
          </a:ln>
        </p:spPr>
        <p:txBody>
          <a:bodyPr lIns="91440" tIns="45720" rIns="91440" bIns="45720"/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2800" b="0" i="0" u="none" strike="noStrike" cap="none" spc="0" baseline="0">
              <a:solidFill>
                <a:srgbClr val="000000"/>
              </a:solidFill>
              <a:latin typeface="SB Sans Display Light"/>
              <a:ea typeface="SB Sans Display Light"/>
              <a:cs typeface="SB Sans Display Ligh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000" b="-1000"/>
          </a:stretch>
        </a:blipFill>
        <a:effectLst/>
      </p:bgPr>
    </p:bg>
    <p:spTree>
      <p:nvGrpSpPr>
        <p:cNvPr id="1" name="Group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Picture 583"/>
          <p:cNvPicPr/>
          <p:nvPr/>
        </p:nvPicPr>
        <p:blipFill>
          <a:blip r:embed="rId3"/>
          <a:stretch/>
        </p:blipFill>
        <p:spPr>
          <a:xfrm>
            <a:off x="-1" y="-1"/>
            <a:ext cx="12225292" cy="6924675"/>
          </a:xfrm>
          <a:prstGeom prst="rect">
            <a:avLst/>
          </a:prstGeom>
        </p:spPr>
      </p:pic>
      <p:sp>
        <p:nvSpPr>
          <p:cNvPr id="584" name="Shape 584"/>
          <p:cNvSpPr/>
          <p:nvPr/>
        </p:nvSpPr>
        <p:spPr>
          <a:xfrm>
            <a:off x="0" y="0"/>
            <a:ext cx="12228920" cy="6924674"/>
          </a:xfrm>
          <a:prstGeom prst="rect">
            <a:avLst/>
          </a:prstGeom>
          <a:solidFill>
            <a:schemeClr val="tx1">
              <a:lumMod val="75000"/>
              <a:lumOff val="25000"/>
              <a:alpha val="43000"/>
            </a:schemeClr>
          </a:soli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85" name="Shape 585"/>
          <p:cNvSpPr txBox="1">
            <a:spLocks noGrp="1"/>
          </p:cNvSpPr>
          <p:nvPr>
            <p:ph type="sldNum" idx="12"/>
          </p:nvPr>
        </p:nvSpPr>
        <p:spPr>
          <a:xfrm>
            <a:off x="9071003" y="6373032"/>
            <a:ext cx="28448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lvl="0"/>
          </a:lstStyle>
          <a:p>
            <a:r>
              <a:rPr sz="1200">
                <a:solidFill>
                  <a:srgbClr val="000000">
                    <a:tint val="75000"/>
                  </a:srgbClr>
                </a:solidFill>
              </a:rPr>
              <a:t>21</a:t>
            </a:r>
          </a:p>
        </p:txBody>
      </p:sp>
      <p:pic>
        <p:nvPicPr>
          <p:cNvPr id="587" name="Picture 587"/>
          <p:cNvPicPr/>
          <p:nvPr/>
        </p:nvPicPr>
        <p:blipFill>
          <a:blip r:embed="rId4"/>
          <a:stretch/>
        </p:blipFill>
        <p:spPr>
          <a:xfrm>
            <a:off x="943565" y="3735370"/>
            <a:ext cx="2261968" cy="2261967"/>
          </a:xfrm>
          <a:prstGeom prst="roundRect">
            <a:avLst>
              <a:gd name="adj" fmla="val 8594"/>
            </a:avLst>
          </a:prstGeom>
          <a:ln>
            <a:noFill/>
          </a:ln>
        </p:spPr>
      </p:pic>
      <p:sp>
        <p:nvSpPr>
          <p:cNvPr id="588" name="Shape 588"/>
          <p:cNvSpPr/>
          <p:nvPr/>
        </p:nvSpPr>
        <p:spPr>
          <a:xfrm>
            <a:off x="3275812" y="4980655"/>
            <a:ext cx="6207941" cy="1245923"/>
          </a:xfrm>
          <a:prstGeom prst="roundRect">
            <a:avLst>
              <a:gd name="adj" fmla="val 7311"/>
            </a:avLst>
          </a:prstGeom>
          <a:noFill/>
          <a:ln>
            <a:noFill/>
          </a:ln>
        </p:spPr>
        <p:txBody>
          <a:bodyPr lIns="91440" tIns="45720" rIns="91440" bIns="45720" anchor="ctr"/>
          <a:lstStyle/>
          <a:p>
            <a:pPr marL="0" indent="0" algn="l">
              <a:lnSpc>
                <a:spcPct val="90000"/>
              </a:lnSpc>
            </a:pPr>
            <a:r>
              <a:rPr sz="3200" b="1">
                <a:solidFill>
                  <a:schemeClr val="bg1"/>
                </a:solidFill>
                <a:latin typeface="Century Gothic"/>
                <a:ea typeface="Century Gothic"/>
                <a:cs typeface="Century Gothic"/>
              </a:rPr>
              <a:t>ИНВЕСТИЦИОННЫЙ ПОРТАЛ 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  <a:p>
            <a:pPr marL="0" indent="0" algn="l">
              <a:lnSpc>
                <a:spcPct val="90000"/>
              </a:lnSpc>
            </a:pPr>
            <a:r>
              <a:rPr sz="3200" b="1">
                <a:solidFill>
                  <a:schemeClr val="bg1"/>
                </a:solidFill>
                <a:latin typeface="Century Gothic"/>
                <a:ea typeface="Century Gothic"/>
                <a:cs typeface="Century Gothic"/>
              </a:rPr>
              <a:t>ГОРОДА СУРГУТА</a:t>
            </a:r>
          </a:p>
        </p:txBody>
      </p:sp>
      <p:sp>
        <p:nvSpPr>
          <p:cNvPr id="589" name="Shape 589"/>
          <p:cNvSpPr txBox="1"/>
          <p:nvPr/>
        </p:nvSpPr>
        <p:spPr>
          <a:xfrm>
            <a:off x="8717722" y="6396448"/>
            <a:ext cx="28448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r"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200">
                <a:solidFill>
                  <a:srgbClr val="000000">
                    <a:tint val="75000"/>
                  </a:srgbClr>
                </a:solidFill>
              </a:rPr>
              <a:t>21</a:t>
            </a:r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91" name="Picture 591"/>
          <p:cNvPicPr/>
          <p:nvPr/>
        </p:nvPicPr>
        <p:blipFill>
          <a:blip r:embed="rId5"/>
          <a:stretch/>
        </p:blipFill>
        <p:spPr>
          <a:xfrm>
            <a:off x="0" y="0"/>
            <a:ext cx="554784" cy="749873"/>
          </a:xfrm>
          <a:prstGeom prst="rect">
            <a:avLst/>
          </a:prstGeom>
        </p:spPr>
      </p:pic>
      <p:sp>
        <p:nvSpPr>
          <p:cNvPr id="592" name="Shape 592"/>
          <p:cNvSpPr/>
          <p:nvPr/>
        </p:nvSpPr>
        <p:spPr>
          <a:xfrm>
            <a:off x="554784" y="93668"/>
            <a:ext cx="10807689" cy="40011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12700" indent="0" algn="l">
              <a:spcBef>
                <a:spcPts val="100"/>
              </a:spcBef>
            </a:pPr>
            <a:r>
              <a:rPr sz="2000" b="1" spc="-20">
                <a:solidFill>
                  <a:schemeClr val="bg1"/>
                </a:solidFill>
                <a:latin typeface="Arial"/>
                <a:ea typeface="Arial"/>
                <a:cs typeface="Arial"/>
              </a:rPr>
              <a:t>Муниципальное образование городской округ  город Сургут ХМАО - Югра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31000" b="-31000"/>
          </a:stretch>
        </a:blipFill>
        <a:effectLst/>
      </p:bgPr>
    </p:bg>
    <p:spTree>
      <p:nvGrpSpPr>
        <p:cNvPr id="1" name="Group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/>
        </p:nvSpPr>
        <p:spPr>
          <a:xfrm>
            <a:off x="-138415" y="3718094"/>
            <a:ext cx="334848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spcAft>
                <a:spcPts val="400"/>
              </a:spcAft>
              <a:buClr>
                <a:srgbClr val="000000"/>
              </a:buClr>
              <a:defRPr sz="1600">
                <a:solidFill>
                  <a:schemeClr val="tx1"/>
                </a:solidFill>
                <a:latin typeface="Century Gothic"/>
                <a:ea typeface="Century Gothic"/>
                <a:cs typeface="Century Gothic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 sz="1600" b="1" i="0" u="none" strike="noStrike" cap="none" spc="0" baseline="0">
              <a:solidFill>
                <a:srgbClr val="0070C0"/>
              </a:solidFill>
              <a:latin typeface="Century Gothic"/>
              <a:ea typeface="Century Gothic"/>
              <a:cs typeface="Century Gothic"/>
            </a:endParaRPr>
          </a:p>
        </p:txBody>
      </p:sp>
      <p:sp>
        <p:nvSpPr>
          <p:cNvPr id="135" name="Shape 135"/>
          <p:cNvSpPr txBox="1"/>
          <p:nvPr/>
        </p:nvSpPr>
        <p:spPr>
          <a:xfrm>
            <a:off x="226589" y="2682570"/>
            <a:ext cx="140579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</a:pPr>
            <a:r>
              <a:rPr sz="1800" b="1">
                <a:solidFill>
                  <a:srgbClr val="0070C0"/>
                </a:solidFill>
                <a:latin typeface="Arial"/>
                <a:ea typeface="Arial"/>
                <a:cs typeface="Arial"/>
              </a:rPr>
              <a:t>2937</a:t>
            </a:r>
            <a:r>
              <a:rPr sz="1800" b="1" i="0" u="none" strike="noStrike" cap="none" spc="0" baseline="0">
                <a:solidFill>
                  <a:srgbClr val="0070C0"/>
                </a:solidFill>
                <a:latin typeface="Arial"/>
                <a:ea typeface="Arial"/>
                <a:cs typeface="Arial"/>
              </a:rPr>
              <a:t> км 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6" name="Shape 136"/>
          <p:cNvSpPr txBox="1"/>
          <p:nvPr/>
        </p:nvSpPr>
        <p:spPr>
          <a:xfrm>
            <a:off x="7828095" y="6357679"/>
            <a:ext cx="110514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</a:pPr>
            <a:r>
              <a:rPr sz="1800" b="1" i="0" u="none" strike="noStrike" cap="none" spc="0" baseline="0">
                <a:solidFill>
                  <a:srgbClr val="0070C0"/>
                </a:solidFill>
                <a:latin typeface="Arial"/>
                <a:ea typeface="Arial"/>
                <a:cs typeface="Arial"/>
              </a:rPr>
              <a:t>1876 км 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7" name="Shape 137"/>
          <p:cNvSpPr txBox="1"/>
          <p:nvPr/>
        </p:nvSpPr>
        <p:spPr>
          <a:xfrm>
            <a:off x="4536102" y="4885346"/>
            <a:ext cx="117382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1112" marR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</a:rPr>
              <a:t>1122</a:t>
            </a:r>
            <a:r>
              <a:rPr sz="1800" b="1" i="0" u="none" strike="noStrike" cap="none" spc="0" baseline="0">
                <a:solidFill>
                  <a:srgbClr val="0070C0"/>
                </a:solidFill>
                <a:latin typeface="Century Gothic"/>
                <a:ea typeface="Century Gothic"/>
                <a:cs typeface="Century Gothic"/>
              </a:rPr>
              <a:t> км</a:t>
            </a:r>
          </a:p>
        </p:txBody>
      </p:sp>
      <p:sp>
        <p:nvSpPr>
          <p:cNvPr id="138" name="Shape 138"/>
          <p:cNvSpPr txBox="1"/>
          <p:nvPr/>
        </p:nvSpPr>
        <p:spPr>
          <a:xfrm>
            <a:off x="5683934" y="5479965"/>
            <a:ext cx="154889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1112" marR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</a:rPr>
              <a:t>790 </a:t>
            </a:r>
            <a:r>
              <a:rPr sz="1800" b="1" i="0" u="none" strike="noStrike" cap="none" spc="0" baseline="0">
                <a:solidFill>
                  <a:srgbClr val="0070C0"/>
                </a:solidFill>
                <a:latin typeface="Century Gothic"/>
                <a:ea typeface="Century Gothic"/>
                <a:cs typeface="Century Gothic"/>
              </a:rPr>
              <a:t>км</a:t>
            </a:r>
            <a:r>
              <a:rPr sz="1800" b="0" i="0" u="none" strike="noStrike" cap="none" spc="0" baseline="0">
                <a:solidFill>
                  <a:srgbClr val="0070C0"/>
                </a:solidFill>
                <a:latin typeface="Century Gothic"/>
                <a:ea typeface="Century Gothic"/>
                <a:cs typeface="Century Gothic"/>
              </a:rPr>
              <a:t> </a:t>
            </a:r>
          </a:p>
        </p:txBody>
      </p:sp>
      <p:sp>
        <p:nvSpPr>
          <p:cNvPr id="139" name="Shape 13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 sz="1200">
                <a:solidFill>
                  <a:srgbClr val="000000">
                    <a:tint val="75000"/>
                  </a:srgbClr>
                </a:solidFill>
              </a:rPr>
              <a:t>3</a:t>
            </a:r>
          </a:p>
        </p:txBody>
      </p:sp>
      <p:sp>
        <p:nvSpPr>
          <p:cNvPr id="140" name="Shape 140"/>
          <p:cNvSpPr/>
          <p:nvPr/>
        </p:nvSpPr>
        <p:spPr>
          <a:xfrm>
            <a:off x="4166383" y="676535"/>
            <a:ext cx="4488183" cy="834664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5000">
                <a:schemeClr val="accent1">
                  <a:lumMod val="45000"/>
                  <a:lumOff val="55000"/>
                </a:schemeClr>
              </a:gs>
              <a:gs pos="70000">
                <a:schemeClr val="accent1">
                  <a:lumMod val="40000"/>
                  <a:lumOff val="60000"/>
                </a:schemeClr>
              </a:gs>
              <a:gs pos="52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12700" indent="0" algn="ctr">
              <a:spcBef>
                <a:spcPts val="100"/>
              </a:spcBef>
            </a:pPr>
            <a:r>
              <a:rPr sz="2400" b="1" spc="-5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Почему Сургут?</a:t>
            </a:r>
            <a:endParaRPr sz="2400">
              <a:solidFill>
                <a:srgbClr val="2C3445"/>
              </a:solidFill>
              <a:latin typeface="Century Gothic"/>
              <a:ea typeface="Century Gothic"/>
              <a:cs typeface="Century Gothic"/>
            </a:endParaRPr>
          </a:p>
        </p:txBody>
      </p:sp>
      <p:sp>
        <p:nvSpPr>
          <p:cNvPr id="141" name="Shape 141"/>
          <p:cNvSpPr/>
          <p:nvPr/>
        </p:nvSpPr>
        <p:spPr>
          <a:xfrm>
            <a:off x="439522" y="3135090"/>
            <a:ext cx="3710512" cy="83787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2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12700" indent="0" algn="ctr">
              <a:spcBef>
                <a:spcPts val="100"/>
              </a:spcBef>
            </a:pPr>
            <a:r>
              <a:rPr sz="1600" b="1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Все виды транспортного сообщения</a:t>
            </a:r>
            <a:r>
              <a:rPr sz="1600" b="1">
                <a:solidFill>
                  <a:srgbClr val="394359"/>
                </a:solidFill>
                <a:latin typeface="+mn-lt"/>
                <a:ea typeface="+mn-ea"/>
                <a:cs typeface="+mn-cs"/>
              </a:rPr>
              <a:t> </a:t>
            </a:r>
            <a:r>
              <a:rPr sz="1600" b="1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с регионами</a:t>
            </a:r>
          </a:p>
        </p:txBody>
      </p:sp>
      <p:sp>
        <p:nvSpPr>
          <p:cNvPr id="142" name="Shape 142"/>
          <p:cNvSpPr/>
          <p:nvPr/>
        </p:nvSpPr>
        <p:spPr>
          <a:xfrm>
            <a:off x="8380665" y="1905554"/>
            <a:ext cx="3507858" cy="1146348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2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0" indent="0" algn="ctr">
              <a:lnSpc>
                <a:spcPct val="90000"/>
              </a:lnSpc>
            </a:pPr>
            <a:r>
              <a:rPr sz="1600" b="1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Крупнейший город промышленно-развитого </a:t>
            </a:r>
          </a:p>
          <a:p>
            <a:pPr marL="0" indent="0" algn="ctr">
              <a:lnSpc>
                <a:spcPct val="90000"/>
              </a:lnSpc>
            </a:pPr>
            <a:r>
              <a:rPr sz="1600" b="1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и перспективного региона </a:t>
            </a:r>
          </a:p>
          <a:p>
            <a:pPr marL="0" indent="0" algn="ctr">
              <a:lnSpc>
                <a:spcPct val="90000"/>
              </a:lnSpc>
            </a:pPr>
            <a:r>
              <a:rPr sz="1600" b="1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страны </a:t>
            </a:r>
          </a:p>
        </p:txBody>
      </p:sp>
      <p:grpSp>
        <p:nvGrpSpPr>
          <p:cNvPr id="143" name="Shape 143"/>
          <p:cNvGrpSpPr/>
          <p:nvPr/>
        </p:nvGrpSpPr>
        <p:grpSpPr>
          <a:xfrm>
            <a:off x="8380665" y="4419135"/>
            <a:ext cx="3556655" cy="1060827"/>
            <a:chOff x="0" y="0"/>
            <a:chExt cx="3556655" cy="1060827"/>
          </a:xfrm>
        </p:grpSpPr>
        <p:sp>
          <p:nvSpPr>
            <p:cNvPr id="144" name="Shape 144"/>
            <p:cNvSpPr/>
            <p:nvPr/>
          </p:nvSpPr>
          <p:spPr>
            <a:xfrm>
              <a:off x="0" y="0"/>
              <a:ext cx="3556655" cy="1060827"/>
            </a:xfrm>
            <a:prstGeom prst="roundRect">
              <a:avLst/>
            </a:prstGeom>
            <a:noFill/>
            <a:ln>
              <a:noFill/>
            </a:ln>
          </p:spPr>
          <p:txBody>
            <a:bodyPr lIns="91440" tIns="45720" rIns="91440" bIns="45720" anchor="ctr"/>
            <a:lstStyle/>
            <a:p>
              <a:pPr marL="0" indent="0" algn="ctr">
                <a:spcAft>
                  <a:spcPts val="400"/>
                </a:spcAft>
              </a:pPr>
              <a:r>
                <a:rPr sz="1600" b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  Удобное логистическое положение в центре России</a:t>
              </a:r>
            </a:p>
          </p:txBody>
        </p:sp>
        <p:sp>
          <p:nvSpPr>
            <p:cNvPr id="145" name="Shape 145"/>
            <p:cNvSpPr/>
            <p:nvPr/>
          </p:nvSpPr>
          <p:spPr>
            <a:xfrm>
              <a:off x="0" y="168916"/>
              <a:ext cx="273901" cy="211644"/>
            </a:xfrm>
            <a:prstGeom prst="rect">
              <a:avLst/>
            </a:prstGeom>
            <a:noFill/>
          </p:spPr>
          <p:txBody>
            <a:bodyPr wrap="square" lIns="0" tIns="0" rIns="0" bIns="0"/>
            <a:lstStyle/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1800" b="0" i="0" u="none" strike="noStrike" cap="none" spc="0" baseline="0">
                <a:solidFill>
                  <a:srgbClr val="394359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146" name="Shape 146"/>
          <p:cNvSpPr/>
          <p:nvPr/>
        </p:nvSpPr>
        <p:spPr>
          <a:xfrm>
            <a:off x="1660358" y="1595657"/>
            <a:ext cx="3694293" cy="82609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2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0" indent="0" algn="ctr">
              <a:lnSpc>
                <a:spcPct val="90000"/>
              </a:lnSpc>
              <a:spcAft>
                <a:spcPts val="400"/>
              </a:spcAft>
            </a:pPr>
            <a:r>
              <a:rPr sz="1600" b="1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Крупнейший город основного нефтегазового региона  России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7" name="Shape 147"/>
          <p:cNvSpPr txBox="1"/>
          <p:nvPr/>
        </p:nvSpPr>
        <p:spPr>
          <a:xfrm>
            <a:off x="6282324" y="5987019"/>
            <a:ext cx="110513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</a:pPr>
            <a:r>
              <a:rPr sz="1800" b="1">
                <a:solidFill>
                  <a:srgbClr val="0070C0"/>
                </a:solidFill>
                <a:latin typeface="Arial"/>
                <a:ea typeface="Arial"/>
                <a:cs typeface="Arial"/>
              </a:rPr>
              <a:t>1226 </a:t>
            </a:r>
            <a:r>
              <a:rPr sz="1800" b="1" i="0" u="none" strike="noStrike" cap="none" spc="0" baseline="0">
                <a:solidFill>
                  <a:srgbClr val="0070C0"/>
                </a:solidFill>
                <a:latin typeface="Arial"/>
                <a:ea typeface="Arial"/>
                <a:cs typeface="Arial"/>
              </a:rPr>
              <a:t>км </a:t>
            </a:r>
          </a:p>
        </p:txBody>
      </p:sp>
      <p:sp>
        <p:nvSpPr>
          <p:cNvPr id="148" name="Shape 148"/>
          <p:cNvSpPr txBox="1"/>
          <p:nvPr/>
        </p:nvSpPr>
        <p:spPr>
          <a:xfrm>
            <a:off x="3827048" y="5966739"/>
            <a:ext cx="110513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</a:pPr>
            <a:r>
              <a:rPr sz="1800" b="1" i="0" u="none" strike="noStrike" cap="none" spc="0" baseline="0">
                <a:solidFill>
                  <a:srgbClr val="0070C0"/>
                </a:solidFill>
                <a:latin typeface="Arial"/>
                <a:ea typeface="Arial"/>
                <a:cs typeface="Arial"/>
              </a:rPr>
              <a:t>1</a:t>
            </a:r>
            <a:r>
              <a:rPr sz="1800" b="1">
                <a:solidFill>
                  <a:srgbClr val="0070C0"/>
                </a:solidFill>
                <a:latin typeface="Arial"/>
                <a:ea typeface="Arial"/>
                <a:cs typeface="Arial"/>
              </a:rPr>
              <a:t>190</a:t>
            </a:r>
            <a:r>
              <a:rPr sz="1800" b="1" i="0" u="none" strike="noStrike" cap="none" spc="0" baseline="0">
                <a:solidFill>
                  <a:srgbClr val="0070C0"/>
                </a:solidFill>
                <a:latin typeface="Arial"/>
                <a:ea typeface="Arial"/>
                <a:cs typeface="Arial"/>
              </a:rPr>
              <a:t> км 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9" name="Shape 149"/>
          <p:cNvSpPr txBox="1"/>
          <p:nvPr/>
        </p:nvSpPr>
        <p:spPr>
          <a:xfrm>
            <a:off x="5762518" y="1905554"/>
            <a:ext cx="1105140" cy="369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</a:pPr>
            <a:r>
              <a:rPr sz="1800" b="1" i="0" u="none" strike="noStrike" cap="none" spc="0" baseline="0">
                <a:solidFill>
                  <a:srgbClr val="0070C0"/>
                </a:solidFill>
                <a:latin typeface="Arial"/>
                <a:ea typeface="Arial"/>
                <a:cs typeface="Arial"/>
              </a:rPr>
              <a:t>1</a:t>
            </a:r>
            <a:r>
              <a:rPr sz="1800" b="1">
                <a:solidFill>
                  <a:srgbClr val="0070C0"/>
                </a:solidFill>
                <a:latin typeface="Arial"/>
                <a:ea typeface="Arial"/>
                <a:cs typeface="Arial"/>
              </a:rPr>
              <a:t>325</a:t>
            </a:r>
            <a:r>
              <a:rPr sz="1800" b="1" i="0" u="none" strike="noStrike" cap="none" spc="0" baseline="0">
                <a:solidFill>
                  <a:srgbClr val="0070C0"/>
                </a:solidFill>
                <a:latin typeface="Arial"/>
                <a:ea typeface="Arial"/>
                <a:cs typeface="Arial"/>
              </a:rPr>
              <a:t> км 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152"/>
          <p:cNvPicPr/>
          <p:nvPr/>
        </p:nvPicPr>
        <p:blipFill rotWithShape="1">
          <a:blip r:embed="rId2"/>
          <a:srcRect t="1" r="5391" b="14531"/>
          <a:stretch/>
        </p:blipFill>
        <p:spPr>
          <a:xfrm>
            <a:off x="5849420" y="1301376"/>
            <a:ext cx="6348331" cy="5595997"/>
          </a:xfrm>
          <a:prstGeom prst="rect">
            <a:avLst/>
          </a:prstGeom>
        </p:spPr>
      </p:pic>
      <p:sp>
        <p:nvSpPr>
          <p:cNvPr id="153" name="Shape 15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4</a:t>
            </a:r>
          </a:p>
        </p:txBody>
      </p:sp>
      <p:sp>
        <p:nvSpPr>
          <p:cNvPr id="154" name="Shape 154"/>
          <p:cNvSpPr/>
          <p:nvPr/>
        </p:nvSpPr>
        <p:spPr>
          <a:xfrm>
            <a:off x="1405232" y="955176"/>
            <a:ext cx="3566926" cy="847154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indent="0" algn="l">
              <a:lnSpc>
                <a:spcPct val="90000"/>
              </a:lnSpc>
              <a:spcAft>
                <a:spcPts val="400"/>
              </a:spcAft>
            </a:pPr>
            <a:r>
              <a:rPr sz="1800" b="1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Удобное логистическое положение в центральной части Западной Сибири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55" name="Shape 155"/>
          <p:cNvGrpSpPr/>
          <p:nvPr/>
        </p:nvGrpSpPr>
        <p:grpSpPr>
          <a:xfrm>
            <a:off x="884430" y="1162396"/>
            <a:ext cx="464090" cy="464090"/>
            <a:chOff x="0" y="0"/>
            <a:chExt cx="464090" cy="464090"/>
          </a:xfrm>
        </p:grpSpPr>
        <p:sp>
          <p:nvSpPr>
            <p:cNvPr id="156" name="Shape 156"/>
            <p:cNvSpPr/>
            <p:nvPr/>
          </p:nvSpPr>
          <p:spPr>
            <a:xfrm>
              <a:off x="0" y="0"/>
              <a:ext cx="464090" cy="464090"/>
            </a:xfrm>
            <a:prstGeom prst="rect">
              <a:avLst/>
            </a:prstGeom>
            <a:blipFill>
              <a:blip r:embed="rId3"/>
              <a:stretch/>
            </a:blipFill>
            <a:ln>
              <a:noFill/>
            </a:ln>
          </p:spPr>
          <p:txBody>
            <a:bodyPr wrap="square" lIns="0" tIns="0" rIns="0" bIns="0" anchor="t">
              <a:noAutofit/>
            </a:bodyPr>
            <a:lstStyle/>
            <a:p>
              <a:pPr marL="0" indent="0" algn="l"/>
              <a:endParaRPr sz="1867">
                <a:solidFill>
                  <a:srgbClr val="000000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7" name="Shape 157"/>
            <p:cNvSpPr/>
            <p:nvPr/>
          </p:nvSpPr>
          <p:spPr>
            <a:xfrm>
              <a:off x="83815" y="68234"/>
              <a:ext cx="298676" cy="302907"/>
            </a:xfrm>
            <a:prstGeom prst="rect">
              <a:avLst/>
            </a:prstGeom>
            <a:blipFill>
              <a:blip r:embed="rId4"/>
              <a:stretch/>
            </a:blipFill>
            <a:ln>
              <a:noFill/>
            </a:ln>
          </p:spPr>
          <p:txBody>
            <a:bodyPr wrap="square" lIns="0" tIns="0" rIns="0" bIns="0" anchor="t">
              <a:noAutofit/>
            </a:bodyPr>
            <a:lstStyle/>
            <a:p>
              <a:pPr marL="0" indent="0" algn="l"/>
              <a:endParaRPr sz="1867">
                <a:solidFill>
                  <a:srgbClr val="000000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158" name="Shape 158"/>
          <p:cNvSpPr/>
          <p:nvPr/>
        </p:nvSpPr>
        <p:spPr>
          <a:xfrm>
            <a:off x="407571" y="2647824"/>
            <a:ext cx="5836104" cy="4073652"/>
          </a:xfrm>
          <a:prstGeom prst="snip2DiagRect">
            <a:avLst/>
          </a:prstGeom>
          <a:gradFill>
            <a:gsLst>
              <a:gs pos="5000">
                <a:srgbClr val="E2F0F6"/>
              </a:gs>
              <a:gs pos="20000">
                <a:srgbClr val="E9F2F8"/>
              </a:gs>
              <a:gs pos="49000">
                <a:schemeClr val="accent5">
                  <a:lumMod val="40000"/>
                  <a:lumOff val="60000"/>
                </a:schemeClr>
              </a:gs>
              <a:gs pos="64062">
                <a:schemeClr val="accent5">
                  <a:lumMod val="20000"/>
                  <a:lumOff val="80000"/>
                </a:schemeClr>
              </a:gs>
              <a:gs pos="87500">
                <a:srgbClr val="E3F2F7"/>
              </a:gs>
              <a:gs pos="83000">
                <a:schemeClr val="accent5">
                  <a:lumMod val="20000"/>
                  <a:lumOff val="80000"/>
                </a:schemeClr>
              </a:gs>
              <a:gs pos="92000">
                <a:srgbClr val="EBF6F9"/>
              </a:gs>
              <a:gs pos="34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</a:gradFill>
        </p:spPr>
        <p:txBody>
          <a:bodyPr wrap="square" lIns="0" tIns="0" rIns="0" bIns="0"/>
          <a:lstStyle/>
          <a:p>
            <a:pPr marL="0" indent="0" algn="l">
              <a:spcAft>
                <a:spcPts val="400"/>
              </a:spcAft>
            </a:pPr>
            <a:endParaRPr sz="1500">
              <a:solidFill>
                <a:srgbClr val="2C3445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159" name="Shape 159"/>
          <p:cNvGrpSpPr/>
          <p:nvPr/>
        </p:nvGrpSpPr>
        <p:grpSpPr>
          <a:xfrm>
            <a:off x="4775200" y="640070"/>
            <a:ext cx="6379468" cy="1972834"/>
            <a:chOff x="0" y="0"/>
            <a:chExt cx="6379468" cy="1972834"/>
          </a:xfrm>
        </p:grpSpPr>
        <p:grpSp>
          <p:nvGrpSpPr>
            <p:cNvPr id="160" name="Shape 160"/>
            <p:cNvGrpSpPr/>
            <p:nvPr/>
          </p:nvGrpSpPr>
          <p:grpSpPr>
            <a:xfrm>
              <a:off x="0" y="252210"/>
              <a:ext cx="2665364" cy="923490"/>
              <a:chOff x="0" y="0"/>
              <a:chExt cx="2665364" cy="923490"/>
            </a:xfrm>
          </p:grpSpPr>
          <p:sp>
            <p:nvSpPr>
              <p:cNvPr id="161" name="Shape 161"/>
              <p:cNvSpPr/>
              <p:nvPr/>
            </p:nvSpPr>
            <p:spPr>
              <a:xfrm>
                <a:off x="0" y="0"/>
                <a:ext cx="2665364" cy="923490"/>
              </a:xfrm>
              <a:prstGeom prst="snip2DiagRect">
                <a:avLst/>
              </a:prstGeom>
              <a:gradFill>
                <a:gsLst>
                  <a:gs pos="5000">
                    <a:srgbClr val="E2F0F6"/>
                  </a:gs>
                  <a:gs pos="20000">
                    <a:srgbClr val="E9F2F8"/>
                  </a:gs>
                  <a:gs pos="49000">
                    <a:schemeClr val="accent5">
                      <a:lumMod val="40000"/>
                      <a:lumOff val="60000"/>
                    </a:schemeClr>
                  </a:gs>
                  <a:gs pos="64062">
                    <a:schemeClr val="accent5">
                      <a:lumMod val="20000"/>
                      <a:lumOff val="80000"/>
                    </a:schemeClr>
                  </a:gs>
                  <a:gs pos="87500">
                    <a:srgbClr val="E3F2F7"/>
                  </a:gs>
                  <a:gs pos="83000">
                    <a:schemeClr val="accent5">
                      <a:lumMod val="20000"/>
                      <a:lumOff val="80000"/>
                    </a:schemeClr>
                  </a:gs>
                  <a:gs pos="92000">
                    <a:srgbClr val="EBF6F9"/>
                  </a:gs>
                  <a:gs pos="34000">
                    <a:schemeClr val="accent5">
                      <a:lumMod val="20000"/>
                      <a:lumOff val="80000"/>
                    </a:schemeClr>
                  </a:gs>
                  <a:gs pos="100000">
                    <a:schemeClr val="bg1"/>
                  </a:gs>
                </a:gsLst>
              </a:gradFill>
            </p:spPr>
            <p:txBody>
              <a:bodyPr wrap="square" lIns="0" tIns="0" rIns="0" bIns="0"/>
              <a:lstStyle/>
              <a:p>
                <a:pPr marL="0" indent="0" algn="ctr">
                  <a:spcAft>
                    <a:spcPts val="400"/>
                  </a:spcAft>
                </a:pPr>
                <a:endParaRPr sz="1800" b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endParaRPr>
              </a:p>
              <a:p>
                <a:pPr marL="0" indent="0" algn="ctr">
                  <a:spcAft>
                    <a:spcPts val="400"/>
                  </a:spcAft>
                </a:pPr>
                <a:r>
                  <a:rPr sz="1600" b="1">
                    <a:solidFill>
                      <a:srgbClr val="2C3445"/>
                    </a:solidFill>
                    <a:latin typeface="Century Gothic"/>
                    <a:ea typeface="Century Gothic"/>
                    <a:cs typeface="Century Gothic"/>
                  </a:rPr>
                  <a:t>в радиусе 500 км:</a:t>
                </a:r>
                <a:endPara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2" name="Shape 162"/>
              <p:cNvSpPr/>
              <p:nvPr/>
            </p:nvSpPr>
            <p:spPr>
              <a:xfrm>
                <a:off x="1152757" y="83424"/>
                <a:ext cx="463317" cy="318051"/>
              </a:xfrm>
              <a:prstGeom prst="rect">
                <a:avLst/>
              </a:prstGeom>
              <a:blipFill>
                <a:blip r:embed="rId5"/>
                <a:stretch/>
              </a:blipFill>
            </p:spPr>
            <p:txBody>
              <a:bodyPr wrap="square" lIns="0" tIns="0" rIns="0" bIns="0"/>
              <a:lstStyle/>
              <a:p>
                <a:pPr marL="0" indent="0" algn="l"/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</a:endParaRPr>
              </a:p>
            </p:txBody>
          </p:sp>
        </p:grpSp>
        <p:sp>
          <p:nvSpPr>
            <p:cNvPr id="163" name="Shape 163"/>
            <p:cNvSpPr/>
            <p:nvPr/>
          </p:nvSpPr>
          <p:spPr>
            <a:xfrm>
              <a:off x="3037676" y="986416"/>
              <a:ext cx="3341792" cy="986416"/>
            </a:xfrm>
            <a:prstGeom prst="snip2DiagRect">
              <a:avLst/>
            </a:prstGeom>
            <a:gradFill>
              <a:gsLst>
                <a:gs pos="5000">
                  <a:srgbClr val="E2F0F6"/>
                </a:gs>
                <a:gs pos="20000">
                  <a:srgbClr val="E9F2F8"/>
                </a:gs>
                <a:gs pos="49000">
                  <a:schemeClr val="accent5">
                    <a:lumMod val="40000"/>
                    <a:lumOff val="60000"/>
                  </a:schemeClr>
                </a:gs>
                <a:gs pos="64062">
                  <a:schemeClr val="accent5">
                    <a:lumMod val="20000"/>
                    <a:lumOff val="80000"/>
                  </a:schemeClr>
                </a:gs>
                <a:gs pos="87500">
                  <a:srgbClr val="E3F2F7"/>
                </a:gs>
                <a:gs pos="83000">
                  <a:schemeClr val="accent5">
                    <a:lumMod val="20000"/>
                    <a:lumOff val="80000"/>
                  </a:schemeClr>
                </a:gs>
                <a:gs pos="92000">
                  <a:srgbClr val="EBF6F9"/>
                </a:gs>
                <a:gs pos="34000">
                  <a:schemeClr val="accent5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</a:gradFill>
          </p:spPr>
          <p:txBody>
            <a:bodyPr wrap="square" lIns="0" tIns="0" rIns="0" bIns="0"/>
            <a:lstStyle/>
            <a:p>
              <a:pPr marL="0" indent="0" algn="ctr"/>
              <a:r>
                <a:rPr sz="1800" b="1">
                  <a:solidFill>
                    <a:srgbClr val="3EC1C8"/>
                  </a:solidFill>
                  <a:latin typeface="Century Gothic"/>
                  <a:ea typeface="Century Gothic"/>
                  <a:cs typeface="Century Gothic"/>
                </a:rPr>
                <a:t>900 </a:t>
              </a:r>
              <a:r>
                <a:rPr sz="1800" b="1">
                  <a:solidFill>
                    <a:srgbClr val="3EC2C8"/>
                  </a:solidFill>
                  <a:latin typeface="Century Gothic"/>
                  <a:ea typeface="Century Gothic"/>
                  <a:cs typeface="Century Gothic"/>
                </a:rPr>
                <a:t>тыс. чел.</a:t>
              </a:r>
              <a:r>
                <a:rPr sz="18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</a:p>
            <a:p>
              <a:pPr marL="0" indent="0" algn="ctr"/>
              <a:r>
                <a:rPr sz="15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постоянно проживающего населения 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/>
              <a:endParaRPr sz="1800" b="1">
                <a:solidFill>
                  <a:srgbClr val="3EC2C8"/>
                </a:solidFill>
                <a:latin typeface="Century Gothic"/>
                <a:ea typeface="Century Gothic"/>
                <a:cs typeface="Century Gothic"/>
              </a:endParaRPr>
            </a:p>
          </p:txBody>
        </p:sp>
        <p:sp>
          <p:nvSpPr>
            <p:cNvPr id="164" name="Shape 164"/>
            <p:cNvSpPr/>
            <p:nvPr/>
          </p:nvSpPr>
          <p:spPr>
            <a:xfrm>
              <a:off x="3037676" y="0"/>
              <a:ext cx="3329837" cy="986416"/>
            </a:xfrm>
            <a:prstGeom prst="snip2DiagRect">
              <a:avLst/>
            </a:prstGeom>
            <a:gradFill>
              <a:gsLst>
                <a:gs pos="5000">
                  <a:srgbClr val="E2F0F6"/>
                </a:gs>
                <a:gs pos="20000">
                  <a:srgbClr val="E9F2F8"/>
                </a:gs>
                <a:gs pos="49000">
                  <a:schemeClr val="accent5">
                    <a:lumMod val="40000"/>
                    <a:lumOff val="60000"/>
                  </a:schemeClr>
                </a:gs>
                <a:gs pos="64062">
                  <a:schemeClr val="accent5">
                    <a:lumMod val="20000"/>
                    <a:lumOff val="80000"/>
                  </a:schemeClr>
                </a:gs>
                <a:gs pos="87500">
                  <a:srgbClr val="E3F2F7"/>
                </a:gs>
                <a:gs pos="83000">
                  <a:schemeClr val="accent5">
                    <a:lumMod val="20000"/>
                    <a:lumOff val="80000"/>
                  </a:schemeClr>
                </a:gs>
                <a:gs pos="92000">
                  <a:srgbClr val="EBF6F9"/>
                </a:gs>
                <a:gs pos="34000">
                  <a:schemeClr val="accent5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</a:gradFill>
          </p:spPr>
          <p:txBody>
            <a:bodyPr wrap="square" lIns="0" tIns="0" rIns="0" bIns="0"/>
            <a:lstStyle/>
            <a:p>
              <a:pPr marL="0" indent="0" algn="ctr"/>
              <a:r>
                <a:rPr sz="1800" b="1">
                  <a:solidFill>
                    <a:srgbClr val="3EC2C8"/>
                  </a:solidFill>
                  <a:latin typeface="Century Gothic"/>
                  <a:ea typeface="Century Gothic"/>
                  <a:cs typeface="Century Gothic"/>
                </a:rPr>
                <a:t>5 городов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ctr"/>
              <a:r>
                <a:rPr sz="15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с населением </a:t>
              </a:r>
            </a:p>
            <a:p>
              <a:pPr marL="0" indent="0" algn="ctr"/>
              <a:r>
                <a:rPr sz="15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более 100 тыс. человек</a:t>
              </a:r>
              <a:endParaRPr sz="1500" b="1">
                <a:solidFill>
                  <a:srgbClr val="3EC2C8"/>
                </a:solidFill>
                <a:latin typeface="Century Gothic"/>
                <a:ea typeface="Century Gothic"/>
                <a:cs typeface="Century Gothic"/>
              </a:endParaRPr>
            </a:p>
          </p:txBody>
        </p:sp>
        <p:grpSp>
          <p:nvGrpSpPr>
            <p:cNvPr id="165" name="Shape 165"/>
            <p:cNvGrpSpPr/>
            <p:nvPr/>
          </p:nvGrpSpPr>
          <p:grpSpPr>
            <a:xfrm>
              <a:off x="2485185" y="259829"/>
              <a:ext cx="586461" cy="1040404"/>
              <a:chOff x="0" y="0"/>
              <a:chExt cx="586461" cy="1040404"/>
            </a:xfrm>
          </p:grpSpPr>
          <p:sp>
            <p:nvSpPr>
              <p:cNvPr id="166" name="Shape 166"/>
              <p:cNvSpPr/>
              <p:nvPr/>
            </p:nvSpPr>
            <p:spPr>
              <a:xfrm flipV="1">
                <a:off x="0" y="0"/>
                <a:ext cx="586461" cy="393858"/>
              </a:xfrm>
              <a:prstGeom prst="straightConnector1">
                <a:avLst/>
              </a:prstGeom>
              <a:ln w="79375">
                <a:solidFill>
                  <a:srgbClr val="44BFC5"/>
                </a:solidFill>
                <a:prstDash val="solid"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hemeClr val="accent1"/>
              </a:fillRef>
              <a:effectRef idx="0">
                <a:scrgbClr r="0" g="0" b="0"/>
              </a:effectRef>
              <a:fontRef idx="none"/>
            </p:style>
          </p:sp>
          <p:sp>
            <p:nvSpPr>
              <p:cNvPr id="167" name="Shape 167"/>
              <p:cNvSpPr/>
              <p:nvPr/>
            </p:nvSpPr>
            <p:spPr>
              <a:xfrm>
                <a:off x="0" y="633637"/>
                <a:ext cx="586461" cy="406766"/>
              </a:xfrm>
              <a:prstGeom prst="straightConnector1">
                <a:avLst/>
              </a:prstGeom>
              <a:ln w="79375">
                <a:solidFill>
                  <a:srgbClr val="44BFC5"/>
                </a:solidFill>
                <a:prstDash val="solid"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hemeClr val="accent1"/>
              </a:fillRef>
              <a:effectRef idx="0">
                <a:scrgbClr r="0" g="0" b="0"/>
              </a:effectRef>
              <a:fontRef idx="none"/>
            </p:style>
          </p:sp>
        </p:grpSp>
      </p:grpSp>
      <p:sp>
        <p:nvSpPr>
          <p:cNvPr id="168" name="Shape 168"/>
          <p:cNvSpPr/>
          <p:nvPr/>
        </p:nvSpPr>
        <p:spPr>
          <a:xfrm>
            <a:off x="2382664" y="1916566"/>
            <a:ext cx="942958" cy="508811"/>
          </a:xfrm>
          <a:prstGeom prst="downArrow">
            <a:avLst/>
          </a:prstGeom>
          <a:gradFill>
            <a:gsLst>
              <a:gs pos="5000">
                <a:srgbClr val="E2F0F6">
                  <a:alpha val="52000"/>
                </a:srgbClr>
              </a:gs>
              <a:gs pos="20000">
                <a:srgbClr val="E9F2F8"/>
              </a:gs>
              <a:gs pos="49000">
                <a:schemeClr val="accent5">
                  <a:lumMod val="40000"/>
                  <a:lumOff val="60000"/>
                </a:schemeClr>
              </a:gs>
              <a:gs pos="64062">
                <a:schemeClr val="accent5">
                  <a:lumMod val="20000"/>
                  <a:lumOff val="80000"/>
                </a:schemeClr>
              </a:gs>
              <a:gs pos="87500">
                <a:srgbClr val="E3F2F7"/>
              </a:gs>
              <a:gs pos="83000">
                <a:schemeClr val="accent5">
                  <a:lumMod val="20000"/>
                  <a:lumOff val="80000"/>
                </a:schemeClr>
              </a:gs>
              <a:gs pos="92000">
                <a:srgbClr val="EBF6F9"/>
              </a:gs>
              <a:gs pos="34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632983" y="2336792"/>
            <a:ext cx="4862218" cy="40011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sz="20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Ключевая транспортная инфраструктура: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0" name="Shape 170"/>
          <p:cNvSpPr/>
          <p:nvPr/>
        </p:nvSpPr>
        <p:spPr>
          <a:xfrm>
            <a:off x="507351" y="2738488"/>
            <a:ext cx="5420607" cy="3209018"/>
          </a:xfrm>
          <a:prstGeom prst="snip2DiagRect">
            <a:avLst/>
          </a:prstGeom>
          <a:noFill/>
        </p:spPr>
        <p:txBody>
          <a:bodyPr wrap="square" lIns="0" tIns="0" rIns="0" bIns="0"/>
          <a:lstStyle/>
          <a:p>
            <a:pPr marL="0" indent="0" algn="l">
              <a:spcAft>
                <a:spcPts val="400"/>
              </a:spcAft>
            </a:pPr>
            <a:r>
              <a:rPr sz="1400" b="1">
                <a:solidFill>
                  <a:srgbClr val="2C3445"/>
                </a:solidFill>
                <a:latin typeface="Arial"/>
                <a:ea typeface="Arial"/>
                <a:cs typeface="Arial"/>
              </a:rPr>
              <a:t>Федеральная автомобильная дорога Трасса Р404 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l">
              <a:spcAft>
                <a:spcPts val="400"/>
              </a:spcAft>
            </a:pPr>
            <a:r>
              <a:rPr sz="1400">
                <a:solidFill>
                  <a:srgbClr val="2C3445"/>
                </a:solidFill>
                <a:latin typeface="Arial"/>
                <a:ea typeface="Arial"/>
                <a:cs typeface="Arial"/>
              </a:rPr>
              <a:t>(Тюмень — Тобольск — Сургут-Нижневартовск) </a:t>
            </a:r>
            <a:endParaRPr sz="1400" b="1">
              <a:solidFill>
                <a:srgbClr val="2C3445"/>
              </a:solidFill>
              <a:latin typeface="Arial"/>
              <a:ea typeface="Arial"/>
              <a:cs typeface="Arial"/>
            </a:endParaRPr>
          </a:p>
          <a:p>
            <a:pPr marL="0" indent="0" algn="l">
              <a:spcAft>
                <a:spcPts val="400"/>
              </a:spcAft>
            </a:pPr>
            <a:r>
              <a:rPr sz="1400" b="1">
                <a:solidFill>
                  <a:srgbClr val="2C3445"/>
                </a:solidFill>
                <a:latin typeface="Arial"/>
                <a:ea typeface="Arial"/>
                <a:cs typeface="Arial"/>
              </a:rPr>
              <a:t>Автодорога: 71-100К-10 — транспортный коридор федерального значения 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l">
              <a:spcAft>
                <a:spcPts val="400"/>
              </a:spcAft>
            </a:pPr>
            <a:r>
              <a:rPr sz="1400" b="1">
                <a:solidFill>
                  <a:srgbClr val="2C3445"/>
                </a:solidFill>
                <a:latin typeface="Arial"/>
                <a:ea typeface="Arial"/>
                <a:cs typeface="Arial"/>
              </a:rPr>
              <a:t>«Северный широтный коридор» </a:t>
            </a:r>
          </a:p>
          <a:p>
            <a:pPr marL="0" indent="0" algn="l">
              <a:spcAft>
                <a:spcPts val="400"/>
              </a:spcAft>
            </a:pPr>
            <a:r>
              <a:rPr sz="1400">
                <a:solidFill>
                  <a:srgbClr val="2C3445"/>
                </a:solidFill>
                <a:latin typeface="Arial"/>
                <a:ea typeface="Arial"/>
                <a:cs typeface="Arial"/>
              </a:rPr>
              <a:t>(Пермь — Серов — Ханты-Мансийск — Сургут — Нижневартовск — Томск)</a:t>
            </a:r>
            <a:endParaRPr sz="800">
              <a:solidFill>
                <a:srgbClr val="2C3445"/>
              </a:solidFill>
              <a:latin typeface="Arial"/>
              <a:ea typeface="Arial"/>
              <a:cs typeface="Arial"/>
            </a:endParaRPr>
          </a:p>
          <a:p>
            <a:pPr marL="0" indent="0" algn="l">
              <a:spcAft>
                <a:spcPts val="400"/>
              </a:spcAft>
            </a:pPr>
            <a:r>
              <a:rPr sz="1400" b="1">
                <a:solidFill>
                  <a:srgbClr val="2C3445"/>
                </a:solidFill>
                <a:latin typeface="Arial"/>
                <a:ea typeface="Arial"/>
                <a:cs typeface="Arial"/>
              </a:rPr>
              <a:t>«Сибирский коридор»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l">
              <a:spcAft>
                <a:spcPts val="400"/>
              </a:spcAft>
            </a:pPr>
            <a:r>
              <a:rPr sz="1400">
                <a:solidFill>
                  <a:srgbClr val="2C3445"/>
                </a:solidFill>
                <a:latin typeface="Arial"/>
                <a:ea typeface="Arial"/>
                <a:cs typeface="Arial"/>
              </a:rPr>
              <a:t>(Тюмень- Сургут — Новый Уренгой-Надым-Салехард)</a:t>
            </a:r>
            <a:endParaRPr sz="1400" b="1">
              <a:solidFill>
                <a:srgbClr val="2C3445"/>
              </a:solidFill>
              <a:latin typeface="Arial"/>
              <a:ea typeface="Arial"/>
              <a:cs typeface="Arial"/>
            </a:endParaRPr>
          </a:p>
          <a:p>
            <a:pPr marL="0" indent="0" algn="l">
              <a:spcAft>
                <a:spcPts val="400"/>
              </a:spcAft>
            </a:pPr>
            <a:r>
              <a:rPr sz="1400" b="1">
                <a:solidFill>
                  <a:srgbClr val="2C3445"/>
                </a:solidFill>
                <a:latin typeface="Arial"/>
                <a:ea typeface="Arial"/>
                <a:cs typeface="Arial"/>
              </a:rPr>
              <a:t>Железнодорожный транспортный коридор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l">
              <a:spcAft>
                <a:spcPts val="400"/>
              </a:spcAft>
            </a:pPr>
            <a:r>
              <a:rPr sz="1400" b="1">
                <a:solidFill>
                  <a:srgbClr val="2C3445"/>
                </a:solidFill>
                <a:latin typeface="Arial"/>
                <a:ea typeface="Arial"/>
                <a:cs typeface="Arial"/>
              </a:rPr>
              <a:t>«Сибирский меридиан»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l">
              <a:spcAft>
                <a:spcPts val="400"/>
              </a:spcAft>
            </a:pPr>
            <a:r>
              <a:rPr sz="1400">
                <a:solidFill>
                  <a:srgbClr val="2C3445"/>
                </a:solidFill>
                <a:latin typeface="Arial"/>
                <a:ea typeface="Arial"/>
                <a:cs typeface="Arial"/>
              </a:rPr>
              <a:t>(соединит порты Тихого и Индийского океанов и точки на Северном морском пути)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icture 173"/>
          <p:cNvPicPr/>
          <p:nvPr/>
        </p:nvPicPr>
        <p:blipFill>
          <a:blip r:embed="rId2"/>
          <a:stretch/>
        </p:blipFill>
        <p:spPr>
          <a:xfrm>
            <a:off x="3947590" y="2326339"/>
            <a:ext cx="3531801" cy="3784039"/>
          </a:xfrm>
          <a:prstGeom prst="rect">
            <a:avLst/>
          </a:prstGeom>
        </p:spPr>
      </p:pic>
      <p:sp>
        <p:nvSpPr>
          <p:cNvPr id="174" name="Shape 174"/>
          <p:cNvSpPr txBox="1">
            <a:spLocks noGrp="1"/>
          </p:cNvSpPr>
          <p:nvPr>
            <p:ph type="sldNum" idx="12"/>
          </p:nvPr>
        </p:nvSpPr>
        <p:spPr>
          <a:xfrm>
            <a:off x="8764602" y="6386424"/>
            <a:ext cx="2844800" cy="365125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>
                <a:solidFill>
                  <a:srgbClr val="000000">
                    <a:tint val="75000"/>
                  </a:srgbClr>
                </a:solidFill>
              </a:rPr>
              <a:t>5</a:t>
            </a:r>
          </a:p>
        </p:txBody>
      </p:sp>
      <p:grpSp>
        <p:nvGrpSpPr>
          <p:cNvPr id="175" name="Shape 175"/>
          <p:cNvGrpSpPr/>
          <p:nvPr/>
        </p:nvGrpSpPr>
        <p:grpSpPr>
          <a:xfrm>
            <a:off x="368711" y="2026536"/>
            <a:ext cx="3484367" cy="1211859"/>
            <a:chOff x="0" y="0"/>
            <a:chExt cx="3484367" cy="1211859"/>
          </a:xfrm>
        </p:grpSpPr>
        <p:grpSp>
          <p:nvGrpSpPr>
            <p:cNvPr id="176" name="Shape 176"/>
            <p:cNvGrpSpPr/>
            <p:nvPr/>
          </p:nvGrpSpPr>
          <p:grpSpPr>
            <a:xfrm>
              <a:off x="0" y="0"/>
              <a:ext cx="3484367" cy="1211859"/>
              <a:chOff x="0" y="0"/>
              <a:chExt cx="3484367" cy="1211859"/>
            </a:xfrm>
          </p:grpSpPr>
          <p:sp>
            <p:nvSpPr>
              <p:cNvPr id="177" name="Shape 177"/>
              <p:cNvSpPr/>
              <p:nvPr/>
            </p:nvSpPr>
            <p:spPr>
              <a:xfrm>
                <a:off x="0" y="0"/>
                <a:ext cx="3484367" cy="1135076"/>
              </a:xfrm>
              <a:prstGeom prst="roundRect">
                <a:avLst>
                  <a:gd name="adj" fmla="val 7597"/>
                </a:avLst>
              </a:prstGeom>
              <a:noFill/>
              <a:ln>
                <a:noFill/>
              </a:ln>
            </p:spPr>
            <p:txBody>
              <a:bodyPr wrap="square" lIns="91433" tIns="45700" rIns="91433" bIns="45700" anchor="ctr">
                <a:noAutofit/>
              </a:bodyPr>
              <a:lstStyle/>
              <a:p>
                <a:pPr marL="0" indent="0" algn="ctr"/>
                <a:endParaRPr sz="1867">
                  <a:solidFill>
                    <a:srgbClr val="FFFFFF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78" name="Shape 178"/>
              <p:cNvSpPr txBox="1"/>
              <p:nvPr/>
            </p:nvSpPr>
            <p:spPr>
              <a:xfrm>
                <a:off x="822373" y="242813"/>
                <a:ext cx="2540047" cy="9690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33" tIns="45700" rIns="91433" bIns="45700" anchor="ctr">
                <a:noAutofit/>
              </a:bodyPr>
              <a:lstStyle>
                <a:defPPr/>
                <a:lvl1pPr marL="0" lvl="0" indent="0" algn="ctr">
                  <a:buClr>
                    <a:schemeClr val="lt1"/>
                  </a:buClr>
                  <a:buSzPts val="1400"/>
                  <a:defRPr sz="1867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</a:defRPr>
                </a:lvl1pPr>
                <a:lvl2pPr marL="457200" lvl="1" indent="0" algn="l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lvl="2" indent="0" algn="l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lvl="3" indent="0" algn="l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lvl="4" indent="0" algn="l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lvl="5" indent="0" algn="l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lvl="6" indent="0" algn="l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lvl="7" indent="0" algn="l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lvl="8" indent="0" algn="l"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 algn="r">
                  <a:lnSpc>
                    <a:spcPct val="80000"/>
                  </a:lnSpc>
                </a:pPr>
                <a:endParaRPr sz="1733" b="1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endParaRPr>
              </a:p>
              <a:p>
                <a:pPr marL="11113" lvl="1" indent="0" algn="ctr">
                  <a:lnSpc>
                    <a:spcPct val="80000"/>
                  </a:lnSpc>
                </a:pPr>
                <a:r>
                  <a:rPr b="1">
                    <a:solidFill>
                      <a:srgbClr val="2C3445"/>
                    </a:solidFill>
                    <a:latin typeface="Century Gothic"/>
                    <a:ea typeface="Century Gothic"/>
                    <a:cs typeface="Century Gothic"/>
                  </a:rPr>
                  <a:t>Международный аэропорт Сургут (SGC)</a:t>
                </a:r>
              </a:p>
              <a:p>
                <a:pPr marL="0" lvl="1" indent="0" algn="r">
                  <a:lnSpc>
                    <a:spcPct val="80000"/>
                  </a:lnSpc>
                </a:pPr>
                <a:endParaRPr sz="1400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endParaRPr>
              </a:p>
              <a:p>
                <a:pPr marL="0" lvl="1" indent="0" algn="r">
                  <a:lnSpc>
                    <a:spcPct val="80000"/>
                  </a:lnSpc>
                </a:pPr>
                <a:endParaRPr sz="1600" b="1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endParaRPr>
              </a:p>
            </p:txBody>
          </p:sp>
        </p:grpSp>
        <p:sp>
          <p:nvSpPr>
            <p:cNvPr id="179" name="Shape 179"/>
            <p:cNvSpPr/>
            <p:nvPr/>
          </p:nvSpPr>
          <p:spPr>
            <a:xfrm>
              <a:off x="95848" y="219299"/>
              <a:ext cx="783137" cy="643044"/>
            </a:xfrm>
            <a:custGeom>
              <a:avLst/>
              <a:gdLst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394969"/>
                <a:gd name="ODFBottom" fmla="val 393700"/>
                <a:gd name="ODFWidth" fmla="val 394969"/>
                <a:gd name="ODFHeight" fmla="val 393700"/>
              </a:gdLst>
              <a:ahLst/>
              <a:cxnLst/>
              <a:rect l="OXMLTextRectL" t="OXMLTextRectT" r="OXMLTextRectR" b="OXMLTextRectB"/>
              <a:pathLst>
                <a:path w="394969" h="393700">
                  <a:moveTo>
                    <a:pt x="197231" y="393700"/>
                  </a:moveTo>
                  <a:lnTo>
                    <a:pt x="152019" y="388493"/>
                  </a:lnTo>
                  <a:lnTo>
                    <a:pt x="110490" y="373633"/>
                  </a:lnTo>
                  <a:lnTo>
                    <a:pt x="73913" y="350393"/>
                  </a:lnTo>
                  <a:lnTo>
                    <a:pt x="43306" y="319913"/>
                  </a:lnTo>
                  <a:lnTo>
                    <a:pt x="20065" y="283337"/>
                  </a:lnTo>
                  <a:lnTo>
                    <a:pt x="5206" y="241934"/>
                  </a:lnTo>
                  <a:lnTo>
                    <a:pt x="0" y="196850"/>
                  </a:lnTo>
                  <a:lnTo>
                    <a:pt x="5206" y="151637"/>
                  </a:lnTo>
                  <a:lnTo>
                    <a:pt x="20065" y="110235"/>
                  </a:lnTo>
                  <a:lnTo>
                    <a:pt x="43306" y="73659"/>
                  </a:lnTo>
                  <a:lnTo>
                    <a:pt x="73913" y="43179"/>
                  </a:lnTo>
                  <a:lnTo>
                    <a:pt x="110490" y="19938"/>
                  </a:lnTo>
                  <a:lnTo>
                    <a:pt x="152019" y="5206"/>
                  </a:lnTo>
                  <a:lnTo>
                    <a:pt x="197231" y="0"/>
                  </a:lnTo>
                  <a:lnTo>
                    <a:pt x="242569" y="5206"/>
                  </a:lnTo>
                  <a:lnTo>
                    <a:pt x="284099" y="19938"/>
                  </a:lnTo>
                  <a:lnTo>
                    <a:pt x="320675" y="43179"/>
                  </a:lnTo>
                  <a:lnTo>
                    <a:pt x="351281" y="73659"/>
                  </a:lnTo>
                  <a:lnTo>
                    <a:pt x="374523" y="110235"/>
                  </a:lnTo>
                  <a:lnTo>
                    <a:pt x="389381" y="151637"/>
                  </a:lnTo>
                  <a:lnTo>
                    <a:pt x="394588" y="196850"/>
                  </a:lnTo>
                  <a:lnTo>
                    <a:pt x="389381" y="241934"/>
                  </a:lnTo>
                  <a:lnTo>
                    <a:pt x="374523" y="283337"/>
                  </a:lnTo>
                  <a:lnTo>
                    <a:pt x="351281" y="319913"/>
                  </a:lnTo>
                  <a:lnTo>
                    <a:pt x="320675" y="350393"/>
                  </a:lnTo>
                  <a:lnTo>
                    <a:pt x="284099" y="373633"/>
                  </a:lnTo>
                  <a:lnTo>
                    <a:pt x="242569" y="388493"/>
                  </a:lnTo>
                  <a:lnTo>
                    <a:pt x="197231" y="393700"/>
                  </a:lnTo>
                  <a:close/>
                </a:path>
              </a:pathLst>
            </a:custGeom>
            <a:noFill/>
            <a:ln w="28575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 wrap="square" lIns="0" tIns="0" rIns="0" bIns="0" anchor="t">
              <a:noAutofit/>
            </a:bodyPr>
            <a:lstStyle/>
            <a:p>
              <a:pPr marL="0" indent="0" algn="l"/>
              <a:endParaRPr sz="24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81" name="Picture 181"/>
            <p:cNvPicPr/>
            <p:nvPr/>
          </p:nvPicPr>
          <p:blipFill>
            <a:blip r:embed="rId3"/>
            <a:stretch/>
          </p:blipFill>
          <p:spPr>
            <a:xfrm>
              <a:off x="164723" y="313387"/>
              <a:ext cx="645384" cy="5083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82" name="Shape 182"/>
          <p:cNvGrpSpPr/>
          <p:nvPr/>
        </p:nvGrpSpPr>
        <p:grpSpPr>
          <a:xfrm>
            <a:off x="358726" y="4880118"/>
            <a:ext cx="3493034" cy="1179388"/>
            <a:chOff x="0" y="0"/>
            <a:chExt cx="3493034" cy="1179388"/>
          </a:xfrm>
        </p:grpSpPr>
        <p:sp>
          <p:nvSpPr>
            <p:cNvPr id="183" name="Shape 183"/>
            <p:cNvSpPr/>
            <p:nvPr/>
          </p:nvSpPr>
          <p:spPr>
            <a:xfrm>
              <a:off x="0" y="0"/>
              <a:ext cx="3493034" cy="1179388"/>
            </a:xfrm>
            <a:prstGeom prst="roundRect">
              <a:avLst>
                <a:gd name="adj" fmla="val 7597"/>
              </a:avLst>
            </a:prstGeom>
            <a:noFill/>
            <a:ln>
              <a:noFill/>
            </a:ln>
          </p:spPr>
          <p:txBody>
            <a:bodyPr wrap="square" lIns="91433" tIns="45700" rIns="91433" bIns="45700" anchor="ctr">
              <a:noAutofit/>
            </a:bodyPr>
            <a:lstStyle/>
            <a:p>
              <a:pPr marL="0" indent="0" algn="ctr"/>
              <a:endParaRPr sz="1867">
                <a:solidFill>
                  <a:srgbClr val="FFFFFF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84" name="Shape 184"/>
            <p:cNvSpPr txBox="1"/>
            <p:nvPr/>
          </p:nvSpPr>
          <p:spPr>
            <a:xfrm>
              <a:off x="991990" y="386987"/>
              <a:ext cx="1952859" cy="6462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3" tIns="45700" rIns="91433" bIns="45700" anchor="t">
              <a:spAutoFit/>
            </a:bodyPr>
            <a:lstStyle/>
            <a:p>
              <a:pPr marL="0" indent="0" algn="ctr"/>
              <a:r>
                <a:rPr sz="1800" b="1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Речной порт 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ctr"/>
              <a:endParaRPr sz="1800">
                <a:solidFill>
                  <a:srgbClr val="2C3445"/>
                </a:solidFill>
                <a:latin typeface="Century Gothic"/>
                <a:ea typeface="Century Gothic"/>
                <a:cs typeface="Century Gothic"/>
              </a:endParaRPr>
            </a:p>
          </p:txBody>
        </p:sp>
        <p:grpSp>
          <p:nvGrpSpPr>
            <p:cNvPr id="185" name="Shape 185"/>
            <p:cNvGrpSpPr/>
            <p:nvPr/>
          </p:nvGrpSpPr>
          <p:grpSpPr>
            <a:xfrm>
              <a:off x="187729" y="266340"/>
              <a:ext cx="728453" cy="646707"/>
              <a:chOff x="0" y="0"/>
              <a:chExt cx="728453" cy="646707"/>
            </a:xfrm>
          </p:grpSpPr>
          <p:sp>
            <p:nvSpPr>
              <p:cNvPr id="186" name="Shape 186"/>
              <p:cNvSpPr/>
              <p:nvPr/>
            </p:nvSpPr>
            <p:spPr>
              <a:xfrm>
                <a:off x="0" y="0"/>
                <a:ext cx="728453" cy="646707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394969"/>
                  <a:gd name="ODFBottom" fmla="val 393700"/>
                  <a:gd name="ODFWidth" fmla="val 394969"/>
                  <a:gd name="ODFHeight" fmla="val 393700"/>
                </a:gdLst>
                <a:ahLst/>
                <a:cxnLst/>
                <a:rect l="OXMLTextRectL" t="OXMLTextRectT" r="OXMLTextRectR" b="OXMLTextRectB"/>
                <a:pathLst>
                  <a:path w="394969" h="393700">
                    <a:moveTo>
                      <a:pt x="197231" y="393700"/>
                    </a:moveTo>
                    <a:lnTo>
                      <a:pt x="152019" y="388493"/>
                    </a:lnTo>
                    <a:lnTo>
                      <a:pt x="110490" y="373633"/>
                    </a:lnTo>
                    <a:lnTo>
                      <a:pt x="73913" y="350393"/>
                    </a:lnTo>
                    <a:lnTo>
                      <a:pt x="43306" y="319913"/>
                    </a:lnTo>
                    <a:lnTo>
                      <a:pt x="20065" y="283337"/>
                    </a:lnTo>
                    <a:lnTo>
                      <a:pt x="5206" y="241934"/>
                    </a:lnTo>
                    <a:lnTo>
                      <a:pt x="0" y="196850"/>
                    </a:lnTo>
                    <a:lnTo>
                      <a:pt x="5206" y="151637"/>
                    </a:lnTo>
                    <a:lnTo>
                      <a:pt x="20065" y="110235"/>
                    </a:lnTo>
                    <a:lnTo>
                      <a:pt x="43306" y="73659"/>
                    </a:lnTo>
                    <a:lnTo>
                      <a:pt x="73913" y="43179"/>
                    </a:lnTo>
                    <a:lnTo>
                      <a:pt x="110490" y="19938"/>
                    </a:lnTo>
                    <a:lnTo>
                      <a:pt x="152019" y="5206"/>
                    </a:lnTo>
                    <a:lnTo>
                      <a:pt x="197231" y="0"/>
                    </a:lnTo>
                    <a:lnTo>
                      <a:pt x="242569" y="5206"/>
                    </a:lnTo>
                    <a:lnTo>
                      <a:pt x="284099" y="19938"/>
                    </a:lnTo>
                    <a:lnTo>
                      <a:pt x="320675" y="43179"/>
                    </a:lnTo>
                    <a:lnTo>
                      <a:pt x="351281" y="73659"/>
                    </a:lnTo>
                    <a:lnTo>
                      <a:pt x="374523" y="110235"/>
                    </a:lnTo>
                    <a:lnTo>
                      <a:pt x="389381" y="151637"/>
                    </a:lnTo>
                    <a:lnTo>
                      <a:pt x="394588" y="196850"/>
                    </a:lnTo>
                    <a:lnTo>
                      <a:pt x="389381" y="241934"/>
                    </a:lnTo>
                    <a:lnTo>
                      <a:pt x="374523" y="283337"/>
                    </a:lnTo>
                    <a:lnTo>
                      <a:pt x="351281" y="319913"/>
                    </a:lnTo>
                    <a:lnTo>
                      <a:pt x="320675" y="350393"/>
                    </a:lnTo>
                    <a:lnTo>
                      <a:pt x="284099" y="373633"/>
                    </a:lnTo>
                    <a:lnTo>
                      <a:pt x="242569" y="388493"/>
                    </a:lnTo>
                    <a:lnTo>
                      <a:pt x="197231" y="393700"/>
                    </a:lnTo>
                    <a:close/>
                  </a:path>
                </a:pathLst>
              </a:custGeom>
              <a:noFill/>
              <a:ln w="28575">
                <a:solidFill>
                  <a:srgbClr val="FFFFFF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 wrap="square" lIns="0" tIns="0" rIns="0" bIns="0" anchor="t">
                <a:noAutofit/>
              </a:bodyPr>
              <a:lstStyle/>
              <a:p>
                <a:pPr marL="0" indent="0" algn="l"/>
                <a:endPara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88" name="Picture 188"/>
              <p:cNvPicPr/>
              <p:nvPr/>
            </p:nvPicPr>
            <p:blipFill>
              <a:blip r:embed="rId4"/>
              <a:stretch/>
            </p:blipFill>
            <p:spPr>
              <a:xfrm flipH="1">
                <a:off x="134722" y="112273"/>
                <a:ext cx="459005" cy="422158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189" name="Shape 189"/>
          <p:cNvGrpSpPr/>
          <p:nvPr/>
        </p:nvGrpSpPr>
        <p:grpSpPr>
          <a:xfrm>
            <a:off x="358725" y="3437435"/>
            <a:ext cx="3484368" cy="1142622"/>
            <a:chOff x="0" y="0"/>
            <a:chExt cx="3484368" cy="1142622"/>
          </a:xfrm>
        </p:grpSpPr>
        <p:sp>
          <p:nvSpPr>
            <p:cNvPr id="190" name="Shape 190"/>
            <p:cNvSpPr/>
            <p:nvPr/>
          </p:nvSpPr>
          <p:spPr>
            <a:xfrm>
              <a:off x="0" y="0"/>
              <a:ext cx="3484368" cy="1142622"/>
            </a:xfrm>
            <a:prstGeom prst="roundRect">
              <a:avLst>
                <a:gd name="adj" fmla="val 7597"/>
              </a:avLst>
            </a:prstGeom>
            <a:noFill/>
            <a:ln>
              <a:noFill/>
            </a:ln>
          </p:spPr>
          <p:txBody>
            <a:bodyPr wrap="square" lIns="91433" tIns="45700" rIns="91433" bIns="45700" anchor="ctr">
              <a:noAutofit/>
            </a:bodyPr>
            <a:lstStyle/>
            <a:p>
              <a:pPr marL="0" indent="0" algn="ctr"/>
              <a:endParaRPr sz="1867">
                <a:solidFill>
                  <a:srgbClr val="FFFFFF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91" name="Shape 191"/>
            <p:cNvSpPr txBox="1"/>
            <p:nvPr/>
          </p:nvSpPr>
          <p:spPr>
            <a:xfrm>
              <a:off x="859328" y="256326"/>
              <a:ext cx="2580194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/>
              <a:lvl1pPr marL="0" lvl="0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1113" lvl="1" indent="34925" algn="ctr"/>
              <a:r>
                <a:rPr b="1">
                  <a:solidFill>
                    <a:srgbClr val="2C3445"/>
                  </a:solidFill>
                  <a:latin typeface="Century Gothic"/>
                  <a:ea typeface="Century Gothic"/>
                  <a:cs typeface="Century Gothic"/>
                </a:rPr>
                <a:t>Железнодорожная станция Сургут</a:t>
              </a:r>
              <a:endParaRPr>
                <a:solidFill>
                  <a:srgbClr val="2C3445"/>
                </a:solidFill>
                <a:latin typeface="Century Gothic"/>
                <a:ea typeface="Century Gothic"/>
                <a:cs typeface="Century Gothic"/>
              </a:endParaRPr>
            </a:p>
          </p:txBody>
        </p:sp>
        <p:grpSp>
          <p:nvGrpSpPr>
            <p:cNvPr id="192" name="Shape 192"/>
            <p:cNvGrpSpPr/>
            <p:nvPr/>
          </p:nvGrpSpPr>
          <p:grpSpPr>
            <a:xfrm>
              <a:off x="137794" y="266301"/>
              <a:ext cx="768753" cy="643044"/>
              <a:chOff x="0" y="0"/>
              <a:chExt cx="768753" cy="643044"/>
            </a:xfrm>
          </p:grpSpPr>
          <p:sp>
            <p:nvSpPr>
              <p:cNvPr id="193" name="Shape 193"/>
              <p:cNvSpPr/>
              <p:nvPr/>
            </p:nvSpPr>
            <p:spPr>
              <a:xfrm>
                <a:off x="0" y="0"/>
                <a:ext cx="768753" cy="643044"/>
              </a:xfrm>
              <a:custGeom>
                <a:avLst/>
                <a:gdLst>
                  <a:gd name="OXMLTextRectL" fmla="val 0"/>
                  <a:gd name="OXMLTextRectT" fmla="val 0"/>
                  <a:gd name="OXMLTextRectR" fmla="val w"/>
                  <a:gd name="OXMLTextRectB" fmla="val h"/>
                  <a:gd name="COTextRectL" fmla="*/ OXMLTextRectL 1 w"/>
                  <a:gd name="COTextRectT" fmla="*/ OXMLTextRectT 1 h"/>
                  <a:gd name="COTextRectR" fmla="*/ OXMLTextRectR 1 w"/>
                  <a:gd name="COTextRectB" fmla="*/ OXMLTextRectB 1 h"/>
                  <a:gd name="ODFLeft" fmla="val 0"/>
                  <a:gd name="ODFTop" fmla="val 0"/>
                  <a:gd name="ODFRight" fmla="val 394969"/>
                  <a:gd name="ODFBottom" fmla="val 393700"/>
                  <a:gd name="ODFWidth" fmla="val 394969"/>
                  <a:gd name="ODFHeight" fmla="val 393700"/>
                </a:gdLst>
                <a:ahLst/>
                <a:cxnLst/>
                <a:rect l="OXMLTextRectL" t="OXMLTextRectT" r="OXMLTextRectR" b="OXMLTextRectB"/>
                <a:pathLst>
                  <a:path w="394969" h="393700">
                    <a:moveTo>
                      <a:pt x="197231" y="393700"/>
                    </a:moveTo>
                    <a:lnTo>
                      <a:pt x="152019" y="388493"/>
                    </a:lnTo>
                    <a:lnTo>
                      <a:pt x="110490" y="373633"/>
                    </a:lnTo>
                    <a:lnTo>
                      <a:pt x="73913" y="350393"/>
                    </a:lnTo>
                    <a:lnTo>
                      <a:pt x="43306" y="319913"/>
                    </a:lnTo>
                    <a:lnTo>
                      <a:pt x="20065" y="283337"/>
                    </a:lnTo>
                    <a:lnTo>
                      <a:pt x="5206" y="241934"/>
                    </a:lnTo>
                    <a:lnTo>
                      <a:pt x="0" y="196850"/>
                    </a:lnTo>
                    <a:lnTo>
                      <a:pt x="5206" y="151637"/>
                    </a:lnTo>
                    <a:lnTo>
                      <a:pt x="20065" y="110235"/>
                    </a:lnTo>
                    <a:lnTo>
                      <a:pt x="43306" y="73659"/>
                    </a:lnTo>
                    <a:lnTo>
                      <a:pt x="73913" y="43179"/>
                    </a:lnTo>
                    <a:lnTo>
                      <a:pt x="110490" y="19938"/>
                    </a:lnTo>
                    <a:lnTo>
                      <a:pt x="152019" y="5206"/>
                    </a:lnTo>
                    <a:lnTo>
                      <a:pt x="197231" y="0"/>
                    </a:lnTo>
                    <a:lnTo>
                      <a:pt x="242569" y="5206"/>
                    </a:lnTo>
                    <a:lnTo>
                      <a:pt x="284099" y="19938"/>
                    </a:lnTo>
                    <a:lnTo>
                      <a:pt x="320675" y="43179"/>
                    </a:lnTo>
                    <a:lnTo>
                      <a:pt x="351281" y="73659"/>
                    </a:lnTo>
                    <a:lnTo>
                      <a:pt x="374523" y="110235"/>
                    </a:lnTo>
                    <a:lnTo>
                      <a:pt x="389381" y="151637"/>
                    </a:lnTo>
                    <a:lnTo>
                      <a:pt x="394588" y="196850"/>
                    </a:lnTo>
                    <a:lnTo>
                      <a:pt x="389381" y="241934"/>
                    </a:lnTo>
                    <a:lnTo>
                      <a:pt x="374523" y="283337"/>
                    </a:lnTo>
                    <a:lnTo>
                      <a:pt x="351281" y="319913"/>
                    </a:lnTo>
                    <a:lnTo>
                      <a:pt x="320675" y="350393"/>
                    </a:lnTo>
                    <a:lnTo>
                      <a:pt x="284099" y="373633"/>
                    </a:lnTo>
                    <a:lnTo>
                      <a:pt x="242569" y="388493"/>
                    </a:lnTo>
                    <a:lnTo>
                      <a:pt x="197231" y="393700"/>
                    </a:lnTo>
                    <a:close/>
                  </a:path>
                </a:pathLst>
              </a:custGeom>
              <a:noFill/>
              <a:ln w="28575">
                <a:solidFill>
                  <a:srgbClr val="FFFFFF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 wrap="square" lIns="0" tIns="0" rIns="0" bIns="0" anchor="t">
                <a:noAutofit/>
              </a:bodyPr>
              <a:lstStyle/>
              <a:p>
                <a:pPr marL="0" indent="0" algn="l"/>
                <a:endPara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95" name="Picture 195"/>
              <p:cNvPicPr/>
              <p:nvPr/>
            </p:nvPicPr>
            <p:blipFill>
              <a:blip r:embed="rId5"/>
              <a:stretch/>
            </p:blipFill>
            <p:spPr>
              <a:xfrm>
                <a:off x="132361" y="93837"/>
                <a:ext cx="504053" cy="436828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196" name="Shape 196"/>
          <p:cNvGrpSpPr/>
          <p:nvPr/>
        </p:nvGrpSpPr>
        <p:grpSpPr>
          <a:xfrm>
            <a:off x="7574513" y="2029165"/>
            <a:ext cx="4225387" cy="2140347"/>
            <a:chOff x="0" y="0"/>
            <a:chExt cx="4225387" cy="2140347"/>
          </a:xfrm>
        </p:grpSpPr>
        <p:grpSp>
          <p:nvGrpSpPr>
            <p:cNvPr id="197" name="Shape 197"/>
            <p:cNvGrpSpPr/>
            <p:nvPr/>
          </p:nvGrpSpPr>
          <p:grpSpPr>
            <a:xfrm>
              <a:off x="0" y="0"/>
              <a:ext cx="4225387" cy="2140347"/>
              <a:chOff x="0" y="0"/>
              <a:chExt cx="4225387" cy="2140347"/>
            </a:xfrm>
          </p:grpSpPr>
          <p:sp>
            <p:nvSpPr>
              <p:cNvPr id="198" name="Shape 198"/>
              <p:cNvSpPr/>
              <p:nvPr/>
            </p:nvSpPr>
            <p:spPr>
              <a:xfrm>
                <a:off x="0" y="0"/>
                <a:ext cx="4225387" cy="1813309"/>
              </a:xfrm>
              <a:prstGeom prst="roundRect">
                <a:avLst>
                  <a:gd name="adj" fmla="val 7597"/>
                </a:avLst>
              </a:prstGeom>
              <a:noFill/>
              <a:ln>
                <a:noFill/>
              </a:ln>
            </p:spPr>
            <p:txBody>
              <a:bodyPr wrap="square" lIns="91433" tIns="45700" rIns="91433" bIns="45700" anchor="ctr">
                <a:noAutofit/>
              </a:bodyPr>
              <a:lstStyle/>
              <a:p>
                <a:pPr marL="0" indent="0" algn="ctr"/>
                <a:endParaRPr sz="1867">
                  <a:solidFill>
                    <a:srgbClr val="FFFFFF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99" name="Shape 199"/>
              <p:cNvSpPr txBox="1"/>
              <p:nvPr/>
            </p:nvSpPr>
            <p:spPr>
              <a:xfrm>
                <a:off x="869505" y="39065"/>
                <a:ext cx="3211719" cy="21012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33" tIns="45700" rIns="91433" bIns="45700" anchor="t">
                <a:spAutoFit/>
              </a:bodyPr>
              <a:lstStyle/>
              <a:p>
                <a:pPr marL="0" indent="0" algn="ctr"/>
                <a:r>
                  <a:rPr sz="1800" b="1">
                    <a:solidFill>
                      <a:schemeClr val="tx1"/>
                    </a:solidFill>
                    <a:latin typeface="Century Gothic"/>
                    <a:ea typeface="Century Gothic"/>
                    <a:cs typeface="Century Gothic"/>
                  </a:rPr>
                  <a:t>Автотранспортные компании:</a:t>
                </a:r>
                <a:endParaRPr sz="1800">
                  <a:solidFill>
                    <a:schemeClr val="accent5"/>
                  </a:solidFill>
                  <a:latin typeface="Century Gothic"/>
                  <a:ea typeface="Century Gothic"/>
                  <a:cs typeface="Century Gothic"/>
                </a:endParaRPr>
              </a:p>
              <a:p>
                <a:pPr marL="0" indent="0" algn="l"/>
                <a:r>
                  <a:rPr sz="133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</a:rPr>
                  <a:t>       Деловые линии</a:t>
                </a:r>
                <a:endPara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pPr marL="0" indent="0" algn="l"/>
                <a:r>
                  <a:rPr sz="133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</a:rPr>
                  <a:t>       ПЭК</a:t>
                </a:r>
                <a:endPara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pPr marL="0" indent="0" algn="l"/>
                <a:r>
                  <a:rPr sz="133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</a:rPr>
                  <a:t>       DPD</a:t>
                </a:r>
              </a:p>
              <a:p>
                <a:pPr marL="0" indent="0" algn="l"/>
                <a:r>
                  <a:rPr sz="133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</a:rPr>
                  <a:t>       БайкалТрансСервис</a:t>
                </a:r>
                <a:endPara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pPr marL="0" indent="0" algn="l"/>
                <a:r>
                  <a:rPr sz="133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</a:rPr>
                  <a:t>       Евро-Трэйд-Сервис</a:t>
                </a:r>
              </a:p>
              <a:p>
                <a:pPr marL="0" indent="0" algn="l"/>
                <a:r>
                  <a:rPr sz="133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</a:rPr>
                  <a:t>       </a:t>
                </a:r>
              </a:p>
            </p:txBody>
          </p:sp>
          <p:grpSp>
            <p:nvGrpSpPr>
              <p:cNvPr id="200" name="Shape 200"/>
              <p:cNvGrpSpPr/>
              <p:nvPr/>
            </p:nvGrpSpPr>
            <p:grpSpPr>
              <a:xfrm>
                <a:off x="74186" y="629285"/>
                <a:ext cx="726175" cy="682024"/>
                <a:chOff x="0" y="0"/>
                <a:chExt cx="726175" cy="682024"/>
              </a:xfrm>
            </p:grpSpPr>
            <p:sp>
              <p:nvSpPr>
                <p:cNvPr id="201" name="Shape 201"/>
                <p:cNvSpPr/>
                <p:nvPr/>
              </p:nvSpPr>
              <p:spPr>
                <a:xfrm>
                  <a:off x="0" y="0"/>
                  <a:ext cx="726175" cy="682024"/>
                </a:xfrm>
                <a:custGeom>
                  <a:avLst/>
                  <a:gdLst>
                    <a:gd name="OXMLTextRectL" fmla="val 0"/>
                    <a:gd name="OXMLTextRectT" fmla="val 0"/>
                    <a:gd name="OXMLTextRectR" fmla="val w"/>
                    <a:gd name="OXMLTextRectB" fmla="val h"/>
                    <a:gd name="COTextRectL" fmla="*/ OXMLTextRectL 1 w"/>
                    <a:gd name="COTextRectT" fmla="*/ OXMLTextRectT 1 h"/>
                    <a:gd name="COTextRectR" fmla="*/ OXMLTextRectR 1 w"/>
                    <a:gd name="COTextRectB" fmla="*/ OXMLTextRectB 1 h"/>
                    <a:gd name="ODFLeft" fmla="val 0"/>
                    <a:gd name="ODFTop" fmla="val 0"/>
                    <a:gd name="ODFRight" fmla="val 394969"/>
                    <a:gd name="ODFBottom" fmla="val 393700"/>
                    <a:gd name="ODFWidth" fmla="val 394969"/>
                    <a:gd name="ODFHeight" fmla="val 393700"/>
                  </a:gdLst>
                  <a:ahLst/>
                  <a:cxnLst/>
                  <a:rect l="OXMLTextRectL" t="OXMLTextRectT" r="OXMLTextRectR" b="OXMLTextRectB"/>
                  <a:pathLst>
                    <a:path w="394969" h="393700">
                      <a:moveTo>
                        <a:pt x="197231" y="393700"/>
                      </a:moveTo>
                      <a:lnTo>
                        <a:pt x="152019" y="388493"/>
                      </a:lnTo>
                      <a:lnTo>
                        <a:pt x="110490" y="373633"/>
                      </a:lnTo>
                      <a:lnTo>
                        <a:pt x="73913" y="350393"/>
                      </a:lnTo>
                      <a:lnTo>
                        <a:pt x="43306" y="319913"/>
                      </a:lnTo>
                      <a:lnTo>
                        <a:pt x="20065" y="283337"/>
                      </a:lnTo>
                      <a:lnTo>
                        <a:pt x="5206" y="241934"/>
                      </a:lnTo>
                      <a:lnTo>
                        <a:pt x="0" y="196850"/>
                      </a:lnTo>
                      <a:lnTo>
                        <a:pt x="5206" y="151637"/>
                      </a:lnTo>
                      <a:lnTo>
                        <a:pt x="20065" y="110235"/>
                      </a:lnTo>
                      <a:lnTo>
                        <a:pt x="43306" y="73659"/>
                      </a:lnTo>
                      <a:lnTo>
                        <a:pt x="73913" y="43179"/>
                      </a:lnTo>
                      <a:lnTo>
                        <a:pt x="110490" y="19938"/>
                      </a:lnTo>
                      <a:lnTo>
                        <a:pt x="152019" y="5206"/>
                      </a:lnTo>
                      <a:lnTo>
                        <a:pt x="197231" y="0"/>
                      </a:lnTo>
                      <a:lnTo>
                        <a:pt x="242569" y="5206"/>
                      </a:lnTo>
                      <a:lnTo>
                        <a:pt x="284099" y="19938"/>
                      </a:lnTo>
                      <a:lnTo>
                        <a:pt x="320675" y="43179"/>
                      </a:lnTo>
                      <a:lnTo>
                        <a:pt x="351281" y="73659"/>
                      </a:lnTo>
                      <a:lnTo>
                        <a:pt x="374523" y="110235"/>
                      </a:lnTo>
                      <a:lnTo>
                        <a:pt x="389381" y="151637"/>
                      </a:lnTo>
                      <a:lnTo>
                        <a:pt x="394588" y="196850"/>
                      </a:lnTo>
                      <a:lnTo>
                        <a:pt x="389381" y="241934"/>
                      </a:lnTo>
                      <a:lnTo>
                        <a:pt x="374523" y="283337"/>
                      </a:lnTo>
                      <a:lnTo>
                        <a:pt x="351281" y="319913"/>
                      </a:lnTo>
                      <a:lnTo>
                        <a:pt x="320675" y="350393"/>
                      </a:lnTo>
                      <a:lnTo>
                        <a:pt x="284099" y="373633"/>
                      </a:lnTo>
                      <a:lnTo>
                        <a:pt x="242569" y="388493"/>
                      </a:lnTo>
                      <a:lnTo>
                        <a:pt x="197231" y="3937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FFFFFF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 wrap="square" lIns="0" tIns="0" rIns="0" bIns="0" anchor="t">
                  <a:noAutofit/>
                </a:bodyPr>
                <a:lstStyle/>
                <a:p>
                  <a:pPr marL="0" indent="0" algn="l"/>
                  <a:endParaRPr sz="24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pic>
              <p:nvPicPr>
                <p:cNvPr id="203" name="Picture 203"/>
                <p:cNvPicPr/>
                <p:nvPr/>
              </p:nvPicPr>
              <p:blipFill>
                <a:blip r:embed="rId6"/>
                <a:stretch/>
              </p:blipFill>
              <p:spPr>
                <a:xfrm>
                  <a:off x="159587" y="54519"/>
                  <a:ext cx="455881" cy="578841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</p:grpSp>
        <p:sp>
          <p:nvSpPr>
            <p:cNvPr id="204" name="Shape 204"/>
            <p:cNvSpPr/>
            <p:nvPr/>
          </p:nvSpPr>
          <p:spPr>
            <a:xfrm>
              <a:off x="1024124" y="669617"/>
              <a:ext cx="135934" cy="104948"/>
            </a:xfrm>
            <a:custGeom>
              <a:avLst/>
              <a:gdLst>
                <a:gd name="T0" fmla="*/ 191508 w 52"/>
                <a:gd name="T1" fmla="*/ 11280 h 38"/>
                <a:gd name="T2" fmla="*/ 63836 w 52"/>
                <a:gd name="T3" fmla="*/ 139115 h 38"/>
                <a:gd name="T4" fmla="*/ 60081 w 52"/>
                <a:gd name="T5" fmla="*/ 142875 h 38"/>
                <a:gd name="T6" fmla="*/ 56326 w 52"/>
                <a:gd name="T7" fmla="*/ 139115 h 38"/>
                <a:gd name="T8" fmla="*/ 3755 w 52"/>
                <a:gd name="T9" fmla="*/ 86477 h 38"/>
                <a:gd name="T10" fmla="*/ 3755 w 52"/>
                <a:gd name="T11" fmla="*/ 78957 h 38"/>
                <a:gd name="T12" fmla="*/ 11265 w 52"/>
                <a:gd name="T13" fmla="*/ 78957 h 38"/>
                <a:gd name="T14" fmla="*/ 60081 w 52"/>
                <a:gd name="T15" fmla="*/ 124076 h 38"/>
                <a:gd name="T16" fmla="*/ 183998 w 52"/>
                <a:gd name="T17" fmla="*/ 3760 h 38"/>
                <a:gd name="T18" fmla="*/ 191508 w 52"/>
                <a:gd name="T19" fmla="*/ 3760 h 38"/>
                <a:gd name="T20" fmla="*/ 191508 w 52"/>
                <a:gd name="T21" fmla="*/ 11280 h 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52"/>
                <a:gd name="ODFBottom" fmla="val 38"/>
                <a:gd name="ODFWidth" fmla="val 52"/>
                <a:gd name="ODFHeight" fmla="val 38"/>
              </a:gdLst>
              <a:ahLst/>
              <a:cxnLst/>
              <a:rect l="OXMLTextRectL" t="OXMLTextRectT" r="OXMLTextRectR" b="OXMLTextRectB"/>
              <a:pathLst>
                <a:path w="52" h="38">
                  <a:moveTo>
                    <a:pt x="51" y="3"/>
                  </a:moveTo>
                  <a:cubicBezTo>
                    <a:pt x="17" y="37"/>
                    <a:pt x="17" y="37"/>
                    <a:pt x="17" y="37"/>
                  </a:cubicBezTo>
                  <a:cubicBezTo>
                    <a:pt x="17" y="38"/>
                    <a:pt x="17" y="38"/>
                    <a:pt x="16" y="38"/>
                  </a:cubicBezTo>
                  <a:cubicBezTo>
                    <a:pt x="15" y="38"/>
                    <a:pt x="15" y="38"/>
                    <a:pt x="15" y="37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1"/>
                    <a:pt x="1" y="21"/>
                  </a:cubicBezTo>
                  <a:cubicBezTo>
                    <a:pt x="1" y="20"/>
                    <a:pt x="3" y="20"/>
                    <a:pt x="3" y="21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0"/>
                    <a:pt x="51" y="0"/>
                    <a:pt x="51" y="1"/>
                  </a:cubicBezTo>
                  <a:cubicBezTo>
                    <a:pt x="52" y="1"/>
                    <a:pt x="52" y="3"/>
                    <a:pt x="51" y="3"/>
                  </a:cubicBezTo>
                  <a:close/>
                </a:path>
              </a:pathLst>
            </a:custGeom>
            <a:solidFill>
              <a:srgbClr val="00B050"/>
            </a:solidFill>
            <a:ln w="28575">
              <a:solidFill>
                <a:srgbClr val="44C0C5"/>
              </a:solidFill>
              <a:prstDash val="solid"/>
            </a:ln>
          </p:spPr>
          <p:txBody>
            <a:bodyPr lIns="91440" tIns="45720" rIns="91440" bIns="45720"/>
            <a:lstStyle/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2800" b="0" i="0" u="none" strike="noStrike" cap="none" spc="0" baseline="0">
                <a:solidFill>
                  <a:srgbClr val="000000"/>
                </a:solidFill>
                <a:latin typeface="SB Sans Display Light"/>
                <a:ea typeface="SB Sans Display Light"/>
                <a:cs typeface="SB Sans Display Light"/>
              </a:endParaRPr>
            </a:p>
          </p:txBody>
        </p:sp>
        <p:sp>
          <p:nvSpPr>
            <p:cNvPr id="205" name="Shape 205"/>
            <p:cNvSpPr/>
            <p:nvPr/>
          </p:nvSpPr>
          <p:spPr>
            <a:xfrm>
              <a:off x="1004199" y="902651"/>
              <a:ext cx="135934" cy="104948"/>
            </a:xfrm>
            <a:custGeom>
              <a:avLst/>
              <a:gdLst>
                <a:gd name="T0" fmla="*/ 191508 w 52"/>
                <a:gd name="T1" fmla="*/ 11280 h 38"/>
                <a:gd name="T2" fmla="*/ 63836 w 52"/>
                <a:gd name="T3" fmla="*/ 139115 h 38"/>
                <a:gd name="T4" fmla="*/ 60081 w 52"/>
                <a:gd name="T5" fmla="*/ 142875 h 38"/>
                <a:gd name="T6" fmla="*/ 56326 w 52"/>
                <a:gd name="T7" fmla="*/ 139115 h 38"/>
                <a:gd name="T8" fmla="*/ 3755 w 52"/>
                <a:gd name="T9" fmla="*/ 86477 h 38"/>
                <a:gd name="T10" fmla="*/ 3755 w 52"/>
                <a:gd name="T11" fmla="*/ 78957 h 38"/>
                <a:gd name="T12" fmla="*/ 11265 w 52"/>
                <a:gd name="T13" fmla="*/ 78957 h 38"/>
                <a:gd name="T14" fmla="*/ 60081 w 52"/>
                <a:gd name="T15" fmla="*/ 124076 h 38"/>
                <a:gd name="T16" fmla="*/ 183998 w 52"/>
                <a:gd name="T17" fmla="*/ 3760 h 38"/>
                <a:gd name="T18" fmla="*/ 191508 w 52"/>
                <a:gd name="T19" fmla="*/ 3760 h 38"/>
                <a:gd name="T20" fmla="*/ 191508 w 52"/>
                <a:gd name="T21" fmla="*/ 11280 h 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52"/>
                <a:gd name="ODFBottom" fmla="val 38"/>
                <a:gd name="ODFWidth" fmla="val 52"/>
                <a:gd name="ODFHeight" fmla="val 38"/>
              </a:gdLst>
              <a:ahLst/>
              <a:cxnLst/>
              <a:rect l="OXMLTextRectL" t="OXMLTextRectT" r="OXMLTextRectR" b="OXMLTextRectB"/>
              <a:pathLst>
                <a:path w="52" h="38">
                  <a:moveTo>
                    <a:pt x="51" y="3"/>
                  </a:moveTo>
                  <a:cubicBezTo>
                    <a:pt x="17" y="37"/>
                    <a:pt x="17" y="37"/>
                    <a:pt x="17" y="37"/>
                  </a:cubicBezTo>
                  <a:cubicBezTo>
                    <a:pt x="17" y="38"/>
                    <a:pt x="17" y="38"/>
                    <a:pt x="16" y="38"/>
                  </a:cubicBezTo>
                  <a:cubicBezTo>
                    <a:pt x="15" y="38"/>
                    <a:pt x="15" y="38"/>
                    <a:pt x="15" y="37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1"/>
                    <a:pt x="1" y="21"/>
                  </a:cubicBezTo>
                  <a:cubicBezTo>
                    <a:pt x="1" y="20"/>
                    <a:pt x="3" y="20"/>
                    <a:pt x="3" y="21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0"/>
                    <a:pt x="51" y="0"/>
                    <a:pt x="51" y="1"/>
                  </a:cubicBezTo>
                  <a:cubicBezTo>
                    <a:pt x="52" y="1"/>
                    <a:pt x="52" y="3"/>
                    <a:pt x="51" y="3"/>
                  </a:cubicBezTo>
                  <a:close/>
                </a:path>
              </a:pathLst>
            </a:custGeom>
            <a:solidFill>
              <a:srgbClr val="00B050"/>
            </a:solidFill>
            <a:ln w="28575">
              <a:solidFill>
                <a:srgbClr val="44C0C5"/>
              </a:solidFill>
              <a:prstDash val="solid"/>
            </a:ln>
          </p:spPr>
          <p:txBody>
            <a:bodyPr lIns="91440" tIns="45720" rIns="91440" bIns="45720"/>
            <a:lstStyle/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2800" b="0" i="0" u="none" strike="noStrike" cap="none" spc="0" baseline="0">
                <a:solidFill>
                  <a:srgbClr val="000000"/>
                </a:solidFill>
                <a:latin typeface="SB Sans Display Light"/>
                <a:ea typeface="SB Sans Display Light"/>
                <a:cs typeface="SB Sans Display Light"/>
              </a:endParaRPr>
            </a:p>
          </p:txBody>
        </p:sp>
        <p:sp>
          <p:nvSpPr>
            <p:cNvPr id="206" name="Shape 206"/>
            <p:cNvSpPr/>
            <p:nvPr/>
          </p:nvSpPr>
          <p:spPr>
            <a:xfrm>
              <a:off x="1004199" y="1342767"/>
              <a:ext cx="135934" cy="104948"/>
            </a:xfrm>
            <a:custGeom>
              <a:avLst/>
              <a:gdLst>
                <a:gd name="T0" fmla="*/ 191508 w 52"/>
                <a:gd name="T1" fmla="*/ 11280 h 38"/>
                <a:gd name="T2" fmla="*/ 63836 w 52"/>
                <a:gd name="T3" fmla="*/ 139115 h 38"/>
                <a:gd name="T4" fmla="*/ 60081 w 52"/>
                <a:gd name="T5" fmla="*/ 142875 h 38"/>
                <a:gd name="T6" fmla="*/ 56326 w 52"/>
                <a:gd name="T7" fmla="*/ 139115 h 38"/>
                <a:gd name="T8" fmla="*/ 3755 w 52"/>
                <a:gd name="T9" fmla="*/ 86477 h 38"/>
                <a:gd name="T10" fmla="*/ 3755 w 52"/>
                <a:gd name="T11" fmla="*/ 78957 h 38"/>
                <a:gd name="T12" fmla="*/ 11265 w 52"/>
                <a:gd name="T13" fmla="*/ 78957 h 38"/>
                <a:gd name="T14" fmla="*/ 60081 w 52"/>
                <a:gd name="T15" fmla="*/ 124076 h 38"/>
                <a:gd name="T16" fmla="*/ 183998 w 52"/>
                <a:gd name="T17" fmla="*/ 3760 h 38"/>
                <a:gd name="T18" fmla="*/ 191508 w 52"/>
                <a:gd name="T19" fmla="*/ 3760 h 38"/>
                <a:gd name="T20" fmla="*/ 191508 w 52"/>
                <a:gd name="T21" fmla="*/ 11280 h 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52"/>
                <a:gd name="ODFBottom" fmla="val 38"/>
                <a:gd name="ODFWidth" fmla="val 52"/>
                <a:gd name="ODFHeight" fmla="val 38"/>
              </a:gdLst>
              <a:ahLst/>
              <a:cxnLst/>
              <a:rect l="OXMLTextRectL" t="OXMLTextRectT" r="OXMLTextRectR" b="OXMLTextRectB"/>
              <a:pathLst>
                <a:path w="52" h="38">
                  <a:moveTo>
                    <a:pt x="51" y="3"/>
                  </a:moveTo>
                  <a:cubicBezTo>
                    <a:pt x="17" y="37"/>
                    <a:pt x="17" y="37"/>
                    <a:pt x="17" y="37"/>
                  </a:cubicBezTo>
                  <a:cubicBezTo>
                    <a:pt x="17" y="38"/>
                    <a:pt x="17" y="38"/>
                    <a:pt x="16" y="38"/>
                  </a:cubicBezTo>
                  <a:cubicBezTo>
                    <a:pt x="15" y="38"/>
                    <a:pt x="15" y="38"/>
                    <a:pt x="15" y="37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1"/>
                    <a:pt x="1" y="21"/>
                  </a:cubicBezTo>
                  <a:cubicBezTo>
                    <a:pt x="1" y="20"/>
                    <a:pt x="3" y="20"/>
                    <a:pt x="3" y="21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0"/>
                    <a:pt x="51" y="0"/>
                    <a:pt x="51" y="1"/>
                  </a:cubicBezTo>
                  <a:cubicBezTo>
                    <a:pt x="52" y="1"/>
                    <a:pt x="52" y="3"/>
                    <a:pt x="51" y="3"/>
                  </a:cubicBezTo>
                  <a:close/>
                </a:path>
              </a:pathLst>
            </a:custGeom>
            <a:solidFill>
              <a:srgbClr val="00B050"/>
            </a:solidFill>
            <a:ln w="28575">
              <a:solidFill>
                <a:srgbClr val="44C0C5"/>
              </a:solidFill>
              <a:prstDash val="solid"/>
            </a:ln>
          </p:spPr>
          <p:txBody>
            <a:bodyPr lIns="91440" tIns="45720" rIns="91440" bIns="45720"/>
            <a:lstStyle/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2800" b="0" i="0" u="none" strike="noStrike" cap="none" spc="0" baseline="0">
                <a:solidFill>
                  <a:srgbClr val="000000"/>
                </a:solidFill>
                <a:latin typeface="SB Sans Display Light"/>
                <a:ea typeface="SB Sans Display Light"/>
                <a:cs typeface="SB Sans Display Light"/>
              </a:endParaRPr>
            </a:p>
          </p:txBody>
        </p:sp>
        <p:sp>
          <p:nvSpPr>
            <p:cNvPr id="207" name="Shape 207"/>
            <p:cNvSpPr/>
            <p:nvPr/>
          </p:nvSpPr>
          <p:spPr>
            <a:xfrm>
              <a:off x="1004199" y="1118645"/>
              <a:ext cx="135934" cy="104948"/>
            </a:xfrm>
            <a:custGeom>
              <a:avLst/>
              <a:gdLst>
                <a:gd name="T0" fmla="*/ 191508 w 52"/>
                <a:gd name="T1" fmla="*/ 11280 h 38"/>
                <a:gd name="T2" fmla="*/ 63836 w 52"/>
                <a:gd name="T3" fmla="*/ 139115 h 38"/>
                <a:gd name="T4" fmla="*/ 60081 w 52"/>
                <a:gd name="T5" fmla="*/ 142875 h 38"/>
                <a:gd name="T6" fmla="*/ 56326 w 52"/>
                <a:gd name="T7" fmla="*/ 139115 h 38"/>
                <a:gd name="T8" fmla="*/ 3755 w 52"/>
                <a:gd name="T9" fmla="*/ 86477 h 38"/>
                <a:gd name="T10" fmla="*/ 3755 w 52"/>
                <a:gd name="T11" fmla="*/ 78957 h 38"/>
                <a:gd name="T12" fmla="*/ 11265 w 52"/>
                <a:gd name="T13" fmla="*/ 78957 h 38"/>
                <a:gd name="T14" fmla="*/ 60081 w 52"/>
                <a:gd name="T15" fmla="*/ 124076 h 38"/>
                <a:gd name="T16" fmla="*/ 183998 w 52"/>
                <a:gd name="T17" fmla="*/ 3760 h 38"/>
                <a:gd name="T18" fmla="*/ 191508 w 52"/>
                <a:gd name="T19" fmla="*/ 3760 h 38"/>
                <a:gd name="T20" fmla="*/ 191508 w 52"/>
                <a:gd name="T21" fmla="*/ 11280 h 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52"/>
                <a:gd name="ODFBottom" fmla="val 38"/>
                <a:gd name="ODFWidth" fmla="val 52"/>
                <a:gd name="ODFHeight" fmla="val 38"/>
              </a:gdLst>
              <a:ahLst/>
              <a:cxnLst/>
              <a:rect l="OXMLTextRectL" t="OXMLTextRectT" r="OXMLTextRectR" b="OXMLTextRectB"/>
              <a:pathLst>
                <a:path w="52" h="38">
                  <a:moveTo>
                    <a:pt x="51" y="3"/>
                  </a:moveTo>
                  <a:cubicBezTo>
                    <a:pt x="17" y="37"/>
                    <a:pt x="17" y="37"/>
                    <a:pt x="17" y="37"/>
                  </a:cubicBezTo>
                  <a:cubicBezTo>
                    <a:pt x="17" y="38"/>
                    <a:pt x="17" y="38"/>
                    <a:pt x="16" y="38"/>
                  </a:cubicBezTo>
                  <a:cubicBezTo>
                    <a:pt x="15" y="38"/>
                    <a:pt x="15" y="38"/>
                    <a:pt x="15" y="37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1"/>
                    <a:pt x="1" y="21"/>
                  </a:cubicBezTo>
                  <a:cubicBezTo>
                    <a:pt x="1" y="20"/>
                    <a:pt x="3" y="20"/>
                    <a:pt x="3" y="21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0"/>
                    <a:pt x="51" y="0"/>
                    <a:pt x="51" y="1"/>
                  </a:cubicBezTo>
                  <a:cubicBezTo>
                    <a:pt x="52" y="1"/>
                    <a:pt x="52" y="3"/>
                    <a:pt x="51" y="3"/>
                  </a:cubicBezTo>
                  <a:close/>
                </a:path>
              </a:pathLst>
            </a:custGeom>
            <a:solidFill>
              <a:srgbClr val="00B050"/>
            </a:solidFill>
            <a:ln w="28575">
              <a:solidFill>
                <a:srgbClr val="44C0C5"/>
              </a:solidFill>
              <a:prstDash val="solid"/>
            </a:ln>
          </p:spPr>
          <p:txBody>
            <a:bodyPr lIns="91440" tIns="45720" rIns="91440" bIns="45720"/>
            <a:lstStyle/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2800" b="0" i="0" u="none" strike="noStrike" cap="none" spc="0" baseline="0">
                <a:solidFill>
                  <a:srgbClr val="000000"/>
                </a:solidFill>
                <a:latin typeface="SB Sans Display Light"/>
                <a:ea typeface="SB Sans Display Light"/>
                <a:cs typeface="SB Sans Display Light"/>
              </a:endParaRPr>
            </a:p>
          </p:txBody>
        </p:sp>
        <p:sp>
          <p:nvSpPr>
            <p:cNvPr id="208" name="Shape 208"/>
            <p:cNvSpPr/>
            <p:nvPr/>
          </p:nvSpPr>
          <p:spPr>
            <a:xfrm>
              <a:off x="1015544" y="1531496"/>
              <a:ext cx="135934" cy="104948"/>
            </a:xfrm>
            <a:custGeom>
              <a:avLst/>
              <a:gdLst>
                <a:gd name="T0" fmla="*/ 191508 w 52"/>
                <a:gd name="T1" fmla="*/ 11280 h 38"/>
                <a:gd name="T2" fmla="*/ 63836 w 52"/>
                <a:gd name="T3" fmla="*/ 139115 h 38"/>
                <a:gd name="T4" fmla="*/ 60081 w 52"/>
                <a:gd name="T5" fmla="*/ 142875 h 38"/>
                <a:gd name="T6" fmla="*/ 56326 w 52"/>
                <a:gd name="T7" fmla="*/ 139115 h 38"/>
                <a:gd name="T8" fmla="*/ 3755 w 52"/>
                <a:gd name="T9" fmla="*/ 86477 h 38"/>
                <a:gd name="T10" fmla="*/ 3755 w 52"/>
                <a:gd name="T11" fmla="*/ 78957 h 38"/>
                <a:gd name="T12" fmla="*/ 11265 w 52"/>
                <a:gd name="T13" fmla="*/ 78957 h 38"/>
                <a:gd name="T14" fmla="*/ 60081 w 52"/>
                <a:gd name="T15" fmla="*/ 124076 h 38"/>
                <a:gd name="T16" fmla="*/ 183998 w 52"/>
                <a:gd name="T17" fmla="*/ 3760 h 38"/>
                <a:gd name="T18" fmla="*/ 191508 w 52"/>
                <a:gd name="T19" fmla="*/ 3760 h 38"/>
                <a:gd name="T20" fmla="*/ 191508 w 52"/>
                <a:gd name="T21" fmla="*/ 11280 h 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52"/>
                <a:gd name="ODFBottom" fmla="val 38"/>
                <a:gd name="ODFWidth" fmla="val 52"/>
                <a:gd name="ODFHeight" fmla="val 38"/>
              </a:gdLst>
              <a:ahLst/>
              <a:cxnLst/>
              <a:rect l="OXMLTextRectL" t="OXMLTextRectT" r="OXMLTextRectR" b="OXMLTextRectB"/>
              <a:pathLst>
                <a:path w="52" h="38">
                  <a:moveTo>
                    <a:pt x="51" y="3"/>
                  </a:moveTo>
                  <a:cubicBezTo>
                    <a:pt x="17" y="37"/>
                    <a:pt x="17" y="37"/>
                    <a:pt x="17" y="37"/>
                  </a:cubicBezTo>
                  <a:cubicBezTo>
                    <a:pt x="17" y="38"/>
                    <a:pt x="17" y="38"/>
                    <a:pt x="16" y="38"/>
                  </a:cubicBezTo>
                  <a:cubicBezTo>
                    <a:pt x="15" y="38"/>
                    <a:pt x="15" y="38"/>
                    <a:pt x="15" y="37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1"/>
                    <a:pt x="1" y="21"/>
                  </a:cubicBezTo>
                  <a:cubicBezTo>
                    <a:pt x="1" y="20"/>
                    <a:pt x="3" y="20"/>
                    <a:pt x="3" y="21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0"/>
                    <a:pt x="51" y="0"/>
                    <a:pt x="51" y="1"/>
                  </a:cubicBezTo>
                  <a:cubicBezTo>
                    <a:pt x="52" y="1"/>
                    <a:pt x="52" y="3"/>
                    <a:pt x="51" y="3"/>
                  </a:cubicBezTo>
                  <a:close/>
                </a:path>
              </a:pathLst>
            </a:custGeom>
            <a:solidFill>
              <a:srgbClr val="00B050"/>
            </a:solidFill>
            <a:ln w="28575">
              <a:solidFill>
                <a:srgbClr val="44C0C5"/>
              </a:solidFill>
              <a:prstDash val="solid"/>
            </a:ln>
          </p:spPr>
          <p:txBody>
            <a:bodyPr lIns="91440" tIns="45720" rIns="91440" bIns="45720"/>
            <a:lstStyle/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2800" b="0" i="0" u="none" strike="noStrike" cap="none" spc="0" baseline="0">
                <a:solidFill>
                  <a:srgbClr val="000000"/>
                </a:solidFill>
                <a:latin typeface="SB Sans Display Light"/>
                <a:ea typeface="SB Sans Display Light"/>
                <a:cs typeface="SB Sans Display Light"/>
              </a:endParaRPr>
            </a:p>
          </p:txBody>
        </p:sp>
      </p:grpSp>
      <p:grpSp>
        <p:nvGrpSpPr>
          <p:cNvPr id="209" name="Shape 209"/>
          <p:cNvGrpSpPr/>
          <p:nvPr/>
        </p:nvGrpSpPr>
        <p:grpSpPr>
          <a:xfrm>
            <a:off x="8573611" y="4549476"/>
            <a:ext cx="170597" cy="1016329"/>
            <a:chOff x="0" y="0"/>
            <a:chExt cx="170597" cy="1016329"/>
          </a:xfrm>
        </p:grpSpPr>
        <p:sp>
          <p:nvSpPr>
            <p:cNvPr id="210" name="Shape 210"/>
            <p:cNvSpPr/>
            <p:nvPr/>
          </p:nvSpPr>
          <p:spPr>
            <a:xfrm>
              <a:off x="29559" y="0"/>
              <a:ext cx="141037" cy="112705"/>
            </a:xfrm>
            <a:custGeom>
              <a:avLst/>
              <a:gdLst>
                <a:gd name="T0" fmla="*/ 191508 w 52"/>
                <a:gd name="T1" fmla="*/ 11280 h 38"/>
                <a:gd name="T2" fmla="*/ 63836 w 52"/>
                <a:gd name="T3" fmla="*/ 139115 h 38"/>
                <a:gd name="T4" fmla="*/ 60081 w 52"/>
                <a:gd name="T5" fmla="*/ 142875 h 38"/>
                <a:gd name="T6" fmla="*/ 56326 w 52"/>
                <a:gd name="T7" fmla="*/ 139115 h 38"/>
                <a:gd name="T8" fmla="*/ 3755 w 52"/>
                <a:gd name="T9" fmla="*/ 86477 h 38"/>
                <a:gd name="T10" fmla="*/ 3755 w 52"/>
                <a:gd name="T11" fmla="*/ 78957 h 38"/>
                <a:gd name="T12" fmla="*/ 11265 w 52"/>
                <a:gd name="T13" fmla="*/ 78957 h 38"/>
                <a:gd name="T14" fmla="*/ 60081 w 52"/>
                <a:gd name="T15" fmla="*/ 124076 h 38"/>
                <a:gd name="T16" fmla="*/ 183998 w 52"/>
                <a:gd name="T17" fmla="*/ 3760 h 38"/>
                <a:gd name="T18" fmla="*/ 191508 w 52"/>
                <a:gd name="T19" fmla="*/ 3760 h 38"/>
                <a:gd name="T20" fmla="*/ 191508 w 52"/>
                <a:gd name="T21" fmla="*/ 11280 h 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52"/>
                <a:gd name="ODFBottom" fmla="val 38"/>
                <a:gd name="ODFWidth" fmla="val 52"/>
                <a:gd name="ODFHeight" fmla="val 38"/>
              </a:gdLst>
              <a:ahLst/>
              <a:cxnLst/>
              <a:rect l="OXMLTextRectL" t="OXMLTextRectT" r="OXMLTextRectR" b="OXMLTextRectB"/>
              <a:pathLst>
                <a:path w="52" h="38">
                  <a:moveTo>
                    <a:pt x="51" y="3"/>
                  </a:moveTo>
                  <a:cubicBezTo>
                    <a:pt x="17" y="37"/>
                    <a:pt x="17" y="37"/>
                    <a:pt x="17" y="37"/>
                  </a:cubicBezTo>
                  <a:cubicBezTo>
                    <a:pt x="17" y="38"/>
                    <a:pt x="17" y="38"/>
                    <a:pt x="16" y="38"/>
                  </a:cubicBezTo>
                  <a:cubicBezTo>
                    <a:pt x="15" y="38"/>
                    <a:pt x="15" y="38"/>
                    <a:pt x="15" y="37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1"/>
                    <a:pt x="1" y="21"/>
                  </a:cubicBezTo>
                  <a:cubicBezTo>
                    <a:pt x="1" y="20"/>
                    <a:pt x="3" y="20"/>
                    <a:pt x="3" y="21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0"/>
                    <a:pt x="51" y="0"/>
                    <a:pt x="51" y="1"/>
                  </a:cubicBezTo>
                  <a:cubicBezTo>
                    <a:pt x="52" y="1"/>
                    <a:pt x="52" y="3"/>
                    <a:pt x="51" y="3"/>
                  </a:cubicBezTo>
                  <a:close/>
                </a:path>
              </a:pathLst>
            </a:custGeom>
            <a:solidFill>
              <a:srgbClr val="00B050"/>
            </a:solidFill>
            <a:ln w="28575">
              <a:solidFill>
                <a:srgbClr val="44C0C5"/>
              </a:solidFill>
              <a:prstDash val="solid"/>
            </a:ln>
          </p:spPr>
          <p:txBody>
            <a:bodyPr lIns="91440" tIns="45720" rIns="91440" bIns="45720"/>
            <a:lstStyle/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2800" b="0" i="0" u="none" strike="noStrike" cap="none" spc="0" baseline="0">
                <a:solidFill>
                  <a:srgbClr val="000000"/>
                </a:solidFill>
                <a:latin typeface="SB Sans Display Light"/>
                <a:ea typeface="SB Sans Display Light"/>
                <a:cs typeface="SB Sans Display Light"/>
              </a:endParaRPr>
            </a:p>
          </p:txBody>
        </p:sp>
        <p:sp>
          <p:nvSpPr>
            <p:cNvPr id="211" name="Shape 211"/>
            <p:cNvSpPr/>
            <p:nvPr/>
          </p:nvSpPr>
          <p:spPr>
            <a:xfrm>
              <a:off x="22478" y="441842"/>
              <a:ext cx="141037" cy="112705"/>
            </a:xfrm>
            <a:custGeom>
              <a:avLst/>
              <a:gdLst>
                <a:gd name="T0" fmla="*/ 191508 w 52"/>
                <a:gd name="T1" fmla="*/ 11280 h 38"/>
                <a:gd name="T2" fmla="*/ 63836 w 52"/>
                <a:gd name="T3" fmla="*/ 139115 h 38"/>
                <a:gd name="T4" fmla="*/ 60081 w 52"/>
                <a:gd name="T5" fmla="*/ 142875 h 38"/>
                <a:gd name="T6" fmla="*/ 56326 w 52"/>
                <a:gd name="T7" fmla="*/ 139115 h 38"/>
                <a:gd name="T8" fmla="*/ 3755 w 52"/>
                <a:gd name="T9" fmla="*/ 86477 h 38"/>
                <a:gd name="T10" fmla="*/ 3755 w 52"/>
                <a:gd name="T11" fmla="*/ 78957 h 38"/>
                <a:gd name="T12" fmla="*/ 11265 w 52"/>
                <a:gd name="T13" fmla="*/ 78957 h 38"/>
                <a:gd name="T14" fmla="*/ 60081 w 52"/>
                <a:gd name="T15" fmla="*/ 124076 h 38"/>
                <a:gd name="T16" fmla="*/ 183998 w 52"/>
                <a:gd name="T17" fmla="*/ 3760 h 38"/>
                <a:gd name="T18" fmla="*/ 191508 w 52"/>
                <a:gd name="T19" fmla="*/ 3760 h 38"/>
                <a:gd name="T20" fmla="*/ 191508 w 52"/>
                <a:gd name="T21" fmla="*/ 11280 h 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52"/>
                <a:gd name="ODFBottom" fmla="val 38"/>
                <a:gd name="ODFWidth" fmla="val 52"/>
                <a:gd name="ODFHeight" fmla="val 38"/>
              </a:gdLst>
              <a:ahLst/>
              <a:cxnLst/>
              <a:rect l="OXMLTextRectL" t="OXMLTextRectT" r="OXMLTextRectR" b="OXMLTextRectB"/>
              <a:pathLst>
                <a:path w="52" h="38">
                  <a:moveTo>
                    <a:pt x="51" y="3"/>
                  </a:moveTo>
                  <a:cubicBezTo>
                    <a:pt x="17" y="37"/>
                    <a:pt x="17" y="37"/>
                    <a:pt x="17" y="37"/>
                  </a:cubicBezTo>
                  <a:cubicBezTo>
                    <a:pt x="17" y="38"/>
                    <a:pt x="17" y="38"/>
                    <a:pt x="16" y="38"/>
                  </a:cubicBezTo>
                  <a:cubicBezTo>
                    <a:pt x="15" y="38"/>
                    <a:pt x="15" y="38"/>
                    <a:pt x="15" y="37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1"/>
                    <a:pt x="1" y="21"/>
                  </a:cubicBezTo>
                  <a:cubicBezTo>
                    <a:pt x="1" y="20"/>
                    <a:pt x="3" y="20"/>
                    <a:pt x="3" y="21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0"/>
                    <a:pt x="51" y="0"/>
                    <a:pt x="51" y="1"/>
                  </a:cubicBezTo>
                  <a:cubicBezTo>
                    <a:pt x="52" y="1"/>
                    <a:pt x="52" y="3"/>
                    <a:pt x="51" y="3"/>
                  </a:cubicBezTo>
                  <a:close/>
                </a:path>
              </a:pathLst>
            </a:custGeom>
            <a:solidFill>
              <a:srgbClr val="00B050"/>
            </a:solidFill>
            <a:ln w="28575">
              <a:solidFill>
                <a:srgbClr val="44C0C5"/>
              </a:solidFill>
              <a:prstDash val="solid"/>
            </a:ln>
          </p:spPr>
          <p:txBody>
            <a:bodyPr lIns="91440" tIns="45720" rIns="91440" bIns="45720"/>
            <a:lstStyle/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2800" b="0" i="0" u="none" strike="noStrike" cap="none" spc="0" baseline="0">
                <a:solidFill>
                  <a:srgbClr val="000000"/>
                </a:solidFill>
                <a:latin typeface="SB Sans Display Light"/>
                <a:ea typeface="SB Sans Display Light"/>
                <a:cs typeface="SB Sans Display Light"/>
              </a:endParaRPr>
            </a:p>
          </p:txBody>
        </p:sp>
        <p:sp>
          <p:nvSpPr>
            <p:cNvPr id="212" name="Shape 212"/>
            <p:cNvSpPr/>
            <p:nvPr/>
          </p:nvSpPr>
          <p:spPr>
            <a:xfrm>
              <a:off x="0" y="903623"/>
              <a:ext cx="141037" cy="112705"/>
            </a:xfrm>
            <a:custGeom>
              <a:avLst/>
              <a:gdLst>
                <a:gd name="T0" fmla="*/ 191508 w 52"/>
                <a:gd name="T1" fmla="*/ 11280 h 38"/>
                <a:gd name="T2" fmla="*/ 63836 w 52"/>
                <a:gd name="T3" fmla="*/ 139115 h 38"/>
                <a:gd name="T4" fmla="*/ 60081 w 52"/>
                <a:gd name="T5" fmla="*/ 142875 h 38"/>
                <a:gd name="T6" fmla="*/ 56326 w 52"/>
                <a:gd name="T7" fmla="*/ 139115 h 38"/>
                <a:gd name="T8" fmla="*/ 3755 w 52"/>
                <a:gd name="T9" fmla="*/ 86477 h 38"/>
                <a:gd name="T10" fmla="*/ 3755 w 52"/>
                <a:gd name="T11" fmla="*/ 78957 h 38"/>
                <a:gd name="T12" fmla="*/ 11265 w 52"/>
                <a:gd name="T13" fmla="*/ 78957 h 38"/>
                <a:gd name="T14" fmla="*/ 60081 w 52"/>
                <a:gd name="T15" fmla="*/ 124076 h 38"/>
                <a:gd name="T16" fmla="*/ 183998 w 52"/>
                <a:gd name="T17" fmla="*/ 3760 h 38"/>
                <a:gd name="T18" fmla="*/ 191508 w 52"/>
                <a:gd name="T19" fmla="*/ 3760 h 38"/>
                <a:gd name="T20" fmla="*/ 191508 w 52"/>
                <a:gd name="T21" fmla="*/ 11280 h 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52"/>
                <a:gd name="ODFBottom" fmla="val 38"/>
                <a:gd name="ODFWidth" fmla="val 52"/>
                <a:gd name="ODFHeight" fmla="val 38"/>
              </a:gdLst>
              <a:ahLst/>
              <a:cxnLst/>
              <a:rect l="OXMLTextRectL" t="OXMLTextRectT" r="OXMLTextRectR" b="OXMLTextRectB"/>
              <a:pathLst>
                <a:path w="52" h="38">
                  <a:moveTo>
                    <a:pt x="51" y="3"/>
                  </a:moveTo>
                  <a:cubicBezTo>
                    <a:pt x="17" y="37"/>
                    <a:pt x="17" y="37"/>
                    <a:pt x="17" y="37"/>
                  </a:cubicBezTo>
                  <a:cubicBezTo>
                    <a:pt x="17" y="38"/>
                    <a:pt x="17" y="38"/>
                    <a:pt x="16" y="38"/>
                  </a:cubicBezTo>
                  <a:cubicBezTo>
                    <a:pt x="15" y="38"/>
                    <a:pt x="15" y="38"/>
                    <a:pt x="15" y="37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1"/>
                    <a:pt x="1" y="21"/>
                  </a:cubicBezTo>
                  <a:cubicBezTo>
                    <a:pt x="1" y="20"/>
                    <a:pt x="3" y="20"/>
                    <a:pt x="3" y="21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0"/>
                    <a:pt x="51" y="0"/>
                    <a:pt x="51" y="1"/>
                  </a:cubicBezTo>
                  <a:cubicBezTo>
                    <a:pt x="52" y="1"/>
                    <a:pt x="52" y="3"/>
                    <a:pt x="51" y="3"/>
                  </a:cubicBezTo>
                  <a:close/>
                </a:path>
              </a:pathLst>
            </a:custGeom>
            <a:solidFill>
              <a:srgbClr val="00B050"/>
            </a:solidFill>
            <a:ln w="28575">
              <a:solidFill>
                <a:srgbClr val="44C0C5"/>
              </a:solidFill>
              <a:prstDash val="solid"/>
            </a:ln>
          </p:spPr>
          <p:txBody>
            <a:bodyPr lIns="91440" tIns="45720" rIns="91440" bIns="45720"/>
            <a:lstStyle/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2800" b="0" i="0" u="none" strike="noStrike" cap="none" spc="0" baseline="0">
                <a:solidFill>
                  <a:srgbClr val="000000"/>
                </a:solidFill>
                <a:latin typeface="SB Sans Display Light"/>
                <a:ea typeface="SB Sans Display Light"/>
                <a:cs typeface="SB Sans Display Light"/>
              </a:endParaRPr>
            </a:p>
          </p:txBody>
        </p:sp>
      </p:grpSp>
      <p:sp>
        <p:nvSpPr>
          <p:cNvPr id="213" name="Shape 213"/>
          <p:cNvSpPr/>
          <p:nvPr/>
        </p:nvSpPr>
        <p:spPr>
          <a:xfrm>
            <a:off x="1274909" y="1356301"/>
            <a:ext cx="9252922" cy="567292"/>
          </a:xfrm>
          <a:prstGeom prst="roundRect">
            <a:avLst>
              <a:gd name="adj" fmla="val 7597"/>
            </a:avLst>
          </a:prstGeom>
          <a:gradFill>
            <a:gsLst>
              <a:gs pos="0">
                <a:schemeClr val="accent3">
                  <a:lumMod val="5000"/>
                  <a:lumOff val="95000"/>
                  <a:alpha val="9000"/>
                </a:schemeClr>
              </a:gs>
              <a:gs pos="80000">
                <a:schemeClr val="accent3">
                  <a:lumMod val="20000"/>
                  <a:lumOff val="80000"/>
                </a:schemeClr>
              </a:gs>
              <a:gs pos="30000">
                <a:srgbClr val="D3E1B6"/>
              </a:gs>
              <a:gs pos="20000">
                <a:schemeClr val="accent3">
                  <a:lumMod val="20000"/>
                  <a:lumOff val="80000"/>
                </a:schemeClr>
              </a:gs>
              <a:gs pos="10000">
                <a:schemeClr val="accent3">
                  <a:lumMod val="20000"/>
                  <a:lumOff val="80000"/>
                </a:schemeClr>
              </a:gs>
              <a:gs pos="8900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noFill/>
          </a:ln>
        </p:spPr>
        <p:txBody>
          <a:bodyPr wrap="square" lIns="91433" tIns="45700" rIns="91433" bIns="45700" anchor="ctr">
            <a:noAutofit/>
          </a:bodyPr>
          <a:lstStyle/>
          <a:p>
            <a:pPr marL="0" indent="0" algn="ctr"/>
            <a:r>
              <a:rPr sz="1800" b="1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Крупнейшие федеральные игроки инвестируют в ближайшие объекты: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4" name="Shape 214"/>
          <p:cNvSpPr/>
          <p:nvPr/>
        </p:nvSpPr>
        <p:spPr>
          <a:xfrm>
            <a:off x="3048000" y="3105835"/>
            <a:ext cx="6096000" cy="369331"/>
          </a:xfrm>
          <a:prstGeom prst="rect">
            <a:avLst/>
          </a:prstGeom>
        </p:spPr>
        <p:txBody>
          <a:bodyPr lIns="91440" tIns="45720" rIns="91440" bIns="45720">
            <a:spAutoFit/>
          </a:bodyPr>
          <a:lstStyle/>
          <a:p>
            <a:pPr marL="0" indent="0" algn="l"/>
            <a:endParaRPr sz="1800" b="1">
              <a:solidFill>
                <a:srgbClr val="002060"/>
              </a:solidFill>
              <a:latin typeface="Century Gothic"/>
              <a:ea typeface="Century Gothic"/>
              <a:cs typeface="Century Gothic"/>
            </a:endParaRPr>
          </a:p>
        </p:txBody>
      </p:sp>
      <p:sp>
        <p:nvSpPr>
          <p:cNvPr id="215" name="Shape 215"/>
          <p:cNvSpPr/>
          <p:nvPr/>
        </p:nvSpPr>
        <p:spPr>
          <a:xfrm>
            <a:off x="4455715" y="5088581"/>
            <a:ext cx="2831503" cy="887848"/>
          </a:xfrm>
          <a:prstGeom prst="rect">
            <a:avLst/>
          </a:prstGeom>
          <a:noFill/>
        </p:spPr>
        <p:txBody>
          <a:bodyPr wrap="square" lIns="0" tIns="0" rIns="0" bIns="0"/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 spc="0" baseline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16" name="Shape 216"/>
          <p:cNvSpPr txBox="1"/>
          <p:nvPr/>
        </p:nvSpPr>
        <p:spPr>
          <a:xfrm>
            <a:off x="5776244" y="5247601"/>
            <a:ext cx="184730" cy="307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400" b="1" i="0" u="none" strike="noStrike" cap="none" spc="0" baseline="0">
              <a:solidFill>
                <a:srgbClr val="002060"/>
              </a:solidFill>
              <a:latin typeface="Century Gothic"/>
              <a:ea typeface="Century Gothic"/>
              <a:cs typeface="Century Gothic"/>
            </a:endParaRPr>
          </a:p>
        </p:txBody>
      </p:sp>
      <p:sp>
        <p:nvSpPr>
          <p:cNvPr id="217" name="Shape 217"/>
          <p:cNvSpPr/>
          <p:nvPr/>
        </p:nvSpPr>
        <p:spPr>
          <a:xfrm>
            <a:off x="4172630" y="611246"/>
            <a:ext cx="3293400" cy="666011"/>
          </a:xfrm>
          <a:prstGeom prst="roundRect">
            <a:avLst>
              <a:gd name="adj" fmla="val 7597"/>
            </a:avLst>
          </a:prstGeom>
          <a:gradFill>
            <a:gsLst>
              <a:gs pos="0">
                <a:schemeClr val="accent3">
                  <a:lumMod val="5000"/>
                  <a:lumOff val="95000"/>
                  <a:alpha val="62000"/>
                </a:schemeClr>
              </a:gs>
              <a:gs pos="80000">
                <a:schemeClr val="accent3">
                  <a:lumMod val="20000"/>
                  <a:lumOff val="80000"/>
                </a:schemeClr>
              </a:gs>
              <a:gs pos="30000">
                <a:srgbClr val="D2E0B4"/>
              </a:gs>
              <a:gs pos="20000">
                <a:schemeClr val="accent3">
                  <a:lumMod val="20000"/>
                  <a:lumOff val="80000"/>
                </a:schemeClr>
              </a:gs>
              <a:gs pos="10000">
                <a:schemeClr val="accent3">
                  <a:lumMod val="20000"/>
                  <a:lumOff val="80000"/>
                </a:schemeClr>
              </a:gs>
              <a:gs pos="8900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noFill/>
          </a:ln>
        </p:spPr>
        <p:txBody>
          <a:bodyPr wrap="square" lIns="91433" tIns="45700" rIns="91433" bIns="45700" anchor="ctr">
            <a:noAutofit/>
          </a:bodyPr>
          <a:lstStyle/>
          <a:p>
            <a:pPr marL="12700" indent="0" algn="ctr">
              <a:spcBef>
                <a:spcPts val="100"/>
              </a:spcBef>
            </a:pPr>
            <a:r>
              <a:rPr sz="2000" b="1" spc="-5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Почему Сургут?</a:t>
            </a:r>
            <a:endParaRPr sz="2000">
              <a:solidFill>
                <a:srgbClr val="2C3445"/>
              </a:solidFill>
              <a:latin typeface="Century Gothic"/>
              <a:ea typeface="Century Gothic"/>
              <a:cs typeface="Century Gothic"/>
            </a:endParaRPr>
          </a:p>
        </p:txBody>
      </p:sp>
      <p:grpSp>
        <p:nvGrpSpPr>
          <p:cNvPr id="218" name="Shape 218"/>
          <p:cNvGrpSpPr/>
          <p:nvPr/>
        </p:nvGrpSpPr>
        <p:grpSpPr>
          <a:xfrm>
            <a:off x="7559782" y="3760156"/>
            <a:ext cx="4240117" cy="2270060"/>
            <a:chOff x="0" y="0"/>
            <a:chExt cx="4240117" cy="2270060"/>
          </a:xfrm>
        </p:grpSpPr>
        <p:grpSp>
          <p:nvGrpSpPr>
            <p:cNvPr id="219" name="Shape 219"/>
            <p:cNvGrpSpPr/>
            <p:nvPr/>
          </p:nvGrpSpPr>
          <p:grpSpPr>
            <a:xfrm>
              <a:off x="0" y="0"/>
              <a:ext cx="4240117" cy="2270060"/>
              <a:chOff x="0" y="0"/>
              <a:chExt cx="4240117" cy="2270060"/>
            </a:xfrm>
          </p:grpSpPr>
          <p:grpSp>
            <p:nvGrpSpPr>
              <p:cNvPr id="220" name="Shape 220"/>
              <p:cNvGrpSpPr/>
              <p:nvPr/>
            </p:nvGrpSpPr>
            <p:grpSpPr>
              <a:xfrm>
                <a:off x="0" y="0"/>
                <a:ext cx="4240117" cy="2270060"/>
                <a:chOff x="0" y="0"/>
                <a:chExt cx="4240117" cy="2270060"/>
              </a:xfrm>
            </p:grpSpPr>
            <p:sp>
              <p:nvSpPr>
                <p:cNvPr id="221" name="Shape 221"/>
                <p:cNvSpPr/>
                <p:nvPr/>
              </p:nvSpPr>
              <p:spPr>
                <a:xfrm>
                  <a:off x="0" y="0"/>
                  <a:ext cx="4240117" cy="2270060"/>
                </a:xfrm>
                <a:prstGeom prst="roundRect">
                  <a:avLst>
                    <a:gd name="adj" fmla="val 7597"/>
                  </a:avLst>
                </a:prstGeom>
                <a:noFill/>
                <a:ln>
                  <a:noFill/>
                </a:ln>
              </p:spPr>
              <p:txBody>
                <a:bodyPr wrap="square" lIns="91433" tIns="45700" rIns="91433" bIns="45700" anchor="ctr">
                  <a:noAutofit/>
                </a:bodyPr>
                <a:lstStyle/>
                <a:p>
                  <a:pPr marL="0" indent="0" algn="ctr"/>
                  <a:endParaRPr sz="1867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222" name="Shape 222"/>
                <p:cNvGrpSpPr/>
                <p:nvPr/>
              </p:nvGrpSpPr>
              <p:grpSpPr>
                <a:xfrm>
                  <a:off x="94689" y="830563"/>
                  <a:ext cx="742876" cy="674924"/>
                  <a:chOff x="0" y="0"/>
                  <a:chExt cx="742876" cy="674924"/>
                </a:xfrm>
              </p:grpSpPr>
              <p:sp>
                <p:nvSpPr>
                  <p:cNvPr id="223" name="Shape 223"/>
                  <p:cNvSpPr/>
                  <p:nvPr/>
                </p:nvSpPr>
                <p:spPr>
                  <a:xfrm>
                    <a:off x="0" y="0"/>
                    <a:ext cx="742876" cy="674924"/>
                  </a:xfrm>
                  <a:custGeom>
                    <a:avLst/>
                    <a:gdLst>
                      <a:gd name="OXMLTextRectL" fmla="val 0"/>
                      <a:gd name="OXMLTextRectT" fmla="val 0"/>
                      <a:gd name="OXMLTextRectR" fmla="val w"/>
                      <a:gd name="OXMLTextRectB" fmla="val h"/>
                      <a:gd name="COTextRectL" fmla="*/ OXMLTextRectL 1 w"/>
                      <a:gd name="COTextRectT" fmla="*/ OXMLTextRectT 1 h"/>
                      <a:gd name="COTextRectR" fmla="*/ OXMLTextRectR 1 w"/>
                      <a:gd name="COTextRectB" fmla="*/ OXMLTextRectB 1 h"/>
                      <a:gd name="ODFLeft" fmla="val 0"/>
                      <a:gd name="ODFTop" fmla="val 0"/>
                      <a:gd name="ODFRight" fmla="val 394969"/>
                      <a:gd name="ODFBottom" fmla="val 393700"/>
                      <a:gd name="ODFWidth" fmla="val 394969"/>
                      <a:gd name="ODFHeight" fmla="val 393700"/>
                    </a:gdLst>
                    <a:ahLst/>
                    <a:cxnLst/>
                    <a:rect l="OXMLTextRectL" t="OXMLTextRectT" r="OXMLTextRectR" b="OXMLTextRectB"/>
                    <a:pathLst>
                      <a:path w="394969" h="393700">
                        <a:moveTo>
                          <a:pt x="197231" y="393700"/>
                        </a:moveTo>
                        <a:lnTo>
                          <a:pt x="152019" y="388493"/>
                        </a:lnTo>
                        <a:lnTo>
                          <a:pt x="110490" y="373633"/>
                        </a:lnTo>
                        <a:lnTo>
                          <a:pt x="73913" y="350393"/>
                        </a:lnTo>
                        <a:lnTo>
                          <a:pt x="43306" y="319913"/>
                        </a:lnTo>
                        <a:lnTo>
                          <a:pt x="20065" y="283337"/>
                        </a:lnTo>
                        <a:lnTo>
                          <a:pt x="5206" y="241934"/>
                        </a:lnTo>
                        <a:lnTo>
                          <a:pt x="0" y="196850"/>
                        </a:lnTo>
                        <a:lnTo>
                          <a:pt x="5206" y="151637"/>
                        </a:lnTo>
                        <a:lnTo>
                          <a:pt x="20065" y="110235"/>
                        </a:lnTo>
                        <a:lnTo>
                          <a:pt x="43306" y="73659"/>
                        </a:lnTo>
                        <a:lnTo>
                          <a:pt x="73913" y="43179"/>
                        </a:lnTo>
                        <a:lnTo>
                          <a:pt x="110490" y="19938"/>
                        </a:lnTo>
                        <a:lnTo>
                          <a:pt x="152019" y="5206"/>
                        </a:lnTo>
                        <a:lnTo>
                          <a:pt x="197231" y="0"/>
                        </a:lnTo>
                        <a:lnTo>
                          <a:pt x="242569" y="5206"/>
                        </a:lnTo>
                        <a:lnTo>
                          <a:pt x="284099" y="19938"/>
                        </a:lnTo>
                        <a:lnTo>
                          <a:pt x="320675" y="43179"/>
                        </a:lnTo>
                        <a:lnTo>
                          <a:pt x="351281" y="73659"/>
                        </a:lnTo>
                        <a:lnTo>
                          <a:pt x="374523" y="110235"/>
                        </a:lnTo>
                        <a:lnTo>
                          <a:pt x="389381" y="151637"/>
                        </a:lnTo>
                        <a:lnTo>
                          <a:pt x="394588" y="196850"/>
                        </a:lnTo>
                        <a:lnTo>
                          <a:pt x="389381" y="241934"/>
                        </a:lnTo>
                        <a:lnTo>
                          <a:pt x="374523" y="283337"/>
                        </a:lnTo>
                        <a:lnTo>
                          <a:pt x="351281" y="319913"/>
                        </a:lnTo>
                        <a:lnTo>
                          <a:pt x="320675" y="350393"/>
                        </a:lnTo>
                        <a:lnTo>
                          <a:pt x="284099" y="373633"/>
                        </a:lnTo>
                        <a:lnTo>
                          <a:pt x="242569" y="388493"/>
                        </a:lnTo>
                        <a:lnTo>
                          <a:pt x="197231" y="39370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FFFFFF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 wrap="square" lIns="0" tIns="0" rIns="0" bIns="0" anchor="t">
                    <a:noAutofit/>
                  </a:bodyPr>
                  <a:lstStyle/>
                  <a:p>
                    <a:pPr marL="0" indent="0" algn="l"/>
                    <a:endParaRPr sz="24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225" name="Picture 225"/>
                  <p:cNvPicPr/>
                  <p:nvPr/>
                </p:nvPicPr>
                <p:blipFill>
                  <a:blip r:embed="rId7"/>
                  <a:stretch/>
                </p:blipFill>
                <p:spPr>
                  <a:xfrm>
                    <a:off x="160783" y="145333"/>
                    <a:ext cx="456345" cy="404902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grpSp>
          </p:grpSp>
          <p:sp>
            <p:nvSpPr>
              <p:cNvPr id="226" name="Shape 226"/>
              <p:cNvSpPr txBox="1"/>
              <p:nvPr/>
            </p:nvSpPr>
            <p:spPr>
              <a:xfrm>
                <a:off x="1204818" y="534046"/>
                <a:ext cx="2953720" cy="150355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16933" indent="33866" algn="ctr"/>
                <a:endParaRPr sz="533" b="1">
                  <a:solidFill>
                    <a:schemeClr val="tx1"/>
                  </a:solidFill>
                  <a:latin typeface="Century Gothic"/>
                  <a:ea typeface="Century Gothic"/>
                  <a:cs typeface="Century Gothic"/>
                </a:endParaRPr>
              </a:p>
              <a:p>
                <a:pPr marL="0" indent="0" algn="l">
                  <a:lnSpc>
                    <a:spcPct val="90000"/>
                  </a:lnSpc>
                </a:pPr>
                <a:r>
                  <a:rPr sz="1333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</a:rPr>
                  <a:t>Логистический узел на ж/д станции Сургут</a:t>
                </a:r>
                <a:endPara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pPr marL="0" indent="0" algn="l">
                  <a:lnSpc>
                    <a:spcPct val="90000"/>
                  </a:lnSpc>
                </a:pPr>
                <a:endParaRPr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</a:endParaRPr>
              </a:p>
              <a:p>
                <a:pPr marL="0" indent="0" algn="l">
                  <a:lnSpc>
                    <a:spcPct val="90000"/>
                  </a:lnSpc>
                </a:pPr>
                <a:r>
                  <a:rPr sz="1333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</a:rPr>
                  <a:t>Распределительный центр ТС «Магнит»</a:t>
                </a:r>
                <a:endPara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pPr marL="0" indent="0" algn="l">
                  <a:lnSpc>
                    <a:spcPct val="90000"/>
                  </a:lnSpc>
                </a:pPr>
                <a:endParaRPr sz="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</a:endParaRPr>
              </a:p>
              <a:p>
                <a:pPr marL="0" indent="0" algn="l">
                  <a:lnSpc>
                    <a:spcPct val="90000"/>
                  </a:lnSpc>
                </a:pPr>
                <a:r>
                  <a:rPr sz="1333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</a:rPr>
                  <a:t>Строительство логистического центра «X5Group»</a:t>
                </a:r>
                <a:endPara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27" name="Shape 227"/>
            <p:cNvSpPr/>
            <p:nvPr/>
          </p:nvSpPr>
          <p:spPr>
            <a:xfrm>
              <a:off x="979981" y="190332"/>
              <a:ext cx="3050834" cy="369332"/>
            </a:xfrm>
            <a:prstGeom prst="rect">
              <a:avLst/>
            </a:prstGeom>
          </p:spPr>
          <p:txBody>
            <a:bodyPr wrap="none" lIns="91440" tIns="45720" rIns="91440" bIns="45720">
              <a:spAutoFit/>
            </a:bodyPr>
            <a:lstStyle/>
            <a:p>
              <a:pPr marL="0" indent="0" algn="l"/>
              <a:r>
                <a:rPr sz="1800" b="1">
                  <a:solidFill>
                    <a:schemeClr val="tx1"/>
                  </a:solidFill>
                  <a:latin typeface="Century Gothic"/>
                  <a:ea typeface="Century Gothic"/>
                  <a:cs typeface="Century Gothic"/>
                </a:rPr>
                <a:t>Логистические центры: 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/>
        </p:nvSpPr>
        <p:spPr>
          <a:xfrm>
            <a:off x="-406399" y="786582"/>
            <a:ext cx="12598400" cy="82073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sz="2400" b="1" i="0" u="none" strike="noStrike" cap="none" spc="0" baseline="0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ПЕРСПЕКТИВНЫЙ ПАРТНЕР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sz="2000" b="0" i="0" u="none" strike="noStrike" cap="none" spc="0" baseline="0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для сотрудничества с </a:t>
            </a:r>
            <a:r>
              <a:rPr sz="2000" b="1" i="0" u="none" strike="noStrike" cap="none" spc="0" baseline="0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надежным фундаментом </a:t>
            </a:r>
            <a:r>
              <a:rPr sz="2000" b="0" i="0" u="none" strike="noStrike" cap="none" spc="0" baseline="0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для реализации проектов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0" name="Shape 230"/>
          <p:cNvSpPr/>
          <p:nvPr/>
        </p:nvSpPr>
        <p:spPr>
          <a:xfrm>
            <a:off x="483277" y="3356073"/>
            <a:ext cx="892679" cy="3205818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/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 spc="0" baseline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231" name="Shape 231"/>
          <p:cNvGrpSpPr/>
          <p:nvPr/>
        </p:nvGrpSpPr>
        <p:grpSpPr>
          <a:xfrm>
            <a:off x="738582" y="4152805"/>
            <a:ext cx="3760970" cy="2396992"/>
            <a:chOff x="0" y="0"/>
            <a:chExt cx="3760970" cy="2396992"/>
          </a:xfrm>
        </p:grpSpPr>
        <p:sp>
          <p:nvSpPr>
            <p:cNvPr id="232" name="Shape 232"/>
            <p:cNvSpPr txBox="1"/>
            <p:nvPr/>
          </p:nvSpPr>
          <p:spPr>
            <a:xfrm>
              <a:off x="0" y="0"/>
              <a:ext cx="2092239" cy="4616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b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424,4 </a:t>
              </a:r>
              <a:r>
                <a:rPr sz="1800" b="1" i="0" u="none" strike="noStrike" cap="none" spc="0" baseline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тыс. чел.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3" name="Shape 233"/>
            <p:cNvSpPr/>
            <p:nvPr/>
          </p:nvSpPr>
          <p:spPr>
            <a:xfrm>
              <a:off x="38100" y="362211"/>
              <a:ext cx="3722870" cy="499111"/>
            </a:xfrm>
            <a:prstGeom prst="rect">
              <a:avLst/>
            </a:prstGeom>
          </p:spPr>
          <p:txBody>
            <a:bodyPr wrap="square" lIns="91440" tIns="45720" rIns="91440" bIns="45720">
              <a:spAutoFit/>
            </a:bodyPr>
            <a:lstStyle/>
            <a:p>
              <a:pPr marL="0" marR="0" indent="0" algn="l">
                <a:lnSpc>
                  <a:spcPct val="80000"/>
                </a:lnSpc>
                <a:spcBef>
                  <a:spcPts val="0"/>
                </a:spcBef>
                <a:spcAft>
                  <a:spcPts val="400"/>
                </a:spcAft>
              </a:pPr>
              <a:r>
                <a:rPr sz="14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п</a:t>
              </a:r>
              <a:r>
                <a:rPr sz="1400" b="0" i="0" u="none" strike="noStrike" cap="none" spc="0" baseline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остоянно проживающего населения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marR="0" indent="0" algn="l">
                <a:lnSpc>
                  <a:spcPct val="80000"/>
                </a:lnSpc>
                <a:spcBef>
                  <a:spcPts val="0"/>
                </a:spcBef>
                <a:spcAft>
                  <a:spcPts val="400"/>
                </a:spcAft>
              </a:pPr>
              <a:endParaRPr sz="1400" b="1" i="0" u="none" strike="noStrike" cap="none" spc="0" baseline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endParaRPr>
            </a:p>
          </p:txBody>
        </p:sp>
        <p:sp>
          <p:nvSpPr>
            <p:cNvPr id="234" name="Shape 234"/>
            <p:cNvSpPr txBox="1"/>
            <p:nvPr/>
          </p:nvSpPr>
          <p:spPr>
            <a:xfrm>
              <a:off x="0" y="602953"/>
              <a:ext cx="1792478" cy="4616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indent="0" algn="l"/>
              <a:r>
                <a:rPr sz="2400" b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50</a:t>
              </a:r>
              <a:r>
                <a:rPr sz="2400" b="1" i="0" u="none" strike="noStrike" cap="none" spc="0" baseline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800" b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млрд руб.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5" name="Shape 235"/>
            <p:cNvSpPr/>
            <p:nvPr/>
          </p:nvSpPr>
          <p:spPr>
            <a:xfrm>
              <a:off x="38100" y="1003259"/>
              <a:ext cx="3451540" cy="499111"/>
            </a:xfrm>
            <a:prstGeom prst="rect">
              <a:avLst/>
            </a:prstGeom>
          </p:spPr>
          <p:txBody>
            <a:bodyPr wrap="square" lIns="91440" tIns="45720" rIns="91440" bIns="45720">
              <a:spAutoFit/>
            </a:bodyPr>
            <a:lstStyle/>
            <a:p>
              <a:pPr marL="0" marR="0" indent="0" algn="l">
                <a:lnSpc>
                  <a:spcPct val="80000"/>
                </a:lnSpc>
                <a:spcBef>
                  <a:spcPts val="0"/>
                </a:spcBef>
                <a:spcAft>
                  <a:spcPts val="400"/>
                </a:spcAft>
              </a:pPr>
              <a:r>
                <a:rPr sz="14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оборот розничной торговли </a:t>
              </a:r>
            </a:p>
            <a:p>
              <a:pPr marL="0" marR="0" indent="0" algn="l">
                <a:lnSpc>
                  <a:spcPct val="80000"/>
                </a:lnSpc>
                <a:spcBef>
                  <a:spcPts val="0"/>
                </a:spcBef>
                <a:spcAft>
                  <a:spcPts val="400"/>
                </a:spcAft>
              </a:pPr>
              <a:r>
                <a:rPr sz="14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(6 мес.2024г)</a:t>
              </a:r>
              <a:endParaRPr sz="1400" b="0" i="0" u="none" strike="noStrike" cap="none" spc="0" baseline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endParaRPr>
            </a:p>
          </p:txBody>
        </p:sp>
        <p:sp>
          <p:nvSpPr>
            <p:cNvPr id="236" name="Shape 236"/>
            <p:cNvSpPr txBox="1"/>
            <p:nvPr/>
          </p:nvSpPr>
          <p:spPr>
            <a:xfrm>
              <a:off x="0" y="1460961"/>
              <a:ext cx="1965603" cy="4616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2400" b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105</a:t>
              </a:r>
              <a:r>
                <a:rPr sz="2400" b="1" i="0" u="none" strike="noStrike" cap="none" spc="0" baseline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800" b="1" i="0" u="none" strike="noStrike" cap="none" spc="0" baseline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млрд руб.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7" name="Shape 237"/>
            <p:cNvSpPr/>
            <p:nvPr/>
          </p:nvSpPr>
          <p:spPr>
            <a:xfrm>
              <a:off x="38100" y="1897881"/>
              <a:ext cx="3451540" cy="499111"/>
            </a:xfrm>
            <a:prstGeom prst="rect">
              <a:avLst/>
            </a:prstGeom>
          </p:spPr>
          <p:txBody>
            <a:bodyPr wrap="square" lIns="91440" tIns="45720" rIns="91440" bIns="45720">
              <a:spAutoFit/>
            </a:bodyPr>
            <a:lstStyle/>
            <a:p>
              <a:pPr marL="0" indent="0" algn="l">
                <a:lnSpc>
                  <a:spcPct val="80000"/>
                </a:lnSpc>
                <a:spcAft>
                  <a:spcPts val="400"/>
                </a:spcAft>
              </a:pPr>
              <a:r>
                <a:rPr sz="14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объем потребительского рынка 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lnSpc>
                  <a:spcPct val="80000"/>
                </a:lnSpc>
                <a:spcAft>
                  <a:spcPts val="400"/>
                </a:spcAft>
              </a:pPr>
              <a:r>
                <a:rPr sz="14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(6 мес.2024г)  </a:t>
              </a:r>
              <a:endParaRPr sz="1400" b="0" i="0" u="none" strike="noStrike" cap="none" spc="0" baseline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endParaRPr>
            </a:p>
          </p:txBody>
        </p:sp>
      </p:grpSp>
      <p:sp>
        <p:nvSpPr>
          <p:cNvPr id="238" name="Shape 238"/>
          <p:cNvSpPr/>
          <p:nvPr/>
        </p:nvSpPr>
        <p:spPr>
          <a:xfrm>
            <a:off x="4353726" y="3419004"/>
            <a:ext cx="636017" cy="3205818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/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 spc="0" baseline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239" name="Shape 239"/>
          <p:cNvGrpSpPr/>
          <p:nvPr/>
        </p:nvGrpSpPr>
        <p:grpSpPr>
          <a:xfrm>
            <a:off x="658131" y="3452157"/>
            <a:ext cx="2347618" cy="975221"/>
            <a:chOff x="0" y="0"/>
            <a:chExt cx="2347618" cy="975221"/>
          </a:xfrm>
        </p:grpSpPr>
        <p:sp>
          <p:nvSpPr>
            <p:cNvPr id="240" name="Shape 240"/>
            <p:cNvSpPr/>
            <p:nvPr/>
          </p:nvSpPr>
          <p:spPr>
            <a:xfrm>
              <a:off x="533524" y="232102"/>
              <a:ext cx="1814093" cy="369332"/>
            </a:xfrm>
            <a:prstGeom prst="rect">
              <a:avLst/>
            </a:prstGeom>
          </p:spPr>
          <p:txBody>
            <a:bodyPr wrap="square" lIns="91440" tIns="45720" rIns="91440" bIns="45720">
              <a:spAutoFit/>
            </a:bodyPr>
            <a:lstStyle/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</a:pPr>
              <a:r>
                <a:rPr sz="1800" b="1">
                  <a:solidFill>
                    <a:schemeClr val="accent1">
                      <a:lumMod val="50000"/>
                    </a:schemeClr>
                  </a:solidFill>
                  <a:latin typeface="Century Gothic"/>
                  <a:ea typeface="Century Gothic"/>
                  <a:cs typeface="Century Gothic"/>
                </a:rPr>
                <a:t>Город</a:t>
              </a:r>
              <a:endParaRPr sz="1800" b="1" i="0" u="none" strike="noStrike" cap="none" spc="0" baseline="0">
                <a:solidFill>
                  <a:schemeClr val="accent1">
                    <a:lumMod val="50000"/>
                  </a:schemeClr>
                </a:solidFill>
                <a:latin typeface="Century Gothic"/>
                <a:ea typeface="Century Gothic"/>
                <a:cs typeface="Century Gothic"/>
              </a:endParaRPr>
            </a:p>
          </p:txBody>
        </p:sp>
        <p:sp>
          <p:nvSpPr>
            <p:cNvPr id="241" name="Shape 241"/>
            <p:cNvSpPr/>
            <p:nvPr/>
          </p:nvSpPr>
          <p:spPr>
            <a:xfrm>
              <a:off x="0" y="0"/>
              <a:ext cx="1227437" cy="975221"/>
            </a:xfrm>
            <a:prstGeom prst="rect">
              <a:avLst/>
            </a:prstGeom>
            <a:blipFill>
              <a:blip r:embed="rId3"/>
              <a:stretch/>
            </a:blipFill>
          </p:spPr>
          <p:txBody>
            <a:bodyPr wrap="square" lIns="0" tIns="0" rIns="0" bIns="0"/>
            <a:lstStyle/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1800" b="0" i="0" u="none" strike="noStrike" cap="none" spc="0" baseline="0">
                <a:solidFill>
                  <a:srgbClr val="44BFC5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242" name="Shape 242"/>
          <p:cNvSpPr/>
          <p:nvPr/>
        </p:nvSpPr>
        <p:spPr>
          <a:xfrm>
            <a:off x="4510166" y="3451464"/>
            <a:ext cx="1269872" cy="1025270"/>
          </a:xfrm>
          <a:prstGeom prst="rect">
            <a:avLst/>
          </a:prstGeom>
          <a:blipFill>
            <a:blip r:embed="rId4"/>
            <a:stretch/>
          </a:blipFill>
        </p:spPr>
        <p:txBody>
          <a:bodyPr wrap="square" lIns="0" tIns="0" rIns="0" bIns="0"/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 spc="0" baseline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43" name="Shape 243"/>
          <p:cNvSpPr/>
          <p:nvPr/>
        </p:nvSpPr>
        <p:spPr>
          <a:xfrm>
            <a:off x="4760779" y="4509193"/>
            <a:ext cx="2847040" cy="182203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indent="0" algn="l">
              <a:lnSpc>
                <a:spcPct val="90000"/>
              </a:lnSpc>
              <a:spcAft>
                <a:spcPts val="400"/>
              </a:spcAft>
            </a:pPr>
            <a:r>
              <a:rPr sz="1600" b="1" i="0" u="none" strike="noStrike" cap="none" spc="0" baseline="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Мощный про</a:t>
            </a:r>
            <a:r>
              <a:rPr sz="1600" b="1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мышленный комплекс: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l">
              <a:lnSpc>
                <a:spcPct val="80000"/>
              </a:lnSpc>
              <a:spcAft>
                <a:spcPts val="400"/>
              </a:spcAft>
            </a:pPr>
            <a:r>
              <a:rPr sz="1400" b="0" i="0" u="none" strike="noStrike" cap="none" spc="0" baseline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Д</a:t>
            </a:r>
            <a:r>
              <a:rPr sz="140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обыча полезных ископаемых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l">
              <a:lnSpc>
                <a:spcPct val="80000"/>
              </a:lnSpc>
              <a:spcAft>
                <a:spcPts val="400"/>
              </a:spcAft>
            </a:pPr>
            <a:endParaRPr sz="1000">
              <a:solidFill>
                <a:srgbClr val="000000"/>
              </a:solidFill>
              <a:latin typeface="Century Gothic"/>
              <a:ea typeface="Century Gothic"/>
              <a:cs typeface="Century Gothic"/>
            </a:endParaRPr>
          </a:p>
          <a:p>
            <a:pPr marL="0" indent="0" algn="l">
              <a:lnSpc>
                <a:spcPct val="90000"/>
              </a:lnSpc>
              <a:spcAft>
                <a:spcPts val="400"/>
              </a:spcAft>
            </a:pPr>
            <a:r>
              <a:rPr sz="1600" b="1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Обеспечение электрической энергией, газом и паром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4" name="Shape 244"/>
          <p:cNvSpPr/>
          <p:nvPr/>
        </p:nvSpPr>
        <p:spPr>
          <a:xfrm>
            <a:off x="5216880" y="3555331"/>
            <a:ext cx="3160235" cy="82227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marR="0" indent="0" algn="l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</a:pPr>
            <a:r>
              <a:rPr sz="1800" b="1" i="0" u="none" strike="noStrike" cap="none" spc="0" baseline="0">
                <a:solidFill>
                  <a:schemeClr val="accent1">
                    <a:lumMod val="50000"/>
                  </a:schemeClr>
                </a:solidFill>
                <a:latin typeface="Century Gothic"/>
                <a:ea typeface="Century Gothic"/>
                <a:cs typeface="Century Gothic"/>
              </a:rPr>
              <a:t>Развитая промышленность </a:t>
            </a:r>
          </a:p>
          <a:p>
            <a:pPr marL="0" marR="0" indent="0" algn="l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</a:pPr>
            <a:r>
              <a:rPr sz="1800" b="1" i="0" u="none" strike="noStrike" cap="none" spc="0" baseline="0">
                <a:solidFill>
                  <a:schemeClr val="accent1">
                    <a:lumMod val="50000"/>
                  </a:schemeClr>
                </a:solidFill>
                <a:latin typeface="Century Gothic"/>
                <a:ea typeface="Century Gothic"/>
                <a:cs typeface="Century Gothic"/>
              </a:rPr>
              <a:t>и ее потенциал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5" name="Shape 245"/>
          <p:cNvSpPr/>
          <p:nvPr/>
        </p:nvSpPr>
        <p:spPr>
          <a:xfrm>
            <a:off x="8263394" y="3484462"/>
            <a:ext cx="636017" cy="3205818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/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 spc="0" baseline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46" name="Shape 246"/>
          <p:cNvSpPr/>
          <p:nvPr/>
        </p:nvSpPr>
        <p:spPr>
          <a:xfrm>
            <a:off x="9112545" y="3587657"/>
            <a:ext cx="3315945" cy="113261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marR="0" indent="0" algn="l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</a:pPr>
            <a:r>
              <a:rPr sz="1800" b="1" i="0" u="none" strike="noStrike" cap="none" spc="0" baseline="0">
                <a:solidFill>
                  <a:schemeClr val="accent1">
                    <a:lumMod val="50000"/>
                  </a:schemeClr>
                </a:solidFill>
                <a:latin typeface="Century Gothic"/>
                <a:ea typeface="Century Gothic"/>
                <a:cs typeface="Century Gothic"/>
              </a:rPr>
              <a:t>Уникальная </a:t>
            </a:r>
          </a:p>
          <a:p>
            <a:pPr marL="0" marR="0" indent="0" algn="l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</a:pPr>
            <a:r>
              <a:rPr sz="1800" b="1" i="0" u="none" strike="noStrike" cap="none" spc="0" baseline="0">
                <a:solidFill>
                  <a:schemeClr val="accent1">
                    <a:lumMod val="50000"/>
                  </a:schemeClr>
                </a:solidFill>
                <a:latin typeface="Century Gothic"/>
                <a:ea typeface="Century Gothic"/>
                <a:cs typeface="Century Gothic"/>
              </a:rPr>
              <a:t>природно-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</a:pPr>
            <a:r>
              <a:rPr sz="1800" b="1" i="0" u="none" strike="noStrike" cap="none" spc="0" baseline="0">
                <a:solidFill>
                  <a:schemeClr val="accent1">
                    <a:lumMod val="50000"/>
                  </a:schemeClr>
                </a:solidFill>
                <a:latin typeface="Century Gothic"/>
                <a:ea typeface="Century Gothic"/>
                <a:cs typeface="Century Gothic"/>
              </a:rPr>
              <a:t>ресурсная 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>
              <a:lnSpc>
                <a:spcPct val="80000"/>
              </a:lnSpc>
              <a:spcBef>
                <a:spcPts val="0"/>
              </a:spcBef>
              <a:spcAft>
                <a:spcPts val="400"/>
              </a:spcAft>
            </a:pPr>
            <a:r>
              <a:rPr sz="1800" b="1" i="0" u="none" strike="noStrike" cap="none" spc="0" baseline="0">
                <a:solidFill>
                  <a:schemeClr val="accent1">
                    <a:lumMod val="50000"/>
                  </a:schemeClr>
                </a:solidFill>
                <a:latin typeface="Century Gothic"/>
                <a:ea typeface="Century Gothic"/>
                <a:cs typeface="Century Gothic"/>
              </a:rPr>
              <a:t>база</a:t>
            </a:r>
          </a:p>
        </p:txBody>
      </p:sp>
      <p:sp>
        <p:nvSpPr>
          <p:cNvPr id="247" name="Shape 247"/>
          <p:cNvSpPr/>
          <p:nvPr/>
        </p:nvSpPr>
        <p:spPr>
          <a:xfrm>
            <a:off x="8451768" y="3462539"/>
            <a:ext cx="1193213" cy="1065400"/>
          </a:xfrm>
          <a:prstGeom prst="rect">
            <a:avLst/>
          </a:prstGeom>
          <a:blipFill>
            <a:blip r:embed="rId5"/>
            <a:stretch/>
          </a:blipFill>
        </p:spPr>
        <p:txBody>
          <a:bodyPr wrap="square" lIns="0" tIns="0" rIns="0" bIns="0"/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 spc="0" baseline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248" name="Shape 248"/>
          <p:cNvGrpSpPr/>
          <p:nvPr/>
        </p:nvGrpSpPr>
        <p:grpSpPr>
          <a:xfrm>
            <a:off x="263154" y="1523674"/>
            <a:ext cx="11420379" cy="1806149"/>
            <a:chOff x="0" y="0"/>
            <a:chExt cx="11420379" cy="1806149"/>
          </a:xfrm>
        </p:grpSpPr>
        <p:grpSp>
          <p:nvGrpSpPr>
            <p:cNvPr id="249" name="Shape 249"/>
            <p:cNvGrpSpPr/>
            <p:nvPr/>
          </p:nvGrpSpPr>
          <p:grpSpPr>
            <a:xfrm>
              <a:off x="0" y="0"/>
              <a:ext cx="11420379" cy="1800727"/>
              <a:chOff x="0" y="0"/>
              <a:chExt cx="11420379" cy="1800727"/>
            </a:xfrm>
          </p:grpSpPr>
          <p:sp>
            <p:nvSpPr>
              <p:cNvPr id="250" name="Shape 250"/>
              <p:cNvSpPr/>
              <p:nvPr/>
            </p:nvSpPr>
            <p:spPr>
              <a:xfrm>
                <a:off x="0" y="45665"/>
                <a:ext cx="6662847" cy="1754436"/>
              </a:xfrm>
              <a:prstGeom prst="rect">
                <a:avLst/>
              </a:prstGeom>
              <a:blipFill>
                <a:blip r:embed="rId6"/>
                <a:stretch/>
              </a:blipFill>
            </p:spPr>
            <p:txBody>
              <a:bodyPr wrap="square" lIns="0" tIns="0" rIns="0" bIns="0"/>
              <a:lstStyle/>
              <a:p>
                <a:pPr marL="0" marR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800" b="0" i="0" u="none" strike="noStrike" cap="none" spc="0" baseline="0">
                  <a:solidFill>
                    <a:srgbClr val="000000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51" name="Shape 251"/>
              <p:cNvSpPr/>
              <p:nvPr/>
            </p:nvSpPr>
            <p:spPr>
              <a:xfrm>
                <a:off x="2054432" y="45665"/>
                <a:ext cx="6662847" cy="1754436"/>
              </a:xfrm>
              <a:prstGeom prst="rect">
                <a:avLst/>
              </a:prstGeom>
              <a:blipFill>
                <a:blip r:embed="rId6"/>
                <a:stretch/>
              </a:blipFill>
            </p:spPr>
            <p:txBody>
              <a:bodyPr wrap="square" lIns="0" tIns="0" rIns="0" bIns="0"/>
              <a:lstStyle/>
              <a:p>
                <a:pPr marL="0" marR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800" b="0" i="0" u="none" strike="noStrike" cap="none" spc="0" baseline="0">
                  <a:solidFill>
                    <a:srgbClr val="000000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52" name="Shape 252"/>
              <p:cNvSpPr/>
              <p:nvPr/>
            </p:nvSpPr>
            <p:spPr>
              <a:xfrm>
                <a:off x="5641571" y="45663"/>
                <a:ext cx="5372876" cy="1708774"/>
              </a:xfrm>
              <a:prstGeom prst="rect">
                <a:avLst/>
              </a:prstGeom>
              <a:blipFill>
                <a:blip r:embed="rId7"/>
                <a:stretch/>
              </a:blipFill>
            </p:spPr>
            <p:txBody>
              <a:bodyPr wrap="square" lIns="0" tIns="0" rIns="0" bIns="0"/>
              <a:lstStyle/>
              <a:p>
                <a:pPr marL="0" marR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800" b="0" i="0" u="none" strike="noStrike" cap="none" spc="0" baseline="0">
                  <a:solidFill>
                    <a:srgbClr val="000000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53" name="Shape 253"/>
              <p:cNvSpPr/>
              <p:nvPr/>
            </p:nvSpPr>
            <p:spPr>
              <a:xfrm>
                <a:off x="4563302" y="146145"/>
                <a:ext cx="6662846" cy="1653955"/>
              </a:xfrm>
              <a:prstGeom prst="rect">
                <a:avLst/>
              </a:prstGeom>
              <a:blipFill>
                <a:blip r:embed="rId6"/>
                <a:stretch/>
              </a:blipFill>
            </p:spPr>
            <p:txBody>
              <a:bodyPr wrap="square" lIns="0" tIns="0" rIns="0" bIns="0"/>
              <a:lstStyle/>
              <a:p>
                <a:pPr marL="0" marR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800" b="0" i="0" u="none" strike="noStrike" cap="none" spc="0" baseline="0">
                  <a:solidFill>
                    <a:srgbClr val="000000"/>
                  </a:solidFill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54" name="Shape 254"/>
              <p:cNvSpPr/>
              <p:nvPr/>
            </p:nvSpPr>
            <p:spPr>
              <a:xfrm>
                <a:off x="9358519" y="0"/>
                <a:ext cx="2061860" cy="1800727"/>
              </a:xfrm>
              <a:prstGeom prst="rect">
                <a:avLst/>
              </a:prstGeom>
              <a:blipFill>
                <a:blip r:embed="rId8"/>
                <a:stretch/>
              </a:blipFill>
            </p:spPr>
            <p:txBody>
              <a:bodyPr wrap="square" lIns="0" tIns="0" rIns="0" bIns="0"/>
              <a:lstStyle/>
              <a:p>
                <a:pPr marL="0" marR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800" b="0" i="0" u="none" strike="noStrike" cap="none" spc="0" baseline="0">
                  <a:solidFill>
                    <a:srgbClr val="000000"/>
                  </a:solidFill>
                  <a:latin typeface="Calibri"/>
                  <a:ea typeface="Calibri"/>
                  <a:cs typeface="Calibri"/>
                </a:endParaRPr>
              </a:p>
            </p:txBody>
          </p:sp>
        </p:grpSp>
        <p:grpSp>
          <p:nvGrpSpPr>
            <p:cNvPr id="255" name="Shape 255"/>
            <p:cNvGrpSpPr/>
            <p:nvPr/>
          </p:nvGrpSpPr>
          <p:grpSpPr>
            <a:xfrm>
              <a:off x="307695" y="256017"/>
              <a:ext cx="8550113" cy="1550131"/>
              <a:chOff x="0" y="0"/>
              <a:chExt cx="8550113" cy="1550131"/>
            </a:xfrm>
          </p:grpSpPr>
          <p:sp>
            <p:nvSpPr>
              <p:cNvPr id="256" name="Shape 256"/>
              <p:cNvSpPr txBox="1"/>
              <p:nvPr/>
            </p:nvSpPr>
            <p:spPr>
              <a:xfrm>
                <a:off x="6662847" y="29524"/>
                <a:ext cx="958916" cy="63251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sz="3600" b="1" i="0" u="none" strike="noStrike" cap="none" spc="0" baseline="0">
                    <a:solidFill>
                      <a:srgbClr val="FFFFFF"/>
                    </a:solidFill>
                    <a:latin typeface="Century Gothic"/>
                    <a:ea typeface="Century Gothic"/>
                    <a:cs typeface="Century Gothic"/>
                  </a:rPr>
                  <a:t>133</a:t>
                </a:r>
                <a:endParaRPr sz="2800" b="1" i="0" u="none" strike="noStrike" cap="none" spc="0" baseline="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</a:endParaRPr>
              </a:p>
            </p:txBody>
          </p:sp>
          <p:sp>
            <p:nvSpPr>
              <p:cNvPr id="257" name="Shape 257"/>
              <p:cNvSpPr/>
              <p:nvPr/>
            </p:nvSpPr>
            <p:spPr>
              <a:xfrm>
                <a:off x="6759338" y="644468"/>
                <a:ext cx="1790774" cy="447814"/>
              </a:xfrm>
              <a:prstGeom prst="rect">
                <a:avLst/>
              </a:prstGeom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indent="0" algn="l">
                  <a:lnSpc>
                    <a:spcPct val="80000"/>
                  </a:lnSpc>
                  <a:spcBef>
                    <a:spcPts val="0"/>
                  </a:spcBef>
                </a:pPr>
                <a:r>
                  <a:rPr sz="1400" b="0" i="0" u="none" strike="noStrike" cap="none" spc="0" baseline="0">
                    <a:solidFill>
                      <a:srgbClr val="FFFFFF"/>
                    </a:solidFill>
                    <a:latin typeface="Century Gothic"/>
                    <a:ea typeface="Century Gothic"/>
                    <a:cs typeface="Century Gothic"/>
                  </a:rPr>
                  <a:t>среднемесячная</a:t>
                </a:r>
                <a:endPara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pPr marL="0" marR="0" indent="0" algn="l">
                  <a:lnSpc>
                    <a:spcPct val="80000"/>
                  </a:lnSpc>
                  <a:spcBef>
                    <a:spcPts val="0"/>
                  </a:spcBef>
                </a:pPr>
                <a:r>
                  <a:rPr sz="1400" b="0" i="0" u="none" strike="noStrike" cap="none" spc="0" baseline="0">
                    <a:solidFill>
                      <a:srgbClr val="FFFFFF"/>
                    </a:solidFill>
                    <a:latin typeface="Century Gothic"/>
                    <a:ea typeface="Century Gothic"/>
                    <a:cs typeface="Century Gothic"/>
                  </a:rPr>
                  <a:t>зарплата</a:t>
                </a:r>
              </a:p>
            </p:txBody>
          </p:sp>
          <p:sp>
            <p:nvSpPr>
              <p:cNvPr id="258" name="Shape 258"/>
              <p:cNvSpPr txBox="1"/>
              <p:nvPr/>
            </p:nvSpPr>
            <p:spPr>
              <a:xfrm>
                <a:off x="7552198" y="105724"/>
                <a:ext cx="793885" cy="4862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indent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sz="1600" b="1" i="0" u="none" strike="noStrike" cap="none" spc="0" baseline="0">
                    <a:solidFill>
                      <a:srgbClr val="FFFFFF"/>
                    </a:solidFill>
                    <a:latin typeface="Century Gothic"/>
                    <a:ea typeface="Century Gothic"/>
                    <a:cs typeface="Century Gothic"/>
                  </a:rPr>
                  <a:t>тыс. </a:t>
                </a:r>
                <a:endPara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pPr marL="0" marR="0" indent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sz="1600" b="1" i="0" u="none" strike="noStrike" cap="none" spc="0" baseline="0">
                    <a:solidFill>
                      <a:srgbClr val="FFFFFF"/>
                    </a:solidFill>
                    <a:latin typeface="Century Gothic"/>
                    <a:ea typeface="Century Gothic"/>
                    <a:cs typeface="Century Gothic"/>
                  </a:rPr>
                  <a:t>руб.</a:t>
                </a:r>
                <a:endPara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9" name="Shape 259"/>
              <p:cNvSpPr txBox="1"/>
              <p:nvPr/>
            </p:nvSpPr>
            <p:spPr>
              <a:xfrm>
                <a:off x="0" y="29524"/>
                <a:ext cx="830677" cy="63251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sz="3600" b="1">
                    <a:solidFill>
                      <a:srgbClr val="FFFFFF"/>
                    </a:solidFill>
                    <a:latin typeface="Century Gothic"/>
                    <a:ea typeface="Century Gothic"/>
                    <a:cs typeface="Century Gothic"/>
                  </a:rPr>
                  <a:t>6,8</a:t>
                </a:r>
                <a:endParaRPr sz="2800" b="1" i="0" u="none" strike="noStrike" cap="none" spc="0" baseline="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</a:endParaRPr>
              </a:p>
            </p:txBody>
          </p:sp>
          <p:sp>
            <p:nvSpPr>
              <p:cNvPr id="260" name="Shape 260"/>
              <p:cNvSpPr/>
              <p:nvPr/>
            </p:nvSpPr>
            <p:spPr>
              <a:xfrm>
                <a:off x="10119" y="644468"/>
                <a:ext cx="1684290" cy="792524"/>
              </a:xfrm>
              <a:prstGeom prst="rect">
                <a:avLst/>
              </a:prstGeom>
            </p:spPr>
            <p:txBody>
              <a:bodyPr wrap="square" lIns="91440" tIns="45720" rIns="91440" bIns="45720">
                <a:spAutoFit/>
              </a:bodyPr>
              <a:lstStyle/>
              <a:p>
                <a:pPr marL="0" indent="0" algn="l">
                  <a:lnSpc>
                    <a:spcPct val="80000"/>
                  </a:lnSpc>
                </a:pPr>
                <a:r>
                  <a:rPr sz="1400">
                    <a:solidFill>
                      <a:srgbClr val="FFFFFF"/>
                    </a:solidFill>
                    <a:latin typeface="Century Gothic"/>
                    <a:ea typeface="Century Gothic"/>
                    <a:cs typeface="Century Gothic"/>
                  </a:rPr>
                  <a:t>валовый </a:t>
                </a:r>
              </a:p>
              <a:p>
                <a:pPr marL="0" indent="0" algn="l">
                  <a:lnSpc>
                    <a:spcPct val="80000"/>
                  </a:lnSpc>
                </a:pPr>
                <a:r>
                  <a:rPr sz="1400">
                    <a:solidFill>
                      <a:srgbClr val="FFFFFF"/>
                    </a:solidFill>
                    <a:latin typeface="Century Gothic"/>
                    <a:ea typeface="Century Gothic"/>
                    <a:cs typeface="Century Gothic"/>
                  </a:rPr>
                  <a:t>региональный </a:t>
                </a:r>
              </a:p>
              <a:p>
                <a:pPr marL="0" indent="0" algn="l">
                  <a:lnSpc>
                    <a:spcPct val="80000"/>
                  </a:lnSpc>
                </a:pPr>
                <a:r>
                  <a:rPr sz="1400">
                    <a:solidFill>
                      <a:srgbClr val="FFFFFF"/>
                    </a:solidFill>
                    <a:latin typeface="Century Gothic"/>
                    <a:ea typeface="Century Gothic"/>
                    <a:cs typeface="Century Gothic"/>
                  </a:rPr>
                  <a:t>продукт </a:t>
                </a:r>
              </a:p>
              <a:p>
                <a:pPr marL="0" indent="0" algn="l">
                  <a:lnSpc>
                    <a:spcPct val="80000"/>
                  </a:lnSpc>
                </a:pPr>
                <a:r>
                  <a:rPr sz="1400">
                    <a:solidFill>
                      <a:srgbClr val="FFFFFF"/>
                    </a:solidFill>
                    <a:latin typeface="Century Gothic"/>
                    <a:ea typeface="Century Gothic"/>
                    <a:cs typeface="Century Gothic"/>
                  </a:rPr>
                  <a:t>(ХМАО-Югра)</a:t>
                </a:r>
                <a:endPara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1" name="Shape 261"/>
              <p:cNvSpPr txBox="1"/>
              <p:nvPr/>
            </p:nvSpPr>
            <p:spPr>
              <a:xfrm>
                <a:off x="805106" y="118423"/>
                <a:ext cx="724878" cy="48628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indent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sz="1600" b="1" i="0" u="none" strike="noStrike" cap="none" spc="0" baseline="0">
                    <a:solidFill>
                      <a:srgbClr val="FFFFFF"/>
                    </a:solidFill>
                    <a:latin typeface="Century Gothic"/>
                    <a:ea typeface="Century Gothic"/>
                    <a:cs typeface="Century Gothic"/>
                  </a:rPr>
                  <a:t>трлн </a:t>
                </a:r>
              </a:p>
              <a:p>
                <a:pPr marL="0" marR="0" indent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sz="1600" b="1" i="0" u="none" strike="noStrike" cap="none" spc="0" baseline="0">
                    <a:solidFill>
                      <a:srgbClr val="FFFFFF"/>
                    </a:solidFill>
                    <a:latin typeface="Century Gothic"/>
                    <a:ea typeface="Century Gothic"/>
                    <a:cs typeface="Century Gothic"/>
                  </a:rPr>
                  <a:t>руб.</a:t>
                </a:r>
                <a:endPara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2" name="Shape 262"/>
              <p:cNvSpPr txBox="1"/>
              <p:nvPr/>
            </p:nvSpPr>
            <p:spPr>
              <a:xfrm>
                <a:off x="4594022" y="29524"/>
                <a:ext cx="700833" cy="63251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sz="3600" b="1">
                    <a:solidFill>
                      <a:schemeClr val="bg1"/>
                    </a:solidFill>
                    <a:latin typeface="Century Gothic"/>
                    <a:ea typeface="Century Gothic"/>
                    <a:cs typeface="Century Gothic"/>
                  </a:rPr>
                  <a:t>42</a:t>
                </a:r>
                <a:endParaRPr sz="2800" b="1" i="0" u="none" strike="noStrike" cap="none" spc="0" baseline="0">
                  <a:solidFill>
                    <a:schemeClr val="bg1"/>
                  </a:solidFill>
                  <a:latin typeface="Century Gothic"/>
                  <a:ea typeface="Century Gothic"/>
                  <a:cs typeface="Century Gothic"/>
                </a:endParaRPr>
              </a:p>
            </p:txBody>
          </p:sp>
          <p:sp>
            <p:nvSpPr>
              <p:cNvPr id="263" name="Shape 263"/>
              <p:cNvSpPr txBox="1"/>
              <p:nvPr/>
            </p:nvSpPr>
            <p:spPr>
              <a:xfrm>
                <a:off x="5216165" y="105724"/>
                <a:ext cx="841897" cy="48628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indent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sz="1600" b="1" i="0" u="none" strike="noStrike" cap="none" spc="0" baseline="0">
                    <a:solidFill>
                      <a:srgbClr val="FFFFFF"/>
                    </a:solidFill>
                    <a:latin typeface="Century Gothic"/>
                    <a:ea typeface="Century Gothic"/>
                    <a:cs typeface="Century Gothic"/>
                  </a:rPr>
                  <a:t>млрд. </a:t>
                </a:r>
              </a:p>
              <a:p>
                <a:pPr marL="0" marR="0" indent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sz="1600" b="1" i="0" u="none" strike="noStrike" cap="none" spc="0" baseline="0">
                    <a:solidFill>
                      <a:srgbClr val="FFFFFF"/>
                    </a:solidFill>
                    <a:latin typeface="Century Gothic"/>
                    <a:ea typeface="Century Gothic"/>
                    <a:cs typeface="Century Gothic"/>
                  </a:rPr>
                  <a:t>руб.</a:t>
                </a:r>
                <a:endPara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4" name="Shape 264"/>
              <p:cNvSpPr/>
              <p:nvPr/>
            </p:nvSpPr>
            <p:spPr>
              <a:xfrm>
                <a:off x="4634262" y="644468"/>
                <a:ext cx="1550547" cy="620169"/>
              </a:xfrm>
              <a:prstGeom prst="rect">
                <a:avLst/>
              </a:prstGeom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indent="0" algn="l">
                  <a:lnSpc>
                    <a:spcPct val="80000"/>
                  </a:lnSpc>
                  <a:spcBef>
                    <a:spcPts val="0"/>
                  </a:spcBef>
                </a:pPr>
                <a:r>
                  <a:rPr sz="1400">
                    <a:solidFill>
                      <a:srgbClr val="FFFFFF"/>
                    </a:solidFill>
                    <a:latin typeface="Century Gothic"/>
                    <a:ea typeface="Century Gothic"/>
                    <a:cs typeface="Century Gothic"/>
                  </a:rPr>
                  <a:t>объем </a:t>
                </a:r>
                <a:endPara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pPr marL="0" marR="0" indent="0" algn="l">
                  <a:lnSpc>
                    <a:spcPct val="80000"/>
                  </a:lnSpc>
                  <a:spcBef>
                    <a:spcPts val="0"/>
                  </a:spcBef>
                </a:pPr>
                <a:r>
                  <a:rPr sz="1400">
                    <a:solidFill>
                      <a:srgbClr val="FFFFFF"/>
                    </a:solidFill>
                    <a:latin typeface="Century Gothic"/>
                    <a:ea typeface="Century Gothic"/>
                    <a:cs typeface="Century Gothic"/>
                  </a:rPr>
                  <a:t>инвестиций </a:t>
                </a:r>
                <a:endPara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pPr marL="0" marR="0" indent="0" algn="l">
                  <a:lnSpc>
                    <a:spcPct val="80000"/>
                  </a:lnSpc>
                  <a:spcBef>
                    <a:spcPts val="0"/>
                  </a:spcBef>
                </a:pPr>
                <a:r>
                  <a:rPr sz="1400">
                    <a:solidFill>
                      <a:srgbClr val="FFFFFF"/>
                    </a:solidFill>
                    <a:latin typeface="Century Gothic"/>
                    <a:ea typeface="Century Gothic"/>
                    <a:cs typeface="Century Gothic"/>
                  </a:rPr>
                  <a:t>за 2023 год</a:t>
                </a:r>
                <a:endParaRPr sz="1400" b="0" i="0" u="none" strike="noStrike" cap="none" spc="0" baseline="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</a:endParaRPr>
              </a:p>
            </p:txBody>
          </p:sp>
          <p:sp>
            <p:nvSpPr>
              <p:cNvPr id="265" name="Shape 265"/>
              <p:cNvSpPr txBox="1"/>
              <p:nvPr/>
            </p:nvSpPr>
            <p:spPr>
              <a:xfrm>
                <a:off x="2450577" y="0"/>
                <a:ext cx="1205779" cy="646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indent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sz="3600" b="1">
                    <a:solidFill>
                      <a:srgbClr val="FFFFFF"/>
                    </a:solidFill>
                    <a:latin typeface="Century Gothic"/>
                    <a:ea typeface="Century Gothic"/>
                    <a:cs typeface="Century Gothic"/>
                  </a:rPr>
                  <a:t>77 </a:t>
                </a:r>
                <a:r>
                  <a:rPr sz="3400" b="1">
                    <a:solidFill>
                      <a:srgbClr val="FFFFFF"/>
                    </a:solidFill>
                    <a:latin typeface="Century Gothic"/>
                    <a:ea typeface="Century Gothic"/>
                    <a:cs typeface="Century Gothic"/>
                  </a:rPr>
                  <a:t>%</a:t>
                </a:r>
                <a:endParaRPr sz="3400" b="1" i="0" u="none" strike="noStrike" cap="none" spc="0" baseline="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</a:endParaRPr>
              </a:p>
            </p:txBody>
          </p:sp>
          <p:sp>
            <p:nvSpPr>
              <p:cNvPr id="266" name="Shape 266"/>
              <p:cNvSpPr/>
              <p:nvPr/>
            </p:nvSpPr>
            <p:spPr>
              <a:xfrm>
                <a:off x="2158167" y="585252"/>
                <a:ext cx="2030781" cy="964879"/>
              </a:xfrm>
              <a:prstGeom prst="rect">
                <a:avLst/>
              </a:prstGeom>
            </p:spPr>
            <p:txBody>
              <a:bodyPr wrap="square" lIns="91440" tIns="45720" rIns="91440" bIns="45720">
                <a:spAutoFit/>
              </a:bodyPr>
              <a:lstStyle/>
              <a:p>
                <a:pPr marL="0" indent="0" algn="l">
                  <a:lnSpc>
                    <a:spcPct val="80000"/>
                  </a:lnSpc>
                </a:pPr>
                <a:r>
                  <a:rPr sz="1400">
                    <a:solidFill>
                      <a:srgbClr val="FFFFFF"/>
                    </a:solidFill>
                    <a:latin typeface="Century Gothic"/>
                    <a:ea typeface="Century Gothic"/>
                    <a:cs typeface="Century Gothic"/>
                  </a:rPr>
                  <a:t>оборот розничной торговли от общего объема потребительского рынка</a:t>
                </a:r>
              </a:p>
            </p:txBody>
          </p: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Group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lvl="0"/>
          </a:lstStyle>
          <a:p>
            <a:r>
              <a:rPr sz="1200">
                <a:solidFill>
                  <a:srgbClr val="000000">
                    <a:tint val="75000"/>
                  </a:srgbClr>
                </a:solidFill>
              </a:rPr>
              <a:t>7</a:t>
            </a:r>
          </a:p>
        </p:txBody>
      </p:sp>
      <p:pic>
        <p:nvPicPr>
          <p:cNvPr id="270" name="Picture 270"/>
          <p:cNvPicPr/>
          <p:nvPr/>
        </p:nvPicPr>
        <p:blipFill>
          <a:blip r:embed="rId2"/>
          <a:stretch/>
        </p:blipFill>
        <p:spPr>
          <a:xfrm>
            <a:off x="1093225" y="4515237"/>
            <a:ext cx="2124025" cy="1328413"/>
          </a:xfrm>
          <a:prstGeom prst="roundRect">
            <a:avLst>
              <a:gd name="adj" fmla="val 8359"/>
            </a:avLst>
          </a:prstGeom>
          <a:ln>
            <a:noFill/>
          </a:ln>
        </p:spPr>
      </p:pic>
      <p:sp>
        <p:nvSpPr>
          <p:cNvPr id="271" name="Shape 271"/>
          <p:cNvSpPr/>
          <p:nvPr/>
        </p:nvSpPr>
        <p:spPr>
          <a:xfrm>
            <a:off x="540310" y="4004456"/>
            <a:ext cx="3190737" cy="4370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>
              <a:lnSpc>
                <a:spcPct val="80000"/>
              </a:lnSpc>
            </a:pPr>
            <a:r>
              <a:rPr sz="1400" b="1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Объем отгруженных товаров 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lnSpc>
                <a:spcPct val="80000"/>
              </a:lnSpc>
            </a:pPr>
            <a:r>
              <a:rPr sz="1400" b="1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собственного производства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73" name="Picture 273"/>
          <p:cNvPicPr/>
          <p:nvPr/>
        </p:nvPicPr>
        <p:blipFill>
          <a:blip r:embed="rId3"/>
          <a:stretch/>
        </p:blipFill>
        <p:spPr>
          <a:xfrm>
            <a:off x="5056736" y="4515238"/>
            <a:ext cx="2288896" cy="1380566"/>
          </a:xfrm>
          <a:prstGeom prst="roundRect">
            <a:avLst>
              <a:gd name="adj" fmla="val 8359"/>
            </a:avLst>
          </a:prstGeom>
          <a:ln>
            <a:noFill/>
          </a:ln>
        </p:spPr>
      </p:pic>
      <p:sp>
        <p:nvSpPr>
          <p:cNvPr id="274" name="Shape 274"/>
          <p:cNvSpPr/>
          <p:nvPr/>
        </p:nvSpPr>
        <p:spPr>
          <a:xfrm>
            <a:off x="8596748" y="4004456"/>
            <a:ext cx="3018067" cy="4124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>
              <a:lnSpc>
                <a:spcPct val="80000"/>
              </a:lnSpc>
            </a:pPr>
            <a:r>
              <a:rPr sz="1400" b="1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Обороты розничной торговли 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lnSpc>
                <a:spcPct val="80000"/>
              </a:lnSpc>
            </a:pPr>
            <a:endParaRPr sz="1200">
              <a:solidFill>
                <a:srgbClr val="394359"/>
              </a:solidFill>
              <a:latin typeface="Century Gothic"/>
              <a:ea typeface="Century Gothic"/>
              <a:cs typeface="Century Gothic"/>
            </a:endParaRPr>
          </a:p>
        </p:txBody>
      </p:sp>
      <p:pic>
        <p:nvPicPr>
          <p:cNvPr id="276" name="Picture 276"/>
          <p:cNvPicPr/>
          <p:nvPr/>
        </p:nvPicPr>
        <p:blipFill>
          <a:blip r:embed="rId4"/>
          <a:stretch/>
        </p:blipFill>
        <p:spPr>
          <a:xfrm>
            <a:off x="9029833" y="4515237"/>
            <a:ext cx="2323966" cy="1408781"/>
          </a:xfrm>
          <a:prstGeom prst="roundRect">
            <a:avLst>
              <a:gd name="adj" fmla="val 8359"/>
            </a:avLst>
          </a:prstGeom>
          <a:ln>
            <a:noFill/>
          </a:ln>
        </p:spPr>
      </p:pic>
      <p:sp>
        <p:nvSpPr>
          <p:cNvPr id="278" name="Shape 278"/>
          <p:cNvSpPr/>
          <p:nvPr/>
        </p:nvSpPr>
        <p:spPr>
          <a:xfrm>
            <a:off x="660750" y="998406"/>
            <a:ext cx="2656062" cy="137413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5000">
                <a:schemeClr val="accent1">
                  <a:lumMod val="45000"/>
                  <a:lumOff val="55000"/>
                </a:schemeClr>
              </a:gs>
              <a:gs pos="70000">
                <a:schemeClr val="accent1">
                  <a:lumMod val="40000"/>
                  <a:lumOff val="60000"/>
                </a:schemeClr>
              </a:gs>
              <a:gs pos="52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r>
              <a:rPr sz="2200" b="1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33 446 </a:t>
            </a:r>
            <a:r>
              <a:rPr sz="1800" b="1">
                <a:solidFill>
                  <a:srgbClr val="2C3445"/>
                </a:solidFill>
                <a:latin typeface="Century Gothic"/>
                <a:ea typeface="Century Gothic"/>
                <a:cs typeface="Century Gothic"/>
              </a:rPr>
              <a:t>человек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  <a:p>
            <a:pPr marL="0" indent="0" algn="ctr"/>
            <a:r>
              <a:rPr sz="2000" b="1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самозанятых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9" name="Shape 279"/>
          <p:cNvSpPr/>
          <p:nvPr/>
        </p:nvSpPr>
        <p:spPr>
          <a:xfrm>
            <a:off x="3942496" y="998407"/>
            <a:ext cx="4258056" cy="1374136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5000">
                <a:schemeClr val="accent1">
                  <a:lumMod val="45000"/>
                  <a:lumOff val="55000"/>
                </a:schemeClr>
              </a:gs>
              <a:gs pos="70000">
                <a:schemeClr val="accent1">
                  <a:lumMod val="40000"/>
                  <a:lumOff val="60000"/>
                </a:schemeClr>
              </a:gs>
              <a:gs pos="52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r>
              <a:rPr sz="2200" b="1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89 701 </a:t>
            </a:r>
            <a:r>
              <a:rPr sz="1600" b="1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человек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lnSpc>
                <a:spcPct val="70000"/>
              </a:lnSpc>
            </a:pPr>
            <a:r>
              <a:rPr sz="2000" b="1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численность занятых </a:t>
            </a:r>
          </a:p>
          <a:p>
            <a:pPr marL="0" indent="0" algn="ctr">
              <a:lnSpc>
                <a:spcPct val="70000"/>
              </a:lnSpc>
            </a:pPr>
            <a:r>
              <a:rPr sz="2000" b="1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в малом и среднем бизнесе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lnSpc>
                <a:spcPct val="70000"/>
              </a:lnSpc>
            </a:pPr>
            <a:endParaRPr sz="1000" b="1">
              <a:solidFill>
                <a:srgbClr val="394359"/>
              </a:solidFill>
              <a:latin typeface="Century Gothic"/>
              <a:ea typeface="Century Gothic"/>
              <a:cs typeface="Century Gothic"/>
            </a:endParaRPr>
          </a:p>
          <a:p>
            <a:pPr marL="0" indent="0" algn="ctr">
              <a:lnSpc>
                <a:spcPct val="70000"/>
              </a:lnSpc>
            </a:pPr>
            <a:r>
              <a:rPr sz="160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 </a:t>
            </a:r>
            <a:r>
              <a:rPr sz="140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(</a:t>
            </a:r>
            <a:r>
              <a:rPr sz="1400" b="1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44,4 % </a:t>
            </a:r>
            <a:r>
              <a:rPr sz="140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от общего количества занятых </a:t>
            </a:r>
          </a:p>
          <a:p>
            <a:pPr marL="0" indent="0" algn="ctr">
              <a:lnSpc>
                <a:spcPct val="70000"/>
              </a:lnSpc>
            </a:pPr>
            <a:r>
              <a:rPr sz="140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в экономике города)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0" name="Shape 280"/>
          <p:cNvSpPr/>
          <p:nvPr/>
        </p:nvSpPr>
        <p:spPr>
          <a:xfrm>
            <a:off x="8826235" y="1040376"/>
            <a:ext cx="2756031" cy="1333424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5000">
                <a:schemeClr val="accent1">
                  <a:lumMod val="45000"/>
                  <a:lumOff val="55000"/>
                </a:schemeClr>
              </a:gs>
              <a:gs pos="70000">
                <a:schemeClr val="accent1">
                  <a:lumMod val="40000"/>
                  <a:lumOff val="60000"/>
                </a:schemeClr>
              </a:gs>
              <a:gs pos="52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r>
              <a:rPr sz="2200" b="1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19 452 </a:t>
            </a:r>
          </a:p>
          <a:p>
            <a:pPr marL="0" indent="0" algn="ctr"/>
            <a:r>
              <a:rPr sz="2000" b="1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субъектов МСП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1" name="Shape 281"/>
          <p:cNvSpPr/>
          <p:nvPr/>
        </p:nvSpPr>
        <p:spPr>
          <a:xfrm>
            <a:off x="4210938" y="4004456"/>
            <a:ext cx="4002086" cy="4370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>
              <a:lnSpc>
                <a:spcPct val="80000"/>
              </a:lnSpc>
            </a:pPr>
            <a:r>
              <a:rPr sz="1400" b="1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Объем выполненных работ про виду деятельности «Строительство»</a:t>
            </a:r>
          </a:p>
        </p:txBody>
      </p:sp>
      <p:grpSp>
        <p:nvGrpSpPr>
          <p:cNvPr id="282" name="Shape 282"/>
          <p:cNvGrpSpPr/>
          <p:nvPr/>
        </p:nvGrpSpPr>
        <p:grpSpPr>
          <a:xfrm>
            <a:off x="479210" y="6022887"/>
            <a:ext cx="11400758" cy="586497"/>
            <a:chOff x="0" y="0"/>
            <a:chExt cx="11400758" cy="586497"/>
          </a:xfrm>
        </p:grpSpPr>
        <p:sp>
          <p:nvSpPr>
            <p:cNvPr id="283" name="Shape 283"/>
            <p:cNvSpPr txBox="1"/>
            <p:nvPr/>
          </p:nvSpPr>
          <p:spPr>
            <a:xfrm>
              <a:off x="0" y="1721"/>
              <a:ext cx="1009647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indent="0" algn="l"/>
              <a:r>
                <a:rPr sz="32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</a:rPr>
                <a:t>586</a:t>
              </a:r>
              <a:endParaRPr sz="1800">
                <a:solidFill>
                  <a:srgbClr val="002060"/>
                </a:solidFill>
                <a:latin typeface="Century Gothic"/>
                <a:ea typeface="Century Gothic"/>
                <a:cs typeface="Century Gothic"/>
              </a:endParaRPr>
            </a:p>
          </p:txBody>
        </p:sp>
        <p:sp>
          <p:nvSpPr>
            <p:cNvPr id="284" name="Shape 284"/>
            <p:cNvSpPr txBox="1"/>
            <p:nvPr/>
          </p:nvSpPr>
          <p:spPr>
            <a:xfrm>
              <a:off x="783472" y="194964"/>
              <a:ext cx="2637449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indent="0" algn="l"/>
              <a:r>
                <a:rPr sz="12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</a:rPr>
                <a:t>млрд. руб. (январь-июнь 2024</a:t>
              </a:r>
              <a:r>
                <a:rPr sz="120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</a:rPr>
                <a:t>)</a:t>
              </a:r>
              <a:endParaRPr sz="12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</a:endParaRPr>
            </a:p>
          </p:txBody>
        </p:sp>
        <p:sp>
          <p:nvSpPr>
            <p:cNvPr id="285" name="Shape 285"/>
            <p:cNvSpPr txBox="1"/>
            <p:nvPr/>
          </p:nvSpPr>
          <p:spPr>
            <a:xfrm>
              <a:off x="4170446" y="0"/>
              <a:ext cx="1066345" cy="58477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indent="0" algn="l"/>
              <a:r>
                <a:rPr sz="32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</a:rPr>
                <a:t>14</a:t>
              </a:r>
              <a:endParaRPr sz="1800">
                <a:solidFill>
                  <a:srgbClr val="002060"/>
                </a:solidFill>
                <a:latin typeface="Century Gothic"/>
                <a:ea typeface="Century Gothic"/>
                <a:cs typeface="Century Gothic"/>
              </a:endParaRPr>
            </a:p>
          </p:txBody>
        </p:sp>
        <p:sp>
          <p:nvSpPr>
            <p:cNvPr id="286" name="Shape 286"/>
            <p:cNvSpPr txBox="1"/>
            <p:nvPr/>
          </p:nvSpPr>
          <p:spPr>
            <a:xfrm>
              <a:off x="8136015" y="1721"/>
              <a:ext cx="1066345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indent="0" algn="l"/>
              <a:r>
                <a:rPr sz="32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</a:rPr>
                <a:t>50</a:t>
              </a:r>
              <a:endParaRPr sz="1800">
                <a:solidFill>
                  <a:srgbClr val="002060"/>
                </a:solidFill>
                <a:latin typeface="Century Gothic"/>
                <a:ea typeface="Century Gothic"/>
                <a:cs typeface="Century Gothic"/>
              </a:endParaRPr>
            </a:p>
          </p:txBody>
        </p:sp>
        <p:sp>
          <p:nvSpPr>
            <p:cNvPr id="287" name="Shape 287"/>
            <p:cNvSpPr txBox="1"/>
            <p:nvPr/>
          </p:nvSpPr>
          <p:spPr>
            <a:xfrm>
              <a:off x="8754816" y="194964"/>
              <a:ext cx="2645941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indent="0" algn="l"/>
              <a:r>
                <a:rPr sz="12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</a:rPr>
                <a:t>млрд. руб. (январь-июнь 2024)</a:t>
              </a:r>
            </a:p>
          </p:txBody>
        </p:sp>
        <p:sp>
          <p:nvSpPr>
            <p:cNvPr id="288" name="Shape 288"/>
            <p:cNvSpPr txBox="1"/>
            <p:nvPr/>
          </p:nvSpPr>
          <p:spPr>
            <a:xfrm>
              <a:off x="4818811" y="188441"/>
              <a:ext cx="2637449" cy="2769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indent="0" algn="l"/>
              <a:r>
                <a:rPr sz="12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</a:rPr>
                <a:t>млрд. руб. (январь-июнь 2024)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Group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/>
        </p:nvSpPr>
        <p:spPr>
          <a:xfrm>
            <a:off x="549510" y="786806"/>
            <a:ext cx="2148113" cy="43088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sz="2200" b="1" i="0" strike="noStrike" cap="none" spc="0" baseline="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Образование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92" name="Shape 292"/>
          <p:cNvGrpSpPr/>
          <p:nvPr/>
        </p:nvGrpSpPr>
        <p:grpSpPr>
          <a:xfrm>
            <a:off x="0" y="1562500"/>
            <a:ext cx="3041077" cy="5320129"/>
            <a:chOff x="0" y="0"/>
            <a:chExt cx="3041077" cy="5320129"/>
          </a:xfrm>
        </p:grpSpPr>
        <p:sp>
          <p:nvSpPr>
            <p:cNvPr id="293" name="Shape 293"/>
            <p:cNvSpPr/>
            <p:nvPr/>
          </p:nvSpPr>
          <p:spPr>
            <a:xfrm>
              <a:off x="0" y="0"/>
              <a:ext cx="636017" cy="5204059"/>
            </a:xfrm>
            <a:prstGeom prst="rect">
              <a:avLst/>
            </a:prstGeom>
            <a:blipFill>
              <a:blip r:embed="rId2"/>
              <a:stretch/>
            </a:blipFill>
          </p:spPr>
          <p:txBody>
            <a:bodyPr wrap="square" lIns="0" tIns="0" rIns="0" bIns="0"/>
            <a:lstStyle/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1300" b="0" i="0" u="none" strike="noStrike" cap="none" spc="0" baseline="0">
                <a:solidFill>
                  <a:srgbClr val="000000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94" name="Shape 294"/>
            <p:cNvSpPr/>
            <p:nvPr/>
          </p:nvSpPr>
          <p:spPr>
            <a:xfrm>
              <a:off x="158496" y="272593"/>
              <a:ext cx="2882581" cy="5047536"/>
            </a:xfrm>
            <a:prstGeom prst="rect">
              <a:avLst/>
            </a:prstGeom>
          </p:spPr>
          <p:txBody>
            <a:bodyPr wrap="square" lIns="91440" tIns="45720" rIns="91440" bIns="45720">
              <a:spAutoFit/>
            </a:bodyPr>
            <a:lstStyle>
              <a:defPPr/>
              <a:lvl1pPr marL="0" lvl="0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>
                <a:lnSpc>
                  <a:spcPct val="80000"/>
                </a:lnSpc>
                <a:spcBef>
                  <a:spcPts val="600"/>
                </a:spcBef>
              </a:pPr>
              <a:r>
                <a:rPr sz="1300" b="1" dirty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3</a:t>
              </a:r>
              <a:r>
                <a:rPr sz="1300" b="1" i="0" u="none" strike="noStrike" cap="none" spc="0" baseline="0" dirty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300" b="1" i="0" u="none" strike="noStrike" cap="none" spc="0" baseline="0" dirty="0" err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учреждения</a:t>
              </a:r>
              <a:r>
                <a:rPr sz="1300" b="1" i="0" u="none" strike="noStrike" cap="none" spc="0" dirty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300" b="1" dirty="0" err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высшего</a:t>
              </a:r>
              <a:r>
                <a:rPr sz="1300" b="1" dirty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300" b="1" dirty="0" err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профессионального</a:t>
              </a:r>
              <a:r>
                <a:rPr sz="1300" b="1" dirty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300" b="1" dirty="0" err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образования</a:t>
              </a:r>
              <a:endParaRPr sz="1300" b="1" i="0" u="none" strike="noStrike" cap="none" spc="0" baseline="0" dirty="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endParaRPr>
            </a:p>
            <a:p>
              <a:pPr marL="85725" lvl="0" indent="-85725">
                <a:lnSpc>
                  <a:spcPct val="80000"/>
                </a:lnSpc>
                <a:spcBef>
                  <a:spcPts val="600"/>
                </a:spcBef>
                <a:buFont typeface="Arial"/>
                <a:buChar char="•"/>
              </a:pPr>
              <a:r>
                <a:rPr sz="1300" dirty="0" err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Сургутский</a:t>
              </a:r>
              <a:r>
                <a:rPr sz="1300" dirty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300" dirty="0" err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государственный</a:t>
              </a:r>
              <a:r>
                <a:rPr sz="1300" dirty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300" dirty="0" err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университет</a:t>
              </a:r>
              <a:r>
                <a:rPr sz="1300" dirty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 ХМАО-Югры</a:t>
              </a:r>
            </a:p>
            <a:p>
              <a:pPr marL="85725" lvl="0" indent="-85725">
                <a:lnSpc>
                  <a:spcPct val="80000"/>
                </a:lnSpc>
                <a:spcBef>
                  <a:spcPts val="600"/>
                </a:spcBef>
                <a:buFont typeface="Arial"/>
                <a:buChar char="•"/>
              </a:pPr>
              <a:r>
                <a:rPr sz="1300" dirty="0" err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Сургутский</a:t>
              </a:r>
              <a:r>
                <a:rPr sz="1300" dirty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300" dirty="0" err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государственный</a:t>
              </a:r>
              <a:r>
                <a:rPr sz="1300" dirty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300" dirty="0" err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педагогический</a:t>
              </a:r>
              <a:r>
                <a:rPr sz="1300" dirty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300" dirty="0" err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университет</a:t>
              </a:r>
              <a:r>
                <a:rPr sz="1300" dirty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</a:p>
            <a:p>
              <a:pPr marL="85725" lvl="0" indent="-85725">
                <a:lnSpc>
                  <a:spcPct val="80000"/>
                </a:lnSpc>
                <a:spcBef>
                  <a:spcPts val="600"/>
                </a:spcBef>
                <a:buFont typeface="Arial"/>
                <a:buChar char="•"/>
              </a:pPr>
              <a:r>
                <a:rPr sz="1300" dirty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1 </a:t>
              </a:r>
              <a:r>
                <a:rPr sz="1300" dirty="0" err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филиал</a:t>
              </a:r>
              <a:r>
                <a:rPr sz="1300" dirty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300" dirty="0" err="1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федерального</a:t>
              </a:r>
              <a:r>
                <a:rPr sz="1300" dirty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300" dirty="0" err="1" smtClean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Вуза</a:t>
              </a:r>
              <a:endParaRPr sz="13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endParaRPr>
            </a:p>
            <a:p>
              <a:pPr marL="85725" lvl="0" indent="-85725">
                <a:lnSpc>
                  <a:spcPct val="80000"/>
                </a:lnSpc>
                <a:spcBef>
                  <a:spcPts val="600"/>
                </a:spcBef>
                <a:buFont typeface="Arial"/>
                <a:buChar char="•"/>
              </a:pPr>
              <a:endParaRPr sz="5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endParaRPr>
            </a:p>
            <a:p>
              <a:pPr marL="0" marR="0" lvl="0" indent="0" algn="l">
                <a:lnSpc>
                  <a:spcPct val="8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sz="1300" b="1" i="0" u="none" strike="noStrike" cap="none" spc="0" baseline="0" dirty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9 </a:t>
              </a:r>
              <a:r>
                <a:rPr sz="1300" b="1" i="0" u="none" strike="noStrike" cap="none" spc="0" baseline="0" dirty="0" err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учреждений</a:t>
              </a:r>
              <a:r>
                <a:rPr sz="1300" b="1" i="0" u="none" strike="noStrike" cap="none" spc="0" dirty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300" b="1" i="0" u="none" strike="noStrike" cap="none" spc="0" dirty="0" err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среднего</a:t>
              </a:r>
              <a:r>
                <a:rPr sz="1300" b="1" i="0" u="none" strike="noStrike" cap="none" spc="0" dirty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300" b="1" i="0" u="none" strike="noStrike" cap="none" spc="0" dirty="0" err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профессионального</a:t>
              </a:r>
              <a:r>
                <a:rPr sz="1300" b="1" i="0" u="none" strike="noStrike" cap="none" spc="0" dirty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300" b="1" i="0" u="none" strike="noStrike" cap="none" spc="0" dirty="0" err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образования</a:t>
              </a:r>
              <a:endParaRPr sz="1300" b="1" i="0" u="none" strike="noStrike" cap="none" spc="0" dirty="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endParaRPr>
            </a:p>
            <a:p>
              <a:pPr marL="0" marR="0" lvl="0" indent="0" algn="l">
                <a:lnSpc>
                  <a:spcPct val="8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endParaRPr sz="500" b="0" i="0" u="none" strike="noStrike" cap="none" spc="0" baseline="0" dirty="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endParaRPr>
            </a:p>
            <a:p>
              <a:pPr lvl="0">
                <a:lnSpc>
                  <a:spcPct val="80000"/>
                </a:lnSpc>
                <a:spcAft>
                  <a:spcPts val="600"/>
                </a:spcAft>
              </a:pPr>
              <a:r>
                <a:rPr sz="1300" b="1" dirty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41</a:t>
              </a:r>
              <a:r>
                <a:rPr sz="1300" b="1" i="0" u="none" strike="noStrike" cap="none" spc="0" baseline="0" dirty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300" b="1" i="0" u="none" strike="noStrike" cap="none" spc="0" baseline="0" dirty="0" err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школа</a:t>
              </a:r>
              <a:r>
                <a:rPr sz="1300" b="1" i="0" u="none" strike="noStrike" cap="none" spc="0" baseline="0" dirty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, </a:t>
              </a:r>
              <a:r>
                <a:rPr sz="1300" b="1" dirty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51 </a:t>
              </a:r>
              <a:r>
                <a:rPr sz="1300" b="1" dirty="0" err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учреждение</a:t>
              </a:r>
              <a:r>
                <a:rPr sz="1300" b="1" dirty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300" b="1" dirty="0" err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по</a:t>
              </a:r>
              <a:r>
                <a:rPr sz="1300" b="1" dirty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300" b="1" dirty="0" err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программам</a:t>
              </a:r>
              <a:r>
                <a:rPr sz="1300" b="1" dirty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300" b="1" dirty="0" err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дошкольного</a:t>
              </a:r>
              <a:r>
                <a:rPr sz="1300" b="1" dirty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300" b="1" dirty="0" err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образования</a:t>
              </a:r>
              <a:endParaRPr sz="1300" b="1" dirty="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endParaRPr>
            </a:p>
            <a:p>
              <a:pPr lvl="0">
                <a:lnSpc>
                  <a:spcPct val="80000"/>
                </a:lnSpc>
                <a:spcAft>
                  <a:spcPts val="600"/>
                </a:spcAft>
              </a:pPr>
              <a:endParaRPr sz="500" b="1" i="0" u="none" strike="noStrike" cap="none" spc="0" baseline="0" dirty="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endParaRPr>
            </a:p>
            <a:p>
              <a:pPr lvl="0">
                <a:lnSpc>
                  <a:spcPct val="80000"/>
                </a:lnSpc>
                <a:spcAft>
                  <a:spcPts val="600"/>
                </a:spcAft>
              </a:pPr>
              <a:r>
                <a:rPr sz="1300" b="1" dirty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12 </a:t>
              </a:r>
              <a:r>
                <a:rPr sz="1300" b="1" dirty="0" err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центров</a:t>
              </a:r>
              <a:r>
                <a:rPr sz="1300" b="1" dirty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300" b="1" dirty="0" err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дополнительного</a:t>
              </a:r>
              <a:r>
                <a:rPr sz="1300" b="1" dirty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300" b="1" dirty="0" err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образования</a:t>
              </a:r>
              <a:endParaRPr sz="1300" b="1" dirty="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endParaRPr>
            </a:p>
            <a:p>
              <a:pPr lvl="0">
                <a:lnSpc>
                  <a:spcPct val="80000"/>
                </a:lnSpc>
                <a:spcAft>
                  <a:spcPts val="600"/>
                </a:spcAft>
              </a:pPr>
              <a:endParaRPr sz="500" b="1" dirty="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endParaRPr>
            </a:p>
            <a:p>
              <a:pPr lvl="0">
                <a:lnSpc>
                  <a:spcPct val="80000"/>
                </a:lnSpc>
                <a:spcAft>
                  <a:spcPts val="600"/>
                </a:spcAft>
              </a:pPr>
              <a:r>
                <a:rPr sz="1300" b="1" dirty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13 </a:t>
              </a:r>
              <a:r>
                <a:rPr sz="1300" b="1" dirty="0" err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школьных</a:t>
              </a:r>
              <a:r>
                <a:rPr sz="1300" b="1" dirty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300" b="1" dirty="0" err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технопарков</a:t>
              </a:r>
              <a:endParaRPr sz="1300" b="1" dirty="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endParaRPr>
            </a:p>
            <a:p>
              <a:pPr lvl="0">
                <a:lnSpc>
                  <a:spcPct val="80000"/>
                </a:lnSpc>
                <a:spcAft>
                  <a:spcPts val="600"/>
                </a:spcAft>
              </a:pPr>
              <a:endParaRPr sz="500" b="1" dirty="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endParaRPr>
            </a:p>
            <a:p>
              <a:pPr lvl="0">
                <a:lnSpc>
                  <a:spcPct val="80000"/>
                </a:lnSpc>
                <a:spcAft>
                  <a:spcPts val="600"/>
                </a:spcAft>
              </a:pPr>
              <a:r>
                <a:rPr sz="1300" b="1" dirty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2 </a:t>
              </a:r>
              <a:r>
                <a:rPr sz="1300" b="1" dirty="0" err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корпуса</a:t>
              </a:r>
              <a:r>
                <a:rPr sz="1300" b="1" dirty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300" b="1" dirty="0" err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детского</a:t>
              </a:r>
              <a:r>
                <a:rPr sz="1300" b="1" dirty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300" b="1" dirty="0" err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технопарка</a:t>
              </a:r>
              <a:r>
                <a:rPr sz="1300" b="1" dirty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 «</a:t>
              </a:r>
              <a:r>
                <a:rPr sz="1300" b="1" dirty="0" err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Кванториум</a:t>
              </a:r>
              <a:r>
                <a:rPr sz="1300" b="1" dirty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»</a:t>
              </a:r>
            </a:p>
            <a:p>
              <a:pPr lvl="0">
                <a:lnSpc>
                  <a:spcPct val="80000"/>
                </a:lnSpc>
                <a:spcAft>
                  <a:spcPts val="600"/>
                </a:spcAft>
              </a:pPr>
              <a:endParaRPr sz="500" b="1" dirty="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endParaRPr>
            </a:p>
            <a:p>
              <a:pPr lvl="0">
                <a:lnSpc>
                  <a:spcPct val="80000"/>
                </a:lnSpc>
                <a:spcAft>
                  <a:spcPts val="600"/>
                </a:spcAft>
              </a:pPr>
              <a:r>
                <a:rPr sz="1300" b="1" dirty="0" err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Центр</a:t>
              </a:r>
              <a:r>
                <a:rPr sz="1300" b="1" dirty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300" b="1" dirty="0" err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цифрового</a:t>
              </a:r>
              <a:r>
                <a:rPr sz="1300" b="1" dirty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300" b="1" dirty="0" err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образования</a:t>
              </a:r>
              <a:r>
                <a:rPr sz="1300" b="1" dirty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r>
                <a:rPr sz="1300" b="1" dirty="0" err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детей</a:t>
              </a:r>
              <a:r>
                <a:rPr sz="1300" b="1" dirty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 «IT-</a:t>
              </a:r>
              <a:r>
                <a:rPr sz="1300" b="1" dirty="0" err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куб</a:t>
              </a:r>
              <a:r>
                <a:rPr sz="1300" b="1" dirty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» </a:t>
              </a:r>
            </a:p>
          </p:txBody>
        </p:sp>
      </p:grpSp>
      <p:sp>
        <p:nvSpPr>
          <p:cNvPr id="295" name="Shape 295"/>
          <p:cNvSpPr/>
          <p:nvPr/>
        </p:nvSpPr>
        <p:spPr>
          <a:xfrm>
            <a:off x="3271020" y="786806"/>
            <a:ext cx="2288477" cy="43088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sz="2200" b="1" i="0" strike="noStrike" cap="none" spc="0" baseline="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Медицина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6" name="Shape 296"/>
          <p:cNvSpPr/>
          <p:nvPr/>
        </p:nvSpPr>
        <p:spPr>
          <a:xfrm>
            <a:off x="6205288" y="753804"/>
            <a:ext cx="2106249" cy="43088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sz="2200" b="1" i="0" strike="noStrike" cap="none" spc="0" baseline="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Спорт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7" name="Shape 297"/>
          <p:cNvSpPr/>
          <p:nvPr/>
        </p:nvSpPr>
        <p:spPr>
          <a:xfrm>
            <a:off x="9325423" y="760848"/>
            <a:ext cx="2106249" cy="43088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sz="2200" b="1" i="0" strike="noStrike" cap="none" spc="0" baseline="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Культура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98" name="Shape 298"/>
          <p:cNvGrpSpPr/>
          <p:nvPr/>
        </p:nvGrpSpPr>
        <p:grpSpPr>
          <a:xfrm>
            <a:off x="9123203" y="1562501"/>
            <a:ext cx="3002122" cy="5204058"/>
            <a:chOff x="0" y="0"/>
            <a:chExt cx="3002122" cy="5204058"/>
          </a:xfrm>
        </p:grpSpPr>
        <p:sp>
          <p:nvSpPr>
            <p:cNvPr id="299" name="Shape 299"/>
            <p:cNvSpPr/>
            <p:nvPr/>
          </p:nvSpPr>
          <p:spPr>
            <a:xfrm>
              <a:off x="0" y="0"/>
              <a:ext cx="636017" cy="5204058"/>
            </a:xfrm>
            <a:prstGeom prst="rect">
              <a:avLst/>
            </a:prstGeom>
            <a:blipFill>
              <a:blip r:embed="rId2"/>
              <a:stretch/>
            </a:blipFill>
          </p:spPr>
          <p:txBody>
            <a:bodyPr wrap="square" lIns="0" tIns="0" rIns="0" bIns="0"/>
            <a:lstStyle/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1800" b="0" i="0" u="none" strike="noStrike" cap="none" spc="0" baseline="0">
                <a:solidFill>
                  <a:srgbClr val="000000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00" name="Shape 300"/>
            <p:cNvSpPr/>
            <p:nvPr/>
          </p:nvSpPr>
          <p:spPr>
            <a:xfrm>
              <a:off x="176829" y="272592"/>
              <a:ext cx="2825292" cy="4288866"/>
            </a:xfrm>
            <a:prstGeom prst="rect">
              <a:avLst/>
            </a:prstGeom>
          </p:spPr>
          <p:txBody>
            <a:bodyPr wrap="square" lIns="91440" tIns="45720" rIns="91440" bIns="45720">
              <a:spAutoFit/>
            </a:bodyPr>
            <a:lstStyle/>
            <a:p>
              <a:pPr marL="0" indent="0" algn="l">
                <a:lnSpc>
                  <a:spcPct val="80000"/>
                </a:lnSpc>
              </a:pPr>
              <a:r>
                <a:rPr sz="13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Сургутский музыкально-драматический театр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lnSpc>
                  <a:spcPct val="80000"/>
                </a:lnSpc>
              </a:pPr>
              <a:endParaRPr sz="130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endParaRPr>
            </a:p>
            <a:p>
              <a:pPr marL="0" indent="0" algn="l">
                <a:lnSpc>
                  <a:spcPct val="80000"/>
                </a:lnSpc>
              </a:pPr>
              <a:r>
                <a:rPr sz="13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Театр актера и куклы «Петрушка»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lnSpc>
                  <a:spcPct val="80000"/>
                </a:lnSpc>
              </a:pPr>
              <a:endParaRPr sz="130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endParaRPr>
            </a:p>
            <a:p>
              <a:pPr marL="0" indent="0" algn="l">
                <a:lnSpc>
                  <a:spcPct val="80000"/>
                </a:lnSpc>
              </a:pPr>
              <a:r>
                <a:rPr sz="13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Театр Сургутского государственного университета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lnSpc>
                  <a:spcPct val="80000"/>
                </a:lnSpc>
              </a:pPr>
              <a:endParaRPr sz="130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endParaRPr>
            </a:p>
            <a:p>
              <a:pPr marL="0" indent="0" algn="l">
                <a:lnSpc>
                  <a:spcPct val="80000"/>
                </a:lnSpc>
                <a:spcAft>
                  <a:spcPts val="600"/>
                </a:spcAft>
              </a:pPr>
              <a:r>
                <a:rPr sz="13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Филармония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lnSpc>
                  <a:spcPct val="80000"/>
                </a:lnSpc>
                <a:spcAft>
                  <a:spcPts val="600"/>
                </a:spcAft>
              </a:pPr>
              <a:r>
                <a:rPr sz="13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Кинозалы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lnSpc>
                  <a:spcPct val="80000"/>
                </a:lnSpc>
                <a:spcAft>
                  <a:spcPts val="600"/>
                </a:spcAft>
              </a:pPr>
              <a:r>
                <a:rPr sz="13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Массовые библиотеки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lnSpc>
                  <a:spcPct val="80000"/>
                </a:lnSpc>
                <a:spcAft>
                  <a:spcPts val="600"/>
                </a:spcAft>
              </a:pPr>
              <a:endParaRPr sz="130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endParaRPr>
            </a:p>
            <a:p>
              <a:pPr marL="0" indent="0" algn="l">
                <a:spcAft>
                  <a:spcPts val="600"/>
                </a:spcAft>
              </a:pPr>
              <a:r>
                <a:rPr sz="1300" b="1" i="0" u="none" strike="noStrike" cap="none" spc="0" baseline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Культурное</a:t>
              </a:r>
              <a:r>
                <a:rPr sz="1300" b="1" i="0" u="none" strike="noStrike" cap="none" spc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 наследие:</a:t>
              </a:r>
              <a:r>
                <a:rPr sz="1300" b="1" i="0" u="none" strike="noStrike" cap="none" spc="0" baseline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 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lnSpc>
                  <a:spcPct val="80000"/>
                </a:lnSpc>
                <a:spcAft>
                  <a:spcPts val="600"/>
                </a:spcAft>
              </a:pPr>
              <a:r>
                <a:rPr sz="13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Сургутский краеведческий музей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lnSpc>
                  <a:spcPct val="80000"/>
                </a:lnSpc>
                <a:spcAft>
                  <a:spcPts val="600"/>
                </a:spcAft>
              </a:pPr>
              <a:r>
                <a:rPr sz="13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Сургутский художественный музей</a:t>
              </a:r>
            </a:p>
            <a:p>
              <a:pPr marL="0" indent="0" algn="l">
                <a:lnSpc>
                  <a:spcPct val="80000"/>
                </a:lnSpc>
                <a:spcAft>
                  <a:spcPts val="600"/>
                </a:spcAft>
              </a:pPr>
              <a:r>
                <a:rPr sz="13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Исторический парк Россия- Мои История. Югра</a:t>
              </a:r>
            </a:p>
            <a:p>
              <a:pPr marL="0" indent="0" algn="l">
                <a:lnSpc>
                  <a:spcPct val="90000"/>
                </a:lnSpc>
                <a:spcAft>
                  <a:spcPts val="600"/>
                </a:spcAft>
              </a:pPr>
              <a:endParaRPr sz="130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endParaRPr>
            </a:p>
          </p:txBody>
        </p:sp>
      </p:grpSp>
      <p:grpSp>
        <p:nvGrpSpPr>
          <p:cNvPr id="301" name="Shape 301"/>
          <p:cNvGrpSpPr/>
          <p:nvPr/>
        </p:nvGrpSpPr>
        <p:grpSpPr>
          <a:xfrm>
            <a:off x="5845351" y="1562501"/>
            <a:ext cx="3277851" cy="5204058"/>
            <a:chOff x="0" y="0"/>
            <a:chExt cx="3277851" cy="5204058"/>
          </a:xfrm>
        </p:grpSpPr>
        <p:sp>
          <p:nvSpPr>
            <p:cNvPr id="302" name="Shape 302"/>
            <p:cNvSpPr/>
            <p:nvPr/>
          </p:nvSpPr>
          <p:spPr>
            <a:xfrm>
              <a:off x="0" y="0"/>
              <a:ext cx="636017" cy="5204058"/>
            </a:xfrm>
            <a:prstGeom prst="rect">
              <a:avLst/>
            </a:prstGeom>
            <a:blipFill>
              <a:blip r:embed="rId2"/>
              <a:stretch/>
            </a:blipFill>
          </p:spPr>
          <p:txBody>
            <a:bodyPr wrap="square" lIns="0" tIns="0" rIns="0" bIns="0"/>
            <a:lstStyle/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1800" b="0" i="0" u="none" strike="noStrike" cap="none" spc="0" baseline="0">
                <a:solidFill>
                  <a:srgbClr val="000000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03" name="Shape 303"/>
            <p:cNvSpPr/>
            <p:nvPr/>
          </p:nvSpPr>
          <p:spPr>
            <a:xfrm>
              <a:off x="135573" y="309439"/>
              <a:ext cx="3142278" cy="4335033"/>
            </a:xfrm>
            <a:prstGeom prst="rect">
              <a:avLst/>
            </a:prstGeom>
          </p:spPr>
          <p:txBody>
            <a:bodyPr wrap="square" lIns="91440" tIns="45720" rIns="91440" bIns="45720">
              <a:spAutoFit/>
            </a:bodyPr>
            <a:lstStyle>
              <a:defPPr/>
              <a:lvl1pPr marL="0" lvl="0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sz="1300" b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992 Спортивных объектов</a:t>
              </a:r>
              <a:r>
                <a:rPr sz="130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, </a:t>
              </a:r>
              <a:r>
                <a:rPr sz="13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в т.ч. </a:t>
              </a:r>
              <a:endParaRPr sz="1300" b="0" i="0" u="none" strike="noStrike" cap="none" spc="0" baseline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endParaRPr>
            </a:p>
            <a:p>
              <a:pPr marL="108000" lvl="0" indent="-10800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Font typeface="Arial"/>
                <a:buChar char="•"/>
              </a:pPr>
              <a:r>
                <a:rPr sz="13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Ледовый дворец спорта</a:t>
              </a:r>
            </a:p>
            <a:p>
              <a:pPr marL="108000" lvl="0" indent="-10800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Font typeface="Arial"/>
                <a:buChar char="•"/>
              </a:pPr>
              <a:r>
                <a:rPr sz="13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Спортивный комплекс   «Олимпиец»</a:t>
              </a:r>
            </a:p>
            <a:p>
              <a:pPr marL="108000" lvl="0" indent="-10800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Font typeface="Arial"/>
                <a:buChar char="•"/>
              </a:pPr>
              <a:r>
                <a:rPr sz="13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Спортивный комплекс «Дружба»</a:t>
              </a:r>
            </a:p>
            <a:p>
              <a:pPr marL="108000" lvl="0" indent="-10800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Font typeface="Arial"/>
                <a:buChar char="•"/>
              </a:pPr>
              <a:r>
                <a:rPr sz="13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«Премьер Арена»</a:t>
              </a:r>
            </a:p>
            <a:p>
              <a:pPr marL="108000" lvl="0" indent="-10800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Font typeface="Arial"/>
                <a:buChar char="•"/>
              </a:pPr>
              <a:r>
                <a:rPr sz="13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Региональный центр адаптивного спорта</a:t>
              </a:r>
            </a:p>
            <a:p>
              <a:pPr marL="108000" lvl="0" indent="-10800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Font typeface="Arial"/>
                <a:buChar char="•"/>
              </a:pPr>
              <a:r>
                <a:rPr sz="13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Спортивный комплекс «Газовик»</a:t>
              </a:r>
            </a:p>
            <a:p>
              <a:pPr marL="108000" lvl="0" indent="-10800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Font typeface="Arial"/>
                <a:buChar char="•"/>
              </a:pPr>
              <a:r>
                <a:rPr sz="13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ФОК «Нефтяник»</a:t>
              </a:r>
            </a:p>
            <a:p>
              <a:pPr marL="285750" lvl="0" indent="-285750">
                <a:lnSpc>
                  <a:spcPct val="90000"/>
                </a:lnSpc>
                <a:buFont typeface="Arial"/>
                <a:buChar char="•"/>
              </a:pPr>
              <a:endParaRPr sz="130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endParaRPr>
            </a:p>
            <a:p>
              <a:pPr lvl="0">
                <a:lnSpc>
                  <a:spcPct val="90000"/>
                </a:lnSpc>
              </a:pPr>
              <a:r>
                <a:rPr sz="1300" b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9 муниципальных учреждений дополнительного спортивного образования</a:t>
              </a:r>
              <a:r>
                <a:rPr sz="13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, в т.ч.</a:t>
              </a:r>
            </a:p>
            <a:p>
              <a:pPr lvl="0">
                <a:lnSpc>
                  <a:spcPct val="90000"/>
                </a:lnSpc>
              </a:pPr>
              <a:endParaRPr sz="130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endParaRPr>
            </a:p>
            <a:p>
              <a:pPr lvl="0">
                <a:lnSpc>
                  <a:spcPct val="90000"/>
                </a:lnSpc>
              </a:pPr>
              <a:r>
                <a:rPr sz="1300" b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5 спортивных школ олимпийского резерва</a:t>
              </a:r>
            </a:p>
            <a:p>
              <a:pPr marL="108000" lvl="0" indent="-10800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Font typeface="Arial"/>
                <a:buChar char="•"/>
              </a:pPr>
              <a:r>
                <a:rPr sz="13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МАУ Спортивная школа «Вымпел»</a:t>
              </a:r>
            </a:p>
            <a:p>
              <a:pPr marL="108000" lvl="0" indent="-10800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Font typeface="Arial"/>
                <a:buChar char="•"/>
              </a:pPr>
              <a:r>
                <a:rPr sz="13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МАОУ Спортивная школа «Юность»</a:t>
              </a:r>
            </a:p>
            <a:p>
              <a:pPr lvl="0">
                <a:lnSpc>
                  <a:spcPct val="90000"/>
                </a:lnSpc>
              </a:pPr>
              <a:endParaRPr sz="130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endParaRPr>
            </a:p>
          </p:txBody>
        </p:sp>
      </p:grpSp>
      <p:grpSp>
        <p:nvGrpSpPr>
          <p:cNvPr id="304" name="Shape 304"/>
          <p:cNvGrpSpPr/>
          <p:nvPr/>
        </p:nvGrpSpPr>
        <p:grpSpPr>
          <a:xfrm>
            <a:off x="3025879" y="1562501"/>
            <a:ext cx="2846497" cy="5204058"/>
            <a:chOff x="0" y="0"/>
            <a:chExt cx="2846497" cy="5204058"/>
          </a:xfrm>
        </p:grpSpPr>
        <p:sp>
          <p:nvSpPr>
            <p:cNvPr id="305" name="Shape 305"/>
            <p:cNvSpPr/>
            <p:nvPr/>
          </p:nvSpPr>
          <p:spPr>
            <a:xfrm>
              <a:off x="0" y="0"/>
              <a:ext cx="636016" cy="5204058"/>
            </a:xfrm>
            <a:prstGeom prst="rect">
              <a:avLst/>
            </a:prstGeom>
            <a:blipFill>
              <a:blip r:embed="rId2"/>
              <a:stretch/>
            </a:blipFill>
          </p:spPr>
          <p:txBody>
            <a:bodyPr wrap="square" lIns="0" tIns="0" rIns="0" bIns="0"/>
            <a:lstStyle/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1800" b="0" i="0" u="none" strike="noStrike" cap="none" spc="0" baseline="0">
                <a:solidFill>
                  <a:srgbClr val="000000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06" name="Shape 306"/>
            <p:cNvSpPr/>
            <p:nvPr/>
          </p:nvSpPr>
          <p:spPr>
            <a:xfrm>
              <a:off x="84196" y="275975"/>
              <a:ext cx="2762301" cy="4919808"/>
            </a:xfrm>
            <a:prstGeom prst="rect">
              <a:avLst/>
            </a:prstGeom>
          </p:spPr>
          <p:txBody>
            <a:bodyPr wrap="square" lIns="91440" tIns="45720" rIns="91440" bIns="45720">
              <a:spAutoFit/>
            </a:bodyPr>
            <a:lstStyle/>
            <a:p>
              <a:pPr marL="0" marR="0" indent="0" algn="l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sz="1300" b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Более 60 </a:t>
              </a:r>
              <a:r>
                <a:rPr sz="1300" b="1" i="0" u="none" strike="noStrike" cap="none" spc="0" baseline="0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 медицинских организаций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marR="0" indent="0" algn="l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</a:pPr>
              <a:endParaRPr sz="1000" b="0" i="0" u="none" strike="noStrike" cap="none" spc="0" baseline="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endParaRPr>
            </a:p>
            <a:p>
              <a:pPr marL="0" indent="0" algn="l">
                <a:lnSpc>
                  <a:spcPct val="80000"/>
                </a:lnSpc>
                <a:spcAft>
                  <a:spcPts val="600"/>
                </a:spcAft>
              </a:pPr>
              <a:r>
                <a:rPr sz="1300" b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Учреждения, оказывающие  специализированную, высокотехнологичную, медицинскую помощь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lnSpc>
                  <a:spcPct val="80000"/>
                </a:lnSpc>
                <a:spcAft>
                  <a:spcPts val="600"/>
                </a:spcAft>
              </a:pPr>
              <a:r>
                <a:rPr sz="13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Сургутский окружной клинический центр охраны материнства и детства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lnSpc>
                  <a:spcPct val="80000"/>
                </a:lnSpc>
                <a:spcAft>
                  <a:spcPts val="600"/>
                </a:spcAft>
              </a:pPr>
              <a:endParaRPr sz="50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endParaRPr>
            </a:p>
            <a:p>
              <a:pPr marL="0" indent="0" algn="l">
                <a:lnSpc>
                  <a:spcPct val="80000"/>
                </a:lnSpc>
                <a:spcAft>
                  <a:spcPts val="600"/>
                </a:spcAft>
              </a:pPr>
              <a:r>
                <a:rPr sz="13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Окружной кардиологический диспансер «Центр диагностики и сердечно-сосудистой хирургии»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lnSpc>
                  <a:spcPct val="80000"/>
                </a:lnSpc>
                <a:spcAft>
                  <a:spcPts val="600"/>
                </a:spcAft>
              </a:pPr>
              <a:endParaRPr sz="50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endParaRPr>
            </a:p>
            <a:p>
              <a:pPr marL="0" indent="0" algn="l">
                <a:lnSpc>
                  <a:spcPct val="80000"/>
                </a:lnSpc>
                <a:spcAft>
                  <a:spcPts val="600"/>
                </a:spcAft>
              </a:pPr>
              <a:r>
                <a:rPr sz="13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Сургутская клиническая травматологическая больница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lnSpc>
                  <a:spcPct val="80000"/>
                </a:lnSpc>
                <a:spcAft>
                  <a:spcPts val="600"/>
                </a:spcAft>
              </a:pPr>
              <a:endParaRPr sz="50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endParaRPr>
            </a:p>
            <a:p>
              <a:pPr marL="0" indent="0" algn="l">
                <a:lnSpc>
                  <a:spcPct val="80000"/>
                </a:lnSpc>
                <a:spcAft>
                  <a:spcPts val="600"/>
                </a:spcAft>
              </a:pPr>
              <a:r>
                <a:rPr sz="13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Сургутская окружная клиническая больница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lnSpc>
                  <a:spcPct val="80000"/>
                </a:lnSpc>
                <a:spcAft>
                  <a:spcPts val="600"/>
                </a:spcAft>
              </a:pPr>
              <a:endParaRPr sz="50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endParaRPr>
            </a:p>
            <a:p>
              <a:pPr marL="0" indent="0" algn="l">
                <a:lnSpc>
                  <a:spcPct val="80000"/>
                </a:lnSpc>
                <a:spcAft>
                  <a:spcPts val="600"/>
                </a:spcAft>
              </a:pPr>
              <a:r>
                <a:rPr sz="13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</a:rPr>
                <a:t>Сургутский клинический кожно-венерологический диспансер</a:t>
              </a:r>
              <a:endParaRPr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lnSpc>
                  <a:spcPct val="90000"/>
                </a:lnSpc>
                <a:spcAft>
                  <a:spcPts val="600"/>
                </a:spcAft>
              </a:pPr>
              <a:endParaRPr sz="1300" b="0" i="0" u="none" strike="noStrike" cap="none" spc="0" baseline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endParaRPr>
            </a:p>
          </p:txBody>
        </p:sp>
      </p:grpSp>
      <p:sp>
        <p:nvSpPr>
          <p:cNvPr id="307" name="Shape 30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lvl="0"/>
          </a:lstStyle>
          <a:p>
            <a:r>
              <a:rPr sz="1200">
                <a:solidFill>
                  <a:srgbClr val="000000">
                    <a:tint val="75000"/>
                  </a:srgbClr>
                </a:solidFill>
              </a:rPr>
              <a:t>8</a:t>
            </a:r>
          </a:p>
        </p:txBody>
      </p:sp>
      <p:pic>
        <p:nvPicPr>
          <p:cNvPr id="309" name="Picture 309"/>
          <p:cNvPicPr/>
          <p:nvPr/>
        </p:nvPicPr>
        <p:blipFill>
          <a:blip r:embed="rId3"/>
          <a:stretch/>
        </p:blipFill>
        <p:spPr>
          <a:xfrm>
            <a:off x="3976019" y="1203941"/>
            <a:ext cx="595981" cy="465360"/>
          </a:xfrm>
          <a:prstGeom prst="rect">
            <a:avLst/>
          </a:prstGeom>
        </p:spPr>
      </p:pic>
      <p:pic>
        <p:nvPicPr>
          <p:cNvPr id="311" name="Picture 311"/>
          <p:cNvPicPr/>
          <p:nvPr/>
        </p:nvPicPr>
        <p:blipFill>
          <a:blip r:embed="rId4"/>
          <a:stretch/>
        </p:blipFill>
        <p:spPr>
          <a:xfrm>
            <a:off x="10075943" y="1203941"/>
            <a:ext cx="586655" cy="575998"/>
          </a:xfrm>
          <a:prstGeom prst="rect">
            <a:avLst/>
          </a:prstGeom>
        </p:spPr>
      </p:pic>
      <p:pic>
        <p:nvPicPr>
          <p:cNvPr id="313" name="Picture 313"/>
          <p:cNvPicPr/>
          <p:nvPr/>
        </p:nvPicPr>
        <p:blipFill>
          <a:blip r:embed="rId5"/>
          <a:stretch/>
        </p:blipFill>
        <p:spPr>
          <a:xfrm>
            <a:off x="6972788" y="1203942"/>
            <a:ext cx="549172" cy="502996"/>
          </a:xfrm>
          <a:prstGeom prst="rect">
            <a:avLst/>
          </a:prstGeom>
        </p:spPr>
      </p:pic>
      <p:pic>
        <p:nvPicPr>
          <p:cNvPr id="315" name="Picture 315"/>
          <p:cNvPicPr/>
          <p:nvPr/>
        </p:nvPicPr>
        <p:blipFill>
          <a:blip r:embed="rId6"/>
          <a:stretch/>
        </p:blipFill>
        <p:spPr>
          <a:xfrm>
            <a:off x="1119711" y="1203943"/>
            <a:ext cx="586937" cy="50299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/>
        </p:nvSpPr>
        <p:spPr>
          <a:xfrm>
            <a:off x="12077464" y="0"/>
            <a:ext cx="147826" cy="6858000"/>
          </a:xfrm>
          <a:prstGeom prst="rect">
            <a:avLst/>
          </a:prstGeom>
          <a:blipFill>
            <a:blip r:embed="rId2"/>
            <a:stretch/>
          </a:blipFill>
        </p:spPr>
        <p:txBody>
          <a:bodyPr wrap="square" lIns="0" tIns="0" rIns="0" bIns="0"/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1800" b="0" i="0" u="none" strike="noStrike" cap="none" spc="0" baseline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318" name="Shape 318"/>
          <p:cNvGrpSpPr/>
          <p:nvPr/>
        </p:nvGrpSpPr>
        <p:grpSpPr>
          <a:xfrm>
            <a:off x="535052" y="2848827"/>
            <a:ext cx="329184" cy="329183"/>
            <a:chOff x="0" y="0"/>
            <a:chExt cx="329184" cy="329183"/>
          </a:xfrm>
        </p:grpSpPr>
        <p:sp>
          <p:nvSpPr>
            <p:cNvPr id="319" name="Shape 319"/>
            <p:cNvSpPr/>
            <p:nvPr/>
          </p:nvSpPr>
          <p:spPr>
            <a:xfrm>
              <a:off x="0" y="0"/>
              <a:ext cx="329184" cy="329183"/>
            </a:xfrm>
            <a:prstGeom prst="rect">
              <a:avLst/>
            </a:prstGeom>
            <a:blipFill>
              <a:blip r:embed="rId3"/>
              <a:stretch/>
            </a:blipFill>
          </p:spPr>
          <p:txBody>
            <a:bodyPr wrap="square" lIns="0" tIns="0" rIns="0" bIns="0"/>
            <a:lstStyle/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1800" b="0" i="0" u="none" strike="noStrike" cap="none" spc="0" baseline="0">
                <a:solidFill>
                  <a:srgbClr val="000000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20" name="Shape 320"/>
            <p:cNvSpPr/>
            <p:nvPr/>
          </p:nvSpPr>
          <p:spPr>
            <a:xfrm>
              <a:off x="59435" y="48387"/>
              <a:ext cx="211836" cy="214883"/>
            </a:xfrm>
            <a:prstGeom prst="rect">
              <a:avLst/>
            </a:prstGeom>
            <a:blipFill>
              <a:blip r:embed="rId4"/>
              <a:stretch/>
            </a:blipFill>
          </p:spPr>
          <p:txBody>
            <a:bodyPr wrap="square" lIns="0" tIns="0" rIns="0" bIns="0"/>
            <a:lstStyle/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1800" b="0" i="0" u="none" strike="noStrike" cap="none" spc="0" baseline="0">
                <a:solidFill>
                  <a:srgbClr val="000000"/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321" name="Shape 3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rPr sz="1200">
                <a:solidFill>
                  <a:srgbClr val="000000">
                    <a:tint val="75000"/>
                  </a:srgbClr>
                </a:solidFill>
              </a:rPr>
              <a:t>9</a:t>
            </a:r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323" name="Picture 323"/>
          <p:cNvPicPr/>
          <p:nvPr/>
        </p:nvPicPr>
        <p:blipFill>
          <a:blip r:embed="rId5"/>
          <a:stretch/>
        </p:blipFill>
        <p:spPr>
          <a:xfrm>
            <a:off x="572060" y="3990749"/>
            <a:ext cx="4017506" cy="2199080"/>
          </a:xfrm>
          <a:prstGeom prst="rect">
            <a:avLst/>
          </a:prstGeom>
        </p:spPr>
      </p:pic>
      <p:sp>
        <p:nvSpPr>
          <p:cNvPr id="324" name="Shape 324"/>
          <p:cNvSpPr/>
          <p:nvPr/>
        </p:nvSpPr>
        <p:spPr>
          <a:xfrm>
            <a:off x="949675" y="2696996"/>
            <a:ext cx="10118032" cy="632846"/>
          </a:xfrm>
          <a:prstGeom prst="roundRect">
            <a:avLst/>
          </a:prstGeom>
          <a:gradFill>
            <a:gsLst>
              <a:gs pos="16000">
                <a:srgbClr val="DEE8F3"/>
              </a:gs>
              <a:gs pos="37000">
                <a:srgbClr val="D3E0EF"/>
              </a:gs>
              <a:gs pos="0">
                <a:schemeClr val="accent1">
                  <a:lumMod val="5000"/>
                  <a:lumOff val="95000"/>
                </a:schemeClr>
              </a:gs>
              <a:gs pos="58000">
                <a:schemeClr val="accent1">
                  <a:lumMod val="40000"/>
                  <a:lumOff val="60000"/>
                </a:schemeClr>
              </a:gs>
              <a:gs pos="83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0" indent="0" algn="ctr"/>
            <a:endParaRPr sz="2200" b="1">
              <a:solidFill>
                <a:srgbClr val="394359"/>
              </a:solidFill>
              <a:latin typeface="Century Gothic"/>
              <a:ea typeface="Century Gothic"/>
              <a:cs typeface="Century Gothic"/>
            </a:endParaRPr>
          </a:p>
          <a:p>
            <a:pPr marL="0" indent="0" algn="ctr"/>
            <a:r>
              <a:rPr sz="2200" b="1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Преимущества для частного инвестора: 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  <a:p>
            <a:pPr marL="0" indent="0" algn="ctr"/>
            <a:endParaRPr sz="2200">
              <a:solidFill>
                <a:srgbClr val="394359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25" name="Shape 325"/>
          <p:cNvGrpSpPr/>
          <p:nvPr/>
        </p:nvGrpSpPr>
        <p:grpSpPr>
          <a:xfrm>
            <a:off x="4922875" y="3559758"/>
            <a:ext cx="6380128" cy="2781136"/>
            <a:chOff x="0" y="0"/>
            <a:chExt cx="6380128" cy="2781136"/>
          </a:xfrm>
        </p:grpSpPr>
        <p:sp>
          <p:nvSpPr>
            <p:cNvPr id="326" name="Shape 326"/>
            <p:cNvSpPr/>
            <p:nvPr/>
          </p:nvSpPr>
          <p:spPr>
            <a:xfrm>
              <a:off x="340595" y="721382"/>
              <a:ext cx="6039533" cy="632035"/>
            </a:xfrm>
            <a:prstGeom prst="roundRect">
              <a:avLst/>
            </a:prstGeom>
            <a:noFill/>
            <a:ln>
              <a:noFill/>
            </a:ln>
          </p:spPr>
          <p:txBody>
            <a:bodyPr lIns="91440" tIns="45720" rIns="91440" bIns="45720" anchor="ctr"/>
            <a:lstStyle/>
            <a:p>
              <a:pPr marL="0" indent="0" algn="ctr">
                <a:lnSpc>
                  <a:spcPct val="80000"/>
                </a:lnSpc>
              </a:pPr>
              <a:endParaRPr sz="1600" b="1">
                <a:solidFill>
                  <a:srgbClr val="394359"/>
                </a:solidFill>
                <a:latin typeface="Century Gothic"/>
                <a:ea typeface="Century Gothic"/>
                <a:cs typeface="Century Gothic"/>
              </a:endParaRPr>
            </a:p>
            <a:p>
              <a:pPr marL="0" indent="0" algn="l">
                <a:lnSpc>
                  <a:spcPct val="80000"/>
                </a:lnSpc>
              </a:pPr>
              <a:r>
                <a:rPr sz="1600" b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режим наибольшего благоприятствования при прохождении разрешительных и согласовательных процедур  в рамках проекта</a:t>
              </a:r>
              <a:endParaRPr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  <a:p>
              <a:pPr marL="0" indent="0" algn="ctr">
                <a:lnSpc>
                  <a:spcPct val="80000"/>
                </a:lnSpc>
              </a:pPr>
              <a:endParaRPr sz="1600" b="1">
                <a:solidFill>
                  <a:srgbClr val="394359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7" name="Shape 327"/>
            <p:cNvSpPr/>
            <p:nvPr/>
          </p:nvSpPr>
          <p:spPr>
            <a:xfrm>
              <a:off x="335430" y="0"/>
              <a:ext cx="6039533" cy="632845"/>
            </a:xfrm>
            <a:prstGeom prst="roundRect">
              <a:avLst/>
            </a:prstGeom>
            <a:noFill/>
            <a:ln>
              <a:noFill/>
            </a:ln>
          </p:spPr>
          <p:txBody>
            <a:bodyPr lIns="91440" tIns="45720" rIns="91440" bIns="45720" anchor="ctr"/>
            <a:lstStyle/>
            <a:p>
              <a:pPr marL="0" indent="0" algn="ctr">
                <a:lnSpc>
                  <a:spcPct val="80000"/>
                </a:lnSpc>
              </a:pPr>
              <a:endParaRPr sz="1600" b="1">
                <a:solidFill>
                  <a:srgbClr val="394359"/>
                </a:solidFill>
                <a:latin typeface="Century Gothic"/>
                <a:ea typeface="Century Gothic"/>
                <a:cs typeface="Century Gothic"/>
              </a:endParaRPr>
            </a:p>
            <a:p>
              <a:pPr marL="0" indent="0" algn="l">
                <a:lnSpc>
                  <a:spcPct val="80000"/>
                </a:lnSpc>
              </a:pPr>
              <a:r>
                <a:rPr sz="1600" b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дополнительные гарантии со стороны государства </a:t>
              </a:r>
            </a:p>
            <a:p>
              <a:pPr marL="0" indent="0" algn="l">
                <a:lnSpc>
                  <a:spcPct val="80000"/>
                </a:lnSpc>
              </a:pPr>
              <a:r>
                <a:rPr sz="1600" b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по обеспечению минимальной доходности проекта</a:t>
              </a:r>
              <a:endParaRPr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  <a:p>
              <a:pPr marL="0" indent="0" algn="ctr">
                <a:lnSpc>
                  <a:spcPct val="80000"/>
                </a:lnSpc>
              </a:pPr>
              <a:endParaRPr sz="1600" b="1">
                <a:solidFill>
                  <a:srgbClr val="394359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8" name="Shape 328"/>
            <p:cNvSpPr/>
            <p:nvPr/>
          </p:nvSpPr>
          <p:spPr>
            <a:xfrm>
              <a:off x="335431" y="1463401"/>
              <a:ext cx="6039532" cy="632845"/>
            </a:xfrm>
            <a:prstGeom prst="roundRect">
              <a:avLst/>
            </a:prstGeom>
            <a:noFill/>
            <a:ln>
              <a:noFill/>
            </a:ln>
          </p:spPr>
          <p:txBody>
            <a:bodyPr lIns="91440" tIns="45720" rIns="91440" bIns="45720" anchor="ctr"/>
            <a:lstStyle/>
            <a:p>
              <a:pPr marL="0" indent="0" algn="ctr">
                <a:lnSpc>
                  <a:spcPct val="80000"/>
                </a:lnSpc>
              </a:pPr>
              <a:endParaRPr sz="1600" b="1">
                <a:solidFill>
                  <a:srgbClr val="394359"/>
                </a:solidFill>
                <a:latin typeface="Century Gothic"/>
                <a:ea typeface="Century Gothic"/>
                <a:cs typeface="Century Gothic"/>
              </a:endParaRPr>
            </a:p>
            <a:p>
              <a:pPr marL="0" indent="0" algn="l">
                <a:lnSpc>
                  <a:spcPct val="80000"/>
                </a:lnSpc>
              </a:pPr>
              <a:r>
                <a:rPr sz="1600" b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долгосрочный характер отношений, позволяющий формировать устойчивые планы развития</a:t>
              </a:r>
              <a:endParaRPr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  <a:p>
              <a:pPr marL="0" indent="0" algn="ctr">
                <a:lnSpc>
                  <a:spcPct val="80000"/>
                </a:lnSpc>
              </a:pPr>
              <a:endParaRPr sz="1600" b="1">
                <a:solidFill>
                  <a:srgbClr val="394359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9" name="Shape 329"/>
            <p:cNvSpPr/>
            <p:nvPr/>
          </p:nvSpPr>
          <p:spPr>
            <a:xfrm>
              <a:off x="335431" y="2170157"/>
              <a:ext cx="6039532" cy="610979"/>
            </a:xfrm>
            <a:prstGeom prst="roundRect">
              <a:avLst/>
            </a:prstGeom>
            <a:noFill/>
            <a:ln>
              <a:noFill/>
            </a:ln>
          </p:spPr>
          <p:txBody>
            <a:bodyPr lIns="91440" tIns="45720" rIns="91440" bIns="45720" anchor="ctr"/>
            <a:lstStyle/>
            <a:p>
              <a:pPr marL="0" indent="0" algn="l">
                <a:lnSpc>
                  <a:spcPct val="80000"/>
                </a:lnSpc>
              </a:pPr>
              <a:r>
                <a:rPr sz="1600" b="1">
                  <a:solidFill>
                    <a:srgbClr val="394359"/>
                  </a:solidFill>
                  <a:latin typeface="Century Gothic"/>
                  <a:ea typeface="Century Gothic"/>
                  <a:cs typeface="Century Gothic"/>
                </a:rPr>
                <a:t>возможность минимального вложения собственных средств с учетом привлечения заемных средств</a:t>
              </a:r>
              <a:endParaRPr sz="1600" b="1">
                <a:solidFill>
                  <a:srgbClr val="394359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0" name="Shape 330"/>
            <p:cNvSpPr/>
            <p:nvPr/>
          </p:nvSpPr>
          <p:spPr>
            <a:xfrm>
              <a:off x="0" y="184038"/>
              <a:ext cx="347529" cy="246951"/>
            </a:xfrm>
            <a:custGeom>
              <a:avLst/>
              <a:gdLst>
                <a:gd name="T0" fmla="*/ 191508 w 52"/>
                <a:gd name="T1" fmla="*/ 11280 h 38"/>
                <a:gd name="T2" fmla="*/ 63836 w 52"/>
                <a:gd name="T3" fmla="*/ 139115 h 38"/>
                <a:gd name="T4" fmla="*/ 60081 w 52"/>
                <a:gd name="T5" fmla="*/ 142875 h 38"/>
                <a:gd name="T6" fmla="*/ 56326 w 52"/>
                <a:gd name="T7" fmla="*/ 139115 h 38"/>
                <a:gd name="T8" fmla="*/ 3755 w 52"/>
                <a:gd name="T9" fmla="*/ 86477 h 38"/>
                <a:gd name="T10" fmla="*/ 3755 w 52"/>
                <a:gd name="T11" fmla="*/ 78957 h 38"/>
                <a:gd name="T12" fmla="*/ 11265 w 52"/>
                <a:gd name="T13" fmla="*/ 78957 h 38"/>
                <a:gd name="T14" fmla="*/ 60081 w 52"/>
                <a:gd name="T15" fmla="*/ 124076 h 38"/>
                <a:gd name="T16" fmla="*/ 183998 w 52"/>
                <a:gd name="T17" fmla="*/ 3760 h 38"/>
                <a:gd name="T18" fmla="*/ 191508 w 52"/>
                <a:gd name="T19" fmla="*/ 3760 h 38"/>
                <a:gd name="T20" fmla="*/ 191508 w 52"/>
                <a:gd name="T21" fmla="*/ 11280 h 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52"/>
                <a:gd name="ODFBottom" fmla="val 38"/>
                <a:gd name="ODFWidth" fmla="val 52"/>
                <a:gd name="ODFHeight" fmla="val 38"/>
              </a:gdLst>
              <a:ahLst/>
              <a:cxnLst/>
              <a:rect l="OXMLTextRectL" t="OXMLTextRectT" r="OXMLTextRectR" b="OXMLTextRectB"/>
              <a:pathLst>
                <a:path w="52" h="38">
                  <a:moveTo>
                    <a:pt x="51" y="3"/>
                  </a:moveTo>
                  <a:cubicBezTo>
                    <a:pt x="17" y="37"/>
                    <a:pt x="17" y="37"/>
                    <a:pt x="17" y="37"/>
                  </a:cubicBezTo>
                  <a:cubicBezTo>
                    <a:pt x="17" y="38"/>
                    <a:pt x="17" y="38"/>
                    <a:pt x="16" y="38"/>
                  </a:cubicBezTo>
                  <a:cubicBezTo>
                    <a:pt x="15" y="38"/>
                    <a:pt x="15" y="38"/>
                    <a:pt x="15" y="37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1"/>
                    <a:pt x="1" y="21"/>
                  </a:cubicBezTo>
                  <a:cubicBezTo>
                    <a:pt x="1" y="20"/>
                    <a:pt x="3" y="20"/>
                    <a:pt x="3" y="21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0"/>
                    <a:pt x="51" y="0"/>
                    <a:pt x="51" y="1"/>
                  </a:cubicBezTo>
                  <a:cubicBezTo>
                    <a:pt x="52" y="1"/>
                    <a:pt x="52" y="3"/>
                    <a:pt x="51" y="3"/>
                  </a:cubicBezTo>
                  <a:close/>
                </a:path>
              </a:pathLst>
            </a:custGeom>
            <a:solidFill>
              <a:srgbClr val="00B050"/>
            </a:solidFill>
            <a:ln w="28575">
              <a:solidFill>
                <a:srgbClr val="44C0C5"/>
              </a:solidFill>
              <a:prstDash val="solid"/>
            </a:ln>
          </p:spPr>
          <p:txBody>
            <a:bodyPr lIns="91440" tIns="45720" rIns="91440" bIns="45720"/>
            <a:lstStyle/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2800" b="0" i="0" u="none" strike="noStrike" cap="none" spc="0" baseline="0">
                <a:solidFill>
                  <a:srgbClr val="000000"/>
                </a:solidFill>
                <a:latin typeface="SB Sans Display Light"/>
                <a:ea typeface="SB Sans Display Light"/>
                <a:cs typeface="SB Sans Display Light"/>
              </a:endParaRPr>
            </a:p>
          </p:txBody>
        </p:sp>
        <p:sp>
          <p:nvSpPr>
            <p:cNvPr id="331" name="Shape 331"/>
            <p:cNvSpPr/>
            <p:nvPr/>
          </p:nvSpPr>
          <p:spPr>
            <a:xfrm>
              <a:off x="0" y="888350"/>
              <a:ext cx="347529" cy="246951"/>
            </a:xfrm>
            <a:custGeom>
              <a:avLst/>
              <a:gdLst>
                <a:gd name="T0" fmla="*/ 191508 w 52"/>
                <a:gd name="T1" fmla="*/ 11280 h 38"/>
                <a:gd name="T2" fmla="*/ 63836 w 52"/>
                <a:gd name="T3" fmla="*/ 139115 h 38"/>
                <a:gd name="T4" fmla="*/ 60081 w 52"/>
                <a:gd name="T5" fmla="*/ 142875 h 38"/>
                <a:gd name="T6" fmla="*/ 56326 w 52"/>
                <a:gd name="T7" fmla="*/ 139115 h 38"/>
                <a:gd name="T8" fmla="*/ 3755 w 52"/>
                <a:gd name="T9" fmla="*/ 86477 h 38"/>
                <a:gd name="T10" fmla="*/ 3755 w 52"/>
                <a:gd name="T11" fmla="*/ 78957 h 38"/>
                <a:gd name="T12" fmla="*/ 11265 w 52"/>
                <a:gd name="T13" fmla="*/ 78957 h 38"/>
                <a:gd name="T14" fmla="*/ 60081 w 52"/>
                <a:gd name="T15" fmla="*/ 124076 h 38"/>
                <a:gd name="T16" fmla="*/ 183998 w 52"/>
                <a:gd name="T17" fmla="*/ 3760 h 38"/>
                <a:gd name="T18" fmla="*/ 191508 w 52"/>
                <a:gd name="T19" fmla="*/ 3760 h 38"/>
                <a:gd name="T20" fmla="*/ 191508 w 52"/>
                <a:gd name="T21" fmla="*/ 11280 h 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52"/>
                <a:gd name="ODFBottom" fmla="val 38"/>
                <a:gd name="ODFWidth" fmla="val 52"/>
                <a:gd name="ODFHeight" fmla="val 38"/>
              </a:gdLst>
              <a:ahLst/>
              <a:cxnLst/>
              <a:rect l="OXMLTextRectL" t="OXMLTextRectT" r="OXMLTextRectR" b="OXMLTextRectB"/>
              <a:pathLst>
                <a:path w="52" h="38">
                  <a:moveTo>
                    <a:pt x="51" y="3"/>
                  </a:moveTo>
                  <a:cubicBezTo>
                    <a:pt x="17" y="37"/>
                    <a:pt x="17" y="37"/>
                    <a:pt x="17" y="37"/>
                  </a:cubicBezTo>
                  <a:cubicBezTo>
                    <a:pt x="17" y="38"/>
                    <a:pt x="17" y="38"/>
                    <a:pt x="16" y="38"/>
                  </a:cubicBezTo>
                  <a:cubicBezTo>
                    <a:pt x="15" y="38"/>
                    <a:pt x="15" y="38"/>
                    <a:pt x="15" y="37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1"/>
                    <a:pt x="1" y="21"/>
                  </a:cubicBezTo>
                  <a:cubicBezTo>
                    <a:pt x="1" y="20"/>
                    <a:pt x="3" y="20"/>
                    <a:pt x="3" y="21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0"/>
                    <a:pt x="51" y="0"/>
                    <a:pt x="51" y="1"/>
                  </a:cubicBezTo>
                  <a:cubicBezTo>
                    <a:pt x="52" y="1"/>
                    <a:pt x="52" y="3"/>
                    <a:pt x="51" y="3"/>
                  </a:cubicBezTo>
                  <a:close/>
                </a:path>
              </a:pathLst>
            </a:custGeom>
            <a:solidFill>
              <a:srgbClr val="00B050"/>
            </a:solidFill>
            <a:ln w="28575">
              <a:solidFill>
                <a:srgbClr val="44C0C5"/>
              </a:solidFill>
              <a:prstDash val="solid"/>
            </a:ln>
          </p:spPr>
          <p:txBody>
            <a:bodyPr lIns="91440" tIns="45720" rIns="91440" bIns="45720"/>
            <a:lstStyle/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2800" b="0" i="0" u="none" strike="noStrike" cap="none" spc="0" baseline="0">
                <a:solidFill>
                  <a:srgbClr val="000000"/>
                </a:solidFill>
                <a:latin typeface="SB Sans Display Light"/>
                <a:ea typeface="SB Sans Display Light"/>
                <a:cs typeface="SB Sans Display Light"/>
              </a:endParaRPr>
            </a:p>
          </p:txBody>
        </p:sp>
        <p:sp>
          <p:nvSpPr>
            <p:cNvPr id="332" name="Shape 332"/>
            <p:cNvSpPr/>
            <p:nvPr/>
          </p:nvSpPr>
          <p:spPr>
            <a:xfrm>
              <a:off x="0" y="1665398"/>
              <a:ext cx="347529" cy="246952"/>
            </a:xfrm>
            <a:custGeom>
              <a:avLst/>
              <a:gdLst>
                <a:gd name="T0" fmla="*/ 191508 w 52"/>
                <a:gd name="T1" fmla="*/ 11280 h 38"/>
                <a:gd name="T2" fmla="*/ 63836 w 52"/>
                <a:gd name="T3" fmla="*/ 139115 h 38"/>
                <a:gd name="T4" fmla="*/ 60081 w 52"/>
                <a:gd name="T5" fmla="*/ 142875 h 38"/>
                <a:gd name="T6" fmla="*/ 56326 w 52"/>
                <a:gd name="T7" fmla="*/ 139115 h 38"/>
                <a:gd name="T8" fmla="*/ 3755 w 52"/>
                <a:gd name="T9" fmla="*/ 86477 h 38"/>
                <a:gd name="T10" fmla="*/ 3755 w 52"/>
                <a:gd name="T11" fmla="*/ 78957 h 38"/>
                <a:gd name="T12" fmla="*/ 11265 w 52"/>
                <a:gd name="T13" fmla="*/ 78957 h 38"/>
                <a:gd name="T14" fmla="*/ 60081 w 52"/>
                <a:gd name="T15" fmla="*/ 124076 h 38"/>
                <a:gd name="T16" fmla="*/ 183998 w 52"/>
                <a:gd name="T17" fmla="*/ 3760 h 38"/>
                <a:gd name="T18" fmla="*/ 191508 w 52"/>
                <a:gd name="T19" fmla="*/ 3760 h 38"/>
                <a:gd name="T20" fmla="*/ 191508 w 52"/>
                <a:gd name="T21" fmla="*/ 11280 h 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52"/>
                <a:gd name="ODFBottom" fmla="val 38"/>
                <a:gd name="ODFWidth" fmla="val 52"/>
                <a:gd name="ODFHeight" fmla="val 38"/>
              </a:gdLst>
              <a:ahLst/>
              <a:cxnLst/>
              <a:rect l="OXMLTextRectL" t="OXMLTextRectT" r="OXMLTextRectR" b="OXMLTextRectB"/>
              <a:pathLst>
                <a:path w="52" h="38">
                  <a:moveTo>
                    <a:pt x="51" y="3"/>
                  </a:moveTo>
                  <a:cubicBezTo>
                    <a:pt x="17" y="37"/>
                    <a:pt x="17" y="37"/>
                    <a:pt x="17" y="37"/>
                  </a:cubicBezTo>
                  <a:cubicBezTo>
                    <a:pt x="17" y="38"/>
                    <a:pt x="17" y="38"/>
                    <a:pt x="16" y="38"/>
                  </a:cubicBezTo>
                  <a:cubicBezTo>
                    <a:pt x="15" y="38"/>
                    <a:pt x="15" y="38"/>
                    <a:pt x="15" y="37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1"/>
                    <a:pt x="1" y="21"/>
                  </a:cubicBezTo>
                  <a:cubicBezTo>
                    <a:pt x="1" y="20"/>
                    <a:pt x="3" y="20"/>
                    <a:pt x="3" y="21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0"/>
                    <a:pt x="51" y="0"/>
                    <a:pt x="51" y="1"/>
                  </a:cubicBezTo>
                  <a:cubicBezTo>
                    <a:pt x="52" y="1"/>
                    <a:pt x="52" y="3"/>
                    <a:pt x="51" y="3"/>
                  </a:cubicBezTo>
                  <a:close/>
                </a:path>
              </a:pathLst>
            </a:custGeom>
            <a:solidFill>
              <a:srgbClr val="00B050"/>
            </a:solidFill>
            <a:ln w="28575">
              <a:solidFill>
                <a:srgbClr val="44C0C5"/>
              </a:solidFill>
              <a:prstDash val="solid"/>
            </a:ln>
          </p:spPr>
          <p:txBody>
            <a:bodyPr lIns="91440" tIns="45720" rIns="91440" bIns="45720"/>
            <a:lstStyle/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2800" b="0" i="0" u="none" strike="noStrike" cap="none" spc="0" baseline="0">
                <a:solidFill>
                  <a:srgbClr val="000000"/>
                </a:solidFill>
                <a:latin typeface="SB Sans Display Light"/>
                <a:ea typeface="SB Sans Display Light"/>
                <a:cs typeface="SB Sans Display Light"/>
              </a:endParaRPr>
            </a:p>
          </p:txBody>
        </p:sp>
        <p:sp>
          <p:nvSpPr>
            <p:cNvPr id="333" name="Shape 333"/>
            <p:cNvSpPr/>
            <p:nvPr/>
          </p:nvSpPr>
          <p:spPr>
            <a:xfrm>
              <a:off x="0" y="2329948"/>
              <a:ext cx="347529" cy="246952"/>
            </a:xfrm>
            <a:custGeom>
              <a:avLst/>
              <a:gdLst>
                <a:gd name="T0" fmla="*/ 191508 w 52"/>
                <a:gd name="T1" fmla="*/ 11280 h 38"/>
                <a:gd name="T2" fmla="*/ 63836 w 52"/>
                <a:gd name="T3" fmla="*/ 139115 h 38"/>
                <a:gd name="T4" fmla="*/ 60081 w 52"/>
                <a:gd name="T5" fmla="*/ 142875 h 38"/>
                <a:gd name="T6" fmla="*/ 56326 w 52"/>
                <a:gd name="T7" fmla="*/ 139115 h 38"/>
                <a:gd name="T8" fmla="*/ 3755 w 52"/>
                <a:gd name="T9" fmla="*/ 86477 h 38"/>
                <a:gd name="T10" fmla="*/ 3755 w 52"/>
                <a:gd name="T11" fmla="*/ 78957 h 38"/>
                <a:gd name="T12" fmla="*/ 11265 w 52"/>
                <a:gd name="T13" fmla="*/ 78957 h 38"/>
                <a:gd name="T14" fmla="*/ 60081 w 52"/>
                <a:gd name="T15" fmla="*/ 124076 h 38"/>
                <a:gd name="T16" fmla="*/ 183998 w 52"/>
                <a:gd name="T17" fmla="*/ 3760 h 38"/>
                <a:gd name="T18" fmla="*/ 191508 w 52"/>
                <a:gd name="T19" fmla="*/ 3760 h 38"/>
                <a:gd name="T20" fmla="*/ 191508 w 52"/>
                <a:gd name="T21" fmla="*/ 11280 h 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OXMLTextRectL" fmla="val 0"/>
                <a:gd name="OXMLTextRectT" fmla="val 0"/>
                <a:gd name="OXMLTextRectR" fmla="val w"/>
                <a:gd name="OXMLTextRectB" fmla="val h"/>
                <a:gd name="COTextRectL" fmla="*/ OXMLTextRectL 1 w"/>
                <a:gd name="COTextRectT" fmla="*/ OXMLTextRectT 1 h"/>
                <a:gd name="COTextRectR" fmla="*/ OXMLTextRectR 1 w"/>
                <a:gd name="COTextRectB" fmla="*/ OXMLTextRectB 1 h"/>
                <a:gd name="ODFLeft" fmla="val 0"/>
                <a:gd name="ODFTop" fmla="val 0"/>
                <a:gd name="ODFRight" fmla="val 52"/>
                <a:gd name="ODFBottom" fmla="val 38"/>
                <a:gd name="ODFWidth" fmla="val 52"/>
                <a:gd name="ODFHeight" fmla="val 38"/>
              </a:gdLst>
              <a:ahLst/>
              <a:cxnLst/>
              <a:rect l="OXMLTextRectL" t="OXMLTextRectT" r="OXMLTextRectR" b="OXMLTextRectB"/>
              <a:pathLst>
                <a:path w="52" h="38">
                  <a:moveTo>
                    <a:pt x="51" y="3"/>
                  </a:moveTo>
                  <a:cubicBezTo>
                    <a:pt x="17" y="37"/>
                    <a:pt x="17" y="37"/>
                    <a:pt x="17" y="37"/>
                  </a:cubicBezTo>
                  <a:cubicBezTo>
                    <a:pt x="17" y="38"/>
                    <a:pt x="17" y="38"/>
                    <a:pt x="16" y="38"/>
                  </a:cubicBezTo>
                  <a:cubicBezTo>
                    <a:pt x="15" y="38"/>
                    <a:pt x="15" y="38"/>
                    <a:pt x="15" y="37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1"/>
                    <a:pt x="1" y="21"/>
                  </a:cubicBezTo>
                  <a:cubicBezTo>
                    <a:pt x="1" y="20"/>
                    <a:pt x="3" y="20"/>
                    <a:pt x="3" y="21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0"/>
                    <a:pt x="51" y="0"/>
                    <a:pt x="51" y="1"/>
                  </a:cubicBezTo>
                  <a:cubicBezTo>
                    <a:pt x="52" y="1"/>
                    <a:pt x="52" y="3"/>
                    <a:pt x="51" y="3"/>
                  </a:cubicBezTo>
                  <a:close/>
                </a:path>
              </a:pathLst>
            </a:custGeom>
            <a:solidFill>
              <a:srgbClr val="00B050"/>
            </a:solidFill>
            <a:ln w="28575">
              <a:solidFill>
                <a:srgbClr val="44C0C5"/>
              </a:solidFill>
              <a:prstDash val="solid"/>
            </a:ln>
          </p:spPr>
          <p:txBody>
            <a:bodyPr lIns="91440" tIns="45720" rIns="91440" bIns="45720"/>
            <a:lstStyle/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sz="2800" b="0" i="0" u="none" strike="noStrike" cap="none" spc="0" baseline="0">
                <a:solidFill>
                  <a:srgbClr val="000000"/>
                </a:solidFill>
                <a:latin typeface="SB Sans Display Light"/>
                <a:ea typeface="SB Sans Display Light"/>
                <a:cs typeface="SB Sans Display Light"/>
              </a:endParaRPr>
            </a:p>
          </p:txBody>
        </p:sp>
      </p:grpSp>
      <p:sp>
        <p:nvSpPr>
          <p:cNvPr id="334" name="Shape 334"/>
          <p:cNvSpPr/>
          <p:nvPr/>
        </p:nvSpPr>
        <p:spPr>
          <a:xfrm>
            <a:off x="949676" y="748451"/>
            <a:ext cx="10118033" cy="525173"/>
          </a:xfrm>
          <a:prstGeom prst="roundRect">
            <a:avLst/>
          </a:prstGeom>
          <a:gradFill>
            <a:gsLst>
              <a:gs pos="16000">
                <a:srgbClr val="DEE8F3">
                  <a:alpha val="15000"/>
                </a:srgbClr>
              </a:gs>
              <a:gs pos="37000">
                <a:srgbClr val="D3E0EF"/>
              </a:gs>
              <a:gs pos="0">
                <a:schemeClr val="accent1">
                  <a:lumMod val="5000"/>
                  <a:lumOff val="95000"/>
                </a:schemeClr>
              </a:gs>
              <a:gs pos="58000">
                <a:schemeClr val="accent1">
                  <a:lumMod val="40000"/>
                  <a:lumOff val="60000"/>
                </a:schemeClr>
              </a:gs>
              <a:gs pos="83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lstStyle/>
          <a:p>
            <a:pPr marL="12700" indent="0" algn="ctr">
              <a:spcBef>
                <a:spcPts val="100"/>
              </a:spcBef>
            </a:pPr>
            <a:r>
              <a:rPr sz="2800" b="1" spc="-5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Проекты развития социальной сферы (ГЧП)</a:t>
            </a:r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5" name="Shape 335"/>
          <p:cNvSpPr/>
          <p:nvPr/>
        </p:nvSpPr>
        <p:spPr>
          <a:xfrm>
            <a:off x="261118" y="1393423"/>
            <a:ext cx="11321282" cy="1137157"/>
          </a:xfrm>
          <a:prstGeom prst="round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/>
          <a:p>
            <a:pPr marL="12700" indent="0" algn="ctr">
              <a:spcBef>
                <a:spcPts val="100"/>
              </a:spcBef>
            </a:pPr>
            <a:r>
              <a:rPr sz="1600" b="1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Государственно-частное партнерство </a:t>
            </a:r>
            <a:r>
              <a:rPr sz="150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- привлечение органами государственного управления частного бизнеса для выполнения работ по техническому обслуживанию, эксплуатации, реконструкции, модернизации или новому строительству объектов общественной инфраструктуры и предоставлению публичных  услуг </a:t>
            </a:r>
          </a:p>
          <a:p>
            <a:pPr marL="12700" indent="0" algn="ctr">
              <a:spcBef>
                <a:spcPts val="100"/>
              </a:spcBef>
            </a:pPr>
            <a:r>
              <a:rPr sz="1500">
                <a:solidFill>
                  <a:srgbClr val="394359"/>
                </a:solidFill>
                <a:latin typeface="Century Gothic"/>
                <a:ea typeface="Century Gothic"/>
                <a:cs typeface="Century Gothic"/>
              </a:rPr>
              <a:t>с использованием таких объектов на условиях разделения рисков, компетенций и ответственности</a:t>
            </a:r>
            <a:endParaRPr sz="1500" b="1" spc="-5">
              <a:solidFill>
                <a:srgbClr val="394359"/>
              </a:solidFill>
              <a:latin typeface="Century Gothic"/>
              <a:ea typeface="Century Gothic"/>
              <a:cs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</a:gradFill>
      </a:fillStyleLst>
      <a:lnStyleLst>
        <a:ln w="9525">
          <a:solidFill>
            <a:schemeClr val="phClr">
              <a:shade val="95000"/>
              <a:satMod val="105000"/>
            </a:schemeClr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Normal.dotm</Template>
  <TotalTime>4</TotalTime>
  <Words>1437</Words>
  <Application>Microsoft Office PowerPoint</Application>
  <DocSecurity>0</DocSecurity>
  <PresentationFormat>Широкоэкранный</PresentationFormat>
  <Paragraphs>377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Akrobat</vt:lpstr>
      <vt:lpstr>Arial</vt:lpstr>
      <vt:lpstr>Arial Black</vt:lpstr>
      <vt:lpstr>Calibri</vt:lpstr>
      <vt:lpstr>Century Gothic</vt:lpstr>
      <vt:lpstr>SB Sans Display Light</vt:lpstr>
      <vt:lpstr>Times New Roman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Борисова Екатерина Сергеевна</cp:lastModifiedBy>
  <cp:revision>5</cp:revision>
  <dcterms:modified xsi:type="dcterms:W3CDTF">2024-09-20T06:42:31Z</dcterms:modified>
</cp:coreProperties>
</file>