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0"/>
  </p:notesMasterIdLst>
  <p:handoutMasterIdLst>
    <p:handoutMasterId r:id="rId41"/>
  </p:handoutMasterIdLst>
  <p:sldIdLst>
    <p:sldId id="419" r:id="rId2"/>
    <p:sldId id="846" r:id="rId3"/>
    <p:sldId id="844" r:id="rId4"/>
    <p:sldId id="785" r:id="rId5"/>
    <p:sldId id="553" r:id="rId6"/>
    <p:sldId id="779" r:id="rId7"/>
    <p:sldId id="886" r:id="rId8"/>
    <p:sldId id="868" r:id="rId9"/>
    <p:sldId id="893" r:id="rId10"/>
    <p:sldId id="870" r:id="rId11"/>
    <p:sldId id="900" r:id="rId12"/>
    <p:sldId id="901" r:id="rId13"/>
    <p:sldId id="884" r:id="rId14"/>
    <p:sldId id="902" r:id="rId15"/>
    <p:sldId id="890" r:id="rId16"/>
    <p:sldId id="867" r:id="rId17"/>
    <p:sldId id="853" r:id="rId18"/>
    <p:sldId id="903" r:id="rId19"/>
    <p:sldId id="866" r:id="rId20"/>
    <p:sldId id="790" r:id="rId21"/>
    <p:sldId id="852" r:id="rId22"/>
    <p:sldId id="904" r:id="rId23"/>
    <p:sldId id="842" r:id="rId24"/>
    <p:sldId id="845" r:id="rId25"/>
    <p:sldId id="793" r:id="rId26"/>
    <p:sldId id="881" r:id="rId27"/>
    <p:sldId id="892" r:id="rId28"/>
    <p:sldId id="891" r:id="rId29"/>
    <p:sldId id="872" r:id="rId30"/>
    <p:sldId id="879" r:id="rId31"/>
    <p:sldId id="880" r:id="rId32"/>
    <p:sldId id="878" r:id="rId33"/>
    <p:sldId id="905" r:id="rId34"/>
    <p:sldId id="822" r:id="rId35"/>
    <p:sldId id="876" r:id="rId36"/>
    <p:sldId id="825" r:id="rId37"/>
    <p:sldId id="811" r:id="rId38"/>
    <p:sldId id="643" r:id="rId39"/>
  </p:sldIdLst>
  <p:sldSz cx="12188825" cy="6858000"/>
  <p:notesSz cx="6799263" cy="9875838"/>
  <p:defaultTextStyle>
    <a:defPPr>
      <a:defRPr lang="ru-RU"/>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15:guide id="1" orient="horz" pos="3111"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6C"/>
    <a:srgbClr val="82468C"/>
    <a:srgbClr val="5F5F5F"/>
    <a:srgbClr val="00703C"/>
    <a:srgbClr val="CCD4DD"/>
    <a:srgbClr val="002A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45" autoAdjust="0"/>
    <p:restoredTop sz="94610" autoAdjust="0"/>
  </p:normalViewPr>
  <p:slideViewPr>
    <p:cSldViewPr snapToGrid="0">
      <p:cViewPr varScale="1">
        <p:scale>
          <a:sx n="153" d="100"/>
          <a:sy n="153" d="100"/>
        </p:scale>
        <p:origin x="408" y="184"/>
      </p:cViewPr>
      <p:guideLst>
        <p:guide orient="horz" pos="2160"/>
        <p:guide pos="38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9" d="100"/>
          <a:sy n="99" d="100"/>
        </p:scale>
        <p:origin x="-2580" y="-102"/>
      </p:cViewPr>
      <p:guideLst>
        <p:guide orient="horz" pos="3111"/>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1"/>
            <a:ext cx="2946347" cy="493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defRPr sz="1200" b="0">
                <a:latin typeface="Arial" charset="0"/>
              </a:defRPr>
            </a:lvl1pPr>
          </a:lstStyle>
          <a:p>
            <a:pPr>
              <a:defRPr/>
            </a:pPr>
            <a:endParaRPr lang="ru-RU"/>
          </a:p>
        </p:txBody>
      </p:sp>
      <p:sp>
        <p:nvSpPr>
          <p:cNvPr id="114691" name="Rectangle 3"/>
          <p:cNvSpPr>
            <a:spLocks noGrp="1" noChangeArrowheads="1"/>
          </p:cNvSpPr>
          <p:nvPr>
            <p:ph type="dt" sz="quarter" idx="1"/>
          </p:nvPr>
        </p:nvSpPr>
        <p:spPr bwMode="auto">
          <a:xfrm>
            <a:off x="3851343" y="1"/>
            <a:ext cx="2946347" cy="493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a:defRPr sz="1200" b="0">
                <a:latin typeface="Arial" charset="0"/>
              </a:defRPr>
            </a:lvl1pPr>
          </a:lstStyle>
          <a:p>
            <a:pPr>
              <a:defRPr/>
            </a:pPr>
            <a:endParaRPr lang="ru-RU"/>
          </a:p>
        </p:txBody>
      </p:sp>
      <p:sp>
        <p:nvSpPr>
          <p:cNvPr id="114692" name="Rectangle 4"/>
          <p:cNvSpPr>
            <a:spLocks noGrp="1" noChangeArrowheads="1"/>
          </p:cNvSpPr>
          <p:nvPr>
            <p:ph type="ftr" sz="quarter" idx="2"/>
          </p:nvPr>
        </p:nvSpPr>
        <p:spPr bwMode="auto">
          <a:xfrm>
            <a:off x="0" y="9380333"/>
            <a:ext cx="2946347" cy="493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defRPr sz="1200" b="0">
                <a:latin typeface="Arial" charset="0"/>
              </a:defRPr>
            </a:lvl1pPr>
          </a:lstStyle>
          <a:p>
            <a:pPr>
              <a:defRPr/>
            </a:pPr>
            <a:endParaRPr lang="ru-RU"/>
          </a:p>
        </p:txBody>
      </p:sp>
      <p:sp>
        <p:nvSpPr>
          <p:cNvPr id="114693" name="Rectangle 5"/>
          <p:cNvSpPr>
            <a:spLocks noGrp="1" noChangeArrowheads="1"/>
          </p:cNvSpPr>
          <p:nvPr>
            <p:ph type="sldNum" sz="quarter" idx="3"/>
          </p:nvPr>
        </p:nvSpPr>
        <p:spPr bwMode="auto">
          <a:xfrm>
            <a:off x="3851343" y="9380333"/>
            <a:ext cx="2946347" cy="493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a:defRPr sz="1200" b="0">
                <a:latin typeface="Arial" charset="0"/>
              </a:defRPr>
            </a:lvl1pPr>
          </a:lstStyle>
          <a:p>
            <a:pPr>
              <a:defRPr/>
            </a:pPr>
            <a:fld id="{0F0DC725-DDE8-42E4-80B7-B3EF10A58A1E}" type="slidenum">
              <a:rPr lang="ru-RU"/>
              <a:pPr>
                <a:defRPr/>
              </a:pPr>
              <a:t>‹#›</a:t>
            </a:fld>
            <a:endParaRPr lang="ru-RU"/>
          </a:p>
        </p:txBody>
      </p:sp>
    </p:spTree>
    <p:extLst>
      <p:ext uri="{BB962C8B-B14F-4D97-AF65-F5344CB8AC3E}">
        <p14:creationId xmlns:p14="http://schemas.microsoft.com/office/powerpoint/2010/main" val="14062862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1"/>
            <a:ext cx="2946347" cy="493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defRPr sz="1200" b="0">
                <a:latin typeface="Arial" charset="0"/>
              </a:defRPr>
            </a:lvl1pPr>
          </a:lstStyle>
          <a:p>
            <a:pPr>
              <a:defRPr/>
            </a:pPr>
            <a:endParaRPr lang="ru-RU"/>
          </a:p>
        </p:txBody>
      </p:sp>
      <p:sp>
        <p:nvSpPr>
          <p:cNvPr id="70659" name="Rectangle 3"/>
          <p:cNvSpPr>
            <a:spLocks noGrp="1" noChangeArrowheads="1"/>
          </p:cNvSpPr>
          <p:nvPr>
            <p:ph type="dt" idx="1"/>
          </p:nvPr>
        </p:nvSpPr>
        <p:spPr bwMode="auto">
          <a:xfrm>
            <a:off x="3851343" y="1"/>
            <a:ext cx="2946347" cy="493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a:defRPr sz="1200" b="0">
                <a:latin typeface="Arial" charset="0"/>
              </a:defRPr>
            </a:lvl1pPr>
          </a:lstStyle>
          <a:p>
            <a:pPr>
              <a:defRPr/>
            </a:pPr>
            <a:endParaRPr lang="ru-RU"/>
          </a:p>
        </p:txBody>
      </p:sp>
      <p:sp>
        <p:nvSpPr>
          <p:cNvPr id="7172" name="Rectangle 4"/>
          <p:cNvSpPr>
            <a:spLocks noGrp="1" noRot="1" noChangeAspect="1" noChangeArrowheads="1" noTextEdit="1"/>
          </p:cNvSpPr>
          <p:nvPr>
            <p:ph type="sldImg" idx="2"/>
          </p:nvPr>
        </p:nvSpPr>
        <p:spPr bwMode="auto">
          <a:xfrm>
            <a:off x="107950" y="741363"/>
            <a:ext cx="6583363" cy="370363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661" name="Rectangle 5"/>
          <p:cNvSpPr>
            <a:spLocks noGrp="1" noChangeArrowheads="1"/>
          </p:cNvSpPr>
          <p:nvPr>
            <p:ph type="body" sz="quarter" idx="3"/>
          </p:nvPr>
        </p:nvSpPr>
        <p:spPr bwMode="auto">
          <a:xfrm>
            <a:off x="679927" y="4691025"/>
            <a:ext cx="5439410" cy="4444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ru-RU" noProof="0"/>
              <a:t>Click to edit Master text styles</a:t>
            </a:r>
          </a:p>
          <a:p>
            <a:pPr lvl="1"/>
            <a:r>
              <a:rPr lang="ru-RU" noProof="0"/>
              <a:t>Second level</a:t>
            </a:r>
          </a:p>
          <a:p>
            <a:pPr lvl="2"/>
            <a:r>
              <a:rPr lang="ru-RU" noProof="0"/>
              <a:t>Third level</a:t>
            </a:r>
          </a:p>
          <a:p>
            <a:pPr lvl="3"/>
            <a:r>
              <a:rPr lang="ru-RU" noProof="0"/>
              <a:t>Fourth level</a:t>
            </a:r>
          </a:p>
          <a:p>
            <a:pPr lvl="4"/>
            <a:r>
              <a:rPr lang="ru-RU" noProof="0"/>
              <a:t>Fifth level</a:t>
            </a:r>
          </a:p>
        </p:txBody>
      </p:sp>
      <p:sp>
        <p:nvSpPr>
          <p:cNvPr id="70662" name="Rectangle 6"/>
          <p:cNvSpPr>
            <a:spLocks noGrp="1" noChangeArrowheads="1"/>
          </p:cNvSpPr>
          <p:nvPr>
            <p:ph type="ftr" sz="quarter" idx="4"/>
          </p:nvPr>
        </p:nvSpPr>
        <p:spPr bwMode="auto">
          <a:xfrm>
            <a:off x="0" y="9380333"/>
            <a:ext cx="2946347" cy="493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defRPr sz="1200" b="0">
                <a:latin typeface="Arial" charset="0"/>
              </a:defRPr>
            </a:lvl1pPr>
          </a:lstStyle>
          <a:p>
            <a:pPr>
              <a:defRPr/>
            </a:pPr>
            <a:endParaRPr lang="ru-RU"/>
          </a:p>
        </p:txBody>
      </p:sp>
      <p:sp>
        <p:nvSpPr>
          <p:cNvPr id="70663" name="Rectangle 7"/>
          <p:cNvSpPr>
            <a:spLocks noGrp="1" noChangeArrowheads="1"/>
          </p:cNvSpPr>
          <p:nvPr>
            <p:ph type="sldNum" sz="quarter" idx="5"/>
          </p:nvPr>
        </p:nvSpPr>
        <p:spPr bwMode="auto">
          <a:xfrm>
            <a:off x="3851343" y="9380333"/>
            <a:ext cx="2946347" cy="493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a:defRPr sz="1200" b="0">
                <a:latin typeface="Arial" charset="0"/>
              </a:defRPr>
            </a:lvl1pPr>
          </a:lstStyle>
          <a:p>
            <a:pPr>
              <a:defRPr/>
            </a:pPr>
            <a:fld id="{F6686DAE-836A-44B3-91CA-144333DEB855}" type="slidenum">
              <a:rPr lang="ru-RU"/>
              <a:pPr>
                <a:defRPr/>
              </a:pPr>
              <a:t>‹#›</a:t>
            </a:fld>
            <a:endParaRPr lang="ru-RU"/>
          </a:p>
        </p:txBody>
      </p:sp>
    </p:spTree>
    <p:extLst>
      <p:ext uri="{BB962C8B-B14F-4D97-AF65-F5344CB8AC3E}">
        <p14:creationId xmlns:p14="http://schemas.microsoft.com/office/powerpoint/2010/main" val="42023114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http://605A4BF60153EE2367AED1F8A433E4F0.dms.sberbank.ru/605A4BF60153EE2367AED1F8A433E4F0-4C3648B8F914CC8122A0BD8E4A2EF0A8-5728A9BA00648DD72ECC53B145130895/1.png"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ectangle 3"/>
          <p:cNvSpPr>
            <a:spLocks noGrp="1" noChangeArrowheads="1"/>
          </p:cNvSpPr>
          <p:nvPr>
            <p:ph type="title"/>
          </p:nvPr>
        </p:nvSpPr>
        <p:spPr bwMode="auto">
          <a:xfrm>
            <a:off x="2349996" y="457200"/>
            <a:ext cx="9536400" cy="32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ru-RU" altLang="ru-RU" dirty="0" err="1"/>
              <a:t>Click</a:t>
            </a:r>
            <a:r>
              <a:rPr lang="ru-RU" altLang="ru-RU" dirty="0"/>
              <a:t> </a:t>
            </a:r>
            <a:r>
              <a:rPr lang="ru-RU" altLang="ru-RU" dirty="0" err="1"/>
              <a:t>to</a:t>
            </a:r>
            <a:r>
              <a:rPr lang="ru-RU" altLang="ru-RU" dirty="0"/>
              <a:t> </a:t>
            </a:r>
            <a:r>
              <a:rPr lang="ru-RU" altLang="ru-RU" dirty="0" err="1"/>
              <a:t>edit</a:t>
            </a:r>
            <a:r>
              <a:rPr lang="ru-RU" altLang="ru-RU" dirty="0"/>
              <a:t> </a:t>
            </a:r>
            <a:r>
              <a:rPr lang="ru-RU" altLang="ru-RU" dirty="0" err="1"/>
              <a:t>title</a:t>
            </a:r>
            <a:endParaRPr lang="ru-RU" altLang="ru-RU" dirty="0"/>
          </a:p>
        </p:txBody>
      </p:sp>
    </p:spTree>
    <p:extLst>
      <p:ext uri="{BB962C8B-B14F-4D97-AF65-F5344CB8AC3E}">
        <p14:creationId xmlns:p14="http://schemas.microsoft.com/office/powerpoint/2010/main" val="3697279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Rectangle 3"/>
          <p:cNvSpPr>
            <a:spLocks noGrp="1" noChangeArrowheads="1"/>
          </p:cNvSpPr>
          <p:nvPr>
            <p:ph type="title"/>
          </p:nvPr>
        </p:nvSpPr>
        <p:spPr bwMode="auto">
          <a:xfrm>
            <a:off x="2349996" y="457200"/>
            <a:ext cx="9536400" cy="32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ru-RU" altLang="ru-RU" dirty="0" err="1"/>
              <a:t>Click</a:t>
            </a:r>
            <a:r>
              <a:rPr lang="ru-RU" altLang="ru-RU" dirty="0"/>
              <a:t> </a:t>
            </a:r>
            <a:r>
              <a:rPr lang="ru-RU" altLang="ru-RU" dirty="0" err="1"/>
              <a:t>to</a:t>
            </a:r>
            <a:r>
              <a:rPr lang="ru-RU" altLang="ru-RU" dirty="0"/>
              <a:t> </a:t>
            </a:r>
            <a:r>
              <a:rPr lang="ru-RU" altLang="ru-RU" dirty="0" err="1"/>
              <a:t>edit</a:t>
            </a:r>
            <a:r>
              <a:rPr lang="ru-RU" altLang="ru-RU" dirty="0"/>
              <a:t> </a:t>
            </a:r>
            <a:r>
              <a:rPr lang="ru-RU" altLang="ru-RU" dirty="0" err="1"/>
              <a:t>title</a:t>
            </a:r>
            <a:endParaRPr lang="ru-RU" altLang="ru-RU" dirty="0"/>
          </a:p>
        </p:txBody>
      </p:sp>
    </p:spTree>
    <p:extLst>
      <p:ext uri="{BB962C8B-B14F-4D97-AF65-F5344CB8AC3E}">
        <p14:creationId xmlns:p14="http://schemas.microsoft.com/office/powerpoint/2010/main" val="4226342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3" name="Rectangle 3"/>
          <p:cNvSpPr>
            <a:spLocks noGrp="1" noChangeArrowheads="1"/>
          </p:cNvSpPr>
          <p:nvPr>
            <p:ph type="title"/>
          </p:nvPr>
        </p:nvSpPr>
        <p:spPr bwMode="auto">
          <a:xfrm>
            <a:off x="2349996" y="457200"/>
            <a:ext cx="9536400" cy="32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ru-RU" altLang="ru-RU" dirty="0" err="1"/>
              <a:t>Click</a:t>
            </a:r>
            <a:r>
              <a:rPr lang="ru-RU" altLang="ru-RU" dirty="0"/>
              <a:t> </a:t>
            </a:r>
            <a:r>
              <a:rPr lang="ru-RU" altLang="ru-RU" dirty="0" err="1"/>
              <a:t>to</a:t>
            </a:r>
            <a:r>
              <a:rPr lang="ru-RU" altLang="ru-RU" dirty="0"/>
              <a:t> </a:t>
            </a:r>
            <a:r>
              <a:rPr lang="ru-RU" altLang="ru-RU" dirty="0" err="1"/>
              <a:t>edit</a:t>
            </a:r>
            <a:r>
              <a:rPr lang="ru-RU" altLang="ru-RU" dirty="0"/>
              <a:t> </a:t>
            </a:r>
            <a:r>
              <a:rPr lang="ru-RU" altLang="ru-RU" dirty="0" err="1"/>
              <a:t>title</a:t>
            </a:r>
            <a:endParaRPr lang="ru-RU" altLang="ru-RU" dirty="0"/>
          </a:p>
        </p:txBody>
      </p:sp>
    </p:spTree>
    <p:extLst>
      <p:ext uri="{BB962C8B-B14F-4D97-AF65-F5344CB8AC3E}">
        <p14:creationId xmlns:p14="http://schemas.microsoft.com/office/powerpoint/2010/main" val="6942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3" name="Rectangle 4"/>
          <p:cNvSpPr>
            <a:spLocks noGrp="1" noChangeArrowheads="1"/>
          </p:cNvSpPr>
          <p:nvPr>
            <p:ph idx="1"/>
          </p:nvPr>
        </p:nvSpPr>
        <p:spPr bwMode="auto">
          <a:xfrm>
            <a:off x="973413" y="1095376"/>
            <a:ext cx="10269509" cy="493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ru-RU" noProof="0"/>
              <a:t>Click to edit Master text styles</a:t>
            </a:r>
          </a:p>
          <a:p>
            <a:pPr lvl="1"/>
            <a:r>
              <a:rPr lang="ru-RU" noProof="0"/>
              <a:t>Second level</a:t>
            </a:r>
          </a:p>
          <a:p>
            <a:pPr lvl="2"/>
            <a:r>
              <a:rPr lang="ru-RU" noProof="0"/>
              <a:t>Third level</a:t>
            </a:r>
          </a:p>
          <a:p>
            <a:pPr lvl="3"/>
            <a:r>
              <a:rPr lang="ru-RU" noProof="0"/>
              <a:t>Fourth level</a:t>
            </a:r>
          </a:p>
          <a:p>
            <a:pPr lvl="4"/>
            <a:r>
              <a:rPr lang="ru-RU" noProof="0"/>
              <a:t>Fifth level</a:t>
            </a:r>
          </a:p>
        </p:txBody>
      </p:sp>
      <p:sp>
        <p:nvSpPr>
          <p:cNvPr id="5" name="Rectangle 3"/>
          <p:cNvSpPr>
            <a:spLocks noGrp="1" noChangeArrowheads="1"/>
          </p:cNvSpPr>
          <p:nvPr>
            <p:ph type="title"/>
          </p:nvPr>
        </p:nvSpPr>
        <p:spPr bwMode="auto">
          <a:xfrm>
            <a:off x="2349996" y="457200"/>
            <a:ext cx="9536400" cy="32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ru-RU" altLang="ru-RU" dirty="0" err="1"/>
              <a:t>Click</a:t>
            </a:r>
            <a:r>
              <a:rPr lang="ru-RU" altLang="ru-RU" dirty="0"/>
              <a:t> </a:t>
            </a:r>
            <a:r>
              <a:rPr lang="ru-RU" altLang="ru-RU" dirty="0" err="1"/>
              <a:t>to</a:t>
            </a:r>
            <a:r>
              <a:rPr lang="ru-RU" altLang="ru-RU" dirty="0"/>
              <a:t> </a:t>
            </a:r>
            <a:r>
              <a:rPr lang="ru-RU" altLang="ru-RU" dirty="0" err="1"/>
              <a:t>edit</a:t>
            </a:r>
            <a:r>
              <a:rPr lang="ru-RU" altLang="ru-RU" dirty="0"/>
              <a:t> </a:t>
            </a:r>
            <a:r>
              <a:rPr lang="ru-RU" altLang="ru-RU" dirty="0" err="1"/>
              <a:t>title</a:t>
            </a:r>
            <a:endParaRPr lang="ru-RU" altLang="ru-RU" dirty="0"/>
          </a:p>
        </p:txBody>
      </p:sp>
    </p:spTree>
    <p:extLst>
      <p:ext uri="{BB962C8B-B14F-4D97-AF65-F5344CB8AC3E}">
        <p14:creationId xmlns:p14="http://schemas.microsoft.com/office/powerpoint/2010/main" val="169552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1_Слайд пустой_светлый">
    <p:bg>
      <p:bgPr>
        <a:solidFill>
          <a:srgbClr val="FFFFFF"/>
        </a:solidFill>
        <a:effectLst/>
      </p:bgPr>
    </p:bg>
    <p:spTree>
      <p:nvGrpSpPr>
        <p:cNvPr id="1" name=""/>
        <p:cNvGrpSpPr/>
        <p:nvPr/>
      </p:nvGrpSpPr>
      <p:grpSpPr>
        <a:xfrm>
          <a:off x="0" y="0"/>
          <a:ext cx="0" cy="0"/>
          <a:chOff x="0" y="0"/>
          <a:chExt cx="0" cy="0"/>
        </a:xfrm>
      </p:grpSpPr>
      <p:sp>
        <p:nvSpPr>
          <p:cNvPr id="17" name="Номер слайда">
            <a:extLst>
              <a:ext uri="{FF2B5EF4-FFF2-40B4-BE49-F238E27FC236}">
                <a16:creationId xmlns:a16="http://schemas.microsoft.com/office/drawing/2014/main" id="{9D20C3BB-980F-1749-896A-947816E25FDB}"/>
              </a:ext>
            </a:extLst>
          </p:cNvPr>
          <p:cNvSpPr txBox="1">
            <a:spLocks noGrp="1"/>
          </p:cNvSpPr>
          <p:nvPr>
            <p:ph type="sldNum" sz="quarter" idx="4294967295"/>
          </p:nvPr>
        </p:nvSpPr>
        <p:spPr>
          <a:xfrm>
            <a:off x="11482382" y="6408410"/>
            <a:ext cx="325290" cy="139701"/>
          </a:xfrm>
          <a:prstGeom prst="rect">
            <a:avLst/>
          </a:prstGeom>
          <a:extLst>
            <a:ext uri="{C572A759-6A51-4108-AA02-DFA0A04FC94B}">
              <ma14:wrappingTextBoxFlag xmlns="" xmlns:ma14="http://schemas.microsoft.com/office/mac/drawingml/2011/main" val="1"/>
            </a:ext>
          </a:extLst>
        </p:spPr>
        <p:txBody>
          <a:bodyPr/>
          <a:lstStyle>
            <a:lvl1pPr>
              <a:defRPr sz="900">
                <a:latin typeface="SB Sans Text Light"/>
                <a:ea typeface="SB Sans Text Light"/>
                <a:cs typeface="SB Sans Text Light"/>
                <a:sym typeface="SB Sans Text Light"/>
              </a:defRPr>
            </a:lvl1pPr>
          </a:lstStyle>
          <a:p>
            <a:fld id="{86CB4B4D-7CA3-9044-876B-883B54F8677D}" type="slidenum">
              <a:t>‹#›</a:t>
            </a:fld>
            <a:endParaRPr dirty="0"/>
          </a:p>
        </p:txBody>
      </p:sp>
    </p:spTree>
    <p:extLst>
      <p:ext uri="{BB962C8B-B14F-4D97-AF65-F5344CB8AC3E}">
        <p14:creationId xmlns:p14="http://schemas.microsoft.com/office/powerpoint/2010/main" val="3028214902"/>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0_Основной белый">
    <p:bg>
      <p:bgPr>
        <a:solidFill>
          <a:schemeClr val="bg1"/>
        </a:solidFill>
        <a:effectLst/>
      </p:bgPr>
    </p:bg>
    <p:spTree>
      <p:nvGrpSpPr>
        <p:cNvPr id="1" name=""/>
        <p:cNvGrpSpPr/>
        <p:nvPr/>
      </p:nvGrpSpPr>
      <p:grpSpPr>
        <a:xfrm>
          <a:off x="0" y="0"/>
          <a:ext cx="0" cy="0"/>
          <a:chOff x="0" y="0"/>
          <a:chExt cx="0" cy="0"/>
        </a:xfrm>
      </p:grpSpPr>
      <p:sp>
        <p:nvSpPr>
          <p:cNvPr id="157" name="Заголовок 1">
            <a:extLst>
              <a:ext uri="{FF2B5EF4-FFF2-40B4-BE49-F238E27FC236}">
                <a16:creationId xmlns:a16="http://schemas.microsoft.com/office/drawing/2014/main" id="{686885FC-7543-3E44-9BFB-B7F20E974658}"/>
              </a:ext>
            </a:extLst>
          </p:cNvPr>
          <p:cNvSpPr>
            <a:spLocks noGrp="1"/>
          </p:cNvSpPr>
          <p:nvPr>
            <p:ph type="title"/>
          </p:nvPr>
        </p:nvSpPr>
        <p:spPr>
          <a:xfrm>
            <a:off x="434517" y="528319"/>
            <a:ext cx="9955579" cy="434922"/>
          </a:xfrm>
          <a:prstGeom prst="rect">
            <a:avLst/>
          </a:prstGeom>
          <a:noFill/>
        </p:spPr>
        <p:txBody>
          <a:bodyPr vert="horz" wrap="none" lIns="36000" tIns="36000" rIns="36000" bIns="0" rtlCol="0" anchor="ctr">
            <a:noAutofit/>
          </a:bodyPr>
          <a:lstStyle>
            <a:lvl1pPr>
              <a:defRPr kumimoji="0" lang="ru-RU" sz="2399" b="0" i="0" u="none" strike="noStrike" cap="none" spc="0" normalizeH="0" baseline="0" dirty="0">
                <a:ln>
                  <a:noFill/>
                </a:ln>
                <a:solidFill>
                  <a:srgbClr val="333F48"/>
                </a:solidFill>
                <a:effectLst/>
                <a:uLnTx/>
                <a:uFillTx/>
                <a:latin typeface="SB Sans Text Semibold" panose="020B0703040504020204" pitchFamily="34" charset="-52"/>
                <a:ea typeface="+mn-ea"/>
                <a:cs typeface="SB Sans Text Semibold" panose="020B0703040504020204" pitchFamily="34" charset="-52"/>
              </a:defRPr>
            </a:lvl1pPr>
          </a:lstStyle>
          <a:p>
            <a:pPr marL="0" marR="0" lvl="0" indent="0" defTabSz="913852" fontAlgn="auto">
              <a:spcBef>
                <a:spcPts val="1000"/>
              </a:spcBef>
              <a:spcAft>
                <a:spcPts val="0"/>
              </a:spcAft>
              <a:buClrTx/>
              <a:buSzTx/>
              <a:buFont typeface="Arial" panose="020B0604020202020204" pitchFamily="34" charset="0"/>
              <a:tabLst/>
            </a:pPr>
            <a:r>
              <a:rPr lang="ru-RU" dirty="0"/>
              <a:t>Образец заголовка</a:t>
            </a:r>
          </a:p>
        </p:txBody>
      </p:sp>
      <p:sp>
        <p:nvSpPr>
          <p:cNvPr id="158" name="Текст 60">
            <a:extLst>
              <a:ext uri="{FF2B5EF4-FFF2-40B4-BE49-F238E27FC236}">
                <a16:creationId xmlns:a16="http://schemas.microsoft.com/office/drawing/2014/main" id="{257622FD-F769-3F46-8AD9-170544560908}"/>
              </a:ext>
            </a:extLst>
          </p:cNvPr>
          <p:cNvSpPr>
            <a:spLocks noGrp="1"/>
          </p:cNvSpPr>
          <p:nvPr>
            <p:ph type="body" sz="quarter" idx="13" hasCustomPrompt="1"/>
          </p:nvPr>
        </p:nvSpPr>
        <p:spPr>
          <a:xfrm>
            <a:off x="434518" y="934663"/>
            <a:ext cx="11158386" cy="233329"/>
          </a:xfrm>
          <a:prstGeom prst="rect">
            <a:avLst/>
          </a:prstGeom>
          <a:noFill/>
        </p:spPr>
        <p:txBody>
          <a:bodyPr vert="horz" wrap="square" lIns="36000" tIns="36000" rIns="36000" bIns="0" rtlCol="0" anchor="t">
            <a:spAutoFit/>
          </a:bodyPr>
          <a:lstStyle>
            <a:lvl1pPr>
              <a:lnSpc>
                <a:spcPct val="80000"/>
              </a:lnSpc>
              <a:spcBef>
                <a:spcPts val="0"/>
              </a:spcBef>
              <a:buNone/>
              <a:defRPr kumimoji="0" lang="ru-RU" sz="1600" b="0" i="0" u="none" strike="noStrike" cap="none" spc="0" normalizeH="0" baseline="0" dirty="0" smtClean="0">
                <a:ln>
                  <a:noFill/>
                </a:ln>
                <a:solidFill>
                  <a:srgbClr val="778E9F"/>
                </a:solidFill>
                <a:effectLst/>
                <a:uLnTx/>
                <a:uFillTx/>
                <a:latin typeface="SB Sans Text Light" panose="020B0303040504020204" pitchFamily="34" charset="-52"/>
                <a:cs typeface="SB Sans Text Light" panose="020B0303040504020204" pitchFamily="34" charset="-52"/>
              </a:defRPr>
            </a:lvl1pPr>
          </a:lstStyle>
          <a:p>
            <a:pPr marL="0" marR="0" lvl="0" indent="0" defTabSz="913852" fontAlgn="auto">
              <a:spcAft>
                <a:spcPts val="0"/>
              </a:spcAft>
              <a:buClrTx/>
              <a:buSzTx/>
              <a:tabLst/>
            </a:pPr>
            <a:r>
              <a:rPr lang="ru-RU" dirty="0"/>
              <a:t>ПОДЗАГОЛОВОК</a:t>
            </a:r>
          </a:p>
        </p:txBody>
      </p:sp>
      <p:pic>
        <p:nvPicPr>
          <p:cNvPr id="4" name="Рисунок 3" descr="http://605A4BF60153EE2367AED1F8A433E4F0.dms.sberbank.ru/605A4BF60153EE2367AED1F8A433E4F0-4C3648B8F914CC8122A0BD8E4A2EF0A8-5728A9BA00648DD72ECC53B145130895/1.png"/>
          <p:cNvPicPr>
            <a:picLocks/>
          </p:cNvPicPr>
          <p:nvPr userDrawn="1"/>
        </p:nvPicPr>
        <p:blipFill>
          <a:blip r:link="rId2"/>
          <a:stretch>
            <a:fillRect/>
          </a:stretch>
        </p:blipFill>
        <p:spPr>
          <a:xfrm>
            <a:off x="0" y="0"/>
            <a:ext cx="1588" cy="1588"/>
          </a:xfrm>
          <a:prstGeom prst="rect">
            <a:avLst/>
          </a:prstGeom>
        </p:spPr>
      </p:pic>
      <p:pic>
        <p:nvPicPr>
          <p:cNvPr id="5" name="Рисунок 4" descr="http://605A4BF60153EE2367AED1F8A433E4F0.dms.sberbank.ru/605A4BF60153EE2367AED1F8A433E4F0-4C3648B8F914CC8122A0BD8E4A2EF0A8-5728A9BA00648DD72ECC53B145130895/1.png"/>
          <p:cNvPicPr>
            <a:picLocks/>
          </p:cNvPicPr>
          <p:nvPr userDrawn="1"/>
        </p:nvPicPr>
        <p:blipFill>
          <a:blip r:link="rId2"/>
          <a:stretch>
            <a:fillRect/>
          </a:stretch>
        </p:blipFill>
        <p:spPr>
          <a:xfrm>
            <a:off x="0" y="0"/>
            <a:ext cx="1588" cy="1588"/>
          </a:xfrm>
          <a:prstGeom prst="rect">
            <a:avLst/>
          </a:prstGeom>
        </p:spPr>
      </p:pic>
      <p:pic>
        <p:nvPicPr>
          <p:cNvPr id="6" name="Рисунок 5" descr="http://605A4BF60153EE2367AED1F8A433E4F0.dms.sberbank.ru/605A4BF60153EE2367AED1F8A433E4F0-4C3648B8F914CC8122A0BD8E4A2EF0A8-5728A9BA00648DD72ECC53B145130895/1.png"/>
          <p:cNvPicPr>
            <a:picLocks/>
          </p:cNvPicPr>
          <p:nvPr userDrawn="1"/>
        </p:nvPicPr>
        <p:blipFill>
          <a:blip r:link="rId2"/>
          <a:stretch>
            <a:fillRect/>
          </a:stretch>
        </p:blipFill>
        <p:spPr>
          <a:xfrm>
            <a:off x="0" y="0"/>
            <a:ext cx="1588" cy="1588"/>
          </a:xfrm>
          <a:prstGeom prst="rect">
            <a:avLst/>
          </a:prstGeom>
        </p:spPr>
      </p:pic>
      <p:pic>
        <p:nvPicPr>
          <p:cNvPr id="7" name="Рисунок 6" descr="http://605A4BF60153EE2367AED1F8A433E4F0.dms.sberbank.ru/605A4BF60153EE2367AED1F8A433E4F0-4C3648B8F914CC8122A0BD8E4A2EF0A8-5728A9BA00648DD72ECC53B145130895/1.png"/>
          <p:cNvPicPr>
            <a:picLocks/>
          </p:cNvPicPr>
          <p:nvPr userDrawn="1"/>
        </p:nvPicPr>
        <p:blipFill>
          <a:blip r:link="rId2"/>
          <a:stretch>
            <a:fillRect/>
          </a:stretch>
        </p:blipFill>
        <p:spPr>
          <a:xfrm>
            <a:off x="0" y="0"/>
            <a:ext cx="1588" cy="1588"/>
          </a:xfrm>
          <a:prstGeom prst="rect">
            <a:avLst/>
          </a:prstGeom>
        </p:spPr>
      </p:pic>
      <p:pic>
        <p:nvPicPr>
          <p:cNvPr id="8" name="Рисунок 7" descr="http://605A4BF60153EE2367AED1F8A433E4F0.dms.sberbank.ru/605A4BF60153EE2367AED1F8A433E4F0-4C3648B8F914CC8122A0BD8E4A2EF0A8-5728A9BA00648DD72ECC53B145130895/1.png"/>
          <p:cNvPicPr>
            <a:picLocks/>
          </p:cNvPicPr>
          <p:nvPr userDrawn="1"/>
        </p:nvPicPr>
        <p:blipFill>
          <a:blip r:link="rId2"/>
          <a:stretch>
            <a:fillRect/>
          </a:stretch>
        </p:blipFill>
        <p:spPr>
          <a:xfrm>
            <a:off x="0" y="0"/>
            <a:ext cx="1588" cy="1588"/>
          </a:xfrm>
          <a:prstGeom prst="rect">
            <a:avLst/>
          </a:prstGeom>
        </p:spPr>
      </p:pic>
      <p:pic>
        <p:nvPicPr>
          <p:cNvPr id="9" name="Рисунок 8" descr="http://605A4BF60153EE2367AED1F8A433E4F0.dms.sberbank.ru/605A4BF60153EE2367AED1F8A433E4F0-4C3648B8F914CC8122A0BD8E4A2EF0A8-5728A9BA00648DD72ECC53B145130895/1.png"/>
          <p:cNvPicPr>
            <a:picLocks/>
          </p:cNvPicPr>
          <p:nvPr userDrawn="1"/>
        </p:nvPicPr>
        <p:blipFill>
          <a:blip r:link="rId2"/>
          <a:stretch>
            <a:fillRect/>
          </a:stretch>
        </p:blipFill>
        <p:spPr>
          <a:xfrm>
            <a:off x="0" y="0"/>
            <a:ext cx="1588" cy="1588"/>
          </a:xfrm>
          <a:prstGeom prst="rect">
            <a:avLst/>
          </a:prstGeom>
        </p:spPr>
      </p:pic>
      <p:pic>
        <p:nvPicPr>
          <p:cNvPr id="10" name="Рисунок 9" descr="http://605A4BF60153EE2367AED1F8A433E4F0.dms.sberbank.ru/605A4BF60153EE2367AED1F8A433E4F0-4C3648B8F914CC8122A0BD8E4A2EF0A8-5728A9BA00648DD72ECC53B145130895/1.png"/>
          <p:cNvPicPr>
            <a:picLocks/>
          </p:cNvPicPr>
          <p:nvPr userDrawn="1"/>
        </p:nvPicPr>
        <p:blipFill>
          <a:blip r:link="rId2"/>
          <a:stretch>
            <a:fillRect/>
          </a:stretch>
        </p:blipFill>
        <p:spPr>
          <a:xfrm>
            <a:off x="0" y="0"/>
            <a:ext cx="1588" cy="1588"/>
          </a:xfrm>
          <a:prstGeom prst="rect">
            <a:avLst/>
          </a:prstGeom>
        </p:spPr>
      </p:pic>
      <p:pic>
        <p:nvPicPr>
          <p:cNvPr id="12" name="Рисунок 11" descr="http://605A4BF60153EE2367AED1F8A433E4F0.dms.sberbank.ru/605A4BF60153EE2367AED1F8A433E4F0-4C3648B8F914CC8122A0BD8E4A2EF0A8-5728A9BA00648DD72ECC53B145130895/1.png"/>
          <p:cNvPicPr>
            <a:picLocks/>
          </p:cNvPicPr>
          <p:nvPr userDrawn="1"/>
        </p:nvPicPr>
        <p:blipFill>
          <a:blip r:link="rId2"/>
          <a:stretch>
            <a:fillRect/>
          </a:stretch>
        </p:blipFill>
        <p:spPr>
          <a:xfrm>
            <a:off x="0" y="0"/>
            <a:ext cx="1588" cy="1588"/>
          </a:xfrm>
          <a:prstGeom prst="rect">
            <a:avLst/>
          </a:prstGeom>
        </p:spPr>
      </p:pic>
      <p:pic>
        <p:nvPicPr>
          <p:cNvPr id="14" name="Рисунок 13" descr="http://605A4BF60153EE2367AED1F8A433E4F0.dms.sberbank.ru/605A4BF60153EE2367AED1F8A433E4F0-4C3648B8F914CC8122A0BD8E4A2EF0A8-5728A9BA00648DD72ECC53B145130895/1.png"/>
          <p:cNvPicPr>
            <a:picLocks/>
          </p:cNvPicPr>
          <p:nvPr userDrawn="1"/>
        </p:nvPicPr>
        <p:blipFill>
          <a:blip r:link="rId2"/>
          <a:stretch>
            <a:fillRect/>
          </a:stretch>
        </p:blipFill>
        <p:spPr>
          <a:xfrm>
            <a:off x="0" y="0"/>
            <a:ext cx="1588" cy="1588"/>
          </a:xfrm>
          <a:prstGeom prst="rect">
            <a:avLst/>
          </a:prstGeom>
        </p:spPr>
      </p:pic>
    </p:spTree>
    <p:extLst>
      <p:ext uri="{BB962C8B-B14F-4D97-AF65-F5344CB8AC3E}">
        <p14:creationId xmlns:p14="http://schemas.microsoft.com/office/powerpoint/2010/main" val="3451344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Номер слайда 3"/>
          <p:cNvSpPr txBox="1">
            <a:spLocks/>
          </p:cNvSpPr>
          <p:nvPr userDrawn="1"/>
        </p:nvSpPr>
        <p:spPr>
          <a:xfrm>
            <a:off x="10659894" y="6448251"/>
            <a:ext cx="1227306" cy="365125"/>
          </a:xfrm>
          <a:prstGeom prst="rect">
            <a:avLst/>
          </a:prstGeom>
        </p:spPr>
        <p:txBody>
          <a:bodyPr anchor="ctr" anchorCtr="0"/>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ECC838D-6406-4574-A9A5-074039DD8048}" type="slidenum">
              <a:rPr lang="ru-RU" sz="1100" b="0" smtClean="0">
                <a:solidFill>
                  <a:schemeClr val="bg1">
                    <a:lumMod val="50000"/>
                  </a:schemeClr>
                </a:solidFill>
                <a:latin typeface="SB Sans Display" panose="020B0503040504020204" pitchFamily="34" charset="0"/>
                <a:cs typeface="SB Sans Display" panose="020B0503040504020204" pitchFamily="34" charset="0"/>
              </a:rPr>
              <a:pPr algn="r"/>
              <a:t>‹#›</a:t>
            </a:fld>
            <a:endParaRPr lang="ru-RU" sz="1100" b="0" dirty="0">
              <a:solidFill>
                <a:schemeClr val="bg1">
                  <a:lumMod val="50000"/>
                </a:schemeClr>
              </a:solidFill>
              <a:latin typeface="SB Sans Display" panose="020B0503040504020204" pitchFamily="34" charset="0"/>
              <a:cs typeface="SB Sans Display" panose="020B0503040504020204" pitchFamily="34" charset="0"/>
            </a:endParaRPr>
          </a:p>
        </p:txBody>
      </p:sp>
      <p:sp>
        <p:nvSpPr>
          <p:cNvPr id="6" name="Rectangle 3"/>
          <p:cNvSpPr>
            <a:spLocks noGrp="1" noChangeArrowheads="1"/>
          </p:cNvSpPr>
          <p:nvPr>
            <p:ph type="title"/>
          </p:nvPr>
        </p:nvSpPr>
        <p:spPr bwMode="auto">
          <a:xfrm>
            <a:off x="2349996" y="457200"/>
            <a:ext cx="9536400" cy="32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ru-RU" altLang="ru-RU" dirty="0" err="1"/>
              <a:t>Click</a:t>
            </a:r>
            <a:r>
              <a:rPr lang="ru-RU" altLang="ru-RU" dirty="0"/>
              <a:t> </a:t>
            </a:r>
            <a:r>
              <a:rPr lang="ru-RU" altLang="ru-RU" dirty="0" err="1"/>
              <a:t>to</a:t>
            </a:r>
            <a:r>
              <a:rPr lang="ru-RU" altLang="ru-RU" dirty="0"/>
              <a:t> </a:t>
            </a:r>
            <a:r>
              <a:rPr lang="ru-RU" altLang="ru-RU" dirty="0" err="1"/>
              <a:t>edit</a:t>
            </a:r>
            <a:r>
              <a:rPr lang="ru-RU" altLang="ru-RU" dirty="0"/>
              <a:t> </a:t>
            </a:r>
            <a:r>
              <a:rPr lang="ru-RU" altLang="ru-RU" dirty="0" err="1"/>
              <a:t>title</a:t>
            </a:r>
            <a:endParaRPr lang="ru-RU" altLang="ru-RU" dirty="0"/>
          </a:p>
        </p:txBody>
      </p:sp>
      <p:pic>
        <p:nvPicPr>
          <p:cNvPr id="7" name="Picture 14"/>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49796" y="410559"/>
            <a:ext cx="3274804" cy="374816"/>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4" r:id="rId4"/>
    <p:sldLayoutId id="2147483657" r:id="rId5"/>
    <p:sldLayoutId id="2147483658" r:id="rId6"/>
  </p:sldLayoutIdLst>
  <p:txStyles>
    <p:titleStyle>
      <a:lvl1pPr algn="l" rtl="0" eaLnBrk="0" fontAlgn="base" hangingPunct="0">
        <a:lnSpc>
          <a:spcPct val="100000"/>
        </a:lnSpc>
        <a:spcBef>
          <a:spcPct val="0"/>
        </a:spcBef>
        <a:spcAft>
          <a:spcPct val="0"/>
        </a:spcAft>
        <a:defRPr sz="1800">
          <a:solidFill>
            <a:schemeClr val="tx1"/>
          </a:solidFill>
          <a:latin typeface="SB Sans Display Semibold" panose="020B0703040504020204" pitchFamily="34" charset="0"/>
          <a:ea typeface="+mj-ea"/>
          <a:cs typeface="SB Sans Display Semibold" panose="020B0703040504020204" pitchFamily="34" charset="0"/>
        </a:defRPr>
      </a:lvl1pPr>
      <a:lvl2pPr algn="l" rtl="0" eaLnBrk="0" fontAlgn="base" hangingPunct="0">
        <a:lnSpc>
          <a:spcPct val="95000"/>
        </a:lnSpc>
        <a:spcBef>
          <a:spcPct val="0"/>
        </a:spcBef>
        <a:spcAft>
          <a:spcPct val="0"/>
        </a:spcAft>
        <a:defRPr sz="2000">
          <a:solidFill>
            <a:schemeClr val="tx1"/>
          </a:solidFill>
          <a:latin typeface="Arial" charset="0"/>
        </a:defRPr>
      </a:lvl2pPr>
      <a:lvl3pPr algn="l" rtl="0" eaLnBrk="0" fontAlgn="base" hangingPunct="0">
        <a:lnSpc>
          <a:spcPct val="95000"/>
        </a:lnSpc>
        <a:spcBef>
          <a:spcPct val="0"/>
        </a:spcBef>
        <a:spcAft>
          <a:spcPct val="0"/>
        </a:spcAft>
        <a:defRPr sz="2000">
          <a:solidFill>
            <a:schemeClr val="tx1"/>
          </a:solidFill>
          <a:latin typeface="Arial" charset="0"/>
        </a:defRPr>
      </a:lvl3pPr>
      <a:lvl4pPr algn="l" rtl="0" eaLnBrk="0" fontAlgn="base" hangingPunct="0">
        <a:lnSpc>
          <a:spcPct val="95000"/>
        </a:lnSpc>
        <a:spcBef>
          <a:spcPct val="0"/>
        </a:spcBef>
        <a:spcAft>
          <a:spcPct val="0"/>
        </a:spcAft>
        <a:defRPr sz="2000">
          <a:solidFill>
            <a:schemeClr val="tx1"/>
          </a:solidFill>
          <a:latin typeface="Arial" charset="0"/>
        </a:defRPr>
      </a:lvl4pPr>
      <a:lvl5pPr algn="l" rtl="0" eaLnBrk="0" fontAlgn="base" hangingPunct="0">
        <a:lnSpc>
          <a:spcPct val="95000"/>
        </a:lnSpc>
        <a:spcBef>
          <a:spcPct val="0"/>
        </a:spcBef>
        <a:spcAft>
          <a:spcPct val="0"/>
        </a:spcAft>
        <a:defRPr sz="2000">
          <a:solidFill>
            <a:schemeClr val="tx1"/>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228600" indent="-228600" algn="l" rtl="0" eaLnBrk="0" fontAlgn="base" hangingPunct="0">
        <a:spcBef>
          <a:spcPct val="20000"/>
        </a:spcBef>
        <a:spcAft>
          <a:spcPct val="0"/>
        </a:spcAft>
        <a:buClr>
          <a:srgbClr val="5F5F5F"/>
        </a:buClr>
        <a:buFont typeface="Wingdings" pitchFamily="2" charset="2"/>
        <a:buChar char="§"/>
        <a:defRPr sz="1400">
          <a:solidFill>
            <a:schemeClr val="tx1"/>
          </a:solidFill>
          <a:latin typeface="+mn-lt"/>
          <a:ea typeface="+mn-ea"/>
          <a:cs typeface="+mn-cs"/>
        </a:defRPr>
      </a:lvl1pPr>
      <a:lvl2pPr marL="631825" indent="-288925"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lr>
          <a:srgbClr val="5F5F5F"/>
        </a:buClr>
        <a:buChar char="•"/>
        <a:defRPr sz="14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emf"/><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slideLayout" Target="../slideLayouts/slideLayout1.xml"/><Relationship Id="rId4" Type="http://schemas.openxmlformats.org/officeDocument/2006/relationships/image" Target="../media/image50.emf"/></Relationships>
</file>

<file path=ppt/slides/_rels/slide33.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em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image" Target="../media/image54.emf"/><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56.emf"/><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hyperlink" Target="https://www.sberbank.ru/ru/person/investments/doc"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C5DC08E8-1DD0-9E47-9103-52510E349E19}"/>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 y="893"/>
            <a:ext cx="12188825" cy="6856214"/>
          </a:xfrm>
          <a:prstGeom prst="rect">
            <a:avLst/>
          </a:prstGeom>
        </p:spPr>
      </p:pic>
      <p:sp>
        <p:nvSpPr>
          <p:cNvPr id="382" name="Прямоугольник"/>
          <p:cNvSpPr/>
          <p:nvPr/>
        </p:nvSpPr>
        <p:spPr>
          <a:xfrm>
            <a:off x="-30229" y="0"/>
            <a:ext cx="9699024" cy="6856215"/>
          </a:xfrm>
          <a:prstGeom prst="rect">
            <a:avLst/>
          </a:prstGeom>
          <a:gradFill>
            <a:gsLst>
              <a:gs pos="43714">
                <a:srgbClr val="FFFFFF">
                  <a:alpha val="74000"/>
                </a:srgbClr>
              </a:gs>
              <a:gs pos="72273">
                <a:srgbClr val="FFFFFF">
                  <a:alpha val="50000"/>
                </a:srgbClr>
              </a:gs>
              <a:gs pos="100000">
                <a:srgbClr val="FFFFFF">
                  <a:alpha val="0"/>
                </a:srgbClr>
              </a:gs>
            </a:gsLst>
            <a:path>
              <a:fillToRect l="-105" t="50113" r="100105" b="49886"/>
            </a:path>
          </a:gradFill>
          <a:ln w="12700">
            <a:miter lim="400000"/>
          </a:ln>
        </p:spPr>
        <p:txBody>
          <a:bodyPr lIns="45706" tIns="45706" rIns="45706" bIns="45706" anchor="ctr"/>
          <a:lstStyle/>
          <a:p>
            <a:endParaRPr dirty="0"/>
          </a:p>
        </p:txBody>
      </p:sp>
      <p:pic>
        <p:nvPicPr>
          <p:cNvPr id="384" name="Object 3" descr="Object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163334" y="669045"/>
            <a:ext cx="1495092" cy="307404"/>
          </a:xfrm>
          <a:prstGeom prst="rect">
            <a:avLst/>
          </a:prstGeom>
          <a:ln w="12700">
            <a:miter lim="400000"/>
          </a:ln>
        </p:spPr>
      </p:pic>
      <p:sp>
        <p:nvSpPr>
          <p:cNvPr id="385" name="Text Placeholder 3"/>
          <p:cNvSpPr txBox="1"/>
          <p:nvPr/>
        </p:nvSpPr>
        <p:spPr>
          <a:xfrm>
            <a:off x="1163334" y="5586778"/>
            <a:ext cx="4931079" cy="64633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b">
            <a:spAutoFit/>
          </a:bodyPr>
          <a:lstStyle>
            <a:lvl1pPr defTabSz="359999">
              <a:defRPr sz="1400">
                <a:solidFill>
                  <a:srgbClr val="364046"/>
                </a:solidFill>
                <a:latin typeface="SB Sans Text Light"/>
                <a:ea typeface="SB Sans Text Light"/>
                <a:cs typeface="SB Sans Text Light"/>
                <a:sym typeface="SB Sans Text Light"/>
              </a:defRPr>
            </a:lvl1pPr>
          </a:lstStyle>
          <a:p>
            <a:r>
              <a:rPr lang="ru-RU" dirty="0"/>
              <a:t>Родион Ломиворотов, </a:t>
            </a:r>
            <a:r>
              <a:rPr lang="ru-RU" b="0" dirty="0"/>
              <a:t>старший экономист</a:t>
            </a:r>
          </a:p>
          <a:p>
            <a:endParaRPr lang="en-US" b="0" dirty="0">
              <a:latin typeface="SB Sans Text Semibold" panose="020B0703040504020204" pitchFamily="34" charset="-52"/>
              <a:cs typeface="SB Sans Text Semibold" panose="020B0703040504020204" pitchFamily="34" charset="-52"/>
            </a:endParaRPr>
          </a:p>
          <a:p>
            <a:r>
              <a:rPr lang="ru-RU" b="0" dirty="0">
                <a:latin typeface="SB Sans Text Semibold" panose="020B0703040504020204" pitchFamily="34" charset="-52"/>
                <a:cs typeface="SB Sans Text Semibold" panose="020B0703040504020204" pitchFamily="34" charset="-52"/>
              </a:rPr>
              <a:t>Сентябрь 202</a:t>
            </a:r>
            <a:r>
              <a:rPr lang="en-US" b="0" dirty="0">
                <a:latin typeface="SB Sans Text Semibold" panose="020B0703040504020204" pitchFamily="34" charset="-52"/>
                <a:cs typeface="SB Sans Text Semibold" panose="020B0703040504020204" pitchFamily="34" charset="-52"/>
              </a:rPr>
              <a:t>4</a:t>
            </a:r>
            <a:endParaRPr b="0" dirty="0">
              <a:latin typeface="SB Sans Text Semibold" panose="020B0703040504020204" pitchFamily="34" charset="-52"/>
              <a:cs typeface="SB Sans Text Semibold" panose="020B0703040504020204" pitchFamily="34" charset="-52"/>
            </a:endParaRPr>
          </a:p>
        </p:txBody>
      </p:sp>
      <p:sp>
        <p:nvSpPr>
          <p:cNvPr id="12" name="TextBox 11">
            <a:extLst>
              <a:ext uri="{FF2B5EF4-FFF2-40B4-BE49-F238E27FC236}">
                <a16:creationId xmlns:a16="http://schemas.microsoft.com/office/drawing/2014/main" id="{ADCB4348-F491-3845-9132-26FEE2E931AD}"/>
              </a:ext>
            </a:extLst>
          </p:cNvPr>
          <p:cNvSpPr txBox="1"/>
          <p:nvPr/>
        </p:nvSpPr>
        <p:spPr>
          <a:xfrm>
            <a:off x="1163334" y="2751496"/>
            <a:ext cx="9035534" cy="9230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45706" rIns="0" bIns="45706" numCol="1" spcCol="38100" rtlCol="0" anchor="t">
            <a:spAutoFit/>
          </a:bodyPr>
          <a:lstStyle/>
          <a:p>
            <a:pPr defTabSz="914126" fontAlgn="auto" hangingPunct="0">
              <a:lnSpc>
                <a:spcPct val="90000"/>
              </a:lnSpc>
              <a:spcBef>
                <a:spcPts val="0"/>
              </a:spcBef>
              <a:spcAft>
                <a:spcPts val="0"/>
              </a:spcAft>
            </a:pPr>
            <a:r>
              <a:rPr lang="ru-RU" sz="2999" dirty="0">
                <a:latin typeface="SB Sans Display Semibold" panose="020B0503040504020204" pitchFamily="34" charset="0"/>
                <a:cs typeface="SB Sans Display Semibold" panose="020B0503040504020204" pitchFamily="34" charset="0"/>
              </a:rPr>
              <a:t>Экономика России:</a:t>
            </a:r>
          </a:p>
          <a:p>
            <a:pPr defTabSz="914126" fontAlgn="auto" hangingPunct="0">
              <a:lnSpc>
                <a:spcPct val="90000"/>
              </a:lnSpc>
              <a:spcBef>
                <a:spcPts val="0"/>
              </a:spcBef>
              <a:spcAft>
                <a:spcPts val="0"/>
              </a:spcAft>
            </a:pPr>
            <a:r>
              <a:rPr lang="ru-RU" sz="2999" dirty="0">
                <a:latin typeface="SB Sans Display Semibold" panose="020B0503040504020204" pitchFamily="34" charset="0"/>
                <a:cs typeface="SB Sans Display Semibold" panose="020B0503040504020204" pitchFamily="34" charset="0"/>
              </a:rPr>
              <a:t>Экономика растет быстрее ожиданий</a:t>
            </a:r>
          </a:p>
        </p:txBody>
      </p:sp>
    </p:spTree>
    <p:extLst>
      <p:ext uri="{BB962C8B-B14F-4D97-AF65-F5344CB8AC3E}">
        <p14:creationId xmlns:p14="http://schemas.microsoft.com/office/powerpoint/2010/main" val="1541046475"/>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276916" y="424984"/>
            <a:ext cx="9418320" cy="320040"/>
          </a:xfrm>
          <a:prstGeom prst="rect">
            <a:avLst/>
          </a:prstGeom>
        </p:spPr>
        <p:txBody>
          <a:bodyPr vert="horz" anchor="ctr"/>
          <a:lstStyle/>
          <a:p>
            <a:r>
              <a:rPr lang="ru-RU" dirty="0"/>
              <a:t>Остальные базовые отрасли также растут</a:t>
            </a:r>
          </a:p>
        </p:txBody>
      </p:sp>
      <p:sp>
        <p:nvSpPr>
          <p:cNvPr id="7" name="Rectangle 6"/>
          <p:cNvSpPr>
            <a:spLocks noChangeArrowheads="1"/>
          </p:cNvSpPr>
          <p:nvPr/>
        </p:nvSpPr>
        <p:spPr bwMode="auto">
          <a:xfrm>
            <a:off x="837828" y="5589240"/>
            <a:ext cx="50292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Примечание: временные ряды с поправкой на сезонность</a:t>
            </a:r>
          </a:p>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 SberCIB Investment Research</a:t>
            </a:r>
          </a:p>
        </p:txBody>
      </p:sp>
      <p:sp>
        <p:nvSpPr>
          <p:cNvPr id="9" name="Rectangle 8"/>
          <p:cNvSpPr>
            <a:spLocks noChangeArrowheads="1"/>
          </p:cNvSpPr>
          <p:nvPr/>
        </p:nvSpPr>
        <p:spPr bwMode="auto">
          <a:xfrm>
            <a:off x="6310436" y="5589240"/>
            <a:ext cx="50292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Примечание: временные ряды с поправкой на сезонность</a:t>
            </a:r>
          </a:p>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 SberCIB Investment Research</a:t>
            </a:r>
          </a:p>
        </p:txBody>
      </p:sp>
      <p:sp>
        <p:nvSpPr>
          <p:cNvPr id="10" name="Прямоугольник 24"/>
          <p:cNvSpPr/>
          <p:nvPr/>
        </p:nvSpPr>
        <p:spPr>
          <a:xfrm>
            <a:off x="837828" y="1629380"/>
            <a:ext cx="4608512" cy="215444"/>
          </a:xfrm>
          <a:prstGeom prst="rect">
            <a:avLst/>
          </a:prstGeom>
        </p:spPr>
        <p:txBody>
          <a:bodyPr wrap="square" lIns="0" tIns="0" rIns="0" bIns="0">
            <a:spAutoFit/>
          </a:bodyPr>
          <a:lstStyle/>
          <a:p>
            <a:r>
              <a:rPr lang="ru-RU" sz="1400" dirty="0">
                <a:latin typeface="SB Sans Text Light"/>
                <a:ea typeface="Times New Roman" panose="02020603050405020304" pitchFamily="18" charset="0"/>
                <a:cs typeface="Times New Roman" panose="02020603050405020304" pitchFamily="18" charset="0"/>
              </a:rPr>
              <a:t>Сельское хозяйство и строительство…</a:t>
            </a:r>
            <a:endParaRPr lang="en-US" sz="1400" dirty="0">
              <a:latin typeface="SB Sans Text Light"/>
              <a:ea typeface="Times New Roman" panose="02020603050405020304" pitchFamily="18" charset="0"/>
              <a:cs typeface="Times New Roman" panose="02020603050405020304" pitchFamily="18" charset="0"/>
            </a:endParaRPr>
          </a:p>
        </p:txBody>
      </p:sp>
      <p:sp>
        <p:nvSpPr>
          <p:cNvPr id="11" name="Прямоугольник 24"/>
          <p:cNvSpPr/>
          <p:nvPr/>
        </p:nvSpPr>
        <p:spPr>
          <a:xfrm>
            <a:off x="6310436" y="1618771"/>
            <a:ext cx="4897108" cy="215444"/>
          </a:xfrm>
          <a:prstGeom prst="rect">
            <a:avLst/>
          </a:prstGeom>
        </p:spPr>
        <p:txBody>
          <a:bodyPr wrap="square" lIns="0" tIns="0" rIns="0" bIns="0">
            <a:spAutoFit/>
          </a:bodyPr>
          <a:lstStyle/>
          <a:p>
            <a:r>
              <a:rPr lang="ru-RU" sz="1400" dirty="0">
                <a:latin typeface="SB Sans Text Light"/>
                <a:ea typeface="Times New Roman" panose="02020603050405020304" pitchFamily="18" charset="0"/>
                <a:cs typeface="Times New Roman" panose="02020603050405020304" pitchFamily="18" charset="0"/>
              </a:rPr>
              <a:t>…и оптовая торговля с грузоперевозками</a:t>
            </a:r>
            <a:endParaRPr lang="en-US" sz="1400" dirty="0">
              <a:latin typeface="SB Sans Text Light"/>
              <a:ea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768815" y="2238019"/>
            <a:ext cx="4890113" cy="2912143"/>
          </a:xfrm>
          <a:prstGeom prst="rect">
            <a:avLst/>
          </a:prstGeom>
        </p:spPr>
      </p:pic>
      <p:pic>
        <p:nvPicPr>
          <p:cNvPr id="6" name="Picture 5"/>
          <p:cNvPicPr>
            <a:picLocks noChangeAspect="1"/>
          </p:cNvPicPr>
          <p:nvPr/>
        </p:nvPicPr>
        <p:blipFill>
          <a:blip r:embed="rId3"/>
          <a:stretch>
            <a:fillRect/>
          </a:stretch>
        </p:blipFill>
        <p:spPr>
          <a:xfrm>
            <a:off x="6310436" y="2238019"/>
            <a:ext cx="4690872" cy="2947416"/>
          </a:xfrm>
          <a:prstGeom prst="rect">
            <a:avLst/>
          </a:prstGeom>
        </p:spPr>
      </p:pic>
    </p:spTree>
    <p:extLst>
      <p:ext uri="{BB962C8B-B14F-4D97-AF65-F5344CB8AC3E}">
        <p14:creationId xmlns:p14="http://schemas.microsoft.com/office/powerpoint/2010/main" val="1421175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Заголовок 6"/>
          <p:cNvSpPr>
            <a:spLocks noGrp="1"/>
          </p:cNvSpPr>
          <p:nvPr>
            <p:ph type="title"/>
          </p:nvPr>
        </p:nvSpPr>
        <p:spPr>
          <a:prstGeom prst="rect">
            <a:avLst/>
          </a:prstGeom>
        </p:spPr>
        <p:txBody>
          <a:bodyPr vert="horz" anchor="ctr"/>
          <a:lstStyle/>
          <a:p>
            <a:r>
              <a:rPr lang="ru-RU" dirty="0"/>
              <a:t>Опросы свидетельствуют об оптимизме бизнеса</a:t>
            </a:r>
          </a:p>
        </p:txBody>
      </p:sp>
      <p:sp>
        <p:nvSpPr>
          <p:cNvPr id="25" name="Rectangle 7"/>
          <p:cNvSpPr>
            <a:spLocks noChangeArrowheads="1"/>
          </p:cNvSpPr>
          <p:nvPr/>
        </p:nvSpPr>
        <p:spPr bwMode="auto">
          <a:xfrm>
            <a:off x="1302514" y="6138358"/>
            <a:ext cx="9720992" cy="25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dirty="0">
                <a:latin typeface="SB Sans Text Light" panose="020B0303040504020204" pitchFamily="34" charset="-52"/>
                <a:ea typeface="ＭＳ Ｐゴシック" pitchFamily="34" charset="-128"/>
                <a:cs typeface="SB Sans Text Light" panose="020B0303040504020204" pitchFamily="34" charset="-52"/>
              </a:rPr>
              <a:t>Примечание: разница между положительными и отрицательными ответами на вопрос, ожидаете ли вы роста или спада а) вашего производства, б) спроса на вашу продукцию, в) цен.</a:t>
            </a:r>
          </a:p>
          <a:p>
            <a:pPr>
              <a:lnSpc>
                <a:spcPct val="90000"/>
              </a:lnSpc>
              <a:spcBef>
                <a:spcPct val="30000"/>
              </a:spcBef>
              <a:buClr>
                <a:srgbClr val="00548D"/>
              </a:buClr>
            </a:pPr>
            <a:r>
              <a:rPr lang="ru-RU" sz="800" b="0" i="1" dirty="0">
                <a:latin typeface="SB Sans Text Light" panose="020B0303040504020204" pitchFamily="34" charset="-52"/>
                <a:ea typeface="ＭＳ Ｐゴシック" pitchFamily="34" charset="-128"/>
                <a:cs typeface="SB Sans Text Light" panose="020B0303040504020204" pitchFamily="34" charset="-52"/>
              </a:rPr>
              <a:t>Источник: Банк России</a:t>
            </a:r>
          </a:p>
        </p:txBody>
      </p:sp>
      <p:sp>
        <p:nvSpPr>
          <p:cNvPr id="6" name="Прямоугольник 24"/>
          <p:cNvSpPr/>
          <p:nvPr/>
        </p:nvSpPr>
        <p:spPr>
          <a:xfrm>
            <a:off x="1269876" y="1466066"/>
            <a:ext cx="9753630" cy="218008"/>
          </a:xfrm>
          <a:prstGeom prst="rect">
            <a:avLst/>
          </a:prstGeom>
        </p:spPr>
        <p:txBody>
          <a:bodyPr wrap="square" lIns="0" tIns="0" rIns="0" bIns="0">
            <a:spAutoFit/>
          </a:bodyPr>
          <a:lstStyle/>
          <a:p>
            <a:pPr>
              <a:lnSpc>
                <a:spcPts val="1700"/>
              </a:lnSpc>
            </a:pPr>
            <a:r>
              <a:rPr lang="ru-RU" sz="1400" b="0" dirty="0">
                <a:latin typeface="SB Sans Text Semibold" panose="020B0703040504020204" pitchFamily="34" charset="-52"/>
                <a:cs typeface="SB Sans Text Semibold" panose="020B0703040504020204" pitchFamily="34" charset="-52"/>
              </a:rPr>
              <a:t>Ожидания бизнеса по собственному производству, спросу и инфляции, </a:t>
            </a:r>
            <a:r>
              <a:rPr lang="ru-RU" sz="1400" b="0" dirty="0" err="1">
                <a:latin typeface="SB Sans Text Semibold" panose="020B0703040504020204" pitchFamily="34" charset="-52"/>
                <a:cs typeface="SB Sans Text Semibold" panose="020B0703040504020204" pitchFamily="34" charset="-52"/>
              </a:rPr>
              <a:t>п.п</a:t>
            </a:r>
            <a:r>
              <a:rPr lang="ru-RU" sz="1400" b="0" dirty="0">
                <a:latin typeface="SB Sans Text Semibold" panose="020B0703040504020204" pitchFamily="34" charset="-52"/>
                <a:cs typeface="SB Sans Text Semibold" panose="020B0703040504020204" pitchFamily="34" charset="-52"/>
              </a:rPr>
              <a:t>.</a:t>
            </a:r>
          </a:p>
        </p:txBody>
      </p:sp>
      <p:pic>
        <p:nvPicPr>
          <p:cNvPr id="2" name="Picture 1"/>
          <p:cNvPicPr>
            <a:picLocks noChangeAspect="1"/>
          </p:cNvPicPr>
          <p:nvPr/>
        </p:nvPicPr>
        <p:blipFill>
          <a:blip r:embed="rId2"/>
          <a:stretch>
            <a:fillRect/>
          </a:stretch>
        </p:blipFill>
        <p:spPr>
          <a:xfrm>
            <a:off x="1269876" y="1822260"/>
            <a:ext cx="7783837" cy="4140655"/>
          </a:xfrm>
          <a:prstGeom prst="rect">
            <a:avLst/>
          </a:prstGeom>
        </p:spPr>
      </p:pic>
    </p:spTree>
    <p:extLst>
      <p:ext uri="{BB962C8B-B14F-4D97-AF65-F5344CB8AC3E}">
        <p14:creationId xmlns:p14="http://schemas.microsoft.com/office/powerpoint/2010/main" val="3268718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r>
              <a:rPr lang="ru-RU" dirty="0"/>
              <a:t>Темпы роста ВВП замедлились в 2К24</a:t>
            </a:r>
          </a:p>
        </p:txBody>
      </p:sp>
      <p:sp>
        <p:nvSpPr>
          <p:cNvPr id="7" name="Rectangle 6"/>
          <p:cNvSpPr>
            <a:spLocks noChangeArrowheads="1"/>
          </p:cNvSpPr>
          <p:nvPr/>
        </p:nvSpPr>
        <p:spPr bwMode="auto">
          <a:xfrm>
            <a:off x="1167009" y="5972338"/>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p>
        </p:txBody>
      </p:sp>
      <p:pic>
        <p:nvPicPr>
          <p:cNvPr id="3" name="Picture 2"/>
          <p:cNvPicPr>
            <a:picLocks noChangeAspect="1"/>
          </p:cNvPicPr>
          <p:nvPr/>
        </p:nvPicPr>
        <p:blipFill>
          <a:blip r:embed="rId2"/>
          <a:stretch>
            <a:fillRect/>
          </a:stretch>
        </p:blipFill>
        <p:spPr>
          <a:xfrm>
            <a:off x="1028985" y="914910"/>
            <a:ext cx="10205467" cy="4873756"/>
          </a:xfrm>
          <a:prstGeom prst="rect">
            <a:avLst/>
          </a:prstGeom>
        </p:spPr>
      </p:pic>
    </p:spTree>
    <p:extLst>
      <p:ext uri="{BB962C8B-B14F-4D97-AF65-F5344CB8AC3E}">
        <p14:creationId xmlns:p14="http://schemas.microsoft.com/office/powerpoint/2010/main" val="389053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r>
              <a:rPr lang="ru-RU" dirty="0"/>
              <a:t>В среднесрочной перспективе темпы роста инвестиций останутся достаточно высокими</a:t>
            </a:r>
          </a:p>
        </p:txBody>
      </p:sp>
      <p:sp>
        <p:nvSpPr>
          <p:cNvPr id="7" name="Rectangle 6"/>
          <p:cNvSpPr>
            <a:spLocks noChangeArrowheads="1"/>
          </p:cNvSpPr>
          <p:nvPr/>
        </p:nvSpPr>
        <p:spPr bwMode="auto">
          <a:xfrm>
            <a:off x="532203" y="5478905"/>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p>
        </p:txBody>
      </p:sp>
      <p:sp>
        <p:nvSpPr>
          <p:cNvPr id="6" name="Прямоугольник 24"/>
          <p:cNvSpPr/>
          <p:nvPr/>
        </p:nvSpPr>
        <p:spPr>
          <a:xfrm>
            <a:off x="532203" y="6119368"/>
            <a:ext cx="9753630" cy="209032"/>
          </a:xfrm>
          <a:prstGeom prst="rect">
            <a:avLst/>
          </a:prstGeom>
        </p:spPr>
        <p:txBody>
          <a:bodyPr wrap="square" lIns="0" tIns="0" rIns="0" bIns="0">
            <a:spAutoFit/>
          </a:bodyPr>
          <a:lstStyle/>
          <a:p>
            <a:pPr>
              <a:lnSpc>
                <a:spcPts val="1700"/>
              </a:lnSpc>
            </a:pPr>
            <a:r>
              <a:rPr lang="ru-RU" sz="1400" dirty="0"/>
              <a:t>Рост инвестиций обеспечит вклад в ВВП на уровне не ниже 2 п. п. в год. </a:t>
            </a:r>
            <a:endParaRPr lang="ru-RU" sz="1400" b="0" dirty="0">
              <a:latin typeface="SB Sans Text Semibold" panose="020B0703040504020204" pitchFamily="34" charset="-52"/>
              <a:cs typeface="SB Sans Text Semibold" panose="020B0703040504020204" pitchFamily="34" charset="-52"/>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4565" y="2165229"/>
            <a:ext cx="5106838" cy="2926612"/>
          </a:xfrm>
          <a:prstGeom prst="rect">
            <a:avLst/>
          </a:prstGeom>
          <a:noFill/>
          <a:ln>
            <a:noFill/>
          </a:ln>
        </p:spPr>
      </p:pic>
      <p:pic>
        <p:nvPicPr>
          <p:cNvPr id="9" name="Рисунок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6286" y="2165229"/>
            <a:ext cx="5319560" cy="2926612"/>
          </a:xfrm>
          <a:prstGeom prst="rect">
            <a:avLst/>
          </a:prstGeom>
          <a:noFill/>
          <a:ln>
            <a:noFill/>
          </a:ln>
        </p:spPr>
      </p:pic>
      <p:sp>
        <p:nvSpPr>
          <p:cNvPr id="10" name="Прямоугольник 24"/>
          <p:cNvSpPr/>
          <p:nvPr/>
        </p:nvSpPr>
        <p:spPr>
          <a:xfrm>
            <a:off x="6310436" y="1600498"/>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Загрузка мощностей и инвестиции</a:t>
            </a:r>
          </a:p>
        </p:txBody>
      </p:sp>
      <p:sp>
        <p:nvSpPr>
          <p:cNvPr id="11" name="Прямоугольник 24"/>
          <p:cNvSpPr/>
          <p:nvPr/>
        </p:nvSpPr>
        <p:spPr>
          <a:xfrm>
            <a:off x="617473" y="1600498"/>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Динамика основных фондов и инвестиций</a:t>
            </a:r>
          </a:p>
        </p:txBody>
      </p:sp>
      <p:sp>
        <p:nvSpPr>
          <p:cNvPr id="12" name="Rectangle 11"/>
          <p:cNvSpPr>
            <a:spLocks noChangeArrowheads="1"/>
          </p:cNvSpPr>
          <p:nvPr/>
        </p:nvSpPr>
        <p:spPr bwMode="auto">
          <a:xfrm>
            <a:off x="6306286" y="5438564"/>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Банк России, Росстат</a:t>
            </a:r>
            <a:endParaRPr lang="en-US" sz="800" b="0" i="1" dirty="0">
              <a:latin typeface="SB Sans Display" panose="020B0604020202020204" charset="0"/>
              <a:ea typeface="ＭＳ Ｐゴシック" pitchFamily="34" charset="-128"/>
              <a:cs typeface="SB Sans Display" panose="020B0604020202020204" charset="0"/>
            </a:endParaRPr>
          </a:p>
        </p:txBody>
      </p:sp>
    </p:spTree>
    <p:extLst>
      <p:ext uri="{BB962C8B-B14F-4D97-AF65-F5344CB8AC3E}">
        <p14:creationId xmlns:p14="http://schemas.microsoft.com/office/powerpoint/2010/main" val="800256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r>
              <a:rPr lang="ru-RU" dirty="0"/>
              <a:t>В 1К24 инвестиции превышали уровень 1К22 на 15,6%</a:t>
            </a:r>
          </a:p>
        </p:txBody>
      </p:sp>
      <p:sp>
        <p:nvSpPr>
          <p:cNvPr id="7" name="Rectangle 6"/>
          <p:cNvSpPr>
            <a:spLocks noChangeArrowheads="1"/>
          </p:cNvSpPr>
          <p:nvPr/>
        </p:nvSpPr>
        <p:spPr bwMode="auto">
          <a:xfrm>
            <a:off x="532203" y="5478905"/>
            <a:ext cx="50292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Примечание. Сезонно сглаженные данные</a:t>
            </a:r>
          </a:p>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Росстат, </a:t>
            </a:r>
            <a:r>
              <a:rPr lang="ru-RU" sz="800" b="0" i="1" dirty="0" err="1">
                <a:latin typeface="SB Sans Display" panose="020B0604020202020204" charset="0"/>
                <a:ea typeface="ＭＳ Ｐゴシック" pitchFamily="34" charset="-128"/>
                <a:cs typeface="SB Sans Display" panose="020B0604020202020204" charset="0"/>
              </a:rPr>
              <a:t>SberCIB</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Investment</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Research</a:t>
            </a:r>
            <a:endParaRPr lang="ru-RU" sz="800" b="0" i="1" dirty="0">
              <a:latin typeface="SB Sans Display" panose="020B0604020202020204" charset="0"/>
              <a:ea typeface="ＭＳ Ｐゴシック" pitchFamily="34" charset="-128"/>
              <a:cs typeface="SB Sans Display" panose="020B0604020202020204" charset="0"/>
            </a:endParaRPr>
          </a:p>
        </p:txBody>
      </p:sp>
      <p:sp>
        <p:nvSpPr>
          <p:cNvPr id="10" name="Прямоугольник 24"/>
          <p:cNvSpPr/>
          <p:nvPr/>
        </p:nvSpPr>
        <p:spPr>
          <a:xfrm>
            <a:off x="6310436" y="1600498"/>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Динамика инвестиций по разным методологиям, г/г</a:t>
            </a:r>
          </a:p>
        </p:txBody>
      </p:sp>
      <p:sp>
        <p:nvSpPr>
          <p:cNvPr id="11" name="Прямоугольник 24"/>
          <p:cNvSpPr/>
          <p:nvPr/>
        </p:nvSpPr>
        <p:spPr>
          <a:xfrm>
            <a:off x="617473" y="1600498"/>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Динамика инвестиций</a:t>
            </a:r>
          </a:p>
        </p:txBody>
      </p:sp>
      <p:sp>
        <p:nvSpPr>
          <p:cNvPr id="12" name="Rectangle 11"/>
          <p:cNvSpPr>
            <a:spLocks noChangeArrowheads="1"/>
          </p:cNvSpPr>
          <p:nvPr/>
        </p:nvSpPr>
        <p:spPr bwMode="auto">
          <a:xfrm>
            <a:off x="6306286" y="5438564"/>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en-US" sz="800" b="0" i="1" dirty="0" err="1">
                <a:latin typeface="SB Sans Display" panose="020B0604020202020204" charset="0"/>
                <a:ea typeface="ＭＳ Ｐゴシック" pitchFamily="34" charset="-128"/>
                <a:cs typeface="SB Sans Display" panose="020B0604020202020204" charset="0"/>
              </a:rPr>
              <a:t>Источник</a:t>
            </a:r>
            <a:r>
              <a:rPr lang="en-US" sz="800" b="0" i="1" dirty="0">
                <a:latin typeface="SB Sans Display" panose="020B0604020202020204" charset="0"/>
                <a:ea typeface="ＭＳ Ｐゴシック" pitchFamily="34" charset="-128"/>
                <a:cs typeface="SB Sans Display" panose="020B0604020202020204" charset="0"/>
              </a:rPr>
              <a:t>: </a:t>
            </a:r>
            <a:r>
              <a:rPr lang="en-US" sz="800" b="0" i="1" dirty="0" err="1">
                <a:latin typeface="SB Sans Display" panose="020B0604020202020204" charset="0"/>
                <a:ea typeface="ＭＳ Ｐゴシック" pitchFamily="34" charset="-128"/>
                <a:cs typeface="SB Sans Display" panose="020B0604020202020204" charset="0"/>
              </a:rPr>
              <a:t>Росстат</a:t>
            </a:r>
            <a:r>
              <a:rPr lang="en-US" sz="800" b="0" i="1" dirty="0">
                <a:latin typeface="SB Sans Display" panose="020B0604020202020204" charset="0"/>
                <a:ea typeface="ＭＳ Ｐゴシック" pitchFamily="34" charset="-128"/>
                <a:cs typeface="SB Sans Display" panose="020B0604020202020204" charset="0"/>
              </a:rPr>
              <a:t>,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p>
        </p:txBody>
      </p:sp>
      <p:pic>
        <p:nvPicPr>
          <p:cNvPr id="13" name="Рисунок 1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2203" y="2205569"/>
            <a:ext cx="5246234" cy="2886271"/>
          </a:xfrm>
          <a:prstGeom prst="rect">
            <a:avLst/>
          </a:prstGeom>
          <a:noFill/>
          <a:ln>
            <a:noFill/>
          </a:ln>
        </p:spPr>
      </p:pic>
      <p:pic>
        <p:nvPicPr>
          <p:cNvPr id="14" name="Рисунок 1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6286" y="2205569"/>
            <a:ext cx="5163557" cy="2840785"/>
          </a:xfrm>
          <a:prstGeom prst="rect">
            <a:avLst/>
          </a:prstGeom>
          <a:noFill/>
          <a:ln>
            <a:noFill/>
          </a:ln>
        </p:spPr>
      </p:pic>
    </p:spTree>
    <p:extLst>
      <p:ext uri="{BB962C8B-B14F-4D97-AF65-F5344CB8AC3E}">
        <p14:creationId xmlns:p14="http://schemas.microsoft.com/office/powerpoint/2010/main" val="1951877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r>
              <a:rPr lang="ru-RU" dirty="0"/>
              <a:t>Динамика инвестиций по отраслям</a:t>
            </a:r>
          </a:p>
        </p:txBody>
      </p:sp>
      <p:sp>
        <p:nvSpPr>
          <p:cNvPr id="7" name="Rectangle 6"/>
          <p:cNvSpPr>
            <a:spLocks noChangeArrowheads="1"/>
          </p:cNvSpPr>
          <p:nvPr/>
        </p:nvSpPr>
        <p:spPr bwMode="auto">
          <a:xfrm>
            <a:off x="2050451" y="5635908"/>
            <a:ext cx="7895805"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en-US" sz="800" b="0" i="1" dirty="0" err="1">
                <a:latin typeface="SB Sans Display" panose="020B0604020202020204" charset="0"/>
                <a:ea typeface="ＭＳ Ｐゴシック" pitchFamily="34" charset="-128"/>
                <a:cs typeface="SB Sans Display" panose="020B0604020202020204" charset="0"/>
              </a:rPr>
              <a:t>Источник</a:t>
            </a:r>
            <a:r>
              <a:rPr lang="en-US" sz="800" b="0" i="1" dirty="0">
                <a:latin typeface="SB Sans Display" panose="020B0604020202020204" charset="0"/>
                <a:ea typeface="ＭＳ Ｐゴシック" pitchFamily="34" charset="-128"/>
                <a:cs typeface="SB Sans Display" panose="020B0604020202020204" charset="0"/>
              </a:rPr>
              <a:t>: </a:t>
            </a:r>
            <a:r>
              <a:rPr lang="en-US" sz="800" b="0" i="1" dirty="0" err="1">
                <a:latin typeface="SB Sans Display" panose="020B0604020202020204" charset="0"/>
                <a:ea typeface="ＭＳ Ｐゴシック" pitchFamily="34" charset="-128"/>
                <a:cs typeface="SB Sans Display" panose="020B0604020202020204" charset="0"/>
              </a:rPr>
              <a:t>Росстат</a:t>
            </a:r>
            <a:r>
              <a:rPr lang="en-US" sz="800" b="0" i="1" dirty="0">
                <a:latin typeface="SB Sans Display" panose="020B0604020202020204" charset="0"/>
                <a:ea typeface="ＭＳ Ｐゴシック" pitchFamily="34" charset="-128"/>
                <a:cs typeface="SB Sans Display" panose="020B0604020202020204" charset="0"/>
              </a:rPr>
              <a:t>,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endParaRPr lang="ru-RU" sz="800" b="0" i="1" dirty="0">
              <a:latin typeface="SB Sans Display" panose="020B0604020202020204" charset="0"/>
              <a:ea typeface="ＭＳ Ｐゴシック" pitchFamily="34" charset="-128"/>
              <a:cs typeface="SB Sans Display" panose="020B0604020202020204" charset="0"/>
            </a:endParaRPr>
          </a:p>
        </p:txBody>
      </p:sp>
      <p:pic>
        <p:nvPicPr>
          <p:cNvPr id="8" name="Рисунок 20"/>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0451" y="1254962"/>
            <a:ext cx="9269586" cy="4196931"/>
          </a:xfrm>
          <a:prstGeom prst="rect">
            <a:avLst/>
          </a:prstGeom>
          <a:noFill/>
          <a:ln>
            <a:noFill/>
          </a:ln>
        </p:spPr>
      </p:pic>
    </p:spTree>
    <p:extLst>
      <p:ext uri="{BB962C8B-B14F-4D97-AF65-F5344CB8AC3E}">
        <p14:creationId xmlns:p14="http://schemas.microsoft.com/office/powerpoint/2010/main" val="167993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Динамика рабочей силы до 2028 года будет положительной благодаря продолжению пенсионной реформы и притоку мигрантов</a:t>
            </a:r>
          </a:p>
        </p:txBody>
      </p:sp>
      <p:sp>
        <p:nvSpPr>
          <p:cNvPr id="3" name="Прямоугольник 24"/>
          <p:cNvSpPr/>
          <p:nvPr/>
        </p:nvSpPr>
        <p:spPr>
          <a:xfrm>
            <a:off x="6310436" y="1600498"/>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Рабочая сила, млн человек</a:t>
            </a:r>
          </a:p>
        </p:txBody>
      </p:sp>
      <p:sp>
        <p:nvSpPr>
          <p:cNvPr id="4" name="Прямоугольник 24"/>
          <p:cNvSpPr/>
          <p:nvPr/>
        </p:nvSpPr>
        <p:spPr>
          <a:xfrm>
            <a:off x="617473" y="1600498"/>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Население в трудоспособном возрасте, млн человек</a:t>
            </a:r>
          </a:p>
        </p:txBody>
      </p:sp>
      <p:sp>
        <p:nvSpPr>
          <p:cNvPr id="5" name="Rectangle 7"/>
          <p:cNvSpPr>
            <a:spLocks noChangeArrowheads="1"/>
          </p:cNvSpPr>
          <p:nvPr/>
        </p:nvSpPr>
        <p:spPr bwMode="auto">
          <a:xfrm>
            <a:off x="617473" y="5380628"/>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a:t>
            </a:r>
          </a:p>
        </p:txBody>
      </p:sp>
      <p:sp>
        <p:nvSpPr>
          <p:cNvPr id="6" name="Rectangle 7"/>
          <p:cNvSpPr>
            <a:spLocks noChangeArrowheads="1"/>
          </p:cNvSpPr>
          <p:nvPr/>
        </p:nvSpPr>
        <p:spPr bwMode="auto">
          <a:xfrm>
            <a:off x="6310436" y="5378373"/>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a:t>
            </a:r>
          </a:p>
        </p:txBody>
      </p:sp>
      <p:pic>
        <p:nvPicPr>
          <p:cNvPr id="11" name="Рисунок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7473" y="1946485"/>
            <a:ext cx="4998323" cy="3306164"/>
          </a:xfrm>
          <a:prstGeom prst="rect">
            <a:avLst/>
          </a:prstGeom>
          <a:noFill/>
          <a:ln>
            <a:noFill/>
          </a:ln>
        </p:spPr>
      </p:pic>
      <p:pic>
        <p:nvPicPr>
          <p:cNvPr id="12" name="Рисунок 1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10435" y="1946485"/>
            <a:ext cx="4757255" cy="3306164"/>
          </a:xfrm>
          <a:prstGeom prst="rect">
            <a:avLst/>
          </a:prstGeom>
          <a:noFill/>
          <a:ln>
            <a:noFill/>
          </a:ln>
        </p:spPr>
      </p:pic>
    </p:spTree>
    <p:extLst>
      <p:ext uri="{BB962C8B-B14F-4D97-AF65-F5344CB8AC3E}">
        <p14:creationId xmlns:p14="http://schemas.microsoft.com/office/powerpoint/2010/main" val="2560298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Безработица в </a:t>
            </a:r>
            <a:r>
              <a:rPr lang="en-US" dirty="0"/>
              <a:t>202</a:t>
            </a:r>
            <a:r>
              <a:rPr lang="ru-RU" dirty="0"/>
              <a:t>4</a:t>
            </a:r>
            <a:r>
              <a:rPr lang="en-US" dirty="0"/>
              <a:t> </a:t>
            </a:r>
            <a:r>
              <a:rPr lang="ru-RU" dirty="0"/>
              <a:t>году опустилась ниже 3%</a:t>
            </a:r>
          </a:p>
        </p:txBody>
      </p:sp>
      <p:sp>
        <p:nvSpPr>
          <p:cNvPr id="3" name="Прямоугольник 24"/>
          <p:cNvSpPr/>
          <p:nvPr/>
        </p:nvSpPr>
        <p:spPr>
          <a:xfrm>
            <a:off x="6310436" y="1600498"/>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Уровень безработицы и доходы населения</a:t>
            </a:r>
          </a:p>
        </p:txBody>
      </p:sp>
      <p:sp>
        <p:nvSpPr>
          <p:cNvPr id="4" name="Прямоугольник 24"/>
          <p:cNvSpPr/>
          <p:nvPr/>
        </p:nvSpPr>
        <p:spPr>
          <a:xfrm>
            <a:off x="617473" y="1600498"/>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Рабочая сила и занятость, млн человек</a:t>
            </a:r>
          </a:p>
        </p:txBody>
      </p:sp>
      <p:sp>
        <p:nvSpPr>
          <p:cNvPr id="5" name="Rectangle 7"/>
          <p:cNvSpPr>
            <a:spLocks noChangeArrowheads="1"/>
          </p:cNvSpPr>
          <p:nvPr/>
        </p:nvSpPr>
        <p:spPr bwMode="auto">
          <a:xfrm>
            <a:off x="617473" y="5380628"/>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a:t>
            </a:r>
          </a:p>
        </p:txBody>
      </p:sp>
      <p:sp>
        <p:nvSpPr>
          <p:cNvPr id="6" name="Rectangle 7"/>
          <p:cNvSpPr>
            <a:spLocks noChangeArrowheads="1"/>
          </p:cNvSpPr>
          <p:nvPr/>
        </p:nvSpPr>
        <p:spPr bwMode="auto">
          <a:xfrm>
            <a:off x="6310436" y="5380628"/>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a:t>
            </a:r>
          </a:p>
        </p:txBody>
      </p:sp>
      <p:pic>
        <p:nvPicPr>
          <p:cNvPr id="8" name="Picture 7"/>
          <p:cNvPicPr>
            <a:picLocks noChangeAspect="1"/>
          </p:cNvPicPr>
          <p:nvPr/>
        </p:nvPicPr>
        <p:blipFill>
          <a:blip r:embed="rId2"/>
          <a:stretch>
            <a:fillRect/>
          </a:stretch>
        </p:blipFill>
        <p:spPr>
          <a:xfrm>
            <a:off x="617472" y="1920380"/>
            <a:ext cx="5207307" cy="3074314"/>
          </a:xfrm>
          <a:prstGeom prst="rect">
            <a:avLst/>
          </a:prstGeom>
        </p:spPr>
      </p:pic>
      <p:pic>
        <p:nvPicPr>
          <p:cNvPr id="10" name="Picture 9"/>
          <p:cNvPicPr>
            <a:picLocks noChangeAspect="1"/>
          </p:cNvPicPr>
          <p:nvPr/>
        </p:nvPicPr>
        <p:blipFill>
          <a:blip r:embed="rId3"/>
          <a:stretch>
            <a:fillRect/>
          </a:stretch>
        </p:blipFill>
        <p:spPr>
          <a:xfrm>
            <a:off x="6310436" y="2011464"/>
            <a:ext cx="5739384" cy="2766060"/>
          </a:xfrm>
          <a:prstGeom prst="rect">
            <a:avLst/>
          </a:prstGeom>
        </p:spPr>
      </p:pic>
    </p:spTree>
    <p:extLst>
      <p:ext uri="{BB962C8B-B14F-4D97-AF65-F5344CB8AC3E}">
        <p14:creationId xmlns:p14="http://schemas.microsoft.com/office/powerpoint/2010/main" val="616897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522604" y="767067"/>
            <a:ext cx="9497186" cy="5383952"/>
          </a:xfrm>
          <a:prstGeom prst="rect">
            <a:avLst/>
          </a:prstGeom>
        </p:spPr>
      </p:pic>
      <p:sp>
        <p:nvSpPr>
          <p:cNvPr id="7" name="Rectangle 6"/>
          <p:cNvSpPr>
            <a:spLocks noChangeArrowheads="1"/>
          </p:cNvSpPr>
          <p:nvPr/>
        </p:nvSpPr>
        <p:spPr bwMode="auto">
          <a:xfrm>
            <a:off x="1522604" y="6269681"/>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a:t>
            </a:r>
            <a:r>
              <a:rPr lang="en-US" sz="800" b="0" i="1" dirty="0" err="1">
                <a:latin typeface="SB Sans Display" panose="020B0604020202020204" charset="0"/>
                <a:ea typeface="ＭＳ Ｐゴシック" pitchFamily="34" charset="-128"/>
                <a:cs typeface="SB Sans Display" panose="020B0604020202020204" charset="0"/>
              </a:rPr>
              <a:t>HeadHunter</a:t>
            </a:r>
            <a:endParaRPr lang="en-US" sz="800" b="0" i="1" dirty="0">
              <a:latin typeface="SB Sans Display" panose="020B0604020202020204" charset="0"/>
              <a:ea typeface="ＭＳ Ｐゴシック" pitchFamily="34" charset="-128"/>
              <a:cs typeface="SB Sans Display" panose="020B0604020202020204" charset="0"/>
            </a:endParaRPr>
          </a:p>
        </p:txBody>
      </p:sp>
      <p:sp>
        <p:nvSpPr>
          <p:cNvPr id="6" name="Заголовок 1"/>
          <p:cNvSpPr txBox="1">
            <a:spLocks/>
          </p:cNvSpPr>
          <p:nvPr/>
        </p:nvSpPr>
        <p:spPr bwMode="auto">
          <a:xfrm>
            <a:off x="2468880" y="457200"/>
            <a:ext cx="9418320" cy="32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lnSpc>
                <a:spcPct val="100000"/>
              </a:lnSpc>
              <a:spcBef>
                <a:spcPct val="0"/>
              </a:spcBef>
              <a:spcAft>
                <a:spcPct val="0"/>
              </a:spcAft>
              <a:defRPr sz="1800">
                <a:solidFill>
                  <a:schemeClr val="tx1"/>
                </a:solidFill>
                <a:latin typeface="SB Sans Display Semibold" panose="020B0703040504020204" pitchFamily="34" charset="0"/>
                <a:ea typeface="+mj-ea"/>
                <a:cs typeface="SB Sans Display Semibold" panose="020B0703040504020204" pitchFamily="34" charset="0"/>
              </a:defRPr>
            </a:lvl1pPr>
            <a:lvl2pPr algn="l" rtl="0" eaLnBrk="0" fontAlgn="base" hangingPunct="0">
              <a:lnSpc>
                <a:spcPct val="95000"/>
              </a:lnSpc>
              <a:spcBef>
                <a:spcPct val="0"/>
              </a:spcBef>
              <a:spcAft>
                <a:spcPct val="0"/>
              </a:spcAft>
              <a:defRPr sz="2000">
                <a:solidFill>
                  <a:schemeClr val="tx1"/>
                </a:solidFill>
                <a:latin typeface="Arial" charset="0"/>
              </a:defRPr>
            </a:lvl2pPr>
            <a:lvl3pPr algn="l" rtl="0" eaLnBrk="0" fontAlgn="base" hangingPunct="0">
              <a:lnSpc>
                <a:spcPct val="95000"/>
              </a:lnSpc>
              <a:spcBef>
                <a:spcPct val="0"/>
              </a:spcBef>
              <a:spcAft>
                <a:spcPct val="0"/>
              </a:spcAft>
              <a:defRPr sz="2000">
                <a:solidFill>
                  <a:schemeClr val="tx1"/>
                </a:solidFill>
                <a:latin typeface="Arial" charset="0"/>
              </a:defRPr>
            </a:lvl3pPr>
            <a:lvl4pPr algn="l" rtl="0" eaLnBrk="0" fontAlgn="base" hangingPunct="0">
              <a:lnSpc>
                <a:spcPct val="95000"/>
              </a:lnSpc>
              <a:spcBef>
                <a:spcPct val="0"/>
              </a:spcBef>
              <a:spcAft>
                <a:spcPct val="0"/>
              </a:spcAft>
              <a:defRPr sz="2000">
                <a:solidFill>
                  <a:schemeClr val="tx1"/>
                </a:solidFill>
                <a:latin typeface="Arial" charset="0"/>
              </a:defRPr>
            </a:lvl4pPr>
            <a:lvl5pPr algn="l" rtl="0" eaLnBrk="0" fontAlgn="base" hangingPunct="0">
              <a:lnSpc>
                <a:spcPct val="95000"/>
              </a:lnSpc>
              <a:spcBef>
                <a:spcPct val="0"/>
              </a:spcBef>
              <a:spcAft>
                <a:spcPct val="0"/>
              </a:spcAft>
              <a:defRPr sz="2000">
                <a:solidFill>
                  <a:schemeClr val="tx1"/>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ru-RU" b="0" kern="0" dirty="0"/>
              <a:t>Индекс </a:t>
            </a:r>
            <a:r>
              <a:rPr lang="ru-RU" b="0" kern="0" dirty="0" err="1"/>
              <a:t>HeadHunter</a:t>
            </a:r>
            <a:r>
              <a:rPr lang="ru-RU" b="0" kern="0" dirty="0"/>
              <a:t>, май 2024 года</a:t>
            </a:r>
          </a:p>
        </p:txBody>
      </p:sp>
    </p:spTree>
    <p:extLst>
      <p:ext uri="{BB962C8B-B14F-4D97-AF65-F5344CB8AC3E}">
        <p14:creationId xmlns:p14="http://schemas.microsoft.com/office/powerpoint/2010/main" val="1087566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r>
              <a:rPr lang="ru-RU" dirty="0"/>
              <a:t>Вклад ключевых факторов в темпы роста ВВП</a:t>
            </a:r>
          </a:p>
        </p:txBody>
      </p:sp>
      <p:sp>
        <p:nvSpPr>
          <p:cNvPr id="7" name="Rectangle 6"/>
          <p:cNvSpPr>
            <a:spLocks noChangeArrowheads="1"/>
          </p:cNvSpPr>
          <p:nvPr/>
        </p:nvSpPr>
        <p:spPr bwMode="auto">
          <a:xfrm>
            <a:off x="1903803" y="5972338"/>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p>
        </p:txBody>
      </p:sp>
      <p:pic>
        <p:nvPicPr>
          <p:cNvPr id="9" name="Рисунок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3803" y="896851"/>
            <a:ext cx="8413390" cy="4955875"/>
          </a:xfrm>
          <a:prstGeom prst="rect">
            <a:avLst/>
          </a:prstGeom>
          <a:noFill/>
          <a:ln>
            <a:noFill/>
          </a:ln>
        </p:spPr>
      </p:pic>
    </p:spTree>
    <p:extLst>
      <p:ext uri="{BB962C8B-B14F-4D97-AF65-F5344CB8AC3E}">
        <p14:creationId xmlns:p14="http://schemas.microsoft.com/office/powerpoint/2010/main" val="1058625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Заголовок 34"/>
          <p:cNvSpPr>
            <a:spLocks noGrp="1"/>
          </p:cNvSpPr>
          <p:nvPr>
            <p:ph type="title"/>
          </p:nvPr>
        </p:nvSpPr>
        <p:spPr>
          <a:xfrm>
            <a:off x="2353456" y="127416"/>
            <a:ext cx="9387810" cy="836467"/>
          </a:xfrm>
        </p:spPr>
        <p:txBody>
          <a:bodyPr/>
          <a:lstStyle/>
          <a:p>
            <a:r>
              <a:rPr lang="ru-RU" sz="1800" dirty="0">
                <a:solidFill>
                  <a:schemeClr val="tx1"/>
                </a:solidFill>
                <a:latin typeface="SB Sans Display Semibold" panose="020B0703040504020204" pitchFamily="34" charset="0"/>
                <a:ea typeface="+mj-ea"/>
                <a:cs typeface="SB Sans Display Semibold" panose="020B0703040504020204" pitchFamily="34" charset="0"/>
              </a:rPr>
              <a:t>МВФ повысил прогноз роста глобального ВВП на 2025 год до 3,3%</a:t>
            </a:r>
          </a:p>
        </p:txBody>
      </p:sp>
      <p:sp>
        <p:nvSpPr>
          <p:cNvPr id="36" name="Текст 35"/>
          <p:cNvSpPr>
            <a:spLocks noGrp="1"/>
          </p:cNvSpPr>
          <p:nvPr>
            <p:ph type="body" sz="quarter" idx="13"/>
          </p:nvPr>
        </p:nvSpPr>
        <p:spPr>
          <a:xfrm>
            <a:off x="434517" y="935312"/>
            <a:ext cx="10941150" cy="434474"/>
          </a:xfrm>
        </p:spPr>
        <p:txBody>
          <a:bodyPr/>
          <a:lstStyle/>
          <a:p>
            <a:pPr marL="0" indent="0"/>
            <a:r>
              <a:rPr lang="ru-RU" dirty="0"/>
              <a:t>Повышение прогноза на 2025 год против 3,2% в апреле в основном связано с Китаем, экономика которого, согласно обновленной оценке МВФ, вырастет на 4,5% в 2025 году и на 5,0% в 2024 году.</a:t>
            </a:r>
          </a:p>
        </p:txBody>
      </p:sp>
      <p:sp>
        <p:nvSpPr>
          <p:cNvPr id="18" name="Прямоугольник 68"/>
          <p:cNvSpPr/>
          <p:nvPr/>
        </p:nvSpPr>
        <p:spPr>
          <a:xfrm>
            <a:off x="1942653" y="1542616"/>
            <a:ext cx="3670055" cy="413941"/>
          </a:xfrm>
          <a:prstGeom prst="rect">
            <a:avLst/>
          </a:prstGeom>
        </p:spPr>
        <p:txBody>
          <a:bodyPr wrap="square" lIns="215944" tIns="34281" rIns="0" bIns="34281">
            <a:spAutoFit/>
          </a:bodyPr>
          <a:lstStyle/>
          <a:p>
            <a:pPr>
              <a:lnSpc>
                <a:spcPct val="80000"/>
              </a:lnSpc>
            </a:pPr>
            <a:r>
              <a:rPr lang="ru-RU" sz="1400" dirty="0">
                <a:latin typeface="SB Sans Text Light" panose="020B0303040504020204" pitchFamily="34" charset="-52"/>
                <a:cs typeface="SB Sans Text Light" panose="020B0303040504020204" pitchFamily="34" charset="-52"/>
              </a:rPr>
              <a:t>Такой рост мирового ВВП в 2024 году прогнозировал МВФ в июле.</a:t>
            </a:r>
          </a:p>
        </p:txBody>
      </p:sp>
      <p:sp>
        <p:nvSpPr>
          <p:cNvPr id="19" name="Прямоугольник 62"/>
          <p:cNvSpPr/>
          <p:nvPr/>
        </p:nvSpPr>
        <p:spPr>
          <a:xfrm>
            <a:off x="445834" y="1515453"/>
            <a:ext cx="1134349" cy="747815"/>
          </a:xfrm>
          <a:prstGeom prst="rect">
            <a:avLst/>
          </a:prstGeom>
        </p:spPr>
        <p:txBody>
          <a:bodyPr wrap="none" lIns="0" tIns="34281" rIns="0" bIns="34281">
            <a:spAutoFit/>
          </a:bodyPr>
          <a:lstStyle/>
          <a:p>
            <a:pPr>
              <a:lnSpc>
                <a:spcPct val="80000"/>
              </a:lnSpc>
            </a:pPr>
            <a:r>
              <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3,</a:t>
            </a: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2</a:t>
            </a:r>
            <a:endPar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endParaRPr>
          </a:p>
        </p:txBody>
      </p:sp>
      <p:cxnSp>
        <p:nvCxnSpPr>
          <p:cNvPr id="20"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447620" y="2269973"/>
            <a:ext cx="5326613"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1" name="Прямоугольник 91"/>
          <p:cNvSpPr/>
          <p:nvPr/>
        </p:nvSpPr>
        <p:spPr>
          <a:xfrm>
            <a:off x="447620" y="2448058"/>
            <a:ext cx="5398594" cy="215388"/>
          </a:xfrm>
          <a:prstGeom prst="rect">
            <a:avLst/>
          </a:prstGeom>
        </p:spPr>
        <p:txBody>
          <a:bodyPr wrap="square" lIns="0" tIns="0" rIns="0" bIns="0">
            <a:spAutoFit/>
          </a:bodyPr>
          <a:lstStyle/>
          <a:p>
            <a:r>
              <a:rPr lang="ru-RU" sz="1400" spc="-10" dirty="0">
                <a:latin typeface="SB Sans Text Semibold" panose="020B0703040504020204" pitchFamily="34" charset="-52"/>
                <a:cs typeface="SB Sans Text Semibold" panose="020B0703040504020204" pitchFamily="34" charset="-52"/>
              </a:rPr>
              <a:t>Прогнозы МВФ по росту ВВП в крупнейших странах мира</a:t>
            </a:r>
          </a:p>
        </p:txBody>
      </p:sp>
      <p:sp>
        <p:nvSpPr>
          <p:cNvPr id="22" name="Прямоугольник 62"/>
          <p:cNvSpPr/>
          <p:nvPr/>
        </p:nvSpPr>
        <p:spPr>
          <a:xfrm>
            <a:off x="1487469" y="1589538"/>
            <a:ext cx="455184" cy="566738"/>
          </a:xfrm>
          <a:prstGeom prst="rect">
            <a:avLst/>
          </a:prstGeom>
        </p:spPr>
        <p:txBody>
          <a:bodyPr wrap="none" lIns="107972" tIns="34281" rIns="0" bIns="34281">
            <a:spAutoFit/>
          </a:bodyPr>
          <a:lstStyle/>
          <a:p>
            <a:pP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a:t>
            </a:r>
          </a:p>
          <a:p>
            <a:pP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г/г</a:t>
            </a:r>
          </a:p>
        </p:txBody>
      </p:sp>
      <p:sp>
        <p:nvSpPr>
          <p:cNvPr id="23" name="Прямоугольник 68"/>
          <p:cNvSpPr/>
          <p:nvPr/>
        </p:nvSpPr>
        <p:spPr>
          <a:xfrm>
            <a:off x="7662914" y="1542616"/>
            <a:ext cx="3373686" cy="586296"/>
          </a:xfrm>
          <a:prstGeom prst="rect">
            <a:avLst/>
          </a:prstGeom>
        </p:spPr>
        <p:txBody>
          <a:bodyPr wrap="square" lIns="215944" tIns="34281" rIns="0" bIns="34281">
            <a:spAutoFit/>
          </a:bodyPr>
          <a:lstStyle/>
          <a:p>
            <a:pPr>
              <a:lnSpc>
                <a:spcPct val="80000"/>
              </a:lnSpc>
            </a:pPr>
            <a:r>
              <a:rPr lang="ru-RU" sz="1400" dirty="0">
                <a:latin typeface="SB Sans Text Light" panose="020B0303040504020204" pitchFamily="34" charset="-52"/>
                <a:cs typeface="SB Sans Text Light" panose="020B0303040504020204" pitchFamily="34" charset="-52"/>
              </a:rPr>
              <a:t>Такую среднегодовую инфляцию в мире в 2024 году прогнозировал МВФ в апреле.</a:t>
            </a:r>
          </a:p>
        </p:txBody>
      </p:sp>
      <p:sp>
        <p:nvSpPr>
          <p:cNvPr id="24" name="Прямоугольник 62"/>
          <p:cNvSpPr/>
          <p:nvPr/>
        </p:nvSpPr>
        <p:spPr>
          <a:xfrm>
            <a:off x="6157520" y="1515453"/>
            <a:ext cx="1115690" cy="747815"/>
          </a:xfrm>
          <a:prstGeom prst="rect">
            <a:avLst/>
          </a:prstGeom>
        </p:spPr>
        <p:txBody>
          <a:bodyPr wrap="none" lIns="0" tIns="34281" rIns="0" bIns="34281">
            <a:spAutoFit/>
          </a:bodyPr>
          <a:lstStyle/>
          <a:p>
            <a:pPr>
              <a:lnSpc>
                <a:spcPct val="80000"/>
              </a:lnSpc>
            </a:pP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5</a:t>
            </a:r>
            <a:r>
              <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,9</a:t>
            </a:r>
          </a:p>
        </p:txBody>
      </p:sp>
      <p:cxnSp>
        <p:nvCxnSpPr>
          <p:cNvPr id="25"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6159306" y="2269973"/>
            <a:ext cx="5326613"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6" name="Прямоугольник 91"/>
          <p:cNvSpPr/>
          <p:nvPr/>
        </p:nvSpPr>
        <p:spPr>
          <a:xfrm>
            <a:off x="6159306" y="2448058"/>
            <a:ext cx="5398594" cy="215388"/>
          </a:xfrm>
          <a:prstGeom prst="rect">
            <a:avLst/>
          </a:prstGeom>
        </p:spPr>
        <p:txBody>
          <a:bodyPr wrap="square" lIns="0" tIns="0" rIns="0" bIns="0">
            <a:spAutoFit/>
          </a:bodyPr>
          <a:lstStyle/>
          <a:p>
            <a:r>
              <a:rPr lang="ru-RU" sz="1400" spc="-10" dirty="0">
                <a:latin typeface="SB Sans Text Semibold" panose="020B0703040504020204" pitchFamily="34" charset="-52"/>
                <a:cs typeface="SB Sans Text Semibold" panose="020B0703040504020204" pitchFamily="34" charset="-52"/>
              </a:rPr>
              <a:t>Прогнозы МВФ по инфляции в крупнейших странах мира</a:t>
            </a:r>
          </a:p>
        </p:txBody>
      </p:sp>
      <p:sp>
        <p:nvSpPr>
          <p:cNvPr id="27" name="Прямоугольник 62"/>
          <p:cNvSpPr/>
          <p:nvPr/>
        </p:nvSpPr>
        <p:spPr>
          <a:xfrm>
            <a:off x="7217252" y="1589538"/>
            <a:ext cx="455184" cy="566738"/>
          </a:xfrm>
          <a:prstGeom prst="rect">
            <a:avLst/>
          </a:prstGeom>
        </p:spPr>
        <p:txBody>
          <a:bodyPr wrap="none" lIns="107972" tIns="34281" rIns="0" bIns="34281">
            <a:spAutoFit/>
          </a:bodyPr>
          <a:lstStyle/>
          <a:p>
            <a:pP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a:t>
            </a:r>
          </a:p>
          <a:p>
            <a:pP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г/г</a:t>
            </a:r>
          </a:p>
        </p:txBody>
      </p:sp>
      <p:sp>
        <p:nvSpPr>
          <p:cNvPr id="28" name="Прямоугольник 98"/>
          <p:cNvSpPr/>
          <p:nvPr/>
        </p:nvSpPr>
        <p:spPr>
          <a:xfrm>
            <a:off x="447620" y="5351752"/>
            <a:ext cx="5326613" cy="589952"/>
          </a:xfrm>
          <a:prstGeom prst="rect">
            <a:avLst/>
          </a:prstGeom>
        </p:spPr>
        <p:txBody>
          <a:bodyPr wrap="square" lIns="0" tIns="34281" rIns="0" bIns="34281">
            <a:spAutoFit/>
          </a:bodyPr>
          <a:lstStyle/>
          <a:p>
            <a:pPr algn="just">
              <a:lnSpc>
                <a:spcPct val="80000"/>
              </a:lnSpc>
            </a:pPr>
            <a:r>
              <a:rPr lang="ru-RU" sz="1400" dirty="0">
                <a:latin typeface="SB Sans Text Light" panose="020B0303040504020204" pitchFamily="34" charset="-52"/>
                <a:cs typeface="SB Sans Text Light" panose="020B0303040504020204" pitchFamily="34" charset="-52"/>
              </a:rPr>
              <a:t>Для США на 2024 год МВФ прогнозирует рост на уровне 2,6%, а на 2025 год - 1,9%. Прогноз роста ВВП для еврозоны на 2024 год составил 0,9%, а на 2025 год - 1,5%.</a:t>
            </a:r>
          </a:p>
        </p:txBody>
      </p:sp>
      <p:sp>
        <p:nvSpPr>
          <p:cNvPr id="29" name="Прямоугольник 98"/>
          <p:cNvSpPr/>
          <p:nvPr/>
        </p:nvSpPr>
        <p:spPr>
          <a:xfrm>
            <a:off x="447620" y="5056006"/>
            <a:ext cx="5398594" cy="192310"/>
          </a:xfrm>
          <a:prstGeom prst="rect">
            <a:avLst/>
          </a:prstGeom>
        </p:spPr>
        <p:txBody>
          <a:bodyPr wrap="square" lIns="0" tIns="34281" rIns="68562" bIns="34281">
            <a:spAutoFit/>
          </a:bodyPr>
          <a:lstStyle/>
          <a:p>
            <a:pPr algn="just"/>
            <a:r>
              <a:rPr lang="ru-RU" sz="800" i="1" dirty="0">
                <a:latin typeface="SB Sans Text Light" panose="020B0303040504020204" pitchFamily="34" charset="-52"/>
                <a:cs typeface="SB Sans Text Light" panose="020B0303040504020204" pitchFamily="34" charset="-52"/>
              </a:rPr>
              <a:t>Источник: МВФ</a:t>
            </a:r>
          </a:p>
        </p:txBody>
      </p:sp>
      <p:sp>
        <p:nvSpPr>
          <p:cNvPr id="30" name="Прямоугольник 98"/>
          <p:cNvSpPr/>
          <p:nvPr/>
        </p:nvSpPr>
        <p:spPr>
          <a:xfrm>
            <a:off x="6159306" y="5351751"/>
            <a:ext cx="5326613" cy="934661"/>
          </a:xfrm>
          <a:prstGeom prst="rect">
            <a:avLst/>
          </a:prstGeom>
        </p:spPr>
        <p:txBody>
          <a:bodyPr wrap="square" lIns="0" tIns="34281" rIns="0" bIns="34281">
            <a:spAutoFit/>
          </a:bodyPr>
          <a:lstStyle/>
          <a:p>
            <a:pPr algn="just">
              <a:lnSpc>
                <a:spcPct val="80000"/>
              </a:lnSpc>
            </a:pPr>
            <a:r>
              <a:rPr lang="ru-RU" sz="1400" dirty="0">
                <a:latin typeface="SB Sans Text Light" panose="020B0303040504020204" pitchFamily="34" charset="-52"/>
                <a:cs typeface="SB Sans Text Light" panose="020B0303040504020204" pitchFamily="34" charset="-52"/>
              </a:rPr>
              <a:t>В своем прогнозе МВФ выражает обеспокоенность по поводу высокой глобальной инфляции на фоне высоких темпов роста стоимости услуг и зарплат. Как следствие, МВФ видит вероятность длительного сохранения высоких процентных ставок в мире.</a:t>
            </a:r>
          </a:p>
        </p:txBody>
      </p:sp>
      <p:sp>
        <p:nvSpPr>
          <p:cNvPr id="31" name="Прямоугольник 98"/>
          <p:cNvSpPr/>
          <p:nvPr/>
        </p:nvSpPr>
        <p:spPr>
          <a:xfrm>
            <a:off x="6159306" y="5056006"/>
            <a:ext cx="5398594" cy="192310"/>
          </a:xfrm>
          <a:prstGeom prst="rect">
            <a:avLst/>
          </a:prstGeom>
        </p:spPr>
        <p:txBody>
          <a:bodyPr wrap="square" lIns="0" tIns="34281" rIns="68562" bIns="34281">
            <a:spAutoFit/>
          </a:bodyPr>
          <a:lstStyle/>
          <a:p>
            <a:pPr algn="just"/>
            <a:r>
              <a:rPr lang="en-US" sz="800" i="1" dirty="0" err="1">
                <a:latin typeface="SB Sans Text Light" panose="020B0303040504020204" pitchFamily="34" charset="-52"/>
                <a:cs typeface="SB Sans Text Light" panose="020B0303040504020204" pitchFamily="34" charset="-52"/>
              </a:rPr>
              <a:t>Источник</a:t>
            </a:r>
            <a:r>
              <a:rPr lang="en-US" sz="800" i="1" dirty="0">
                <a:latin typeface="SB Sans Text Light" panose="020B0303040504020204" pitchFamily="34" charset="-52"/>
                <a:cs typeface="SB Sans Text Light" panose="020B0303040504020204" pitchFamily="34" charset="-52"/>
              </a:rPr>
              <a:t>: МВФ</a:t>
            </a:r>
          </a:p>
        </p:txBody>
      </p:sp>
      <p:pic>
        <p:nvPicPr>
          <p:cNvPr id="6" name="Picture 5"/>
          <p:cNvPicPr>
            <a:picLocks noChangeAspect="1"/>
          </p:cNvPicPr>
          <p:nvPr/>
        </p:nvPicPr>
        <p:blipFill>
          <a:blip r:embed="rId2"/>
          <a:stretch>
            <a:fillRect/>
          </a:stretch>
        </p:blipFill>
        <p:spPr>
          <a:xfrm>
            <a:off x="6157531" y="2762386"/>
            <a:ext cx="5385816" cy="2293620"/>
          </a:xfrm>
          <a:prstGeom prst="rect">
            <a:avLst/>
          </a:prstGeom>
        </p:spPr>
      </p:pic>
      <p:pic>
        <p:nvPicPr>
          <p:cNvPr id="2" name="Picture 1"/>
          <p:cNvPicPr>
            <a:picLocks noChangeAspect="1"/>
          </p:cNvPicPr>
          <p:nvPr/>
        </p:nvPicPr>
        <p:blipFill>
          <a:blip r:embed="rId3"/>
          <a:stretch>
            <a:fillRect/>
          </a:stretch>
        </p:blipFill>
        <p:spPr>
          <a:xfrm>
            <a:off x="469542" y="2739736"/>
            <a:ext cx="5376672" cy="2295144"/>
          </a:xfrm>
          <a:prstGeom prst="rect">
            <a:avLst/>
          </a:prstGeom>
        </p:spPr>
      </p:pic>
    </p:spTree>
    <p:extLst>
      <p:ext uri="{BB962C8B-B14F-4D97-AF65-F5344CB8AC3E}">
        <p14:creationId xmlns:p14="http://schemas.microsoft.com/office/powerpoint/2010/main" val="1480849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6919" y="457200"/>
            <a:ext cx="7728870" cy="352926"/>
          </a:xfrm>
        </p:spPr>
        <p:txBody>
          <a:bodyPr/>
          <a:lstStyle/>
          <a:p>
            <a:r>
              <a:rPr lang="ru-RU" dirty="0"/>
              <a:t>Расходы бюджета не будут снижаться существенно ниже 19% ВВП</a:t>
            </a:r>
          </a:p>
        </p:txBody>
      </p:sp>
      <p:sp>
        <p:nvSpPr>
          <p:cNvPr id="9" name="Rectangle 6"/>
          <p:cNvSpPr>
            <a:spLocks noChangeArrowheads="1"/>
          </p:cNvSpPr>
          <p:nvPr/>
        </p:nvSpPr>
        <p:spPr bwMode="auto">
          <a:xfrm>
            <a:off x="1319635" y="5850581"/>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Минфин РФ</a:t>
            </a:r>
          </a:p>
        </p:txBody>
      </p:sp>
      <p:pic>
        <p:nvPicPr>
          <p:cNvPr id="4" name="Picture 3"/>
          <p:cNvPicPr>
            <a:picLocks noChangeAspect="1"/>
          </p:cNvPicPr>
          <p:nvPr/>
        </p:nvPicPr>
        <p:blipFill>
          <a:blip r:embed="rId2"/>
          <a:stretch>
            <a:fillRect/>
          </a:stretch>
        </p:blipFill>
        <p:spPr>
          <a:xfrm>
            <a:off x="1319634" y="1043867"/>
            <a:ext cx="9394373" cy="4654130"/>
          </a:xfrm>
          <a:prstGeom prst="rect">
            <a:avLst/>
          </a:prstGeom>
        </p:spPr>
      </p:pic>
    </p:spTree>
    <p:extLst>
      <p:ext uri="{BB962C8B-B14F-4D97-AF65-F5344CB8AC3E}">
        <p14:creationId xmlns:p14="http://schemas.microsoft.com/office/powerpoint/2010/main" val="16681448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262749" y="2331518"/>
            <a:ext cx="5254158" cy="3127220"/>
          </a:xfrm>
          <a:prstGeom prst="rect">
            <a:avLst/>
          </a:prstGeom>
        </p:spPr>
      </p:pic>
      <p:sp>
        <p:nvSpPr>
          <p:cNvPr id="21" name="Заголовок 6"/>
          <p:cNvSpPr>
            <a:spLocks noGrp="1"/>
          </p:cNvSpPr>
          <p:nvPr>
            <p:ph type="title"/>
          </p:nvPr>
        </p:nvSpPr>
        <p:spPr>
          <a:xfrm>
            <a:off x="2468880" y="457200"/>
            <a:ext cx="9418320" cy="320040"/>
          </a:xfrm>
          <a:prstGeom prst="rect">
            <a:avLst/>
          </a:prstGeom>
        </p:spPr>
        <p:txBody>
          <a:bodyPr vert="horz" anchor="ctr"/>
          <a:lstStyle/>
          <a:p>
            <a:pPr defTabSz="914126" fontAlgn="auto">
              <a:lnSpc>
                <a:spcPct val="90000"/>
              </a:lnSpc>
              <a:spcBef>
                <a:spcPts val="0"/>
              </a:spcBef>
              <a:spcAft>
                <a:spcPts val="0"/>
              </a:spcAft>
            </a:pPr>
            <a:r>
              <a:rPr lang="ru-RU" dirty="0">
                <a:latin typeface="SB Sans Display Semibold" panose="020B0503040504020204" pitchFamily="34" charset="0"/>
                <a:cs typeface="SB Sans Display Semibold" panose="020B0503040504020204" pitchFamily="34" charset="0"/>
              </a:rPr>
              <a:t>Бюджет на 2024 г. подразумевает резкий рост расходов на оборону и социальную политику</a:t>
            </a:r>
          </a:p>
        </p:txBody>
      </p:sp>
      <p:sp>
        <p:nvSpPr>
          <p:cNvPr id="10" name="Прямоугольник 91"/>
          <p:cNvSpPr/>
          <p:nvPr/>
        </p:nvSpPr>
        <p:spPr>
          <a:xfrm>
            <a:off x="565656" y="2401890"/>
            <a:ext cx="5398594" cy="215388"/>
          </a:xfrm>
          <a:prstGeom prst="rect">
            <a:avLst/>
          </a:prstGeom>
        </p:spPr>
        <p:txBody>
          <a:bodyPr wrap="square" lIns="0" tIns="0" rIns="0" bIns="0">
            <a:spAutoFit/>
          </a:bodyPr>
          <a:lstStyle/>
          <a:p>
            <a:r>
              <a:rPr lang="ru-RU" sz="1400" dirty="0">
                <a:latin typeface="SB Sans Text Semibold" panose="020B0703040504020204" pitchFamily="34" charset="-52"/>
                <a:cs typeface="SB Sans Text Semibold" panose="020B0703040504020204" pitchFamily="34" charset="-52"/>
              </a:rPr>
              <a:t>Доходы федерального бюджета в 2024 году, трлн руб.</a:t>
            </a:r>
          </a:p>
        </p:txBody>
      </p:sp>
      <p:sp>
        <p:nvSpPr>
          <p:cNvPr id="23" name="Прямоугольник 91"/>
          <p:cNvSpPr/>
          <p:nvPr/>
        </p:nvSpPr>
        <p:spPr>
          <a:xfrm>
            <a:off x="6264534" y="2401890"/>
            <a:ext cx="5398594" cy="215388"/>
          </a:xfrm>
          <a:prstGeom prst="rect">
            <a:avLst/>
          </a:prstGeom>
        </p:spPr>
        <p:txBody>
          <a:bodyPr wrap="square" lIns="0" tIns="0" rIns="0" bIns="0">
            <a:spAutoFit/>
          </a:bodyPr>
          <a:lstStyle/>
          <a:p>
            <a:r>
              <a:rPr lang="ru-RU" sz="1400" dirty="0">
                <a:latin typeface="SB Sans Text Semibold" panose="020B0703040504020204" pitchFamily="34" charset="-52"/>
                <a:cs typeface="SB Sans Text Semibold" panose="020B0703040504020204" pitchFamily="34" charset="-52"/>
              </a:rPr>
              <a:t>Расходы федерального бюджета в 2024 году, трлн руб.</a:t>
            </a:r>
          </a:p>
        </p:txBody>
      </p:sp>
      <p:sp>
        <p:nvSpPr>
          <p:cNvPr id="27" name="Прямоугольник 98"/>
          <p:cNvSpPr/>
          <p:nvPr/>
        </p:nvSpPr>
        <p:spPr>
          <a:xfrm>
            <a:off x="565656" y="5773242"/>
            <a:ext cx="5398594" cy="364697"/>
          </a:xfrm>
          <a:prstGeom prst="rect">
            <a:avLst/>
          </a:prstGeom>
        </p:spPr>
        <p:txBody>
          <a:bodyPr wrap="square" lIns="0" tIns="34281" rIns="68562" bIns="34281">
            <a:spAutoFit/>
          </a:bodyPr>
          <a:lstStyle/>
          <a:p>
            <a:pPr algn="just">
              <a:lnSpc>
                <a:spcPct val="80000"/>
              </a:lnSpc>
            </a:pPr>
            <a:r>
              <a:rPr lang="ru-RU" sz="1200" b="0" dirty="0">
                <a:latin typeface="SB Sans Text Light" panose="020B0303040504020204" pitchFamily="34" charset="-52"/>
                <a:cs typeface="SB Sans Text Light" panose="020B0303040504020204" pitchFamily="34" charset="-52"/>
              </a:rPr>
              <a:t>Дополнительные платежи связаны с прекращением льготного периода по ряду налогов (например, социальных платежей).</a:t>
            </a:r>
          </a:p>
        </p:txBody>
      </p:sp>
      <p:sp>
        <p:nvSpPr>
          <p:cNvPr id="28" name="Прямоугольник 98"/>
          <p:cNvSpPr/>
          <p:nvPr/>
        </p:nvSpPr>
        <p:spPr>
          <a:xfrm>
            <a:off x="565656" y="5439407"/>
            <a:ext cx="5398594" cy="192310"/>
          </a:xfrm>
          <a:prstGeom prst="rect">
            <a:avLst/>
          </a:prstGeom>
        </p:spPr>
        <p:txBody>
          <a:bodyPr wrap="square" lIns="0" tIns="34281" rIns="68562" bIns="34281">
            <a:spAutoFit/>
          </a:bodyPr>
          <a:lstStyle/>
          <a:p>
            <a:pPr algn="just"/>
            <a:r>
              <a:rPr lang="ru-RU" sz="800" b="0" i="1" dirty="0">
                <a:latin typeface="SB Sans Display" panose="020B0604020202020204" charset="0"/>
                <a:ea typeface="ＭＳ Ｐゴシック" pitchFamily="34" charset="-128"/>
                <a:cs typeface="SB Sans Display" panose="020B0604020202020204" charset="0"/>
              </a:rPr>
              <a:t>Источник: Минфин РФ</a:t>
            </a:r>
          </a:p>
        </p:txBody>
      </p:sp>
      <p:sp>
        <p:nvSpPr>
          <p:cNvPr id="29" name="Прямоугольник 98"/>
          <p:cNvSpPr/>
          <p:nvPr/>
        </p:nvSpPr>
        <p:spPr>
          <a:xfrm>
            <a:off x="6264534" y="5773242"/>
            <a:ext cx="5398594" cy="364697"/>
          </a:xfrm>
          <a:prstGeom prst="rect">
            <a:avLst/>
          </a:prstGeom>
        </p:spPr>
        <p:txBody>
          <a:bodyPr wrap="square" lIns="0" tIns="34281" rIns="68562" bIns="34281">
            <a:spAutoFit/>
          </a:bodyPr>
          <a:lstStyle/>
          <a:p>
            <a:pPr algn="just">
              <a:lnSpc>
                <a:spcPct val="80000"/>
              </a:lnSpc>
            </a:pPr>
            <a:r>
              <a:rPr lang="ru-RU" sz="1200" b="0" dirty="0">
                <a:latin typeface="SB Sans Text Light" panose="020B0303040504020204" pitchFamily="34" charset="-52"/>
                <a:cs typeface="SB Sans Text Light" panose="020B0303040504020204" pitchFamily="34" charset="-52"/>
              </a:rPr>
              <a:t>Таким образом, расходы на оборону в 2024 году (10,8 трлн руб.) станут наибольшей статьей расходов бюджета.</a:t>
            </a:r>
          </a:p>
        </p:txBody>
      </p:sp>
      <p:sp>
        <p:nvSpPr>
          <p:cNvPr id="30" name="Прямоугольник 98"/>
          <p:cNvSpPr/>
          <p:nvPr/>
        </p:nvSpPr>
        <p:spPr>
          <a:xfrm>
            <a:off x="6264534" y="5439407"/>
            <a:ext cx="5398594" cy="192310"/>
          </a:xfrm>
          <a:prstGeom prst="rect">
            <a:avLst/>
          </a:prstGeom>
        </p:spPr>
        <p:txBody>
          <a:bodyPr wrap="square" lIns="0" tIns="34281" rIns="68562" bIns="34281">
            <a:spAutoFit/>
          </a:bodyPr>
          <a:lstStyle/>
          <a:p>
            <a:pPr algn="just"/>
            <a:r>
              <a:rPr lang="ru-RU" sz="800" b="0" i="1" dirty="0">
                <a:latin typeface="SB Sans Display" panose="020B0604020202020204" charset="0"/>
                <a:ea typeface="ＭＳ Ｐゴシック" pitchFamily="34" charset="-128"/>
                <a:cs typeface="SB Sans Display" panose="020B0604020202020204" charset="0"/>
              </a:rPr>
              <a:t>Источник: Минфин РФ, </a:t>
            </a:r>
            <a:r>
              <a:rPr lang="en-US" sz="800" b="0" i="1" dirty="0">
                <a:latin typeface="SB Sans Display" panose="020B0604020202020204" charset="0"/>
                <a:ea typeface="ＭＳ Ｐゴシック" pitchFamily="34" charset="-128"/>
                <a:cs typeface="SB Sans Display" panose="020B0604020202020204" charset="0"/>
              </a:rPr>
              <a:t>SberCIB Investment Research</a:t>
            </a:r>
          </a:p>
        </p:txBody>
      </p:sp>
      <p:sp>
        <p:nvSpPr>
          <p:cNvPr id="18" name="Прямоугольник 68"/>
          <p:cNvSpPr/>
          <p:nvPr/>
        </p:nvSpPr>
        <p:spPr>
          <a:xfrm>
            <a:off x="2751119" y="1542616"/>
            <a:ext cx="2589321" cy="413851"/>
          </a:xfrm>
          <a:prstGeom prst="rect">
            <a:avLst/>
          </a:prstGeom>
        </p:spPr>
        <p:txBody>
          <a:bodyPr wrap="square" lIns="215944" tIns="34281" rIns="0" bIns="34281">
            <a:spAutoFit/>
          </a:bodyPr>
          <a:lstStyle/>
          <a:p>
            <a:pPr>
              <a:lnSpc>
                <a:spcPct val="80000"/>
              </a:lnSpc>
            </a:pPr>
            <a:r>
              <a:rPr lang="ru-RU" sz="1400" b="0" dirty="0">
                <a:latin typeface="SB Sans Text Light" panose="020B0303040504020204" pitchFamily="34" charset="-52"/>
                <a:cs typeface="SB Sans Text Light" panose="020B0303040504020204" pitchFamily="34" charset="-52"/>
              </a:rPr>
              <a:t>Составят доходы бюджета в 2024 году. </a:t>
            </a:r>
          </a:p>
        </p:txBody>
      </p:sp>
      <p:sp>
        <p:nvSpPr>
          <p:cNvPr id="19" name="Прямоугольник 62"/>
          <p:cNvSpPr/>
          <p:nvPr/>
        </p:nvSpPr>
        <p:spPr>
          <a:xfrm>
            <a:off x="552551" y="1515453"/>
            <a:ext cx="1531894" cy="733772"/>
          </a:xfrm>
          <a:prstGeom prst="rect">
            <a:avLst/>
          </a:prstGeom>
        </p:spPr>
        <p:txBody>
          <a:bodyPr wrap="none" lIns="0" tIns="34281" rIns="0" bIns="34281">
            <a:spAutoFit/>
          </a:bodyPr>
          <a:lstStyle/>
          <a:p>
            <a:pPr>
              <a:lnSpc>
                <a:spcPct val="80000"/>
              </a:lnSpc>
            </a:pPr>
            <a:r>
              <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1</a:t>
            </a: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8</a:t>
            </a:r>
            <a:r>
              <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a:t>
            </a: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3</a:t>
            </a:r>
          </a:p>
        </p:txBody>
      </p:sp>
      <p:cxnSp>
        <p:nvCxnSpPr>
          <p:cNvPr id="25"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565656" y="2269973"/>
            <a:ext cx="5398594"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6" name="Прямоугольник 62"/>
          <p:cNvSpPr/>
          <p:nvPr/>
        </p:nvSpPr>
        <p:spPr>
          <a:xfrm>
            <a:off x="6262749" y="1515453"/>
            <a:ext cx="1283672" cy="747895"/>
          </a:xfrm>
          <a:prstGeom prst="rect">
            <a:avLst/>
          </a:prstGeom>
        </p:spPr>
        <p:txBody>
          <a:bodyPr wrap="none" lIns="0" tIns="34281" rIns="0" bIns="34281">
            <a:spAutoFit/>
          </a:bodyPr>
          <a:lstStyle/>
          <a:p>
            <a:pPr>
              <a:lnSpc>
                <a:spcPct val="80000"/>
              </a:lnSpc>
            </a:pP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+68</a:t>
            </a:r>
          </a:p>
        </p:txBody>
      </p:sp>
      <p:cxnSp>
        <p:nvCxnSpPr>
          <p:cNvPr id="31"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6264534" y="2269973"/>
            <a:ext cx="5398594"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32" name="Прямоугольник 62"/>
          <p:cNvSpPr/>
          <p:nvPr/>
        </p:nvSpPr>
        <p:spPr>
          <a:xfrm>
            <a:off x="7206133" y="1542617"/>
            <a:ext cx="886224" cy="320581"/>
          </a:xfrm>
          <a:prstGeom prst="rect">
            <a:avLst/>
          </a:prstGeom>
        </p:spPr>
        <p:txBody>
          <a:bodyPr wrap="square" lIns="107972" tIns="34281" rIns="0" bIns="34281">
            <a:spAutoFit/>
          </a:bodyPr>
          <a:lstStyle/>
          <a:p>
            <a:pPr algn="ct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a:t>
            </a:r>
          </a:p>
        </p:txBody>
      </p:sp>
      <p:sp>
        <p:nvSpPr>
          <p:cNvPr id="33" name="Прямоугольник 68"/>
          <p:cNvSpPr/>
          <p:nvPr/>
        </p:nvSpPr>
        <p:spPr>
          <a:xfrm>
            <a:off x="7818397" y="1542616"/>
            <a:ext cx="2401001" cy="413851"/>
          </a:xfrm>
          <a:prstGeom prst="rect">
            <a:avLst/>
          </a:prstGeom>
        </p:spPr>
        <p:txBody>
          <a:bodyPr wrap="square" lIns="215944" tIns="34281" rIns="0" bIns="34281">
            <a:spAutoFit/>
          </a:bodyPr>
          <a:lstStyle/>
          <a:p>
            <a:pPr>
              <a:lnSpc>
                <a:spcPct val="80000"/>
              </a:lnSpc>
            </a:pPr>
            <a:r>
              <a:rPr lang="ru-RU" sz="1400" b="0" dirty="0">
                <a:latin typeface="SB Sans Text Light" panose="020B0303040504020204" pitchFamily="34" charset="-52"/>
                <a:cs typeface="SB Sans Text Light" panose="020B0303040504020204" pitchFamily="34" charset="-52"/>
              </a:rPr>
              <a:t>Составит рост расходов на оборону в 2024 году.</a:t>
            </a:r>
            <a:endParaRPr lang="en-US" sz="1400" b="0" dirty="0">
              <a:latin typeface="SB Sans Text Light" panose="020B0303040504020204" pitchFamily="34" charset="-52"/>
              <a:cs typeface="SB Sans Text Light" panose="020B0303040504020204" pitchFamily="34" charset="-52"/>
            </a:endParaRPr>
          </a:p>
        </p:txBody>
      </p:sp>
      <p:sp>
        <p:nvSpPr>
          <p:cNvPr id="34" name="Прямоугольник 62"/>
          <p:cNvSpPr/>
          <p:nvPr/>
        </p:nvSpPr>
        <p:spPr>
          <a:xfrm>
            <a:off x="1950849" y="1542617"/>
            <a:ext cx="886224" cy="566738"/>
          </a:xfrm>
          <a:prstGeom prst="rect">
            <a:avLst/>
          </a:prstGeom>
        </p:spPr>
        <p:txBody>
          <a:bodyPr wrap="square" lIns="107972" tIns="34281" rIns="0" bIns="34281">
            <a:spAutoFit/>
          </a:bodyPr>
          <a:lstStyle/>
          <a:p>
            <a:pPr algn="ct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 от</a:t>
            </a:r>
          </a:p>
          <a:p>
            <a:pPr algn="ct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ВВП</a:t>
            </a:r>
          </a:p>
        </p:txBody>
      </p:sp>
      <p:pic>
        <p:nvPicPr>
          <p:cNvPr id="2" name="Picture 1"/>
          <p:cNvPicPr>
            <a:picLocks noChangeAspect="1"/>
          </p:cNvPicPr>
          <p:nvPr/>
        </p:nvPicPr>
        <p:blipFill>
          <a:blip r:embed="rId3"/>
          <a:stretch>
            <a:fillRect/>
          </a:stretch>
        </p:blipFill>
        <p:spPr>
          <a:xfrm>
            <a:off x="552551" y="2576854"/>
            <a:ext cx="5887212" cy="2881884"/>
          </a:xfrm>
          <a:prstGeom prst="rect">
            <a:avLst/>
          </a:prstGeom>
        </p:spPr>
      </p:pic>
    </p:spTree>
    <p:extLst>
      <p:ext uri="{BB962C8B-B14F-4D97-AF65-F5344CB8AC3E}">
        <p14:creationId xmlns:p14="http://schemas.microsoft.com/office/powerpoint/2010/main" val="3421393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Заголовок 34"/>
          <p:cNvSpPr>
            <a:spLocks noGrp="1"/>
          </p:cNvSpPr>
          <p:nvPr>
            <p:ph type="title"/>
          </p:nvPr>
        </p:nvSpPr>
        <p:spPr>
          <a:xfrm>
            <a:off x="2353456" y="127416"/>
            <a:ext cx="9387810" cy="836467"/>
          </a:xfrm>
        </p:spPr>
        <p:txBody>
          <a:bodyPr/>
          <a:lstStyle/>
          <a:p>
            <a:r>
              <a:rPr lang="ru-RU" sz="1800" dirty="0">
                <a:solidFill>
                  <a:schemeClr val="tx1"/>
                </a:solidFill>
                <a:latin typeface="SB Sans Display Semibold" panose="020B0703040504020204" pitchFamily="34" charset="0"/>
                <a:ea typeface="+mj-ea"/>
                <a:cs typeface="SB Sans Display Semibold" panose="020B0703040504020204" pitchFamily="34" charset="0"/>
              </a:rPr>
              <a:t>Эмиссионный эффект от использования ФНБ и привлечения долга </a:t>
            </a:r>
            <a:br>
              <a:rPr lang="en-US" sz="1800" dirty="0">
                <a:solidFill>
                  <a:schemeClr val="tx1"/>
                </a:solidFill>
                <a:latin typeface="SB Sans Display Semibold" panose="020B0703040504020204" pitchFamily="34" charset="0"/>
                <a:ea typeface="+mj-ea"/>
                <a:cs typeface="SB Sans Display Semibold" panose="020B0703040504020204" pitchFamily="34" charset="0"/>
              </a:rPr>
            </a:br>
            <a:r>
              <a:rPr lang="ru-RU" sz="1800" dirty="0">
                <a:solidFill>
                  <a:schemeClr val="tx1"/>
                </a:solidFill>
                <a:latin typeface="SB Sans Display Semibold" panose="020B0703040504020204" pitchFamily="34" charset="0"/>
                <a:ea typeface="+mj-ea"/>
                <a:cs typeface="SB Sans Display Semibold" panose="020B0703040504020204" pitchFamily="34" charset="0"/>
              </a:rPr>
              <a:t>снизится в 2024 году</a:t>
            </a:r>
          </a:p>
        </p:txBody>
      </p:sp>
      <p:sp>
        <p:nvSpPr>
          <p:cNvPr id="18" name="Прямоугольник 68"/>
          <p:cNvSpPr/>
          <p:nvPr/>
        </p:nvSpPr>
        <p:spPr>
          <a:xfrm>
            <a:off x="2210296" y="1542616"/>
            <a:ext cx="3402411" cy="589952"/>
          </a:xfrm>
          <a:prstGeom prst="rect">
            <a:avLst/>
          </a:prstGeom>
        </p:spPr>
        <p:txBody>
          <a:bodyPr wrap="square" lIns="215944" tIns="34281" rIns="0" bIns="34281">
            <a:spAutoFit/>
          </a:bodyPr>
          <a:lstStyle/>
          <a:p>
            <a:pPr>
              <a:lnSpc>
                <a:spcPct val="80000"/>
              </a:lnSpc>
            </a:pPr>
            <a:r>
              <a:rPr lang="ru-RU" sz="1400" dirty="0">
                <a:latin typeface="SB Sans Text Light" panose="020B0303040504020204" pitchFamily="34" charset="-52"/>
                <a:cs typeface="SB Sans Text Light" panose="020B0303040504020204" pitchFamily="34" charset="-52"/>
              </a:rPr>
              <a:t>может быть использовано из ФНБ в 2024 году для финансирования расходов бюджета.</a:t>
            </a:r>
          </a:p>
        </p:txBody>
      </p:sp>
      <p:sp>
        <p:nvSpPr>
          <p:cNvPr id="19" name="Прямоугольник 62"/>
          <p:cNvSpPr/>
          <p:nvPr/>
        </p:nvSpPr>
        <p:spPr>
          <a:xfrm>
            <a:off x="445834" y="1515453"/>
            <a:ext cx="1115690" cy="747815"/>
          </a:xfrm>
          <a:prstGeom prst="rect">
            <a:avLst/>
          </a:prstGeom>
        </p:spPr>
        <p:txBody>
          <a:bodyPr wrap="none" lIns="0" tIns="34281" rIns="0" bIns="34281">
            <a:spAutoFit/>
          </a:bodyPr>
          <a:lstStyle/>
          <a:p>
            <a:pPr>
              <a:lnSpc>
                <a:spcPct val="80000"/>
              </a:lnSpc>
            </a:pP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1</a:t>
            </a:r>
            <a:r>
              <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a:t>
            </a: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9</a:t>
            </a:r>
            <a:endPar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endParaRPr>
          </a:p>
        </p:txBody>
      </p:sp>
      <p:cxnSp>
        <p:nvCxnSpPr>
          <p:cNvPr id="20"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447620" y="2269973"/>
            <a:ext cx="5326613"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1" name="Прямоугольник 91"/>
          <p:cNvSpPr/>
          <p:nvPr/>
        </p:nvSpPr>
        <p:spPr>
          <a:xfrm>
            <a:off x="447620" y="2448058"/>
            <a:ext cx="5398594" cy="215444"/>
          </a:xfrm>
          <a:prstGeom prst="rect">
            <a:avLst/>
          </a:prstGeom>
        </p:spPr>
        <p:txBody>
          <a:bodyPr wrap="square" lIns="0" tIns="0" rIns="0" bIns="0">
            <a:spAutoFit/>
          </a:bodyPr>
          <a:lstStyle/>
          <a:p>
            <a:r>
              <a:rPr lang="ru-RU" sz="1400" spc="-10" dirty="0">
                <a:latin typeface="SB Sans Text Semibold" panose="020B0703040504020204" pitchFamily="34" charset="-52"/>
                <a:cs typeface="SB Sans Text Semibold" panose="020B0703040504020204" pitchFamily="34" charset="-52"/>
              </a:rPr>
              <a:t>Эмиссионный эффект ФНБ, трлн руб.</a:t>
            </a:r>
          </a:p>
        </p:txBody>
      </p:sp>
      <p:sp>
        <p:nvSpPr>
          <p:cNvPr id="23" name="Прямоугольник 68"/>
          <p:cNvSpPr/>
          <p:nvPr/>
        </p:nvSpPr>
        <p:spPr>
          <a:xfrm>
            <a:off x="8020681" y="1542616"/>
            <a:ext cx="3015919" cy="589952"/>
          </a:xfrm>
          <a:prstGeom prst="rect">
            <a:avLst/>
          </a:prstGeom>
        </p:spPr>
        <p:txBody>
          <a:bodyPr wrap="square" lIns="215944" tIns="34281" rIns="0" bIns="34281">
            <a:spAutoFit/>
          </a:bodyPr>
          <a:lstStyle/>
          <a:p>
            <a:pPr>
              <a:lnSpc>
                <a:spcPct val="80000"/>
              </a:lnSpc>
            </a:pPr>
            <a:r>
              <a:rPr lang="ru-RU" sz="1400" dirty="0">
                <a:latin typeface="SB Sans Text Light" panose="020B0303040504020204" pitchFamily="34" charset="-52"/>
                <a:cs typeface="SB Sans Text Light" panose="020B0303040504020204" pitchFamily="34" charset="-52"/>
              </a:rPr>
              <a:t>составят чистые заимствования бюджета в виде ОФЗ в 2024 году.</a:t>
            </a:r>
          </a:p>
        </p:txBody>
      </p:sp>
      <p:cxnSp>
        <p:nvCxnSpPr>
          <p:cNvPr id="25"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6159306" y="2269973"/>
            <a:ext cx="5326613"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6" name="Прямоугольник 91"/>
          <p:cNvSpPr/>
          <p:nvPr/>
        </p:nvSpPr>
        <p:spPr>
          <a:xfrm>
            <a:off x="6159306" y="2448058"/>
            <a:ext cx="5398594" cy="215444"/>
          </a:xfrm>
          <a:prstGeom prst="rect">
            <a:avLst/>
          </a:prstGeom>
        </p:spPr>
        <p:txBody>
          <a:bodyPr wrap="square" lIns="0" tIns="0" rIns="0" bIns="0">
            <a:spAutoFit/>
          </a:bodyPr>
          <a:lstStyle/>
          <a:p>
            <a:r>
              <a:rPr lang="ru-RU" sz="1400" spc="-10" dirty="0">
                <a:latin typeface="SB Sans Text Semibold" panose="020B0703040504020204" pitchFamily="34" charset="-52"/>
                <a:cs typeface="SB Sans Text Semibold" panose="020B0703040504020204" pitchFamily="34" charset="-52"/>
              </a:rPr>
              <a:t>Чистый объем заимствований ОФЗ, трлн руб.</a:t>
            </a:r>
          </a:p>
        </p:txBody>
      </p:sp>
      <p:sp>
        <p:nvSpPr>
          <p:cNvPr id="28" name="Прямоугольник 98"/>
          <p:cNvSpPr/>
          <p:nvPr/>
        </p:nvSpPr>
        <p:spPr>
          <a:xfrm>
            <a:off x="447620" y="5470202"/>
            <a:ext cx="5326613" cy="934661"/>
          </a:xfrm>
          <a:prstGeom prst="rect">
            <a:avLst/>
          </a:prstGeom>
        </p:spPr>
        <p:txBody>
          <a:bodyPr wrap="square" lIns="0" tIns="34281" rIns="0" bIns="34281">
            <a:spAutoFit/>
          </a:bodyPr>
          <a:lstStyle/>
          <a:p>
            <a:pPr algn="just">
              <a:lnSpc>
                <a:spcPct val="80000"/>
              </a:lnSpc>
            </a:pPr>
            <a:r>
              <a:rPr lang="ru-RU" sz="1400" dirty="0">
                <a:latin typeface="SB Sans Text Light" panose="020B0303040504020204" pitchFamily="34" charset="-52"/>
                <a:cs typeface="SB Sans Text Light" panose="020B0303040504020204" pitchFamily="34" charset="-52"/>
              </a:rPr>
              <a:t>Инвестиции из ликвидной части ФНБ могут составить около 1 трлн руб. Тем не менее </a:t>
            </a:r>
            <a:r>
              <a:rPr lang="ru-RU" sz="1400" dirty="0" err="1">
                <a:latin typeface="SB Sans Text Light" panose="020B0303040504020204" pitchFamily="34" charset="-52"/>
                <a:cs typeface="SB Sans Text Light" panose="020B0303040504020204" pitchFamily="34" charset="-52"/>
              </a:rPr>
              <a:t>зеркалирование</a:t>
            </a:r>
            <a:r>
              <a:rPr lang="ru-RU" sz="1400" dirty="0">
                <a:latin typeface="SB Sans Text Light" panose="020B0303040504020204" pitchFamily="34" charset="-52"/>
                <a:cs typeface="SB Sans Text Light" panose="020B0303040504020204" pitchFamily="34" charset="-52"/>
              </a:rPr>
              <a:t> операций ЦБ и пополнение ФНБ в соответствии с бюджетным правилом могут полностью компенсировать объемы использования ФНБ.</a:t>
            </a:r>
          </a:p>
        </p:txBody>
      </p:sp>
      <p:sp>
        <p:nvSpPr>
          <p:cNvPr id="29" name="Прямоугольник 98"/>
          <p:cNvSpPr/>
          <p:nvPr/>
        </p:nvSpPr>
        <p:spPr>
          <a:xfrm>
            <a:off x="447620" y="5138936"/>
            <a:ext cx="5398594" cy="192310"/>
          </a:xfrm>
          <a:prstGeom prst="rect">
            <a:avLst/>
          </a:prstGeom>
        </p:spPr>
        <p:txBody>
          <a:bodyPr wrap="square" lIns="0" tIns="34281" rIns="68562" bIns="34281">
            <a:spAutoFit/>
          </a:bodyPr>
          <a:lstStyle/>
          <a:p>
            <a:pPr algn="just"/>
            <a:r>
              <a:rPr lang="ru-RU" sz="800" i="1" dirty="0">
                <a:latin typeface="SB Sans Text Light" panose="020B0303040504020204" pitchFamily="34" charset="-52"/>
                <a:cs typeface="SB Sans Text Light" panose="020B0303040504020204" pitchFamily="34" charset="-52"/>
              </a:rPr>
              <a:t>Источник: Минфин, ЦБ РФ, </a:t>
            </a:r>
            <a:r>
              <a:rPr lang="en-US" sz="800" i="1" dirty="0" err="1">
                <a:latin typeface="SB Sans Text Light" panose="020B0303040504020204" pitchFamily="34" charset="-52"/>
                <a:cs typeface="SB Sans Text Light" panose="020B0303040504020204" pitchFamily="34" charset="-52"/>
              </a:rPr>
              <a:t>SberCIB</a:t>
            </a:r>
            <a:r>
              <a:rPr lang="en-US" sz="800" i="1" dirty="0">
                <a:latin typeface="SB Sans Text Light" panose="020B0303040504020204" pitchFamily="34" charset="-52"/>
                <a:cs typeface="SB Sans Text Light" panose="020B0303040504020204" pitchFamily="34" charset="-52"/>
              </a:rPr>
              <a:t> Investment Research</a:t>
            </a:r>
          </a:p>
        </p:txBody>
      </p:sp>
      <p:sp>
        <p:nvSpPr>
          <p:cNvPr id="31" name="Прямоугольник 98"/>
          <p:cNvSpPr/>
          <p:nvPr/>
        </p:nvSpPr>
        <p:spPr>
          <a:xfrm>
            <a:off x="6159306" y="5138936"/>
            <a:ext cx="5398594" cy="192310"/>
          </a:xfrm>
          <a:prstGeom prst="rect">
            <a:avLst/>
          </a:prstGeom>
        </p:spPr>
        <p:txBody>
          <a:bodyPr wrap="square" lIns="0" tIns="34281" rIns="68562" bIns="34281">
            <a:spAutoFit/>
          </a:bodyPr>
          <a:lstStyle/>
          <a:p>
            <a:pPr algn="just"/>
            <a:r>
              <a:rPr lang="ru-RU" sz="800" i="1" dirty="0">
                <a:latin typeface="SB Sans Text Light" panose="020B0303040504020204" pitchFamily="34" charset="-52"/>
                <a:cs typeface="SB Sans Text Light" panose="020B0303040504020204" pitchFamily="34" charset="-52"/>
              </a:rPr>
              <a:t>Источник: Минфин, </a:t>
            </a:r>
            <a:r>
              <a:rPr lang="en-US" sz="800" i="1" dirty="0" err="1">
                <a:latin typeface="SB Sans Text Light" panose="020B0303040504020204" pitchFamily="34" charset="-52"/>
                <a:cs typeface="SB Sans Text Light" panose="020B0303040504020204" pitchFamily="34" charset="-52"/>
              </a:rPr>
              <a:t>SberCIB</a:t>
            </a:r>
            <a:r>
              <a:rPr lang="en-US" sz="800" i="1" dirty="0">
                <a:latin typeface="SB Sans Text Light" panose="020B0303040504020204" pitchFamily="34" charset="-52"/>
                <a:cs typeface="SB Sans Text Light" panose="020B0303040504020204" pitchFamily="34" charset="-52"/>
              </a:rPr>
              <a:t> Investment Research</a:t>
            </a:r>
          </a:p>
        </p:txBody>
      </p:sp>
      <p:sp>
        <p:nvSpPr>
          <p:cNvPr id="22" name="Текст 35"/>
          <p:cNvSpPr>
            <a:spLocks noGrp="1"/>
          </p:cNvSpPr>
          <p:nvPr>
            <p:ph type="body" sz="quarter" idx="13"/>
          </p:nvPr>
        </p:nvSpPr>
        <p:spPr>
          <a:xfrm>
            <a:off x="434516" y="830587"/>
            <a:ext cx="11375045" cy="631451"/>
          </a:xfrm>
        </p:spPr>
        <p:txBody>
          <a:bodyPr/>
          <a:lstStyle/>
          <a:p>
            <a:pPr marL="0" indent="0"/>
            <a:r>
              <a:rPr lang="ru-RU" dirty="0"/>
              <a:t>Использование ФНБ и долга для финансирования бюджета, а также инвестиции из ФНБ приводили к росту денежной массы. Уменьшению эффекта в 2024 году будут способствовать снижение бюджетного дефицита до 1% ВВП и бюджетное правило (должна быть покупка юаней, но в конце 2023 не покупали – перенос на 2024).</a:t>
            </a:r>
          </a:p>
        </p:txBody>
      </p:sp>
      <p:sp>
        <p:nvSpPr>
          <p:cNvPr id="30" name="Прямоугольник 62"/>
          <p:cNvSpPr/>
          <p:nvPr/>
        </p:nvSpPr>
        <p:spPr>
          <a:xfrm>
            <a:off x="1508210" y="1589538"/>
            <a:ext cx="745419" cy="566868"/>
          </a:xfrm>
          <a:prstGeom prst="rect">
            <a:avLst/>
          </a:prstGeom>
        </p:spPr>
        <p:txBody>
          <a:bodyPr wrap="none" lIns="107972" tIns="34281" rIns="0" bIns="34281">
            <a:spAutoFit/>
          </a:bodyPr>
          <a:lstStyle/>
          <a:p>
            <a:pPr>
              <a:lnSpc>
                <a:spcPct val="80000"/>
              </a:lnSpc>
            </a:pPr>
            <a:r>
              <a:rPr lang="ru-RU"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трлн</a:t>
            </a:r>
          </a:p>
          <a:p>
            <a:pPr>
              <a:lnSpc>
                <a:spcPct val="80000"/>
              </a:lnSpc>
            </a:pPr>
            <a:r>
              <a:rPr lang="ru-RU"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руб.</a:t>
            </a:r>
          </a:p>
        </p:txBody>
      </p:sp>
      <p:sp>
        <p:nvSpPr>
          <p:cNvPr id="38" name="Прямоугольник 62"/>
          <p:cNvSpPr/>
          <p:nvPr/>
        </p:nvSpPr>
        <p:spPr>
          <a:xfrm>
            <a:off x="6157520" y="1515453"/>
            <a:ext cx="1117742" cy="747815"/>
          </a:xfrm>
          <a:prstGeom prst="rect">
            <a:avLst/>
          </a:prstGeom>
        </p:spPr>
        <p:txBody>
          <a:bodyPr wrap="none" lIns="0" tIns="34281" rIns="0" bIns="34281">
            <a:spAutoFit/>
          </a:bodyPr>
          <a:lstStyle/>
          <a:p>
            <a:pPr>
              <a:lnSpc>
                <a:spcPct val="80000"/>
              </a:lnSpc>
            </a:pPr>
            <a:r>
              <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2,5</a:t>
            </a:r>
          </a:p>
        </p:txBody>
      </p:sp>
      <p:sp>
        <p:nvSpPr>
          <p:cNvPr id="24" name="Прямоугольник 62"/>
          <p:cNvSpPr/>
          <p:nvPr/>
        </p:nvSpPr>
        <p:spPr>
          <a:xfrm>
            <a:off x="7275262" y="1589538"/>
            <a:ext cx="745419" cy="566868"/>
          </a:xfrm>
          <a:prstGeom prst="rect">
            <a:avLst/>
          </a:prstGeom>
        </p:spPr>
        <p:txBody>
          <a:bodyPr wrap="none" lIns="107972" tIns="34281" rIns="0" bIns="34281">
            <a:spAutoFit/>
          </a:bodyPr>
          <a:lstStyle/>
          <a:p>
            <a:pPr>
              <a:lnSpc>
                <a:spcPct val="80000"/>
              </a:lnSpc>
            </a:pPr>
            <a:r>
              <a:rPr lang="ru-RU"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трлн</a:t>
            </a:r>
          </a:p>
          <a:p>
            <a:pPr>
              <a:lnSpc>
                <a:spcPct val="80000"/>
              </a:lnSpc>
            </a:pPr>
            <a:r>
              <a:rPr lang="ru-RU"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руб.</a:t>
            </a:r>
          </a:p>
        </p:txBody>
      </p:sp>
      <p:pic>
        <p:nvPicPr>
          <p:cNvPr id="27" name="Picture 3"/>
          <p:cNvPicPr>
            <a:picLocks noChangeAspect="1"/>
          </p:cNvPicPr>
          <p:nvPr/>
        </p:nvPicPr>
        <p:blipFill>
          <a:blip r:embed="rId2"/>
          <a:stretch>
            <a:fillRect/>
          </a:stretch>
        </p:blipFill>
        <p:spPr>
          <a:xfrm>
            <a:off x="446447" y="2681825"/>
            <a:ext cx="5402580" cy="2369820"/>
          </a:xfrm>
          <a:prstGeom prst="rect">
            <a:avLst/>
          </a:prstGeom>
        </p:spPr>
      </p:pic>
      <p:pic>
        <p:nvPicPr>
          <p:cNvPr id="32" name="Рисунок 31"/>
          <p:cNvPicPr>
            <a:picLocks noChangeAspect="1"/>
          </p:cNvPicPr>
          <p:nvPr/>
        </p:nvPicPr>
        <p:blipFill>
          <a:blip r:embed="rId3"/>
          <a:stretch>
            <a:fillRect/>
          </a:stretch>
        </p:blipFill>
        <p:spPr>
          <a:xfrm>
            <a:off x="6086331" y="2681825"/>
            <a:ext cx="5402580" cy="2005584"/>
          </a:xfrm>
          <a:prstGeom prst="rect">
            <a:avLst/>
          </a:prstGeom>
        </p:spPr>
      </p:pic>
      <p:sp>
        <p:nvSpPr>
          <p:cNvPr id="33" name="Прямоугольник 98"/>
          <p:cNvSpPr/>
          <p:nvPr/>
        </p:nvSpPr>
        <p:spPr>
          <a:xfrm>
            <a:off x="6159306" y="5470202"/>
            <a:ext cx="5326613" cy="417597"/>
          </a:xfrm>
          <a:prstGeom prst="rect">
            <a:avLst/>
          </a:prstGeom>
        </p:spPr>
        <p:txBody>
          <a:bodyPr wrap="square" lIns="0" tIns="34281" rIns="0" bIns="34281">
            <a:spAutoFit/>
          </a:bodyPr>
          <a:lstStyle/>
          <a:p>
            <a:pPr algn="just">
              <a:lnSpc>
                <a:spcPct val="80000"/>
              </a:lnSpc>
            </a:pPr>
            <a:r>
              <a:rPr lang="ru-RU" sz="1400" dirty="0">
                <a:latin typeface="SB Sans Text Light" panose="020B0303040504020204" pitchFamily="34" charset="-52"/>
                <a:cs typeface="SB Sans Text Light" panose="020B0303040504020204" pitchFamily="34" charset="-52"/>
              </a:rPr>
              <a:t>Мы ожидаем, что объем размещений Минфина в 2024 году будет соответствовать плану. </a:t>
            </a:r>
          </a:p>
        </p:txBody>
      </p:sp>
    </p:spTree>
    <p:extLst>
      <p:ext uri="{BB962C8B-B14F-4D97-AF65-F5344CB8AC3E}">
        <p14:creationId xmlns:p14="http://schemas.microsoft.com/office/powerpoint/2010/main" val="19056388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68880" y="457200"/>
            <a:ext cx="9418320" cy="320040"/>
          </a:xfrm>
        </p:spPr>
        <p:txBody>
          <a:bodyPr/>
          <a:lstStyle/>
          <a:p>
            <a:r>
              <a:rPr lang="ru-RU" dirty="0"/>
              <a:t>Налоговая нагрузка вырастет на 1,3% ВВП</a:t>
            </a:r>
            <a:endParaRPr lang="en-US" dirty="0"/>
          </a:p>
        </p:txBody>
      </p:sp>
      <p:sp>
        <p:nvSpPr>
          <p:cNvPr id="12" name="Прямоугольник 24"/>
          <p:cNvSpPr/>
          <p:nvPr/>
        </p:nvSpPr>
        <p:spPr>
          <a:xfrm>
            <a:off x="572281" y="1158469"/>
            <a:ext cx="4968552"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Налоговая нагрузка по странам, % ВВП</a:t>
            </a:r>
          </a:p>
        </p:txBody>
      </p:sp>
      <p:sp>
        <p:nvSpPr>
          <p:cNvPr id="14" name="Rectangle 7"/>
          <p:cNvSpPr>
            <a:spLocks noChangeArrowheads="1"/>
          </p:cNvSpPr>
          <p:nvPr/>
        </p:nvSpPr>
        <p:spPr bwMode="auto">
          <a:xfrm>
            <a:off x="572281" y="6156320"/>
            <a:ext cx="54000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Примечание: по данным за 2021 год.</a:t>
            </a:r>
          </a:p>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Минфин, ОЭСР, </a:t>
            </a:r>
            <a:r>
              <a:rPr lang="ru-RU" sz="800" b="0" i="1" dirty="0" err="1">
                <a:latin typeface="SB Sans Display" panose="020B0604020202020204" charset="0"/>
                <a:ea typeface="ＭＳ Ｐゴシック" pitchFamily="34" charset="-128"/>
                <a:cs typeface="SB Sans Display" panose="020B0604020202020204" charset="0"/>
              </a:rPr>
              <a:t>SberCIB</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Investment</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Research</a:t>
            </a:r>
            <a:endParaRPr lang="ru-RU" sz="800" b="0" i="1" dirty="0">
              <a:latin typeface="SB Sans Display" panose="020B0604020202020204" charset="0"/>
              <a:ea typeface="ＭＳ Ｐゴシック" pitchFamily="34" charset="-128"/>
              <a:cs typeface="SB Sans Display" panose="020B0604020202020204" charset="0"/>
            </a:endParaRPr>
          </a:p>
        </p:txBody>
      </p:sp>
      <p:pic>
        <p:nvPicPr>
          <p:cNvPr id="3" name="Рисунок 2"/>
          <p:cNvPicPr>
            <a:picLocks noChangeAspect="1"/>
          </p:cNvPicPr>
          <p:nvPr/>
        </p:nvPicPr>
        <p:blipFill>
          <a:blip r:embed="rId2"/>
          <a:stretch>
            <a:fillRect/>
          </a:stretch>
        </p:blipFill>
        <p:spPr>
          <a:xfrm>
            <a:off x="572281" y="1507500"/>
            <a:ext cx="10958420" cy="4515232"/>
          </a:xfrm>
          <a:prstGeom prst="rect">
            <a:avLst/>
          </a:prstGeom>
        </p:spPr>
      </p:pic>
    </p:spTree>
    <p:extLst>
      <p:ext uri="{BB962C8B-B14F-4D97-AF65-F5344CB8AC3E}">
        <p14:creationId xmlns:p14="http://schemas.microsoft.com/office/powerpoint/2010/main" val="1339235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68880" y="457200"/>
            <a:ext cx="9418320" cy="320040"/>
          </a:xfrm>
        </p:spPr>
        <p:txBody>
          <a:bodyPr/>
          <a:lstStyle/>
          <a:p>
            <a:r>
              <a:rPr lang="ru-RU" dirty="0"/>
              <a:t>Баланс бюджетов стран </a:t>
            </a:r>
            <a:r>
              <a:rPr lang="en-US" dirty="0"/>
              <a:t>G20</a:t>
            </a:r>
            <a:r>
              <a:rPr lang="ru-RU" dirty="0"/>
              <a:t> в 2024 году, % ВВП</a:t>
            </a:r>
          </a:p>
        </p:txBody>
      </p:sp>
      <p:sp>
        <p:nvSpPr>
          <p:cNvPr id="14" name="Rectangle 7"/>
          <p:cNvSpPr>
            <a:spLocks noChangeArrowheads="1"/>
          </p:cNvSpPr>
          <p:nvPr/>
        </p:nvSpPr>
        <p:spPr bwMode="auto">
          <a:xfrm>
            <a:off x="2389689" y="6258860"/>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en-US" sz="800" b="0" i="1" dirty="0" err="1">
                <a:latin typeface="SB Sans Display" panose="020B0604020202020204" charset="0"/>
                <a:ea typeface="ＭＳ Ｐゴシック" pitchFamily="34" charset="-128"/>
                <a:cs typeface="SB Sans Display" panose="020B0604020202020204" charset="0"/>
              </a:rPr>
              <a:t>Источник</a:t>
            </a:r>
            <a:r>
              <a:rPr lang="en-US" sz="800" b="0" i="1" dirty="0">
                <a:latin typeface="SB Sans Display" panose="020B0604020202020204" charset="0"/>
                <a:ea typeface="ＭＳ Ｐゴシック" pitchFamily="34" charset="-128"/>
                <a:cs typeface="SB Sans Display" panose="020B0604020202020204" charset="0"/>
              </a:rPr>
              <a:t>: МВФ,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endParaRPr lang="ru-RU" sz="800" b="0" i="1" dirty="0">
              <a:latin typeface="SB Sans Display" panose="020B0604020202020204" charset="0"/>
              <a:ea typeface="ＭＳ Ｐゴシック" pitchFamily="34" charset="-128"/>
              <a:cs typeface="SB Sans Display" panose="020B0604020202020204" charset="0"/>
            </a:endParaRPr>
          </a:p>
        </p:txBody>
      </p:sp>
      <p:pic>
        <p:nvPicPr>
          <p:cNvPr id="5" name="Рисунок 4"/>
          <p:cNvPicPr>
            <a:picLocks noChangeAspect="1"/>
          </p:cNvPicPr>
          <p:nvPr/>
        </p:nvPicPr>
        <p:blipFill>
          <a:blip r:embed="rId2"/>
          <a:stretch>
            <a:fillRect/>
          </a:stretch>
        </p:blipFill>
        <p:spPr>
          <a:xfrm>
            <a:off x="2389689" y="894558"/>
            <a:ext cx="7584808" cy="5256075"/>
          </a:xfrm>
          <a:prstGeom prst="rect">
            <a:avLst/>
          </a:prstGeom>
        </p:spPr>
      </p:pic>
    </p:spTree>
    <p:extLst>
      <p:ext uri="{BB962C8B-B14F-4D97-AF65-F5344CB8AC3E}">
        <p14:creationId xmlns:p14="http://schemas.microsoft.com/office/powerpoint/2010/main" val="1374206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68880" y="457200"/>
            <a:ext cx="9418320" cy="320040"/>
          </a:xfrm>
        </p:spPr>
        <p:txBody>
          <a:bodyPr/>
          <a:lstStyle/>
          <a:p>
            <a:r>
              <a:rPr lang="ru-RU" dirty="0"/>
              <a:t>Рост долга будет умеренным, % ВВП</a:t>
            </a:r>
          </a:p>
        </p:txBody>
      </p:sp>
      <p:sp>
        <p:nvSpPr>
          <p:cNvPr id="6" name="Rectangle 7"/>
          <p:cNvSpPr>
            <a:spLocks noChangeArrowheads="1"/>
          </p:cNvSpPr>
          <p:nvPr/>
        </p:nvSpPr>
        <p:spPr bwMode="auto">
          <a:xfrm>
            <a:off x="1016450" y="6295377"/>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Минфин РФ</a:t>
            </a:r>
            <a:endParaRPr lang="en-US" sz="800" b="0" i="1" dirty="0">
              <a:latin typeface="SB Sans Display" panose="020B0604020202020204" charset="0"/>
              <a:ea typeface="ＭＳ Ｐゴシック" pitchFamily="34" charset="-128"/>
              <a:cs typeface="SB Sans Display" panose="020B0604020202020204" charset="0"/>
            </a:endParaRPr>
          </a:p>
        </p:txBody>
      </p:sp>
      <p:pic>
        <p:nvPicPr>
          <p:cNvPr id="11" name="Рисунок 10"/>
          <p:cNvPicPr>
            <a:picLocks noChangeAspect="1"/>
          </p:cNvPicPr>
          <p:nvPr/>
        </p:nvPicPr>
        <p:blipFill>
          <a:blip r:embed="rId2"/>
          <a:stretch>
            <a:fillRect/>
          </a:stretch>
        </p:blipFill>
        <p:spPr>
          <a:xfrm>
            <a:off x="1016450" y="997597"/>
            <a:ext cx="9540198" cy="4954629"/>
          </a:xfrm>
          <a:prstGeom prst="rect">
            <a:avLst/>
          </a:prstGeom>
        </p:spPr>
      </p:pic>
    </p:spTree>
    <p:extLst>
      <p:ext uri="{BB962C8B-B14F-4D97-AF65-F5344CB8AC3E}">
        <p14:creationId xmlns:p14="http://schemas.microsoft.com/office/powerpoint/2010/main" val="1087897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ChangeArrowheads="1"/>
          </p:cNvSpPr>
          <p:nvPr/>
        </p:nvSpPr>
        <p:spPr bwMode="auto">
          <a:xfrm>
            <a:off x="572281" y="5581198"/>
            <a:ext cx="54000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dirty="0">
                <a:latin typeface="SB Sans Display" panose="020B0604020202020204" charset="0"/>
                <a:ea typeface="ＭＳ Ｐゴシック" pitchFamily="34" charset="-128"/>
                <a:cs typeface="SB Sans Display" panose="020B0604020202020204" charset="0"/>
              </a:rPr>
              <a:t>Примечание: сезонно сглаженные данные.</a:t>
            </a:r>
          </a:p>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ЦБ РФ, Минфин РФ, Росстат, </a:t>
            </a:r>
            <a:r>
              <a:rPr lang="ru-RU" sz="800" b="0" i="1" dirty="0" err="1">
                <a:latin typeface="SB Sans Display" panose="020B0604020202020204" charset="0"/>
                <a:ea typeface="ＭＳ Ｐゴシック" pitchFamily="34" charset="-128"/>
                <a:cs typeface="SB Sans Display" panose="020B0604020202020204" charset="0"/>
              </a:rPr>
              <a:t>SberCIB</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Investment</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Research</a:t>
            </a:r>
            <a:endParaRPr lang="ru-RU" sz="800" b="0" i="1" dirty="0">
              <a:latin typeface="SB Sans Display" panose="020B0604020202020204" charset="0"/>
              <a:ea typeface="ＭＳ Ｐゴシック" pitchFamily="34" charset="-128"/>
              <a:cs typeface="SB Sans Display" panose="020B0604020202020204" charset="0"/>
            </a:endParaRPr>
          </a:p>
        </p:txBody>
      </p:sp>
      <p:sp>
        <p:nvSpPr>
          <p:cNvPr id="11" name="Rectangle 7"/>
          <p:cNvSpPr>
            <a:spLocks noChangeArrowheads="1"/>
          </p:cNvSpPr>
          <p:nvPr/>
        </p:nvSpPr>
        <p:spPr bwMode="auto">
          <a:xfrm>
            <a:off x="6238428" y="5581198"/>
            <a:ext cx="54000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dirty="0">
                <a:latin typeface="SB Sans Display" panose="020B0604020202020204" charset="0"/>
                <a:ea typeface="ＭＳ Ｐゴシック" pitchFamily="34" charset="-128"/>
                <a:cs typeface="SB Sans Display" panose="020B0604020202020204" charset="0"/>
              </a:rPr>
              <a:t>Примечание: сезонно сглаженные данные.</a:t>
            </a:r>
          </a:p>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ЦБ РФ, Минфин РФ, Росстат, </a:t>
            </a:r>
            <a:r>
              <a:rPr lang="ru-RU" sz="800" b="0" i="1" dirty="0" err="1">
                <a:latin typeface="SB Sans Display" panose="020B0604020202020204" charset="0"/>
                <a:ea typeface="ＭＳ Ｐゴシック" pitchFamily="34" charset="-128"/>
                <a:cs typeface="SB Sans Display" panose="020B0604020202020204" charset="0"/>
              </a:rPr>
              <a:t>SberCIB</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Investment</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Research</a:t>
            </a:r>
            <a:endParaRPr lang="ru-RU" sz="800" b="0" i="1" dirty="0">
              <a:latin typeface="SB Sans Display" panose="020B0604020202020204" charset="0"/>
              <a:ea typeface="ＭＳ Ｐゴシック" pitchFamily="34" charset="-128"/>
              <a:cs typeface="SB Sans Display" panose="020B0604020202020204" charset="0"/>
            </a:endParaRPr>
          </a:p>
        </p:txBody>
      </p:sp>
      <p:sp>
        <p:nvSpPr>
          <p:cNvPr id="15" name="Прямоугольник 24"/>
          <p:cNvSpPr/>
          <p:nvPr/>
        </p:nvSpPr>
        <p:spPr>
          <a:xfrm>
            <a:off x="572281" y="1809110"/>
            <a:ext cx="4968552"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Доля прироста кредитов в ВВП</a:t>
            </a:r>
          </a:p>
        </p:txBody>
      </p:sp>
      <p:sp>
        <p:nvSpPr>
          <p:cNvPr id="16" name="Прямоугольник 24"/>
          <p:cNvSpPr/>
          <p:nvPr/>
        </p:nvSpPr>
        <p:spPr>
          <a:xfrm>
            <a:off x="6238428" y="1809110"/>
            <a:ext cx="5107752"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Прирост кредитов населению</a:t>
            </a:r>
          </a:p>
        </p:txBody>
      </p:sp>
      <p:sp>
        <p:nvSpPr>
          <p:cNvPr id="17" name="Заголовок 6"/>
          <p:cNvSpPr txBox="1">
            <a:spLocks/>
          </p:cNvSpPr>
          <p:nvPr/>
        </p:nvSpPr>
        <p:spPr bwMode="auto">
          <a:xfrm>
            <a:off x="2468880" y="457199"/>
            <a:ext cx="9418320" cy="601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lnSpc>
                <a:spcPct val="100000"/>
              </a:lnSpc>
              <a:spcBef>
                <a:spcPct val="0"/>
              </a:spcBef>
              <a:spcAft>
                <a:spcPct val="0"/>
              </a:spcAft>
              <a:defRPr sz="1800">
                <a:solidFill>
                  <a:schemeClr val="tx1"/>
                </a:solidFill>
                <a:latin typeface="SB Sans Display Semibold" panose="020B0703040504020204" pitchFamily="34" charset="0"/>
                <a:ea typeface="+mj-ea"/>
                <a:cs typeface="SB Sans Display Semibold" panose="020B0703040504020204" pitchFamily="34" charset="0"/>
              </a:defRPr>
            </a:lvl1pPr>
            <a:lvl2pPr algn="l" rtl="0" eaLnBrk="0" fontAlgn="base" hangingPunct="0">
              <a:lnSpc>
                <a:spcPct val="95000"/>
              </a:lnSpc>
              <a:spcBef>
                <a:spcPct val="0"/>
              </a:spcBef>
              <a:spcAft>
                <a:spcPct val="0"/>
              </a:spcAft>
              <a:defRPr sz="2000">
                <a:solidFill>
                  <a:schemeClr val="tx1"/>
                </a:solidFill>
                <a:latin typeface="Arial" charset="0"/>
              </a:defRPr>
            </a:lvl2pPr>
            <a:lvl3pPr algn="l" rtl="0" eaLnBrk="0" fontAlgn="base" hangingPunct="0">
              <a:lnSpc>
                <a:spcPct val="95000"/>
              </a:lnSpc>
              <a:spcBef>
                <a:spcPct val="0"/>
              </a:spcBef>
              <a:spcAft>
                <a:spcPct val="0"/>
              </a:spcAft>
              <a:defRPr sz="2000">
                <a:solidFill>
                  <a:schemeClr val="tx1"/>
                </a:solidFill>
                <a:latin typeface="Arial" charset="0"/>
              </a:defRPr>
            </a:lvl3pPr>
            <a:lvl4pPr algn="l" rtl="0" eaLnBrk="0" fontAlgn="base" hangingPunct="0">
              <a:lnSpc>
                <a:spcPct val="95000"/>
              </a:lnSpc>
              <a:spcBef>
                <a:spcPct val="0"/>
              </a:spcBef>
              <a:spcAft>
                <a:spcPct val="0"/>
              </a:spcAft>
              <a:defRPr sz="2000">
                <a:solidFill>
                  <a:schemeClr val="tx1"/>
                </a:solidFill>
                <a:latin typeface="Arial" charset="0"/>
              </a:defRPr>
            </a:lvl4pPr>
            <a:lvl5pPr algn="l" rtl="0" eaLnBrk="0" fontAlgn="base" hangingPunct="0">
              <a:lnSpc>
                <a:spcPct val="95000"/>
              </a:lnSpc>
              <a:spcBef>
                <a:spcPct val="0"/>
              </a:spcBef>
              <a:spcAft>
                <a:spcPct val="0"/>
              </a:spcAft>
              <a:defRPr sz="2000">
                <a:solidFill>
                  <a:schemeClr val="tx1"/>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defTabSz="914126" fontAlgn="auto">
              <a:lnSpc>
                <a:spcPct val="90000"/>
              </a:lnSpc>
              <a:spcBef>
                <a:spcPts val="0"/>
              </a:spcBef>
              <a:spcAft>
                <a:spcPts val="0"/>
              </a:spcAft>
            </a:pPr>
            <a:r>
              <a:rPr lang="ru-RU" b="0" kern="0" dirty="0">
                <a:latin typeface="SB Sans Display Semibold" panose="020B0503040504020204" pitchFamily="34" charset="0"/>
                <a:cs typeface="SB Sans Display Semibold" panose="020B0503040504020204" pitchFamily="34" charset="0"/>
              </a:rPr>
              <a:t>Кредитный стимул для экономики все еще выглядит чрезмерным, но снизится под действием жесткой ДКП</a:t>
            </a:r>
          </a:p>
        </p:txBody>
      </p:sp>
      <p:pic>
        <p:nvPicPr>
          <p:cNvPr id="4" name="Picture 3"/>
          <p:cNvPicPr>
            <a:picLocks noChangeAspect="1"/>
          </p:cNvPicPr>
          <p:nvPr/>
        </p:nvPicPr>
        <p:blipFill>
          <a:blip r:embed="rId2"/>
          <a:stretch>
            <a:fillRect/>
          </a:stretch>
        </p:blipFill>
        <p:spPr>
          <a:xfrm>
            <a:off x="6238427" y="2088550"/>
            <a:ext cx="4898275" cy="3272888"/>
          </a:xfrm>
          <a:prstGeom prst="rect">
            <a:avLst/>
          </a:prstGeom>
        </p:spPr>
      </p:pic>
      <p:pic>
        <p:nvPicPr>
          <p:cNvPr id="5" name="Picture 4"/>
          <p:cNvPicPr>
            <a:picLocks noChangeAspect="1"/>
          </p:cNvPicPr>
          <p:nvPr/>
        </p:nvPicPr>
        <p:blipFill>
          <a:blip r:embed="rId3"/>
          <a:stretch>
            <a:fillRect/>
          </a:stretch>
        </p:blipFill>
        <p:spPr>
          <a:xfrm>
            <a:off x="572281" y="2088550"/>
            <a:ext cx="5361168" cy="3078673"/>
          </a:xfrm>
          <a:prstGeom prst="rect">
            <a:avLst/>
          </a:prstGeom>
        </p:spPr>
      </p:pic>
    </p:spTree>
    <p:extLst>
      <p:ext uri="{BB962C8B-B14F-4D97-AF65-F5344CB8AC3E}">
        <p14:creationId xmlns:p14="http://schemas.microsoft.com/office/powerpoint/2010/main" val="706965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Заголовок 34"/>
          <p:cNvSpPr>
            <a:spLocks noGrp="1"/>
          </p:cNvSpPr>
          <p:nvPr>
            <p:ph type="title"/>
          </p:nvPr>
        </p:nvSpPr>
        <p:spPr>
          <a:xfrm>
            <a:off x="2353456" y="127416"/>
            <a:ext cx="9387810" cy="836467"/>
          </a:xfrm>
        </p:spPr>
        <p:txBody>
          <a:bodyPr/>
          <a:lstStyle/>
          <a:p>
            <a:r>
              <a:rPr lang="ru-RU" sz="1800" dirty="0">
                <a:solidFill>
                  <a:schemeClr val="tx1"/>
                </a:solidFill>
                <a:latin typeface="SB Sans Display Semibold" panose="020B0703040504020204" pitchFamily="34" charset="0"/>
                <a:ea typeface="+mj-ea"/>
                <a:cs typeface="SB Sans Display Semibold" panose="020B0703040504020204" pitchFamily="34" charset="0"/>
              </a:rPr>
              <a:t>Рост денежной массы замедлится в 2024-2030 годах</a:t>
            </a:r>
          </a:p>
        </p:txBody>
      </p:sp>
      <p:sp>
        <p:nvSpPr>
          <p:cNvPr id="18" name="Прямоугольник 68"/>
          <p:cNvSpPr/>
          <p:nvPr/>
        </p:nvSpPr>
        <p:spPr>
          <a:xfrm>
            <a:off x="1846056" y="1542616"/>
            <a:ext cx="3766651" cy="417597"/>
          </a:xfrm>
          <a:prstGeom prst="rect">
            <a:avLst/>
          </a:prstGeom>
        </p:spPr>
        <p:txBody>
          <a:bodyPr wrap="square" lIns="215944" tIns="34281" rIns="0" bIns="34281">
            <a:spAutoFit/>
          </a:bodyPr>
          <a:lstStyle/>
          <a:p>
            <a:pPr>
              <a:lnSpc>
                <a:spcPct val="80000"/>
              </a:lnSpc>
            </a:pPr>
            <a:r>
              <a:rPr lang="ru-RU" sz="1400" dirty="0">
                <a:latin typeface="SB Sans Text Light" panose="020B0303040504020204" pitchFamily="34" charset="-52"/>
                <a:cs typeface="SB Sans Text Light" panose="020B0303040504020204" pitchFamily="34" charset="-52"/>
              </a:rPr>
              <a:t>составит рост денежной массы в 2024 году.</a:t>
            </a:r>
          </a:p>
        </p:txBody>
      </p:sp>
      <p:sp>
        <p:nvSpPr>
          <p:cNvPr id="19" name="Прямоугольник 62"/>
          <p:cNvSpPr/>
          <p:nvPr/>
        </p:nvSpPr>
        <p:spPr>
          <a:xfrm>
            <a:off x="445834" y="1515453"/>
            <a:ext cx="842154" cy="747815"/>
          </a:xfrm>
          <a:prstGeom prst="rect">
            <a:avLst/>
          </a:prstGeom>
        </p:spPr>
        <p:txBody>
          <a:bodyPr wrap="none" lIns="0" tIns="34281" rIns="0" bIns="34281">
            <a:spAutoFit/>
          </a:bodyPr>
          <a:lstStyle/>
          <a:p>
            <a:pPr>
              <a:lnSpc>
                <a:spcPct val="80000"/>
              </a:lnSpc>
            </a:pP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1</a:t>
            </a:r>
            <a:r>
              <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6</a:t>
            </a:r>
          </a:p>
        </p:txBody>
      </p:sp>
      <p:cxnSp>
        <p:nvCxnSpPr>
          <p:cNvPr id="20"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447620" y="2269973"/>
            <a:ext cx="5326613"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1" name="Прямоугольник 91"/>
          <p:cNvSpPr/>
          <p:nvPr/>
        </p:nvSpPr>
        <p:spPr>
          <a:xfrm>
            <a:off x="447620" y="2448058"/>
            <a:ext cx="5398594" cy="215444"/>
          </a:xfrm>
          <a:prstGeom prst="rect">
            <a:avLst/>
          </a:prstGeom>
        </p:spPr>
        <p:txBody>
          <a:bodyPr wrap="square" lIns="0" tIns="0" rIns="0" bIns="0">
            <a:spAutoFit/>
          </a:bodyPr>
          <a:lstStyle/>
          <a:p>
            <a:r>
              <a:rPr lang="ru-RU" sz="1400" spc="-10" dirty="0">
                <a:latin typeface="SB Sans Text Semibold" panose="020B0703040504020204" pitchFamily="34" charset="-52"/>
                <a:cs typeface="SB Sans Text Semibold" panose="020B0703040504020204" pitchFamily="34" charset="-52"/>
              </a:rPr>
              <a:t>Рост денежной массы, г/г</a:t>
            </a:r>
          </a:p>
        </p:txBody>
      </p:sp>
      <p:sp>
        <p:nvSpPr>
          <p:cNvPr id="23" name="Прямоугольник 68"/>
          <p:cNvSpPr/>
          <p:nvPr/>
        </p:nvSpPr>
        <p:spPr>
          <a:xfrm>
            <a:off x="7541135" y="1542616"/>
            <a:ext cx="3495466" cy="417597"/>
          </a:xfrm>
          <a:prstGeom prst="rect">
            <a:avLst/>
          </a:prstGeom>
        </p:spPr>
        <p:txBody>
          <a:bodyPr wrap="square" lIns="215944" tIns="34281" rIns="0" bIns="34281">
            <a:spAutoFit/>
          </a:bodyPr>
          <a:lstStyle/>
          <a:p>
            <a:pPr>
              <a:lnSpc>
                <a:spcPct val="80000"/>
              </a:lnSpc>
            </a:pPr>
            <a:r>
              <a:rPr lang="ru-RU" sz="1400" dirty="0">
                <a:latin typeface="SB Sans Text Light" panose="020B0303040504020204" pitchFamily="34" charset="-52"/>
                <a:cs typeface="SB Sans Text Light" panose="020B0303040504020204" pitchFamily="34" charset="-52"/>
              </a:rPr>
              <a:t>составит годовой рост денежной массы с 2025 года.</a:t>
            </a:r>
          </a:p>
        </p:txBody>
      </p:sp>
      <p:cxnSp>
        <p:nvCxnSpPr>
          <p:cNvPr id="25"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6159306" y="2269973"/>
            <a:ext cx="5326613"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6" name="Прямоугольник 91"/>
          <p:cNvSpPr/>
          <p:nvPr/>
        </p:nvSpPr>
        <p:spPr>
          <a:xfrm>
            <a:off x="6159306" y="2448058"/>
            <a:ext cx="5398594" cy="215444"/>
          </a:xfrm>
          <a:prstGeom prst="rect">
            <a:avLst/>
          </a:prstGeom>
        </p:spPr>
        <p:txBody>
          <a:bodyPr wrap="square" lIns="0" tIns="0" rIns="0" bIns="0">
            <a:spAutoFit/>
          </a:bodyPr>
          <a:lstStyle/>
          <a:p>
            <a:r>
              <a:rPr lang="ru-RU" sz="1400" spc="-10" dirty="0">
                <a:latin typeface="SB Sans Text Semibold" panose="020B0703040504020204" pitchFamily="34" charset="-52"/>
                <a:cs typeface="SB Sans Text Semibold" panose="020B0703040504020204" pitchFamily="34" charset="-52"/>
              </a:rPr>
              <a:t>Рост денежной массы, дек/дек</a:t>
            </a:r>
          </a:p>
        </p:txBody>
      </p:sp>
      <p:sp>
        <p:nvSpPr>
          <p:cNvPr id="28" name="Прямоугольник 98"/>
          <p:cNvSpPr/>
          <p:nvPr/>
        </p:nvSpPr>
        <p:spPr>
          <a:xfrm>
            <a:off x="447620" y="5763500"/>
            <a:ext cx="5326613" cy="417597"/>
          </a:xfrm>
          <a:prstGeom prst="rect">
            <a:avLst/>
          </a:prstGeom>
        </p:spPr>
        <p:txBody>
          <a:bodyPr wrap="square" lIns="0" tIns="34281" rIns="0" bIns="34281">
            <a:spAutoFit/>
          </a:bodyPr>
          <a:lstStyle/>
          <a:p>
            <a:pPr algn="just">
              <a:lnSpc>
                <a:spcPct val="80000"/>
              </a:lnSpc>
            </a:pPr>
            <a:r>
              <a:rPr lang="ru-RU" sz="1400" dirty="0">
                <a:latin typeface="SB Sans Text Light" panose="020B0303040504020204" pitchFamily="34" charset="-52"/>
                <a:cs typeface="SB Sans Text Light" panose="020B0303040504020204" pitchFamily="34" charset="-52"/>
              </a:rPr>
              <a:t>Повышение ключевой ставки замедляет кредитование в экономике и рост денежной массы.</a:t>
            </a:r>
          </a:p>
        </p:txBody>
      </p:sp>
      <p:sp>
        <p:nvSpPr>
          <p:cNvPr id="29" name="Прямоугольник 98"/>
          <p:cNvSpPr/>
          <p:nvPr/>
        </p:nvSpPr>
        <p:spPr>
          <a:xfrm>
            <a:off x="447620" y="5432234"/>
            <a:ext cx="5398594" cy="192310"/>
          </a:xfrm>
          <a:prstGeom prst="rect">
            <a:avLst/>
          </a:prstGeom>
        </p:spPr>
        <p:txBody>
          <a:bodyPr wrap="square" lIns="0" tIns="34281" rIns="68562" bIns="34281">
            <a:spAutoFit/>
          </a:bodyPr>
          <a:lstStyle/>
          <a:p>
            <a:pPr algn="just"/>
            <a:r>
              <a:rPr lang="ru-RU" sz="800" i="1" dirty="0">
                <a:latin typeface="SB Sans Text Light" panose="020B0303040504020204" pitchFamily="34" charset="-52"/>
                <a:cs typeface="SB Sans Text Light" panose="020B0303040504020204" pitchFamily="34" charset="-52"/>
              </a:rPr>
              <a:t>Источник: ЦБ РФ, </a:t>
            </a:r>
            <a:r>
              <a:rPr lang="en-US" sz="800" i="1" dirty="0" err="1">
                <a:latin typeface="SB Sans Text Light" panose="020B0303040504020204" pitchFamily="34" charset="-52"/>
                <a:cs typeface="SB Sans Text Light" panose="020B0303040504020204" pitchFamily="34" charset="-52"/>
              </a:rPr>
              <a:t>SberCIB</a:t>
            </a:r>
            <a:r>
              <a:rPr lang="en-US" sz="800" i="1" dirty="0">
                <a:latin typeface="SB Sans Text Light" panose="020B0303040504020204" pitchFamily="34" charset="-52"/>
                <a:cs typeface="SB Sans Text Light" panose="020B0303040504020204" pitchFamily="34" charset="-52"/>
              </a:rPr>
              <a:t> Investment Research</a:t>
            </a:r>
          </a:p>
        </p:txBody>
      </p:sp>
      <p:sp>
        <p:nvSpPr>
          <p:cNvPr id="31" name="Прямоугольник 98"/>
          <p:cNvSpPr/>
          <p:nvPr/>
        </p:nvSpPr>
        <p:spPr>
          <a:xfrm>
            <a:off x="6159306" y="5432234"/>
            <a:ext cx="5398594" cy="192310"/>
          </a:xfrm>
          <a:prstGeom prst="rect">
            <a:avLst/>
          </a:prstGeom>
        </p:spPr>
        <p:txBody>
          <a:bodyPr wrap="square" lIns="0" tIns="34281" rIns="68562" bIns="34281">
            <a:spAutoFit/>
          </a:bodyPr>
          <a:lstStyle/>
          <a:p>
            <a:pPr algn="just"/>
            <a:r>
              <a:rPr lang="ru-RU" sz="800" i="1" dirty="0">
                <a:latin typeface="SB Sans Text Light" panose="020B0303040504020204" pitchFamily="34" charset="-52"/>
                <a:cs typeface="SB Sans Text Light" panose="020B0303040504020204" pitchFamily="34" charset="-52"/>
              </a:rPr>
              <a:t>Источник: ЦБ РФ, </a:t>
            </a:r>
            <a:r>
              <a:rPr lang="en-US" sz="800" i="1" dirty="0" err="1">
                <a:latin typeface="SB Sans Text Light" panose="020B0303040504020204" pitchFamily="34" charset="-52"/>
                <a:cs typeface="SB Sans Text Light" panose="020B0303040504020204" pitchFamily="34" charset="-52"/>
              </a:rPr>
              <a:t>SberCIB</a:t>
            </a:r>
            <a:r>
              <a:rPr lang="en-US" sz="800" i="1" dirty="0">
                <a:latin typeface="SB Sans Text Light" panose="020B0303040504020204" pitchFamily="34" charset="-52"/>
                <a:cs typeface="SB Sans Text Light" panose="020B0303040504020204" pitchFamily="34" charset="-52"/>
              </a:rPr>
              <a:t> Investment Research</a:t>
            </a:r>
          </a:p>
        </p:txBody>
      </p:sp>
      <p:sp>
        <p:nvSpPr>
          <p:cNvPr id="22" name="Текст 35"/>
          <p:cNvSpPr>
            <a:spLocks noGrp="1"/>
          </p:cNvSpPr>
          <p:nvPr>
            <p:ph type="body" sz="quarter" idx="13"/>
          </p:nvPr>
        </p:nvSpPr>
        <p:spPr>
          <a:xfrm>
            <a:off x="434516" y="830587"/>
            <a:ext cx="11375045" cy="237497"/>
          </a:xfrm>
        </p:spPr>
        <p:txBody>
          <a:bodyPr/>
          <a:lstStyle/>
          <a:p>
            <a:pPr marL="0" indent="0"/>
            <a:r>
              <a:rPr lang="ru-RU" dirty="0"/>
              <a:t>Этому будет способствовать замедление фискального стимула и жесткая денежно-кредитная политика</a:t>
            </a:r>
          </a:p>
        </p:txBody>
      </p:sp>
      <p:sp>
        <p:nvSpPr>
          <p:cNvPr id="30" name="Прямоугольник 62"/>
          <p:cNvSpPr/>
          <p:nvPr/>
        </p:nvSpPr>
        <p:spPr>
          <a:xfrm>
            <a:off x="1293866" y="1589538"/>
            <a:ext cx="455275" cy="566868"/>
          </a:xfrm>
          <a:prstGeom prst="rect">
            <a:avLst/>
          </a:prstGeom>
        </p:spPr>
        <p:txBody>
          <a:bodyPr wrap="none" lIns="107972" tIns="34281" rIns="0" bIns="34281">
            <a:spAutoFit/>
          </a:bodyPr>
          <a:lstStyle/>
          <a:p>
            <a:pPr>
              <a:lnSpc>
                <a:spcPct val="80000"/>
              </a:lnSpc>
            </a:pPr>
            <a:r>
              <a:rPr lang="en-US"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 </a:t>
            </a:r>
            <a:endParaRPr lang="ru-RU"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endParaRPr>
          </a:p>
          <a:p>
            <a:pPr>
              <a:lnSpc>
                <a:spcPct val="80000"/>
              </a:lnSpc>
            </a:pPr>
            <a:r>
              <a:rPr lang="ru-RU"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г/г</a:t>
            </a:r>
          </a:p>
        </p:txBody>
      </p:sp>
      <p:sp>
        <p:nvSpPr>
          <p:cNvPr id="33" name="Прямоугольник 98"/>
          <p:cNvSpPr/>
          <p:nvPr/>
        </p:nvSpPr>
        <p:spPr>
          <a:xfrm>
            <a:off x="6159306" y="5763500"/>
            <a:ext cx="5326613" cy="417597"/>
          </a:xfrm>
          <a:prstGeom prst="rect">
            <a:avLst/>
          </a:prstGeom>
        </p:spPr>
        <p:txBody>
          <a:bodyPr wrap="square" lIns="0" tIns="34281" rIns="0" bIns="34281">
            <a:spAutoFit/>
          </a:bodyPr>
          <a:lstStyle/>
          <a:p>
            <a:pPr algn="just">
              <a:lnSpc>
                <a:spcPct val="80000"/>
              </a:lnSpc>
            </a:pPr>
            <a:r>
              <a:rPr lang="ru-RU" sz="1400" dirty="0">
                <a:latin typeface="SB Sans Text Light" panose="020B0303040504020204" pitchFamily="34" charset="-52"/>
                <a:cs typeface="SB Sans Text Light" panose="020B0303040504020204" pitchFamily="34" charset="-52"/>
              </a:rPr>
              <a:t>Наш прогноз превысит апрельский прогноз ЦБ (5-10%) при более высоких темпах роста экономики.</a:t>
            </a:r>
          </a:p>
        </p:txBody>
      </p:sp>
      <p:sp>
        <p:nvSpPr>
          <p:cNvPr id="34" name="Прямоугольник 62"/>
          <p:cNvSpPr/>
          <p:nvPr/>
        </p:nvSpPr>
        <p:spPr>
          <a:xfrm>
            <a:off x="6159306" y="1515453"/>
            <a:ext cx="835229" cy="747815"/>
          </a:xfrm>
          <a:prstGeom prst="rect">
            <a:avLst/>
          </a:prstGeom>
        </p:spPr>
        <p:txBody>
          <a:bodyPr wrap="none" lIns="0" tIns="34281" rIns="0" bIns="34281">
            <a:spAutoFit/>
          </a:bodyPr>
          <a:lstStyle/>
          <a:p>
            <a:pPr>
              <a:lnSpc>
                <a:spcPct val="80000"/>
              </a:lnSpc>
            </a:pP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11</a:t>
            </a:r>
            <a:endPar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endParaRPr>
          </a:p>
        </p:txBody>
      </p:sp>
      <p:sp>
        <p:nvSpPr>
          <p:cNvPr id="36" name="Прямоугольник 62"/>
          <p:cNvSpPr/>
          <p:nvPr/>
        </p:nvSpPr>
        <p:spPr>
          <a:xfrm>
            <a:off x="7007338" y="1589538"/>
            <a:ext cx="455275" cy="566868"/>
          </a:xfrm>
          <a:prstGeom prst="rect">
            <a:avLst/>
          </a:prstGeom>
        </p:spPr>
        <p:txBody>
          <a:bodyPr wrap="none" lIns="107972" tIns="34281" rIns="0" bIns="34281">
            <a:spAutoFit/>
          </a:bodyPr>
          <a:lstStyle/>
          <a:p>
            <a:pPr>
              <a:lnSpc>
                <a:spcPct val="80000"/>
              </a:lnSpc>
            </a:pPr>
            <a:r>
              <a:rPr lang="en-US"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 </a:t>
            </a:r>
            <a:endParaRPr lang="ru-RU"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endParaRPr>
          </a:p>
          <a:p>
            <a:pPr>
              <a:lnSpc>
                <a:spcPct val="80000"/>
              </a:lnSpc>
            </a:pPr>
            <a:r>
              <a:rPr lang="ru-RU" sz="2000"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г/г</a:t>
            </a:r>
          </a:p>
        </p:txBody>
      </p:sp>
      <p:pic>
        <p:nvPicPr>
          <p:cNvPr id="6" name="Рисунок 5"/>
          <p:cNvPicPr>
            <a:picLocks noChangeAspect="1"/>
          </p:cNvPicPr>
          <p:nvPr/>
        </p:nvPicPr>
        <p:blipFill>
          <a:blip r:embed="rId2"/>
          <a:stretch>
            <a:fillRect/>
          </a:stretch>
        </p:blipFill>
        <p:spPr>
          <a:xfrm>
            <a:off x="445834" y="2710636"/>
            <a:ext cx="5328399" cy="2698103"/>
          </a:xfrm>
          <a:prstGeom prst="rect">
            <a:avLst/>
          </a:prstGeom>
        </p:spPr>
      </p:pic>
      <p:pic>
        <p:nvPicPr>
          <p:cNvPr id="7" name="Рисунок 6"/>
          <p:cNvPicPr>
            <a:picLocks noChangeAspect="1"/>
          </p:cNvPicPr>
          <p:nvPr/>
        </p:nvPicPr>
        <p:blipFill>
          <a:blip r:embed="rId3"/>
          <a:stretch>
            <a:fillRect/>
          </a:stretch>
        </p:blipFill>
        <p:spPr>
          <a:xfrm>
            <a:off x="6159305" y="2710635"/>
            <a:ext cx="5326613" cy="2701955"/>
          </a:xfrm>
          <a:prstGeom prst="rect">
            <a:avLst/>
          </a:prstGeom>
        </p:spPr>
      </p:pic>
    </p:spTree>
    <p:extLst>
      <p:ext uri="{BB962C8B-B14F-4D97-AF65-F5344CB8AC3E}">
        <p14:creationId xmlns:p14="http://schemas.microsoft.com/office/powerpoint/2010/main" val="38839289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Базовая инфляция превысила целевой уровень в мае прошлого года</a:t>
            </a:r>
          </a:p>
        </p:txBody>
      </p:sp>
      <p:sp>
        <p:nvSpPr>
          <p:cNvPr id="3" name="Прямоугольник 24"/>
          <p:cNvSpPr/>
          <p:nvPr/>
        </p:nvSpPr>
        <p:spPr>
          <a:xfrm>
            <a:off x="2468880" y="1416978"/>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Месячная базовая инфляция</a:t>
            </a:r>
          </a:p>
        </p:txBody>
      </p:sp>
      <p:sp>
        <p:nvSpPr>
          <p:cNvPr id="4" name="Rectangle 7"/>
          <p:cNvSpPr>
            <a:spLocks noChangeArrowheads="1"/>
          </p:cNvSpPr>
          <p:nvPr/>
        </p:nvSpPr>
        <p:spPr bwMode="auto">
          <a:xfrm>
            <a:off x="2468880" y="5880065"/>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Росстат</a:t>
            </a:r>
            <a:endParaRPr lang="en-US" sz="800" b="0" i="1" dirty="0">
              <a:latin typeface="SB Sans Display" panose="020B0604020202020204" charset="0"/>
              <a:ea typeface="ＭＳ Ｐゴシック" pitchFamily="34" charset="-128"/>
              <a:cs typeface="SB Sans Display" panose="020B0604020202020204" charset="0"/>
            </a:endParaRPr>
          </a:p>
        </p:txBody>
      </p:sp>
      <p:pic>
        <p:nvPicPr>
          <p:cNvPr id="6" name="Picture 5"/>
          <p:cNvPicPr>
            <a:picLocks noChangeAspect="1"/>
          </p:cNvPicPr>
          <p:nvPr/>
        </p:nvPicPr>
        <p:blipFill>
          <a:blip r:embed="rId2"/>
          <a:stretch>
            <a:fillRect/>
          </a:stretch>
        </p:blipFill>
        <p:spPr>
          <a:xfrm>
            <a:off x="2468880" y="1674387"/>
            <a:ext cx="7344869" cy="4166277"/>
          </a:xfrm>
          <a:prstGeom prst="rect">
            <a:avLst/>
          </a:prstGeom>
        </p:spPr>
      </p:pic>
    </p:spTree>
    <p:extLst>
      <p:ext uri="{BB962C8B-B14F-4D97-AF65-F5344CB8AC3E}">
        <p14:creationId xmlns:p14="http://schemas.microsoft.com/office/powerpoint/2010/main" val="15845475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9996" y="472698"/>
            <a:ext cx="9536400" cy="379708"/>
          </a:xfrm>
        </p:spPr>
        <p:txBody>
          <a:bodyPr/>
          <a:lstStyle/>
          <a:p>
            <a:r>
              <a:rPr lang="en-US" dirty="0"/>
              <a:t>Г</a:t>
            </a:r>
            <a:r>
              <a:rPr lang="ru-RU" dirty="0" err="1"/>
              <a:t>одовая</a:t>
            </a:r>
            <a:r>
              <a:rPr lang="ru-RU" dirty="0"/>
              <a:t> инфляция в 2023 году </a:t>
            </a:r>
            <a:r>
              <a:rPr lang="ru-RU" dirty="0" err="1"/>
              <a:t>состави</a:t>
            </a:r>
            <a:r>
              <a:rPr lang="en-US" dirty="0" err="1"/>
              <a:t>ла</a:t>
            </a:r>
            <a:r>
              <a:rPr lang="en-US" dirty="0"/>
              <a:t> 7,</a:t>
            </a:r>
            <a:r>
              <a:rPr lang="ru-RU" dirty="0"/>
              <a:t>4%</a:t>
            </a:r>
            <a:r>
              <a:rPr lang="en-US" dirty="0"/>
              <a:t>, а в 2024 </a:t>
            </a:r>
            <a:r>
              <a:rPr lang="en-US" dirty="0" err="1"/>
              <a:t>году</a:t>
            </a:r>
            <a:r>
              <a:rPr lang="en-US" dirty="0"/>
              <a:t> </a:t>
            </a:r>
            <a:r>
              <a:rPr lang="en-US" dirty="0" err="1"/>
              <a:t>мы</a:t>
            </a:r>
            <a:r>
              <a:rPr lang="en-US" dirty="0"/>
              <a:t> </a:t>
            </a:r>
            <a:r>
              <a:rPr lang="en-US" dirty="0" err="1"/>
              <a:t>ожидаем</a:t>
            </a:r>
            <a:r>
              <a:rPr lang="en-US" dirty="0"/>
              <a:t>, </a:t>
            </a:r>
            <a:r>
              <a:rPr lang="en-US" dirty="0" err="1"/>
              <a:t>что</a:t>
            </a:r>
            <a:r>
              <a:rPr lang="en-US" dirty="0"/>
              <a:t> </a:t>
            </a:r>
            <a:r>
              <a:rPr lang="en-US" dirty="0" err="1"/>
              <a:t>она</a:t>
            </a:r>
            <a:r>
              <a:rPr lang="en-US" dirty="0"/>
              <a:t> </a:t>
            </a:r>
            <a:r>
              <a:rPr lang="en-US" dirty="0" err="1"/>
              <a:t>замедлится</a:t>
            </a:r>
            <a:r>
              <a:rPr lang="en-US" dirty="0"/>
              <a:t> </a:t>
            </a:r>
            <a:r>
              <a:rPr lang="en-US" dirty="0" err="1"/>
              <a:t>до</a:t>
            </a:r>
            <a:r>
              <a:rPr lang="ru-RU" dirty="0"/>
              <a:t> 6</a:t>
            </a:r>
            <a:r>
              <a:rPr lang="en-US" dirty="0"/>
              <a:t>,5</a:t>
            </a:r>
            <a:r>
              <a:rPr lang="ru-RU" dirty="0"/>
              <a:t>%</a:t>
            </a:r>
          </a:p>
        </p:txBody>
      </p:sp>
      <p:sp>
        <p:nvSpPr>
          <p:cNvPr id="3" name="Rectangle 7"/>
          <p:cNvSpPr>
            <a:spLocks noChangeArrowheads="1"/>
          </p:cNvSpPr>
          <p:nvPr/>
        </p:nvSpPr>
        <p:spPr bwMode="auto">
          <a:xfrm>
            <a:off x="2349996" y="6428447"/>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 </a:t>
            </a:r>
            <a:r>
              <a:rPr lang="en-US" sz="800" b="0" i="1" dirty="0">
                <a:latin typeface="SB Sans Display" panose="020B0604020202020204" charset="0"/>
                <a:ea typeface="ＭＳ Ｐゴシック" pitchFamily="34" charset="-128"/>
                <a:cs typeface="SB Sans Display" panose="020B0604020202020204" charset="0"/>
              </a:rPr>
              <a:t>SberCIB Investment Research</a:t>
            </a:r>
          </a:p>
        </p:txBody>
      </p:sp>
      <p:pic>
        <p:nvPicPr>
          <p:cNvPr id="4" name="Picture 3"/>
          <p:cNvPicPr>
            <a:picLocks noChangeAspect="1"/>
          </p:cNvPicPr>
          <p:nvPr/>
        </p:nvPicPr>
        <p:blipFill>
          <a:blip r:embed="rId2"/>
          <a:stretch>
            <a:fillRect/>
          </a:stretch>
        </p:blipFill>
        <p:spPr>
          <a:xfrm>
            <a:off x="2358622" y="982468"/>
            <a:ext cx="8097882" cy="5310250"/>
          </a:xfrm>
          <a:prstGeom prst="rect">
            <a:avLst/>
          </a:prstGeom>
        </p:spPr>
      </p:pic>
    </p:spTree>
    <p:extLst>
      <p:ext uri="{BB962C8B-B14F-4D97-AF65-F5344CB8AC3E}">
        <p14:creationId xmlns:p14="http://schemas.microsoft.com/office/powerpoint/2010/main" val="2238885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Заголовок 34"/>
          <p:cNvSpPr>
            <a:spLocks noGrp="1"/>
          </p:cNvSpPr>
          <p:nvPr>
            <p:ph type="title"/>
          </p:nvPr>
        </p:nvSpPr>
        <p:spPr>
          <a:xfrm>
            <a:off x="2353456" y="127416"/>
            <a:ext cx="9387810" cy="836467"/>
          </a:xfrm>
        </p:spPr>
        <p:txBody>
          <a:bodyPr/>
          <a:lstStyle/>
          <a:p>
            <a:r>
              <a:rPr lang="ru-RU" sz="1800" dirty="0">
                <a:solidFill>
                  <a:schemeClr val="tx1"/>
                </a:solidFill>
                <a:latin typeface="SB Sans Display Semibold" panose="020B0703040504020204" pitchFamily="34" charset="0"/>
                <a:ea typeface="+mj-ea"/>
                <a:cs typeface="SB Sans Display Semibold" panose="020B0703040504020204" pitchFamily="34" charset="0"/>
              </a:rPr>
              <a:t>Доля дружественных стран в мировом ВВП продолжит расти</a:t>
            </a:r>
          </a:p>
        </p:txBody>
      </p:sp>
      <p:sp>
        <p:nvSpPr>
          <p:cNvPr id="18" name="Прямоугольник 68"/>
          <p:cNvSpPr/>
          <p:nvPr/>
        </p:nvSpPr>
        <p:spPr>
          <a:xfrm>
            <a:off x="2406930" y="1542616"/>
            <a:ext cx="3205778" cy="589952"/>
          </a:xfrm>
          <a:prstGeom prst="rect">
            <a:avLst/>
          </a:prstGeom>
        </p:spPr>
        <p:txBody>
          <a:bodyPr wrap="square" lIns="215944" tIns="34281" rIns="0" bIns="34281">
            <a:spAutoFit/>
          </a:bodyPr>
          <a:lstStyle/>
          <a:p>
            <a:pPr>
              <a:lnSpc>
                <a:spcPct val="80000"/>
              </a:lnSpc>
            </a:pPr>
            <a:r>
              <a:rPr lang="ru-RU" sz="1400" dirty="0">
                <a:latin typeface="SB Sans Text Light" panose="020B0303040504020204" pitchFamily="34" charset="-52"/>
                <a:cs typeface="SB Sans Text Light" panose="020B0303040504020204" pitchFamily="34" charset="-52"/>
              </a:rPr>
              <a:t>Составит доля дружественных стран и России в мировом ВВП к 2029 году по оценкам МВФ</a:t>
            </a:r>
          </a:p>
        </p:txBody>
      </p:sp>
      <p:sp>
        <p:nvSpPr>
          <p:cNvPr id="19" name="Прямоугольник 62"/>
          <p:cNvSpPr/>
          <p:nvPr/>
        </p:nvSpPr>
        <p:spPr>
          <a:xfrm>
            <a:off x="445834" y="1515453"/>
            <a:ext cx="1543692" cy="747815"/>
          </a:xfrm>
          <a:prstGeom prst="rect">
            <a:avLst/>
          </a:prstGeom>
        </p:spPr>
        <p:txBody>
          <a:bodyPr wrap="none" lIns="0" tIns="34281" rIns="0" bIns="34281">
            <a:spAutoFit/>
          </a:bodyPr>
          <a:lstStyle/>
          <a:p>
            <a:pPr>
              <a:lnSpc>
                <a:spcPct val="80000"/>
              </a:lnSpc>
            </a:pP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60</a:t>
            </a:r>
            <a:r>
              <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a:t>
            </a: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6</a:t>
            </a:r>
            <a:endPar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endParaRPr>
          </a:p>
        </p:txBody>
      </p:sp>
      <p:cxnSp>
        <p:nvCxnSpPr>
          <p:cNvPr id="20"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447620" y="2269973"/>
            <a:ext cx="5326613"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1" name="Прямоугольник 91"/>
          <p:cNvSpPr/>
          <p:nvPr/>
        </p:nvSpPr>
        <p:spPr>
          <a:xfrm>
            <a:off x="447620" y="2448058"/>
            <a:ext cx="5398594" cy="215388"/>
          </a:xfrm>
          <a:prstGeom prst="rect">
            <a:avLst/>
          </a:prstGeom>
        </p:spPr>
        <p:txBody>
          <a:bodyPr wrap="square" lIns="0" tIns="0" rIns="0" bIns="0">
            <a:spAutoFit/>
          </a:bodyPr>
          <a:lstStyle/>
          <a:p>
            <a:r>
              <a:rPr lang="ru-RU" sz="1400" spc="-10" dirty="0">
                <a:latin typeface="SB Sans Text Semibold" panose="020B0703040504020204" pitchFamily="34" charset="-52"/>
                <a:cs typeface="SB Sans Text Semibold" panose="020B0703040504020204" pitchFamily="34" charset="-52"/>
              </a:rPr>
              <a:t>Доли стран в мировом ВВП</a:t>
            </a:r>
          </a:p>
        </p:txBody>
      </p:sp>
      <p:sp>
        <p:nvSpPr>
          <p:cNvPr id="22" name="Прямоугольник 62"/>
          <p:cNvSpPr/>
          <p:nvPr/>
        </p:nvSpPr>
        <p:spPr>
          <a:xfrm>
            <a:off x="1989526" y="1589538"/>
            <a:ext cx="351080" cy="561418"/>
          </a:xfrm>
          <a:prstGeom prst="rect">
            <a:avLst/>
          </a:prstGeom>
        </p:spPr>
        <p:txBody>
          <a:bodyPr wrap="none" lIns="107972" tIns="34281" rIns="0" bIns="34281">
            <a:spAutoFit/>
          </a:bodyPr>
          <a:lstStyle/>
          <a:p>
            <a:pP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a:t>
            </a:r>
          </a:p>
          <a:p>
            <a:pPr>
              <a:lnSpc>
                <a:spcPct val="80000"/>
              </a:lnSpc>
            </a:pPr>
            <a:endPar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endParaRPr>
          </a:p>
        </p:txBody>
      </p:sp>
      <p:sp>
        <p:nvSpPr>
          <p:cNvPr id="23" name="Прямоугольник 68"/>
          <p:cNvSpPr/>
          <p:nvPr/>
        </p:nvSpPr>
        <p:spPr>
          <a:xfrm>
            <a:off x="7662914" y="1542616"/>
            <a:ext cx="3373686" cy="417597"/>
          </a:xfrm>
          <a:prstGeom prst="rect">
            <a:avLst/>
          </a:prstGeom>
        </p:spPr>
        <p:txBody>
          <a:bodyPr wrap="square" lIns="215944" tIns="34281" rIns="0" bIns="34281">
            <a:spAutoFit/>
          </a:bodyPr>
          <a:lstStyle/>
          <a:p>
            <a:pPr>
              <a:lnSpc>
                <a:spcPct val="80000"/>
              </a:lnSpc>
            </a:pPr>
            <a:r>
              <a:rPr lang="ru-RU" sz="1400" dirty="0">
                <a:latin typeface="SB Sans Text Light" panose="020B0303040504020204" pitchFamily="34" charset="-52"/>
                <a:cs typeface="SB Sans Text Light" panose="020B0303040504020204" pitchFamily="34" charset="-52"/>
              </a:rPr>
              <a:t>Таким темпом будет расти ВВП дружественных стран</a:t>
            </a:r>
          </a:p>
        </p:txBody>
      </p:sp>
      <p:sp>
        <p:nvSpPr>
          <p:cNvPr id="24" name="Прямоугольник 62"/>
          <p:cNvSpPr/>
          <p:nvPr/>
        </p:nvSpPr>
        <p:spPr>
          <a:xfrm>
            <a:off x="6157520" y="1515453"/>
            <a:ext cx="1134349" cy="747815"/>
          </a:xfrm>
          <a:prstGeom prst="rect">
            <a:avLst/>
          </a:prstGeom>
        </p:spPr>
        <p:txBody>
          <a:bodyPr wrap="none" lIns="0" tIns="34281" rIns="0" bIns="34281">
            <a:spAutoFit/>
          </a:bodyPr>
          <a:lstStyle/>
          <a:p>
            <a:pPr>
              <a:lnSpc>
                <a:spcPct val="80000"/>
              </a:lnSpc>
            </a:pP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4</a:t>
            </a:r>
            <a:r>
              <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a:t>
            </a:r>
            <a:r>
              <a:rPr lang="ru-RU"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2</a:t>
            </a:r>
            <a:endParaRPr lang="en-US" sz="5398"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endParaRPr>
          </a:p>
        </p:txBody>
      </p:sp>
      <p:cxnSp>
        <p:nvCxnSpPr>
          <p:cNvPr id="25" name="Прямая соединительная линия 57">
            <a:extLst>
              <a:ext uri="{FF2B5EF4-FFF2-40B4-BE49-F238E27FC236}">
                <a16:creationId xmlns:a16="http://schemas.microsoft.com/office/drawing/2014/main" id="{75B95E9D-3BD6-BB43-B578-EAD67183041D}"/>
              </a:ext>
            </a:extLst>
          </p:cNvPr>
          <p:cNvCxnSpPr>
            <a:cxnSpLocks/>
          </p:cNvCxnSpPr>
          <p:nvPr/>
        </p:nvCxnSpPr>
        <p:spPr>
          <a:xfrm flipV="1">
            <a:off x="6159306" y="2269973"/>
            <a:ext cx="5326613" cy="1"/>
          </a:xfrm>
          <a:prstGeom prst="line">
            <a:avLst/>
          </a:prstGeom>
          <a:ln w="28575" cap="rnd" cmpd="dbl">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6" name="Прямоугольник 91"/>
          <p:cNvSpPr/>
          <p:nvPr/>
        </p:nvSpPr>
        <p:spPr>
          <a:xfrm>
            <a:off x="6159306" y="2448058"/>
            <a:ext cx="5398594" cy="215388"/>
          </a:xfrm>
          <a:prstGeom prst="rect">
            <a:avLst/>
          </a:prstGeom>
        </p:spPr>
        <p:txBody>
          <a:bodyPr wrap="square" lIns="0" tIns="0" rIns="0" bIns="0">
            <a:spAutoFit/>
          </a:bodyPr>
          <a:lstStyle/>
          <a:p>
            <a:r>
              <a:rPr lang="ru-RU" sz="1400" spc="-10" dirty="0">
                <a:latin typeface="SB Sans Text Semibold" panose="020B0703040504020204" pitchFamily="34" charset="-52"/>
                <a:cs typeface="SB Sans Text Semibold" panose="020B0703040504020204" pitchFamily="34" charset="-52"/>
              </a:rPr>
              <a:t>Прогнозы МВФ росту ВВП, % г/г </a:t>
            </a:r>
          </a:p>
        </p:txBody>
      </p:sp>
      <p:sp>
        <p:nvSpPr>
          <p:cNvPr id="27" name="Прямоугольник 62"/>
          <p:cNvSpPr/>
          <p:nvPr/>
        </p:nvSpPr>
        <p:spPr>
          <a:xfrm>
            <a:off x="7217252" y="1589538"/>
            <a:ext cx="455184" cy="566738"/>
          </a:xfrm>
          <a:prstGeom prst="rect">
            <a:avLst/>
          </a:prstGeom>
        </p:spPr>
        <p:txBody>
          <a:bodyPr wrap="none" lIns="107972" tIns="34281" rIns="0" bIns="34281">
            <a:spAutoFit/>
          </a:bodyPr>
          <a:lstStyle/>
          <a:p>
            <a:pP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a:t>
            </a:r>
          </a:p>
          <a:p>
            <a:pPr>
              <a:lnSpc>
                <a:spcPct val="80000"/>
              </a:lnSpc>
            </a:pPr>
            <a:r>
              <a:rPr lang="ru-RU" sz="1999" dirty="0">
                <a:gradFill flip="none" rotWithShape="1">
                  <a:gsLst>
                    <a:gs pos="0">
                      <a:schemeClr val="accent2"/>
                    </a:gs>
                    <a:gs pos="83000">
                      <a:schemeClr val="tx2"/>
                    </a:gs>
                  </a:gsLst>
                  <a:lin ang="5400000" scaled="1"/>
                  <a:tileRect/>
                </a:gradFill>
                <a:latin typeface="SB Sans Text Semibold" panose="020B0703040504020204" pitchFamily="34" charset="-52"/>
                <a:cs typeface="SB Sans Text Semibold" panose="020B0703040504020204" pitchFamily="34" charset="-52"/>
              </a:rPr>
              <a:t>г/г</a:t>
            </a:r>
          </a:p>
        </p:txBody>
      </p:sp>
      <p:sp>
        <p:nvSpPr>
          <p:cNvPr id="28" name="Прямоугольник 98"/>
          <p:cNvSpPr/>
          <p:nvPr/>
        </p:nvSpPr>
        <p:spPr>
          <a:xfrm>
            <a:off x="447620" y="5351751"/>
            <a:ext cx="5326613" cy="1103361"/>
          </a:xfrm>
          <a:prstGeom prst="rect">
            <a:avLst/>
          </a:prstGeom>
        </p:spPr>
        <p:txBody>
          <a:bodyPr wrap="square" lIns="0" tIns="34281" rIns="0" bIns="34281">
            <a:spAutoFit/>
          </a:bodyPr>
          <a:lstStyle/>
          <a:p>
            <a:pPr algn="just">
              <a:lnSpc>
                <a:spcPct val="80000"/>
              </a:lnSpc>
            </a:pPr>
            <a:r>
              <a:rPr lang="ru-RU" sz="1400" dirty="0">
                <a:latin typeface="SB Sans Text Light" panose="020B0303040504020204" pitchFamily="34" charset="-52"/>
                <a:cs typeface="SB Sans Text Light" panose="020B0303040504020204" pitchFamily="34" charset="-52"/>
              </a:rPr>
              <a:t>Доля недружественных стран в мировой экономике была 65% в 1980-90 гг., но потом начала снижаться. В 2000 г. она была 58%, в 2010 г. – 47%, в 2021 г. – 44%, а к 2029 г. она снизится до 39%. Снижение доли является следствием более высоких темпов роста в дружественных странах.</a:t>
            </a:r>
          </a:p>
        </p:txBody>
      </p:sp>
      <p:sp>
        <p:nvSpPr>
          <p:cNvPr id="29" name="Прямоугольник 98"/>
          <p:cNvSpPr/>
          <p:nvPr/>
        </p:nvSpPr>
        <p:spPr>
          <a:xfrm>
            <a:off x="447620" y="5056006"/>
            <a:ext cx="5398594" cy="192310"/>
          </a:xfrm>
          <a:prstGeom prst="rect">
            <a:avLst/>
          </a:prstGeom>
        </p:spPr>
        <p:txBody>
          <a:bodyPr wrap="square" lIns="0" tIns="34281" rIns="68562" bIns="34281">
            <a:spAutoFit/>
          </a:bodyPr>
          <a:lstStyle/>
          <a:p>
            <a:pPr algn="just"/>
            <a:r>
              <a:rPr lang="ru-RU" sz="800" i="1" dirty="0">
                <a:latin typeface="SB Sans Text Light" panose="020B0303040504020204" pitchFamily="34" charset="-52"/>
                <a:cs typeface="SB Sans Text Light" panose="020B0303040504020204" pitchFamily="34" charset="-52"/>
              </a:rPr>
              <a:t>Источник: МВФ</a:t>
            </a:r>
          </a:p>
        </p:txBody>
      </p:sp>
      <p:sp>
        <p:nvSpPr>
          <p:cNvPr id="30" name="Прямоугольник 98"/>
          <p:cNvSpPr/>
          <p:nvPr/>
        </p:nvSpPr>
        <p:spPr>
          <a:xfrm>
            <a:off x="6159306" y="5351751"/>
            <a:ext cx="5326613" cy="589952"/>
          </a:xfrm>
          <a:prstGeom prst="rect">
            <a:avLst/>
          </a:prstGeom>
        </p:spPr>
        <p:txBody>
          <a:bodyPr wrap="square" lIns="0" tIns="34281" rIns="0" bIns="34281">
            <a:spAutoFit/>
          </a:bodyPr>
          <a:lstStyle/>
          <a:p>
            <a:pPr algn="just">
              <a:lnSpc>
                <a:spcPct val="80000"/>
              </a:lnSpc>
            </a:pPr>
            <a:r>
              <a:rPr lang="ru-RU" sz="1400" dirty="0">
                <a:latin typeface="SB Sans Text Light" panose="020B0303040504020204" pitchFamily="34" charset="-52"/>
                <a:cs typeface="SB Sans Text Light" panose="020B0303040504020204" pitchFamily="34" charset="-52"/>
              </a:rPr>
              <a:t>По оценкам МВФ, при средних темпах роста мировой экономики в 3,1% в 2024-29 годах недружественные страны будут расти 1,8%, а дружественные 4,2%. </a:t>
            </a:r>
          </a:p>
        </p:txBody>
      </p:sp>
      <p:sp>
        <p:nvSpPr>
          <p:cNvPr id="31" name="Прямоугольник 98"/>
          <p:cNvSpPr/>
          <p:nvPr/>
        </p:nvSpPr>
        <p:spPr>
          <a:xfrm>
            <a:off x="6159306" y="5056006"/>
            <a:ext cx="5398594" cy="192310"/>
          </a:xfrm>
          <a:prstGeom prst="rect">
            <a:avLst/>
          </a:prstGeom>
        </p:spPr>
        <p:txBody>
          <a:bodyPr wrap="square" lIns="0" tIns="34281" rIns="68562" bIns="34281">
            <a:spAutoFit/>
          </a:bodyPr>
          <a:lstStyle/>
          <a:p>
            <a:pPr algn="just"/>
            <a:r>
              <a:rPr lang="en-US" sz="800" i="1" dirty="0" err="1">
                <a:latin typeface="SB Sans Text Light" panose="020B0303040504020204" pitchFamily="34" charset="-52"/>
                <a:cs typeface="SB Sans Text Light" panose="020B0303040504020204" pitchFamily="34" charset="-52"/>
              </a:rPr>
              <a:t>Источник</a:t>
            </a:r>
            <a:r>
              <a:rPr lang="en-US" sz="800" i="1" dirty="0">
                <a:latin typeface="SB Sans Text Light" panose="020B0303040504020204" pitchFamily="34" charset="-52"/>
                <a:cs typeface="SB Sans Text Light" panose="020B0303040504020204" pitchFamily="34" charset="-52"/>
              </a:rPr>
              <a:t>: МВФ</a:t>
            </a:r>
          </a:p>
        </p:txBody>
      </p:sp>
      <p:pic>
        <p:nvPicPr>
          <p:cNvPr id="2" name="Picture 1"/>
          <p:cNvPicPr>
            <a:picLocks noChangeAspect="1"/>
          </p:cNvPicPr>
          <p:nvPr/>
        </p:nvPicPr>
        <p:blipFill>
          <a:blip r:embed="rId2"/>
          <a:stretch>
            <a:fillRect/>
          </a:stretch>
        </p:blipFill>
        <p:spPr>
          <a:xfrm>
            <a:off x="445833" y="2668826"/>
            <a:ext cx="5328399" cy="2395075"/>
          </a:xfrm>
          <a:prstGeom prst="rect">
            <a:avLst/>
          </a:prstGeom>
        </p:spPr>
      </p:pic>
      <p:pic>
        <p:nvPicPr>
          <p:cNvPr id="4" name="Picture 3"/>
          <p:cNvPicPr>
            <a:picLocks noChangeAspect="1"/>
          </p:cNvPicPr>
          <p:nvPr/>
        </p:nvPicPr>
        <p:blipFill>
          <a:blip r:embed="rId3"/>
          <a:stretch>
            <a:fillRect/>
          </a:stretch>
        </p:blipFill>
        <p:spPr>
          <a:xfrm>
            <a:off x="6157520" y="2686461"/>
            <a:ext cx="5306568" cy="2377440"/>
          </a:xfrm>
          <a:prstGeom prst="rect">
            <a:avLst/>
          </a:prstGeom>
        </p:spPr>
      </p:pic>
    </p:spTree>
    <p:extLst>
      <p:ext uri="{BB962C8B-B14F-4D97-AF65-F5344CB8AC3E}">
        <p14:creationId xmlns:p14="http://schemas.microsoft.com/office/powerpoint/2010/main" val="3197446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r>
              <a:rPr lang="ru-RU" dirty="0"/>
              <a:t>Доля юаня и рубля в расчетах по внешней торговле резко выросла </a:t>
            </a:r>
          </a:p>
        </p:txBody>
      </p:sp>
      <p:sp>
        <p:nvSpPr>
          <p:cNvPr id="7" name="Rectangle 6"/>
          <p:cNvSpPr>
            <a:spLocks noChangeArrowheads="1"/>
          </p:cNvSpPr>
          <p:nvPr/>
        </p:nvSpPr>
        <p:spPr bwMode="auto">
          <a:xfrm>
            <a:off x="765820" y="5589240"/>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ЦБ РФ</a:t>
            </a:r>
            <a:endParaRPr lang="en-US" sz="800" b="0" i="1" dirty="0">
              <a:latin typeface="SB Sans Display" panose="020B0604020202020204" charset="0"/>
              <a:ea typeface="ＭＳ Ｐゴシック" pitchFamily="34" charset="-128"/>
              <a:cs typeface="SB Sans Display" panose="020B0604020202020204" charset="0"/>
            </a:endParaRPr>
          </a:p>
        </p:txBody>
      </p:sp>
      <p:sp>
        <p:nvSpPr>
          <p:cNvPr id="12" name="Object5">
            <a:extLst>
              <a:ext uri="{FF2B5EF4-FFF2-40B4-BE49-F238E27FC236}">
                <a16:creationId xmlns:a16="http://schemas.microsoft.com/office/drawing/2014/main" id="{88AB0EDB-43AB-0B44-BFF1-B58E1C64ADDD}"/>
              </a:ext>
            </a:extLst>
          </p:cNvPr>
          <p:cNvSpPr/>
          <p:nvPr/>
        </p:nvSpPr>
        <p:spPr>
          <a:xfrm>
            <a:off x="765820" y="1464170"/>
            <a:ext cx="5398594" cy="218008"/>
          </a:xfrm>
          <a:prstGeom prst="rect">
            <a:avLst/>
          </a:prstGeom>
          <a:noFill/>
          <a:ln/>
        </p:spPr>
        <p:txBody>
          <a:bodyPr wrap="square" lIns="0" tIns="0" rIns="0" bIns="0" rtlCol="0" anchor="t">
            <a:spAutoFit/>
          </a:bodyPr>
          <a:lstStyle/>
          <a:p>
            <a:pPr defTabSz="914126">
              <a:lnSpc>
                <a:spcPts val="1699"/>
              </a:lnSpc>
              <a:defRPr/>
            </a:pPr>
            <a:r>
              <a:rPr lang="ru-RU" sz="1400" dirty="0">
                <a:solidFill>
                  <a:prstClr val="black"/>
                </a:solidFill>
                <a:latin typeface="SB Sans Display Semibold" panose="020B0703040504020204" pitchFamily="34" charset="0"/>
                <a:cs typeface="SB Sans Display Semibold" panose="020B0703040504020204" pitchFamily="34" charset="0"/>
              </a:rPr>
              <a:t>Валютная структура расчетов по внешней торговле, %</a:t>
            </a:r>
          </a:p>
        </p:txBody>
      </p:sp>
      <p:sp>
        <p:nvSpPr>
          <p:cNvPr id="8" name="Object5">
            <a:extLst>
              <a:ext uri="{FF2B5EF4-FFF2-40B4-BE49-F238E27FC236}">
                <a16:creationId xmlns:a16="http://schemas.microsoft.com/office/drawing/2014/main" id="{88AB0EDB-43AB-0B44-BFF1-B58E1C64ADDD}"/>
              </a:ext>
            </a:extLst>
          </p:cNvPr>
          <p:cNvSpPr/>
          <p:nvPr/>
        </p:nvSpPr>
        <p:spPr>
          <a:xfrm>
            <a:off x="6454452" y="1464170"/>
            <a:ext cx="5398594" cy="218008"/>
          </a:xfrm>
          <a:prstGeom prst="rect">
            <a:avLst/>
          </a:prstGeom>
          <a:noFill/>
          <a:ln/>
        </p:spPr>
        <p:txBody>
          <a:bodyPr wrap="square" lIns="0" tIns="0" rIns="0" bIns="0" rtlCol="0" anchor="t">
            <a:spAutoFit/>
          </a:bodyPr>
          <a:lstStyle/>
          <a:p>
            <a:pPr defTabSz="914126">
              <a:lnSpc>
                <a:spcPts val="1699"/>
              </a:lnSpc>
              <a:defRPr/>
            </a:pPr>
            <a:r>
              <a:rPr lang="ru-RU" sz="1400" dirty="0">
                <a:solidFill>
                  <a:prstClr val="black"/>
                </a:solidFill>
                <a:latin typeface="SB Sans Display Semibold" panose="020B0703040504020204" pitchFamily="34" charset="0"/>
                <a:cs typeface="SB Sans Display Semibold" panose="020B0703040504020204" pitchFamily="34" charset="0"/>
              </a:rPr>
              <a:t>Валютный баланс экспортно-импортных операций, </a:t>
            </a:r>
            <a:r>
              <a:rPr lang="en-US" sz="1400" dirty="0">
                <a:solidFill>
                  <a:prstClr val="black"/>
                </a:solidFill>
                <a:latin typeface="SB Sans Display Semibold" panose="020B0703040504020204" pitchFamily="34" charset="0"/>
                <a:cs typeface="SB Sans Display Semibold" panose="020B0703040504020204" pitchFamily="34" charset="0"/>
              </a:rPr>
              <a:t>$</a:t>
            </a:r>
            <a:r>
              <a:rPr lang="ru-RU" sz="1400" dirty="0">
                <a:solidFill>
                  <a:prstClr val="black"/>
                </a:solidFill>
                <a:latin typeface="SB Sans Display Semibold" panose="020B0703040504020204" pitchFamily="34" charset="0"/>
                <a:cs typeface="SB Sans Display Semibold" panose="020B0703040504020204" pitchFamily="34" charset="0"/>
              </a:rPr>
              <a:t> млрд</a:t>
            </a:r>
          </a:p>
        </p:txBody>
      </p:sp>
      <p:sp>
        <p:nvSpPr>
          <p:cNvPr id="9" name="Rectangle 8"/>
          <p:cNvSpPr>
            <a:spLocks noChangeArrowheads="1"/>
          </p:cNvSpPr>
          <p:nvPr/>
        </p:nvSpPr>
        <p:spPr bwMode="auto">
          <a:xfrm>
            <a:off x="6475623" y="5589240"/>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ЦБ РФ</a:t>
            </a:r>
            <a:endParaRPr lang="en-US" sz="800" b="0" i="1" dirty="0">
              <a:latin typeface="SB Sans Display" panose="020B0604020202020204" charset="0"/>
              <a:ea typeface="ＭＳ Ｐゴシック" pitchFamily="34" charset="-128"/>
              <a:cs typeface="SB Sans Display" panose="020B0604020202020204" charset="0"/>
            </a:endParaRPr>
          </a:p>
        </p:txBody>
      </p:sp>
      <p:pic>
        <p:nvPicPr>
          <p:cNvPr id="10" name="Picture 9"/>
          <p:cNvPicPr>
            <a:picLocks noChangeAspect="1"/>
          </p:cNvPicPr>
          <p:nvPr/>
        </p:nvPicPr>
        <p:blipFill>
          <a:blip r:embed="rId2"/>
          <a:stretch>
            <a:fillRect/>
          </a:stretch>
        </p:blipFill>
        <p:spPr>
          <a:xfrm>
            <a:off x="6475622" y="2213747"/>
            <a:ext cx="4531683" cy="3322098"/>
          </a:xfrm>
          <a:prstGeom prst="rect">
            <a:avLst/>
          </a:prstGeom>
        </p:spPr>
      </p:pic>
      <p:pic>
        <p:nvPicPr>
          <p:cNvPr id="2" name="Picture 1"/>
          <p:cNvPicPr>
            <a:picLocks noChangeAspect="1"/>
          </p:cNvPicPr>
          <p:nvPr/>
        </p:nvPicPr>
        <p:blipFill>
          <a:blip r:embed="rId3"/>
          <a:stretch>
            <a:fillRect/>
          </a:stretch>
        </p:blipFill>
        <p:spPr>
          <a:xfrm>
            <a:off x="648965" y="2213747"/>
            <a:ext cx="5826657" cy="3103243"/>
          </a:xfrm>
          <a:prstGeom prst="rect">
            <a:avLst/>
          </a:prstGeom>
        </p:spPr>
      </p:pic>
    </p:spTree>
    <p:extLst>
      <p:ext uri="{BB962C8B-B14F-4D97-AF65-F5344CB8AC3E}">
        <p14:creationId xmlns:p14="http://schemas.microsoft.com/office/powerpoint/2010/main" val="6042070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Заголовок 6"/>
          <p:cNvSpPr>
            <a:spLocks noGrp="1"/>
          </p:cNvSpPr>
          <p:nvPr>
            <p:ph type="title"/>
          </p:nvPr>
        </p:nvSpPr>
        <p:spPr>
          <a:prstGeom prst="rect">
            <a:avLst/>
          </a:prstGeom>
        </p:spPr>
        <p:txBody>
          <a:bodyPr vert="horz" anchor="ctr"/>
          <a:lstStyle/>
          <a:p>
            <a:r>
              <a:rPr lang="ru-RU" dirty="0"/>
              <a:t>Реальный эффективный курс рубля ослаб на фоне </a:t>
            </a:r>
            <a:br>
              <a:rPr lang="ru-RU" dirty="0"/>
            </a:br>
            <a:r>
              <a:rPr lang="ru-RU" dirty="0"/>
              <a:t>сокращения экспорта и торгового баланса</a:t>
            </a:r>
          </a:p>
        </p:txBody>
      </p:sp>
      <p:sp>
        <p:nvSpPr>
          <p:cNvPr id="25" name="Rectangle 7"/>
          <p:cNvSpPr>
            <a:spLocks noChangeArrowheads="1"/>
          </p:cNvSpPr>
          <p:nvPr/>
        </p:nvSpPr>
        <p:spPr bwMode="auto">
          <a:xfrm>
            <a:off x="478176" y="5534733"/>
            <a:ext cx="5400000" cy="25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dirty="0">
                <a:latin typeface="SB Sans Text Light" panose="020B0303040504020204" pitchFamily="34" charset="-52"/>
                <a:ea typeface="ＭＳ Ｐゴシック" pitchFamily="34" charset="-128"/>
                <a:cs typeface="SB Sans Text Light" panose="020B0303040504020204" pitchFamily="34" charset="-52"/>
              </a:rPr>
              <a:t>Примечание: рост индекса реального эффективного курса означает укрепление</a:t>
            </a:r>
          </a:p>
          <a:p>
            <a:pPr>
              <a:lnSpc>
                <a:spcPct val="90000"/>
              </a:lnSpc>
              <a:spcBef>
                <a:spcPct val="30000"/>
              </a:spcBef>
              <a:buClr>
                <a:srgbClr val="00548D"/>
              </a:buClr>
            </a:pPr>
            <a:r>
              <a:rPr lang="ru-RU" sz="800" b="0" i="1" dirty="0">
                <a:latin typeface="SB Sans Text Light" panose="020B0303040504020204" pitchFamily="34" charset="-52"/>
                <a:ea typeface="ＭＳ Ｐゴシック" pitchFamily="34" charset="-128"/>
                <a:cs typeface="SB Sans Text Light" panose="020B0303040504020204" pitchFamily="34" charset="-52"/>
              </a:rPr>
              <a:t>Источник: ЦБ РФ, </a:t>
            </a:r>
            <a:r>
              <a:rPr lang="en-US" sz="800" b="0" i="1" dirty="0" err="1">
                <a:latin typeface="SB Sans Text Light" panose="020B0303040504020204" pitchFamily="34" charset="-52"/>
                <a:ea typeface="ＭＳ Ｐゴシック" pitchFamily="34" charset="-128"/>
                <a:cs typeface="SB Sans Text Light" panose="020B0303040504020204" pitchFamily="34" charset="-52"/>
              </a:rPr>
              <a:t>SberCIB</a:t>
            </a:r>
            <a:r>
              <a:rPr lang="en-US" sz="800" b="0" i="1" dirty="0">
                <a:latin typeface="SB Sans Text Light" panose="020B0303040504020204" pitchFamily="34" charset="-52"/>
                <a:ea typeface="ＭＳ Ｐゴシック" pitchFamily="34" charset="-128"/>
                <a:cs typeface="SB Sans Text Light" panose="020B0303040504020204" pitchFamily="34" charset="-52"/>
              </a:rPr>
              <a:t> Investment Research</a:t>
            </a:r>
            <a:endParaRPr lang="ru-RU" sz="800" b="0" i="1" dirty="0">
              <a:latin typeface="SB Sans Text Light" panose="020B0303040504020204" pitchFamily="34" charset="-52"/>
              <a:ea typeface="ＭＳ Ｐゴシック" pitchFamily="34" charset="-128"/>
              <a:cs typeface="SB Sans Text Light" panose="020B0303040504020204" pitchFamily="34" charset="-52"/>
            </a:endParaRPr>
          </a:p>
        </p:txBody>
      </p:sp>
      <p:sp>
        <p:nvSpPr>
          <p:cNvPr id="6" name="Rectangle 7"/>
          <p:cNvSpPr>
            <a:spLocks noChangeArrowheads="1"/>
          </p:cNvSpPr>
          <p:nvPr/>
        </p:nvSpPr>
        <p:spPr bwMode="auto">
          <a:xfrm>
            <a:off x="6238816" y="5517232"/>
            <a:ext cx="5400000" cy="25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dirty="0">
                <a:latin typeface="SB Sans Text Light" panose="020B0303040504020204" pitchFamily="34" charset="-52"/>
                <a:ea typeface="ＭＳ Ｐゴシック" pitchFamily="34" charset="-128"/>
                <a:cs typeface="SB Sans Text Light" panose="020B0303040504020204" pitchFamily="34" charset="-52"/>
              </a:rPr>
              <a:t>Примечание: рост индекса реального эффективного курса означает укрепление</a:t>
            </a:r>
          </a:p>
          <a:p>
            <a:pPr>
              <a:lnSpc>
                <a:spcPct val="90000"/>
              </a:lnSpc>
              <a:spcBef>
                <a:spcPct val="30000"/>
              </a:spcBef>
              <a:buClr>
                <a:srgbClr val="00548D"/>
              </a:buClr>
            </a:pPr>
            <a:r>
              <a:rPr lang="ru-RU" sz="800" b="0" i="1" dirty="0">
                <a:latin typeface="SB Sans Text Light" panose="020B0303040504020204" pitchFamily="34" charset="-52"/>
                <a:ea typeface="ＭＳ Ｐゴシック" pitchFamily="34" charset="-128"/>
                <a:cs typeface="SB Sans Text Light" panose="020B0303040504020204" pitchFamily="34" charset="-52"/>
              </a:rPr>
              <a:t>Источник: ЦБ РФ, </a:t>
            </a:r>
            <a:r>
              <a:rPr lang="en-US" sz="800" b="0" i="1" dirty="0" err="1">
                <a:latin typeface="SB Sans Text Light" panose="020B0303040504020204" pitchFamily="34" charset="-52"/>
                <a:ea typeface="ＭＳ Ｐゴシック" pitchFamily="34" charset="-128"/>
                <a:cs typeface="SB Sans Text Light" panose="020B0303040504020204" pitchFamily="34" charset="-52"/>
              </a:rPr>
              <a:t>SberCIB</a:t>
            </a:r>
            <a:r>
              <a:rPr lang="en-US" sz="800" b="0" i="1" dirty="0">
                <a:latin typeface="SB Sans Text Light" panose="020B0303040504020204" pitchFamily="34" charset="-52"/>
                <a:ea typeface="ＭＳ Ｐゴシック" pitchFamily="34" charset="-128"/>
                <a:cs typeface="SB Sans Text Light" panose="020B0303040504020204" pitchFamily="34" charset="-52"/>
              </a:rPr>
              <a:t> Investment Research</a:t>
            </a:r>
            <a:endParaRPr lang="ru-RU" sz="800" b="0" i="1" dirty="0">
              <a:latin typeface="SB Sans Text Light" panose="020B0303040504020204" pitchFamily="34" charset="-52"/>
              <a:ea typeface="ＭＳ Ｐゴシック" pitchFamily="34" charset="-128"/>
              <a:cs typeface="SB Sans Text Light" panose="020B0303040504020204" pitchFamily="34" charset="-52"/>
            </a:endParaRPr>
          </a:p>
        </p:txBody>
      </p:sp>
      <p:sp>
        <p:nvSpPr>
          <p:cNvPr id="9" name="Прямоугольник 24"/>
          <p:cNvSpPr/>
          <p:nvPr/>
        </p:nvSpPr>
        <p:spPr>
          <a:xfrm>
            <a:off x="549796" y="1271617"/>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Курс и торговый баланс</a:t>
            </a:r>
          </a:p>
        </p:txBody>
      </p:sp>
      <p:sp>
        <p:nvSpPr>
          <p:cNvPr id="10" name="Прямоугольник 24"/>
          <p:cNvSpPr/>
          <p:nvPr/>
        </p:nvSpPr>
        <p:spPr>
          <a:xfrm>
            <a:off x="6310436" y="1271617"/>
            <a:ext cx="5400000" cy="218008"/>
          </a:xfrm>
          <a:prstGeom prst="rect">
            <a:avLst/>
          </a:prstGeom>
        </p:spPr>
        <p:txBody>
          <a:bodyPr wrap="square" lIns="0" tIns="0" rIns="0" bIns="0">
            <a:spAutoFit/>
          </a:bodyPr>
          <a:lstStyle/>
          <a:p>
            <a:pPr>
              <a:lnSpc>
                <a:spcPts val="1700"/>
              </a:lnSpc>
            </a:pPr>
            <a:r>
              <a:rPr lang="ru-RU" sz="1400" b="0" dirty="0">
                <a:latin typeface="SB Sans Display Semibold" panose="020B0703040504020204" pitchFamily="34" charset="0"/>
                <a:cs typeface="SB Sans Display Semibold" panose="020B0703040504020204" pitchFamily="34" charset="0"/>
              </a:rPr>
              <a:t>Курс и экспорт товаров</a:t>
            </a:r>
          </a:p>
        </p:txBody>
      </p:sp>
      <p:pic>
        <p:nvPicPr>
          <p:cNvPr id="4" name="Picture 3"/>
          <p:cNvPicPr>
            <a:picLocks noChangeAspect="1"/>
          </p:cNvPicPr>
          <p:nvPr/>
        </p:nvPicPr>
        <p:blipFill>
          <a:blip r:embed="rId2"/>
          <a:stretch>
            <a:fillRect/>
          </a:stretch>
        </p:blipFill>
        <p:spPr>
          <a:xfrm>
            <a:off x="549883" y="1984002"/>
            <a:ext cx="5256585" cy="2722372"/>
          </a:xfrm>
          <a:prstGeom prst="rect">
            <a:avLst/>
          </a:prstGeom>
        </p:spPr>
      </p:pic>
      <p:pic>
        <p:nvPicPr>
          <p:cNvPr id="5" name="Picture 4"/>
          <p:cNvPicPr>
            <a:picLocks noChangeAspect="1"/>
          </p:cNvPicPr>
          <p:nvPr/>
        </p:nvPicPr>
        <p:blipFill>
          <a:blip r:embed="rId3"/>
          <a:stretch>
            <a:fillRect/>
          </a:stretch>
        </p:blipFill>
        <p:spPr>
          <a:xfrm>
            <a:off x="6312158" y="1984002"/>
            <a:ext cx="5253315" cy="2722373"/>
          </a:xfrm>
          <a:prstGeom prst="rect">
            <a:avLst/>
          </a:prstGeom>
        </p:spPr>
      </p:pic>
    </p:spTree>
    <p:extLst>
      <p:ext uri="{BB962C8B-B14F-4D97-AF65-F5344CB8AC3E}">
        <p14:creationId xmlns:p14="http://schemas.microsoft.com/office/powerpoint/2010/main" val="10368378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prstGeom prst="rect">
            <a:avLst/>
          </a:prstGeom>
        </p:spPr>
        <p:txBody>
          <a:bodyPr vert="horz" anchor="ctr"/>
          <a:lstStyle/>
          <a:p>
            <a:r>
              <a:rPr lang="ru-RU" b="1" dirty="0"/>
              <a:t>Импорт сократился в 2024 году, $ млрд в месяц</a:t>
            </a:r>
          </a:p>
        </p:txBody>
      </p:sp>
      <p:sp>
        <p:nvSpPr>
          <p:cNvPr id="10" name="Rectangle 9"/>
          <p:cNvSpPr>
            <a:spLocks noChangeArrowheads="1"/>
          </p:cNvSpPr>
          <p:nvPr/>
        </p:nvSpPr>
        <p:spPr bwMode="auto">
          <a:xfrm>
            <a:off x="488942" y="6093296"/>
            <a:ext cx="36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ЦБ РФ</a:t>
            </a:r>
          </a:p>
        </p:txBody>
      </p:sp>
      <p:sp>
        <p:nvSpPr>
          <p:cNvPr id="9" name="Прямоугольник 24"/>
          <p:cNvSpPr/>
          <p:nvPr/>
        </p:nvSpPr>
        <p:spPr>
          <a:xfrm>
            <a:off x="488942" y="1285464"/>
            <a:ext cx="3600000"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Экспорт</a:t>
            </a:r>
            <a:endParaRPr lang="en-US" sz="1400" b="0" dirty="0">
              <a:latin typeface="SB Sans Text Semibold" panose="020B0703040504020204" pitchFamily="34" charset="-52"/>
              <a:ea typeface="Times New Roman" panose="02020603050405020304" pitchFamily="18" charset="0"/>
              <a:cs typeface="SB Sans Text Semibold" panose="020B0703040504020204" pitchFamily="34" charset="-52"/>
            </a:endParaRPr>
          </a:p>
        </p:txBody>
      </p:sp>
      <p:sp>
        <p:nvSpPr>
          <p:cNvPr id="11" name="Прямоугольник 24"/>
          <p:cNvSpPr/>
          <p:nvPr/>
        </p:nvSpPr>
        <p:spPr>
          <a:xfrm>
            <a:off x="4317138" y="1285464"/>
            <a:ext cx="3600000"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Импорт</a:t>
            </a:r>
            <a:endParaRPr lang="en-US" sz="1400" b="0" dirty="0">
              <a:latin typeface="SB Sans Text Semibold" panose="020B0703040504020204" pitchFamily="34" charset="-52"/>
              <a:ea typeface="Times New Roman" panose="02020603050405020304" pitchFamily="18" charset="0"/>
              <a:cs typeface="SB Sans Text Semibold" panose="020B0703040504020204" pitchFamily="34" charset="-52"/>
            </a:endParaRPr>
          </a:p>
        </p:txBody>
      </p:sp>
      <p:sp>
        <p:nvSpPr>
          <p:cNvPr id="12" name="Прямоугольник 24"/>
          <p:cNvSpPr/>
          <p:nvPr/>
        </p:nvSpPr>
        <p:spPr>
          <a:xfrm>
            <a:off x="8110636" y="1285464"/>
            <a:ext cx="3600000"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Торговый баланс</a:t>
            </a:r>
            <a:endParaRPr lang="en-US" sz="1400" b="0" dirty="0">
              <a:latin typeface="SB Sans Text Semibold" panose="020B0703040504020204" pitchFamily="34" charset="-52"/>
              <a:ea typeface="Times New Roman" panose="02020603050405020304" pitchFamily="18" charset="0"/>
              <a:cs typeface="SB Sans Text Semibold" panose="020B0703040504020204" pitchFamily="34" charset="-52"/>
            </a:endParaRPr>
          </a:p>
        </p:txBody>
      </p:sp>
      <p:sp>
        <p:nvSpPr>
          <p:cNvPr id="13" name="Rectangle 12"/>
          <p:cNvSpPr>
            <a:spLocks noChangeArrowheads="1"/>
          </p:cNvSpPr>
          <p:nvPr/>
        </p:nvSpPr>
        <p:spPr bwMode="auto">
          <a:xfrm>
            <a:off x="4317138" y="6093295"/>
            <a:ext cx="36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ЦБ РФ</a:t>
            </a:r>
          </a:p>
        </p:txBody>
      </p:sp>
      <p:sp>
        <p:nvSpPr>
          <p:cNvPr id="14" name="Rectangle 13"/>
          <p:cNvSpPr>
            <a:spLocks noChangeArrowheads="1"/>
          </p:cNvSpPr>
          <p:nvPr/>
        </p:nvSpPr>
        <p:spPr bwMode="auto">
          <a:xfrm>
            <a:off x="8110636" y="6093296"/>
            <a:ext cx="36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ЦБ РФ</a:t>
            </a:r>
          </a:p>
        </p:txBody>
      </p:sp>
      <p:pic>
        <p:nvPicPr>
          <p:cNvPr id="2" name="Picture 1"/>
          <p:cNvPicPr>
            <a:picLocks noChangeAspect="1"/>
          </p:cNvPicPr>
          <p:nvPr/>
        </p:nvPicPr>
        <p:blipFill>
          <a:blip r:embed="rId2"/>
          <a:stretch>
            <a:fillRect/>
          </a:stretch>
        </p:blipFill>
        <p:spPr>
          <a:xfrm>
            <a:off x="488942" y="1580444"/>
            <a:ext cx="3489960" cy="4433316"/>
          </a:xfrm>
          <a:prstGeom prst="rect">
            <a:avLst/>
          </a:prstGeom>
        </p:spPr>
      </p:pic>
      <p:pic>
        <p:nvPicPr>
          <p:cNvPr id="3" name="Picture 2"/>
          <p:cNvPicPr>
            <a:picLocks noChangeAspect="1"/>
          </p:cNvPicPr>
          <p:nvPr/>
        </p:nvPicPr>
        <p:blipFill>
          <a:blip r:embed="rId3"/>
          <a:stretch>
            <a:fillRect/>
          </a:stretch>
        </p:blipFill>
        <p:spPr>
          <a:xfrm>
            <a:off x="4282440" y="1500908"/>
            <a:ext cx="3413477" cy="4414342"/>
          </a:xfrm>
          <a:prstGeom prst="rect">
            <a:avLst/>
          </a:prstGeom>
        </p:spPr>
      </p:pic>
      <p:pic>
        <p:nvPicPr>
          <p:cNvPr id="4" name="Picture 3"/>
          <p:cNvPicPr>
            <a:picLocks noChangeAspect="1"/>
          </p:cNvPicPr>
          <p:nvPr/>
        </p:nvPicPr>
        <p:blipFill>
          <a:blip r:embed="rId4"/>
          <a:stretch>
            <a:fillRect/>
          </a:stretch>
        </p:blipFill>
        <p:spPr>
          <a:xfrm>
            <a:off x="8110636" y="1500908"/>
            <a:ext cx="3600000" cy="4414343"/>
          </a:xfrm>
          <a:prstGeom prst="rect">
            <a:avLst/>
          </a:prstGeom>
        </p:spPr>
      </p:pic>
    </p:spTree>
    <p:extLst>
      <p:ext uri="{BB962C8B-B14F-4D97-AF65-F5344CB8AC3E}">
        <p14:creationId xmlns:p14="http://schemas.microsoft.com/office/powerpoint/2010/main" val="8752184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3103462" y="427939"/>
            <a:ext cx="9536400" cy="320040"/>
          </a:xfrm>
          <a:prstGeom prst="rect">
            <a:avLst/>
          </a:prstGeom>
        </p:spPr>
        <p:txBody>
          <a:bodyPr vert="horz" anchor="ctr"/>
          <a:lstStyle/>
          <a:p>
            <a:r>
              <a:rPr lang="ru-RU" dirty="0"/>
              <a:t>Ожидаемые обменные курсы валют на конец периода</a:t>
            </a:r>
          </a:p>
        </p:txBody>
      </p:sp>
      <p:sp>
        <p:nvSpPr>
          <p:cNvPr id="7" name="Rectangle 6"/>
          <p:cNvSpPr>
            <a:spLocks noChangeArrowheads="1"/>
          </p:cNvSpPr>
          <p:nvPr/>
        </p:nvSpPr>
        <p:spPr bwMode="auto">
          <a:xfrm>
            <a:off x="1274954" y="5985115"/>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a:t>
            </a:r>
            <a:r>
              <a:rPr lang="en-US" sz="800" b="0" i="1" dirty="0">
                <a:latin typeface="SB Sans Display" panose="020B0604020202020204" charset="0"/>
                <a:ea typeface="ＭＳ Ｐゴシック" pitchFamily="34" charset="-128"/>
                <a:cs typeface="SB Sans Display" panose="020B0604020202020204" charset="0"/>
              </a:rPr>
              <a:t>Investing.com, </a:t>
            </a:r>
            <a:r>
              <a:rPr lang="ru-RU" sz="800" b="0" i="1" dirty="0">
                <a:latin typeface="SB Sans Display" panose="020B0604020202020204" charset="0"/>
                <a:ea typeface="ＭＳ Ｐゴシック" pitchFamily="34" charset="-128"/>
                <a:cs typeface="SB Sans Display" panose="020B0604020202020204" charset="0"/>
              </a:rPr>
              <a:t>Минфин,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p>
        </p:txBody>
      </p:sp>
      <p:pic>
        <p:nvPicPr>
          <p:cNvPr id="4" name="Рисунок 3"/>
          <p:cNvPicPr>
            <a:picLocks noChangeAspect="1"/>
          </p:cNvPicPr>
          <p:nvPr/>
        </p:nvPicPr>
        <p:blipFill>
          <a:blip r:embed="rId2"/>
          <a:stretch>
            <a:fillRect/>
          </a:stretch>
        </p:blipFill>
        <p:spPr>
          <a:xfrm>
            <a:off x="1274954" y="1947819"/>
            <a:ext cx="9422458" cy="2646851"/>
          </a:xfrm>
          <a:prstGeom prst="rect">
            <a:avLst/>
          </a:prstGeom>
        </p:spPr>
      </p:pic>
    </p:spTree>
    <p:extLst>
      <p:ext uri="{BB962C8B-B14F-4D97-AF65-F5344CB8AC3E}">
        <p14:creationId xmlns:p14="http://schemas.microsoft.com/office/powerpoint/2010/main" val="532026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r>
              <a:rPr lang="ru-RU" dirty="0"/>
              <a:t>Экспорт в 2024 году будет почти на уровне 2023 года</a:t>
            </a:r>
          </a:p>
        </p:txBody>
      </p:sp>
      <p:sp>
        <p:nvSpPr>
          <p:cNvPr id="7" name="Rectangle 6"/>
          <p:cNvSpPr>
            <a:spLocks noChangeArrowheads="1"/>
          </p:cNvSpPr>
          <p:nvPr/>
        </p:nvSpPr>
        <p:spPr bwMode="auto">
          <a:xfrm>
            <a:off x="572281" y="5508104"/>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Банк России, Минфин РФ,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endParaRPr lang="ru-RU" sz="800" b="0" i="1" dirty="0">
              <a:latin typeface="SB Sans Display" panose="020B0604020202020204" charset="0"/>
              <a:ea typeface="ＭＳ Ｐゴシック" pitchFamily="34" charset="-128"/>
              <a:cs typeface="SB Sans Display" panose="020B0604020202020204" charset="0"/>
            </a:endParaRPr>
          </a:p>
        </p:txBody>
      </p:sp>
      <p:sp>
        <p:nvSpPr>
          <p:cNvPr id="11" name="Прямоугольник 24"/>
          <p:cNvSpPr/>
          <p:nvPr/>
        </p:nvSpPr>
        <p:spPr>
          <a:xfrm>
            <a:off x="572281" y="1418314"/>
            <a:ext cx="4968552"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Цена на нефть, $/</a:t>
            </a:r>
            <a:r>
              <a:rPr lang="ru-RU" sz="1400" b="0" dirty="0" err="1">
                <a:latin typeface="SB Sans Text Semibold" panose="020B0703040504020204" pitchFamily="34" charset="-52"/>
                <a:ea typeface="Times New Roman" panose="02020603050405020304" pitchFamily="18" charset="0"/>
                <a:cs typeface="SB Sans Text Semibold" panose="020B0703040504020204" pitchFamily="34" charset="-52"/>
              </a:rPr>
              <a:t>барр</a:t>
            </a:r>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a:t>
            </a:r>
          </a:p>
        </p:txBody>
      </p:sp>
      <p:sp>
        <p:nvSpPr>
          <p:cNvPr id="12" name="Прямоугольник 24"/>
          <p:cNvSpPr/>
          <p:nvPr/>
        </p:nvSpPr>
        <p:spPr>
          <a:xfrm>
            <a:off x="6238428" y="1418314"/>
            <a:ext cx="5107752"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Экспорт, $ млрд</a:t>
            </a:r>
            <a:endParaRPr lang="en-US" sz="1400" b="0" dirty="0">
              <a:latin typeface="SB Sans Text Semibold" panose="020B0703040504020204" pitchFamily="34" charset="-52"/>
              <a:ea typeface="Times New Roman" panose="02020603050405020304" pitchFamily="18" charset="0"/>
              <a:cs typeface="SB Sans Text Semibold" panose="020B0703040504020204" pitchFamily="34" charset="-52"/>
            </a:endParaRPr>
          </a:p>
        </p:txBody>
      </p:sp>
      <p:sp>
        <p:nvSpPr>
          <p:cNvPr id="13" name="Rectangle 12"/>
          <p:cNvSpPr>
            <a:spLocks noChangeArrowheads="1"/>
          </p:cNvSpPr>
          <p:nvPr/>
        </p:nvSpPr>
        <p:spPr bwMode="auto">
          <a:xfrm>
            <a:off x="6238428" y="5508104"/>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Банк России,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endParaRPr lang="ru-RU" sz="800" b="0" i="1" dirty="0">
              <a:latin typeface="SB Sans Display" panose="020B0604020202020204" charset="0"/>
              <a:ea typeface="ＭＳ Ｐゴシック" pitchFamily="34" charset="-128"/>
              <a:cs typeface="SB Sans Display" panose="020B0604020202020204" charset="0"/>
            </a:endParaRPr>
          </a:p>
        </p:txBody>
      </p:sp>
      <p:pic>
        <p:nvPicPr>
          <p:cNvPr id="2" name="Picture 1"/>
          <p:cNvPicPr>
            <a:picLocks noChangeAspect="1"/>
          </p:cNvPicPr>
          <p:nvPr/>
        </p:nvPicPr>
        <p:blipFill>
          <a:blip r:embed="rId2"/>
          <a:stretch>
            <a:fillRect/>
          </a:stretch>
        </p:blipFill>
        <p:spPr>
          <a:xfrm>
            <a:off x="572280" y="1901571"/>
            <a:ext cx="5656075" cy="2892497"/>
          </a:xfrm>
          <a:prstGeom prst="rect">
            <a:avLst/>
          </a:prstGeom>
        </p:spPr>
      </p:pic>
      <p:pic>
        <p:nvPicPr>
          <p:cNvPr id="3" name="Picture 2"/>
          <p:cNvPicPr>
            <a:picLocks noChangeAspect="1"/>
          </p:cNvPicPr>
          <p:nvPr/>
        </p:nvPicPr>
        <p:blipFill>
          <a:blip r:embed="rId3"/>
          <a:stretch>
            <a:fillRect/>
          </a:stretch>
        </p:blipFill>
        <p:spPr>
          <a:xfrm>
            <a:off x="6238428" y="1901571"/>
            <a:ext cx="5495791" cy="2893456"/>
          </a:xfrm>
          <a:prstGeom prst="rect">
            <a:avLst/>
          </a:prstGeom>
        </p:spPr>
      </p:pic>
    </p:spTree>
    <p:extLst>
      <p:ext uri="{BB962C8B-B14F-4D97-AF65-F5344CB8AC3E}">
        <p14:creationId xmlns:p14="http://schemas.microsoft.com/office/powerpoint/2010/main" val="754429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r>
              <a:rPr lang="ru-RU" dirty="0"/>
              <a:t>Положительное сальдо счета текущих операций стабилизируется на уровне $10-20 млрд в среднесрочной перспективе</a:t>
            </a:r>
          </a:p>
        </p:txBody>
      </p:sp>
      <p:sp>
        <p:nvSpPr>
          <p:cNvPr id="7" name="Rectangle 6"/>
          <p:cNvSpPr>
            <a:spLocks noChangeArrowheads="1"/>
          </p:cNvSpPr>
          <p:nvPr/>
        </p:nvSpPr>
        <p:spPr bwMode="auto">
          <a:xfrm>
            <a:off x="572281" y="5508104"/>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Банк России,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endParaRPr lang="ru-RU" sz="800" b="0" i="1" dirty="0">
              <a:latin typeface="SB Sans Display" panose="020B0604020202020204" charset="0"/>
              <a:ea typeface="ＭＳ Ｐゴシック" pitchFamily="34" charset="-128"/>
              <a:cs typeface="SB Sans Display" panose="020B0604020202020204" charset="0"/>
            </a:endParaRPr>
          </a:p>
        </p:txBody>
      </p:sp>
      <p:sp>
        <p:nvSpPr>
          <p:cNvPr id="11" name="Прямоугольник 24"/>
          <p:cNvSpPr/>
          <p:nvPr/>
        </p:nvSpPr>
        <p:spPr>
          <a:xfrm>
            <a:off x="572281" y="1418314"/>
            <a:ext cx="4968552"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Платежный баланс РФ, $ млрд</a:t>
            </a:r>
          </a:p>
        </p:txBody>
      </p:sp>
      <p:sp>
        <p:nvSpPr>
          <p:cNvPr id="12" name="Прямоугольник 24"/>
          <p:cNvSpPr/>
          <p:nvPr/>
        </p:nvSpPr>
        <p:spPr>
          <a:xfrm>
            <a:off x="6238428" y="1418314"/>
            <a:ext cx="5107752" cy="430887"/>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Сальдо счета текущих операций и торгового </a:t>
            </a:r>
          </a:p>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баланса, $ млрд</a:t>
            </a:r>
          </a:p>
        </p:txBody>
      </p:sp>
      <p:sp>
        <p:nvSpPr>
          <p:cNvPr id="13" name="Rectangle 12"/>
          <p:cNvSpPr>
            <a:spLocks noChangeArrowheads="1"/>
          </p:cNvSpPr>
          <p:nvPr/>
        </p:nvSpPr>
        <p:spPr bwMode="auto">
          <a:xfrm>
            <a:off x="6238428" y="5508104"/>
            <a:ext cx="54000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Банк России,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endParaRPr lang="ru-RU" sz="800" b="0" i="1" dirty="0">
              <a:latin typeface="SB Sans Display" panose="020B0604020202020204" charset="0"/>
              <a:ea typeface="ＭＳ Ｐゴシック" pitchFamily="34" charset="-128"/>
              <a:cs typeface="SB Sans Display" panose="020B0604020202020204" charset="0"/>
            </a:endParaRPr>
          </a:p>
        </p:txBody>
      </p:sp>
      <p:pic>
        <p:nvPicPr>
          <p:cNvPr id="2" name="Picture 1"/>
          <p:cNvPicPr>
            <a:picLocks noChangeAspect="1"/>
          </p:cNvPicPr>
          <p:nvPr/>
        </p:nvPicPr>
        <p:blipFill>
          <a:blip r:embed="rId2"/>
          <a:stretch>
            <a:fillRect/>
          </a:stretch>
        </p:blipFill>
        <p:spPr>
          <a:xfrm>
            <a:off x="572281" y="1988816"/>
            <a:ext cx="5647107" cy="2022103"/>
          </a:xfrm>
          <a:prstGeom prst="rect">
            <a:avLst/>
          </a:prstGeom>
        </p:spPr>
      </p:pic>
      <p:pic>
        <p:nvPicPr>
          <p:cNvPr id="3" name="Picture 2"/>
          <p:cNvPicPr>
            <a:picLocks noChangeAspect="1"/>
          </p:cNvPicPr>
          <p:nvPr/>
        </p:nvPicPr>
        <p:blipFill>
          <a:blip r:embed="rId3"/>
          <a:stretch>
            <a:fillRect/>
          </a:stretch>
        </p:blipFill>
        <p:spPr>
          <a:xfrm>
            <a:off x="6255678" y="2021378"/>
            <a:ext cx="5068552" cy="2628259"/>
          </a:xfrm>
          <a:prstGeom prst="rect">
            <a:avLst/>
          </a:prstGeom>
        </p:spPr>
      </p:pic>
    </p:spTree>
    <p:extLst>
      <p:ext uri="{BB962C8B-B14F-4D97-AF65-F5344CB8AC3E}">
        <p14:creationId xmlns:p14="http://schemas.microsoft.com/office/powerpoint/2010/main" val="37570348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205980" y="476672"/>
            <a:ext cx="9418320" cy="320040"/>
          </a:xfrm>
          <a:prstGeom prst="rect">
            <a:avLst/>
          </a:prstGeom>
        </p:spPr>
        <p:txBody>
          <a:bodyPr vert="horz" anchor="ctr"/>
          <a:lstStyle/>
          <a:p>
            <a:r>
              <a:rPr lang="ru-RU" dirty="0"/>
              <a:t>Среднегодовой курс рубля к доллару в 202</a:t>
            </a:r>
            <a:r>
              <a:rPr lang="en-US" dirty="0"/>
              <a:t>4</a:t>
            </a:r>
            <a:r>
              <a:rPr lang="ru-RU" dirty="0"/>
              <a:t> году ожидается на уровне</a:t>
            </a:r>
            <a:r>
              <a:rPr lang="en-US" dirty="0"/>
              <a:t> </a:t>
            </a:r>
            <a:r>
              <a:rPr lang="ru-RU" dirty="0"/>
              <a:t>около </a:t>
            </a:r>
            <a:r>
              <a:rPr lang="en-US" dirty="0"/>
              <a:t>90</a:t>
            </a:r>
            <a:endParaRPr lang="ru-RU" dirty="0"/>
          </a:p>
        </p:txBody>
      </p:sp>
      <p:sp>
        <p:nvSpPr>
          <p:cNvPr id="7" name="Rectangle 6"/>
          <p:cNvSpPr>
            <a:spLocks noChangeArrowheads="1"/>
          </p:cNvSpPr>
          <p:nvPr/>
        </p:nvSpPr>
        <p:spPr bwMode="auto">
          <a:xfrm>
            <a:off x="2205980" y="6148160"/>
            <a:ext cx="50292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Примечание: рост индекса курса </a:t>
            </a:r>
            <a:r>
              <a:rPr lang="en-US" sz="800" b="0" i="1" dirty="0">
                <a:latin typeface="SB Sans Display" panose="020B0604020202020204" charset="0"/>
                <a:ea typeface="ＭＳ Ｐゴシック" pitchFamily="34" charset="-128"/>
                <a:cs typeface="SB Sans Display" panose="020B0604020202020204" charset="0"/>
              </a:rPr>
              <a:t>USDRUB </a:t>
            </a:r>
            <a:r>
              <a:rPr lang="ru-RU" sz="800" b="0" i="1" dirty="0">
                <a:latin typeface="SB Sans Display" panose="020B0604020202020204" charset="0"/>
                <a:ea typeface="ＭＳ Ｐゴシック" pitchFamily="34" charset="-128"/>
                <a:cs typeface="SB Sans Display" panose="020B0604020202020204" charset="0"/>
              </a:rPr>
              <a:t>означает ослабление</a:t>
            </a:r>
          </a:p>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Банк России, Росстат, </a:t>
            </a:r>
            <a:r>
              <a:rPr lang="ru-RU" sz="800" b="0" i="1" dirty="0" err="1">
                <a:latin typeface="SB Sans Display" panose="020B0604020202020204" charset="0"/>
                <a:ea typeface="ＭＳ Ｐゴシック" pitchFamily="34" charset="-128"/>
                <a:cs typeface="SB Sans Display" panose="020B0604020202020204" charset="0"/>
              </a:rPr>
              <a:t>SberCIB</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Investment</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Research</a:t>
            </a:r>
            <a:endParaRPr lang="ru-RU" sz="800" b="0" i="1" dirty="0">
              <a:latin typeface="SB Sans Display" panose="020B0604020202020204" charset="0"/>
              <a:ea typeface="ＭＳ Ｐゴシック" pitchFamily="34" charset="-128"/>
              <a:cs typeface="SB Sans Display" panose="020B0604020202020204" charset="0"/>
            </a:endParaRPr>
          </a:p>
        </p:txBody>
      </p:sp>
      <p:pic>
        <p:nvPicPr>
          <p:cNvPr id="2" name="Picture 1"/>
          <p:cNvPicPr>
            <a:picLocks noChangeAspect="1"/>
          </p:cNvPicPr>
          <p:nvPr/>
        </p:nvPicPr>
        <p:blipFill>
          <a:blip r:embed="rId2"/>
          <a:stretch>
            <a:fillRect/>
          </a:stretch>
        </p:blipFill>
        <p:spPr>
          <a:xfrm>
            <a:off x="2205980" y="1211331"/>
            <a:ext cx="8848418" cy="4522209"/>
          </a:xfrm>
          <a:prstGeom prst="rect">
            <a:avLst/>
          </a:prstGeom>
        </p:spPr>
      </p:pic>
    </p:spTree>
    <p:extLst>
      <p:ext uri="{BB962C8B-B14F-4D97-AF65-F5344CB8AC3E}">
        <p14:creationId xmlns:p14="http://schemas.microsoft.com/office/powerpoint/2010/main" val="11675405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1428412" y="6172200"/>
            <a:ext cx="5334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Line 6"/>
          <p:cNvSpPr>
            <a:spLocks noChangeShapeType="1"/>
          </p:cNvSpPr>
          <p:nvPr/>
        </p:nvSpPr>
        <p:spPr bwMode="auto">
          <a:xfrm>
            <a:off x="952499" y="1666151"/>
            <a:ext cx="10315575" cy="0"/>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endParaRPr lang="en-US" b="0"/>
          </a:p>
        </p:txBody>
      </p:sp>
      <p:sp>
        <p:nvSpPr>
          <p:cNvPr id="15" name="TextBox 14"/>
          <p:cNvSpPr txBox="1"/>
          <p:nvPr/>
        </p:nvSpPr>
        <p:spPr>
          <a:xfrm>
            <a:off x="952500" y="1390650"/>
            <a:ext cx="5029200" cy="184666"/>
          </a:xfrm>
          <a:prstGeom prst="rect">
            <a:avLst/>
          </a:prstGeom>
          <a:noFill/>
        </p:spPr>
        <p:txBody>
          <a:bodyPr wrap="square" lIns="0" tIns="0" rIns="0" bIns="0" rtlCol="0">
            <a:spAutoFit/>
          </a:bodyPr>
          <a:lstStyle/>
          <a:p>
            <a:r>
              <a:rPr lang="ru-RU" sz="1200" b="0" dirty="0">
                <a:latin typeface="SB Sans Text Semibold" pitchFamily="34" charset="-52"/>
                <a:cs typeface="SB Sans Text Semibold" pitchFamily="34" charset="-52"/>
              </a:rPr>
              <a:t>Аналитическое управление</a:t>
            </a:r>
          </a:p>
        </p:txBody>
      </p:sp>
      <p:sp>
        <p:nvSpPr>
          <p:cNvPr id="7" name="TextBox 6"/>
          <p:cNvSpPr txBox="1"/>
          <p:nvPr/>
        </p:nvSpPr>
        <p:spPr>
          <a:xfrm>
            <a:off x="952500" y="1838325"/>
            <a:ext cx="5029200" cy="4293483"/>
          </a:xfrm>
          <a:prstGeom prst="rect">
            <a:avLst/>
          </a:prstGeom>
          <a:noFill/>
        </p:spPr>
        <p:txBody>
          <a:bodyPr wrap="square" lIns="0" tIns="0" rIns="0" bIns="0" rtlCol="0">
            <a:spAutoFit/>
          </a:bodyPr>
          <a:lstStyle/>
          <a:p>
            <a:pPr>
              <a:tabLst>
                <a:tab pos="2970213" algn="l"/>
                <a:tab pos="5029200" algn="r"/>
              </a:tabLst>
            </a:pPr>
            <a:r>
              <a:rPr lang="ru-RU" sz="900" b="0" dirty="0">
                <a:latin typeface="SB Sans Text Semibold" pitchFamily="34" charset="-52"/>
                <a:cs typeface="SB Sans Text Semibold" pitchFamily="34" charset="-52"/>
              </a:rPr>
              <a:t>Старший управляющий директор – </a:t>
            </a:r>
            <a:br>
              <a:rPr lang="ru-RU" sz="900" b="0" dirty="0">
                <a:latin typeface="SB Sans Text Semibold" pitchFamily="34" charset="-52"/>
                <a:cs typeface="SB Sans Text Semibold" pitchFamily="34" charset="-52"/>
              </a:rPr>
            </a:br>
            <a:r>
              <a:rPr lang="ru-RU" sz="900" b="0" dirty="0">
                <a:latin typeface="SB Sans Text Semibold" pitchFamily="34" charset="-52"/>
                <a:cs typeface="SB Sans Text Semibold" pitchFamily="34" charset="-52"/>
              </a:rPr>
              <a:t>директор управления	</a:t>
            </a:r>
            <a:r>
              <a:rPr lang="ru-RU" sz="900" b="0" dirty="0">
                <a:latin typeface="SB Sans Text Light" panose="020B0303040504020204" pitchFamily="34" charset="-52"/>
                <a:cs typeface="SB Sans Text Light" panose="020B0303040504020204" pitchFamily="34" charset="-52"/>
              </a:rPr>
              <a:t>Наталья Загвоздина</a:t>
            </a:r>
          </a:p>
          <a:p>
            <a:pPr>
              <a:tabLst>
                <a:tab pos="2970213" algn="l"/>
                <a:tab pos="5029200" algn="r"/>
              </a:tabLst>
            </a:pPr>
            <a:endParaRPr lang="en-US" sz="900" b="0" dirty="0">
              <a:latin typeface="SB Sans Text Light" panose="020B0303040504020204" pitchFamily="34" charset="-52"/>
              <a:cs typeface="SB Sans Text Light" panose="020B0303040504020204" pitchFamily="34" charset="-52"/>
            </a:endParaRPr>
          </a:p>
          <a:p>
            <a:pPr>
              <a:tabLst>
                <a:tab pos="2970213" algn="l"/>
                <a:tab pos="5029200" algn="r"/>
              </a:tabLst>
            </a:pPr>
            <a:r>
              <a:rPr lang="ru-RU" sz="900" b="0" dirty="0">
                <a:latin typeface="SB Sans Text Semibold" pitchFamily="34" charset="-52"/>
                <a:cs typeface="SB Sans Text Semibold" pitchFamily="34" charset="-52"/>
              </a:rPr>
              <a:t>Экономика</a:t>
            </a: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Исполнительный директор – главный экономист	Антон Струченевский</a:t>
            </a: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Исполнительный директор – старший экономист	Родион Ломиворотов, CFA</a:t>
            </a: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Экономист	Артем Виноградов</a:t>
            </a: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Младший экономист	Дмитрий </a:t>
            </a:r>
            <a:r>
              <a:rPr lang="ru-RU" sz="900" b="0" dirty="0" err="1">
                <a:latin typeface="SB Sans Text Light" panose="020B0303040504020204" pitchFamily="34" charset="-52"/>
                <a:cs typeface="SB Sans Text Light" panose="020B0303040504020204" pitchFamily="34" charset="-52"/>
              </a:rPr>
              <a:t>Фешин</a:t>
            </a:r>
            <a:endParaRPr lang="ru-RU" sz="900" b="0" dirty="0">
              <a:latin typeface="SB Sans Text Light" panose="020B0303040504020204" pitchFamily="34" charset="-52"/>
              <a:cs typeface="SB Sans Text Light" panose="020B0303040504020204" pitchFamily="34" charset="-52"/>
            </a:endParaRPr>
          </a:p>
          <a:p>
            <a:pPr>
              <a:tabLst>
                <a:tab pos="2970213" algn="l"/>
                <a:tab pos="5029200" algn="r"/>
              </a:tabLst>
            </a:pPr>
            <a:endParaRPr lang="ru-RU" sz="900" b="0" dirty="0">
              <a:latin typeface="SB Sans Text Semibold" pitchFamily="34" charset="-52"/>
              <a:cs typeface="SB Sans Text Semibold" pitchFamily="34" charset="-52"/>
            </a:endParaRPr>
          </a:p>
          <a:p>
            <a:pPr>
              <a:tabLst>
                <a:tab pos="2970213" algn="l"/>
                <a:tab pos="5029200" algn="r"/>
              </a:tabLst>
            </a:pPr>
            <a:r>
              <a:rPr lang="ru-RU" sz="900" b="0" dirty="0">
                <a:latin typeface="SB Sans Text Semibold" pitchFamily="34" charset="-52"/>
                <a:cs typeface="SB Sans Text Semibold" pitchFamily="34" charset="-52"/>
              </a:rPr>
              <a:t>Анализ рынка акций</a:t>
            </a: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Управляющий директор – начальник отдела	Геннадий Суханов</a:t>
            </a:r>
          </a:p>
          <a:p>
            <a:pPr>
              <a:tabLst>
                <a:tab pos="2970213" algn="l"/>
                <a:tab pos="5029200" algn="r"/>
              </a:tabLst>
            </a:pPr>
            <a:endParaRPr lang="ru-RU" sz="900" b="0" dirty="0">
              <a:latin typeface="SB Sans Text Semibold" pitchFamily="34" charset="-52"/>
              <a:cs typeface="SB Sans Text Semibold" pitchFamily="34" charset="-52"/>
            </a:endParaRPr>
          </a:p>
          <a:p>
            <a:pPr>
              <a:tabLst>
                <a:tab pos="2970213" algn="l"/>
                <a:tab pos="5029200" algn="r"/>
              </a:tabLst>
            </a:pPr>
            <a:r>
              <a:rPr lang="ru-RU" sz="900" b="0" dirty="0">
                <a:latin typeface="SB Sans Text Semibold" pitchFamily="34" charset="-52"/>
                <a:cs typeface="SB Sans Text Semibold" pitchFamily="34" charset="-52"/>
              </a:rPr>
              <a:t>Стратегия по рынку акций</a:t>
            </a: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Исполнительный директор – старший аналитик	Андрей Крылов</a:t>
            </a: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Аналитик	Ренат Хайрулин</a:t>
            </a:r>
          </a:p>
          <a:p>
            <a:pPr>
              <a:tabLst>
                <a:tab pos="2970213" algn="l"/>
                <a:tab pos="5029200" algn="r"/>
              </a:tabLst>
            </a:pPr>
            <a:endParaRPr lang="en-US" sz="900" b="0" dirty="0">
              <a:latin typeface="SB Sans Text Semibold" pitchFamily="34" charset="-52"/>
              <a:cs typeface="SB Sans Text Semibold" pitchFamily="34" charset="-52"/>
            </a:endParaRPr>
          </a:p>
          <a:p>
            <a:pPr>
              <a:tabLst>
                <a:tab pos="2970213" algn="l"/>
                <a:tab pos="5029200" algn="r"/>
              </a:tabLst>
            </a:pPr>
            <a:r>
              <a:rPr lang="ru-RU" sz="900" b="0" dirty="0">
                <a:latin typeface="SB Sans Text Semibold" pitchFamily="34" charset="-52"/>
                <a:cs typeface="SB Sans Text Semibold" pitchFamily="34" charset="-52"/>
              </a:rPr>
              <a:t>Нефть и газ</a:t>
            </a: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Управляющий директор – начальник отдела	Геннадий Суханов</a:t>
            </a:r>
            <a:endParaRPr lang="en-US" sz="900" b="0" dirty="0">
              <a:latin typeface="SB Sans Text Light" panose="020B0303040504020204" pitchFamily="34" charset="-52"/>
              <a:cs typeface="SB Sans Text Light" panose="020B0303040504020204" pitchFamily="34" charset="-52"/>
            </a:endParaRP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Аналитик	Артур Григорян</a:t>
            </a:r>
          </a:p>
          <a:p>
            <a:pPr>
              <a:tabLst>
                <a:tab pos="2970213" algn="l"/>
                <a:tab pos="5029200" algn="r"/>
              </a:tabLst>
            </a:pPr>
            <a:endParaRPr lang="en-US" sz="900" b="0" dirty="0">
              <a:latin typeface="SB Sans Text Semibold" pitchFamily="34" charset="-52"/>
              <a:cs typeface="SB Sans Text Semibold" pitchFamily="34" charset="-52"/>
            </a:endParaRPr>
          </a:p>
          <a:p>
            <a:pPr>
              <a:tabLst>
                <a:tab pos="2970213" algn="l"/>
                <a:tab pos="5029200" algn="r"/>
              </a:tabLst>
            </a:pPr>
            <a:r>
              <a:rPr lang="ru-RU" sz="900" b="0" dirty="0">
                <a:latin typeface="SB Sans Text Semibold" pitchFamily="34" charset="-52"/>
                <a:cs typeface="SB Sans Text Semibold" pitchFamily="34" charset="-52"/>
              </a:rPr>
              <a:t>Финансовый сектор</a:t>
            </a:r>
            <a:br>
              <a:rPr lang="ru-RU" sz="900" b="0" dirty="0">
                <a:latin typeface="SB Sans Text Light" panose="020B0303040504020204" pitchFamily="34" charset="-52"/>
                <a:cs typeface="SB Sans Text Light" panose="020B0303040504020204" pitchFamily="34" charset="-52"/>
              </a:rPr>
            </a:br>
            <a:r>
              <a:rPr lang="ru-RU" sz="900" b="0" dirty="0">
                <a:latin typeface="SB Sans Text Light" panose="020B0303040504020204" pitchFamily="34" charset="-52"/>
                <a:cs typeface="SB Sans Text Light" panose="020B0303040504020204" pitchFamily="34" charset="-52"/>
              </a:rPr>
              <a:t>Аналитик	Андрей Ахатов</a:t>
            </a:r>
          </a:p>
          <a:p>
            <a:pPr>
              <a:tabLst>
                <a:tab pos="2970213" algn="l"/>
                <a:tab pos="5029200" algn="r"/>
              </a:tabLst>
            </a:pPr>
            <a:endParaRPr lang="en-US" sz="900" b="0" dirty="0">
              <a:latin typeface="SB Sans Text Semibold" pitchFamily="34" charset="-52"/>
              <a:cs typeface="SB Sans Text Semibold" pitchFamily="34" charset="-52"/>
            </a:endParaRPr>
          </a:p>
          <a:p>
            <a:pPr>
              <a:tabLst>
                <a:tab pos="2970213" algn="l"/>
                <a:tab pos="5029200" algn="r"/>
              </a:tabLst>
            </a:pPr>
            <a:r>
              <a:rPr lang="ru-RU" sz="900" b="0" dirty="0">
                <a:latin typeface="SB Sans Text Semibold" pitchFamily="34" charset="-52"/>
                <a:cs typeface="SB Sans Text Semibold" pitchFamily="34" charset="-52"/>
              </a:rPr>
              <a:t>Интернет, телекоммуникации</a:t>
            </a:r>
          </a:p>
          <a:p>
            <a:pPr>
              <a:tabLst>
                <a:tab pos="2970213" algn="l"/>
                <a:tab pos="5029200" algn="r"/>
              </a:tabLst>
            </a:pPr>
            <a:r>
              <a:rPr lang="ru-RU" sz="900" b="0" dirty="0">
                <a:latin typeface="SB Sans Text Light" pitchFamily="34" charset="-52"/>
                <a:cs typeface="SB Sans Text Light" pitchFamily="34" charset="-52"/>
              </a:rPr>
              <a:t>Исполнительный директор – старший аналитик	Максим Кондратьев</a:t>
            </a:r>
            <a:endParaRPr lang="en-US" sz="900" b="0" dirty="0">
              <a:latin typeface="SB Sans Text Light" pitchFamily="34" charset="-52"/>
              <a:cs typeface="SB Sans Text Light" pitchFamily="34" charset="-52"/>
            </a:endParaRPr>
          </a:p>
          <a:p>
            <a:pPr>
              <a:tabLst>
                <a:tab pos="2970213" algn="l"/>
                <a:tab pos="5029200" algn="r"/>
              </a:tabLst>
            </a:pPr>
            <a:r>
              <a:rPr lang="ru-RU" sz="900" b="0" dirty="0">
                <a:latin typeface="SB Sans Text Light" pitchFamily="34" charset="-52"/>
                <a:cs typeface="SB Sans Text Light" pitchFamily="34" charset="-52"/>
              </a:rPr>
              <a:t>Аналитик	Дмитрий Трошин</a:t>
            </a:r>
            <a:br>
              <a:rPr lang="ru-RU" sz="900" b="0" dirty="0">
                <a:latin typeface="SB Sans Text Light" pitchFamily="34" charset="-52"/>
                <a:cs typeface="SB Sans Text Light" pitchFamily="34" charset="-52"/>
              </a:rPr>
            </a:br>
            <a:endParaRPr lang="ru-RU" sz="900" b="0" dirty="0">
              <a:latin typeface="SB Sans Text Semibold" pitchFamily="34" charset="-52"/>
              <a:cs typeface="SB Sans Text Semibold" pitchFamily="34" charset="-52"/>
            </a:endParaRPr>
          </a:p>
          <a:p>
            <a:pPr>
              <a:tabLst>
                <a:tab pos="2970213" algn="l"/>
                <a:tab pos="5029200" algn="r"/>
              </a:tabLst>
            </a:pPr>
            <a:r>
              <a:rPr lang="ru-RU" sz="900" b="0" dirty="0">
                <a:latin typeface="SB Sans Text Semibold" pitchFamily="34" charset="-52"/>
                <a:cs typeface="SB Sans Text Semibold" pitchFamily="34" charset="-52"/>
              </a:rPr>
              <a:t>Металлургия</a:t>
            </a:r>
          </a:p>
          <a:p>
            <a:pPr>
              <a:tabLst>
                <a:tab pos="2970213" algn="l"/>
                <a:tab pos="5029200" algn="r"/>
              </a:tabLst>
            </a:pPr>
            <a:r>
              <a:rPr lang="ru-RU" sz="900" b="0" dirty="0">
                <a:latin typeface="SB Sans Text Light" pitchFamily="34" charset="-52"/>
                <a:cs typeface="SB Sans Text Light" pitchFamily="34" charset="-52"/>
              </a:rPr>
              <a:t>Исполнительный директор – старший аналитик 	Мария Мартынова</a:t>
            </a:r>
          </a:p>
          <a:p>
            <a:pPr>
              <a:tabLst>
                <a:tab pos="2970213" algn="l"/>
                <a:tab pos="5029200" algn="r"/>
              </a:tabLst>
            </a:pPr>
            <a:r>
              <a:rPr lang="ru-RU" sz="900" b="0" dirty="0">
                <a:latin typeface="SB Sans Text Light" pitchFamily="34" charset="-52"/>
                <a:cs typeface="SB Sans Text Light" pitchFamily="34" charset="-52"/>
              </a:rPr>
              <a:t>Аналитик	Андрей Карагодин</a:t>
            </a:r>
            <a:br>
              <a:rPr lang="ru-RU" sz="900" b="0" dirty="0">
                <a:latin typeface="SB Sans Text Light" pitchFamily="34" charset="-52"/>
                <a:cs typeface="SB Sans Text Light" pitchFamily="34" charset="-52"/>
              </a:rPr>
            </a:br>
            <a:endParaRPr lang="en-US" sz="900" b="0" dirty="0">
              <a:latin typeface="SB Sans Text Semibold" pitchFamily="34" charset="-52"/>
              <a:cs typeface="SB Sans Text Semibold" pitchFamily="34" charset="-52"/>
            </a:endParaRPr>
          </a:p>
        </p:txBody>
      </p:sp>
      <p:sp>
        <p:nvSpPr>
          <p:cNvPr id="8" name="TextBox 7"/>
          <p:cNvSpPr txBox="1"/>
          <p:nvPr/>
        </p:nvSpPr>
        <p:spPr>
          <a:xfrm>
            <a:off x="6238875" y="1838325"/>
            <a:ext cx="5029200" cy="4016484"/>
          </a:xfrm>
          <a:prstGeom prst="rect">
            <a:avLst/>
          </a:prstGeom>
          <a:noFill/>
        </p:spPr>
        <p:txBody>
          <a:bodyPr wrap="square" lIns="0" tIns="0" rIns="0" bIns="0" rtlCol="0">
            <a:spAutoFit/>
          </a:bodyPr>
          <a:lstStyle/>
          <a:p>
            <a:pPr>
              <a:tabLst>
                <a:tab pos="1828800" algn="l"/>
                <a:tab pos="5029200" algn="r"/>
              </a:tabLst>
            </a:pPr>
            <a:endParaRPr lang="ru-RU" sz="900" b="0" dirty="0">
              <a:latin typeface="SB Sans Text Light" pitchFamily="34" charset="-52"/>
              <a:cs typeface="SB Sans Text Light" pitchFamily="34" charset="-52"/>
            </a:endParaRPr>
          </a:p>
          <a:p>
            <a:pPr>
              <a:tabLst>
                <a:tab pos="1828800" algn="l"/>
                <a:tab pos="5029200" algn="r"/>
              </a:tabLst>
            </a:pPr>
            <a:endParaRPr lang="ru-RU" sz="900" b="0" dirty="0">
              <a:latin typeface="SB Sans Text Light" pitchFamily="34" charset="-52"/>
              <a:cs typeface="SB Sans Text Light" pitchFamily="34" charset="-52"/>
            </a:endParaRPr>
          </a:p>
          <a:p>
            <a:pPr>
              <a:tabLst>
                <a:tab pos="1828800" algn="l"/>
                <a:tab pos="5029200" algn="r"/>
              </a:tabLst>
            </a:pPr>
            <a:endParaRPr lang="en-US" sz="900" b="0" dirty="0">
              <a:latin typeface="SB Sans Text Light" pitchFamily="34" charset="-52"/>
              <a:cs typeface="SB Sans Text Light" pitchFamily="34" charset="-52"/>
            </a:endParaRPr>
          </a:p>
          <a:p>
            <a:pPr>
              <a:tabLst>
                <a:tab pos="2970213" algn="l"/>
                <a:tab pos="5029200" algn="r"/>
              </a:tabLst>
            </a:pPr>
            <a:r>
              <a:rPr lang="ru-RU" sz="900" b="0" dirty="0">
                <a:latin typeface="SB Sans Text Semibold" pitchFamily="34" charset="-52"/>
                <a:cs typeface="SB Sans Text Semibold" pitchFamily="34" charset="-52"/>
              </a:rPr>
              <a:t>Потребительский сектор</a:t>
            </a:r>
          </a:p>
          <a:p>
            <a:pPr>
              <a:tabLst>
                <a:tab pos="2970213" algn="l"/>
                <a:tab pos="5029200" algn="r"/>
              </a:tabLst>
            </a:pPr>
            <a:r>
              <a:rPr lang="ru-RU" sz="900" b="0" dirty="0">
                <a:latin typeface="SB Sans Text Light" panose="020B0303040504020204" pitchFamily="34" charset="-52"/>
                <a:cs typeface="SB Sans Text Light" panose="020B0303040504020204" pitchFamily="34" charset="-52"/>
              </a:rPr>
              <a:t>Аналитик	Екатерина Усанова</a:t>
            </a:r>
          </a:p>
          <a:p>
            <a:pPr>
              <a:tabLst>
                <a:tab pos="1828800" algn="l"/>
                <a:tab pos="5029200" algn="r"/>
              </a:tabLst>
            </a:pPr>
            <a:endParaRPr lang="en-US" sz="900" b="0" dirty="0">
              <a:latin typeface="SB Sans Text Light" pitchFamily="34" charset="-52"/>
              <a:cs typeface="SB Sans Text Light" pitchFamily="34" charset="-52"/>
            </a:endParaRPr>
          </a:p>
          <a:p>
            <a:pPr>
              <a:tabLst>
                <a:tab pos="2970213" algn="l"/>
                <a:tab pos="5029200" algn="r"/>
              </a:tabLst>
            </a:pPr>
            <a:r>
              <a:rPr lang="ru-RU" sz="900" b="0" dirty="0">
                <a:latin typeface="SB Sans Text Semibold" panose="020B0703040504020204" pitchFamily="34" charset="-52"/>
                <a:cs typeface="SB Sans Text Semibold" panose="020B0703040504020204" pitchFamily="34" charset="-52"/>
              </a:rPr>
              <a:t>Электроэнергетика, транспорт, машиностроение, недвижимость</a:t>
            </a:r>
          </a:p>
          <a:p>
            <a:pPr>
              <a:tabLst>
                <a:tab pos="2970213" algn="l"/>
                <a:tab pos="5029200" algn="r"/>
              </a:tabLst>
            </a:pPr>
            <a:r>
              <a:rPr lang="ru-RU" sz="900" b="0" dirty="0">
                <a:latin typeface="SB Sans Text Light" pitchFamily="34" charset="-52"/>
                <a:cs typeface="SB Sans Text Light" pitchFamily="34" charset="-52"/>
              </a:rPr>
              <a:t>Исполнительный директор – старший аналитик	Георгий Иванин</a:t>
            </a:r>
            <a:endParaRPr lang="en-US" sz="900" b="0" dirty="0">
              <a:latin typeface="SB Sans Text Light" pitchFamily="34" charset="-52"/>
              <a:cs typeface="SB Sans Text Light" pitchFamily="34" charset="-52"/>
            </a:endParaRPr>
          </a:p>
          <a:p>
            <a:pPr>
              <a:tabLst>
                <a:tab pos="2970213" algn="l"/>
                <a:tab pos="5029200" algn="r"/>
              </a:tabLst>
            </a:pPr>
            <a:r>
              <a:rPr lang="ru-RU" sz="900" b="0" dirty="0">
                <a:latin typeface="SB Sans Text Light" pitchFamily="34" charset="-52"/>
                <a:cs typeface="SB Sans Text Light" pitchFamily="34" charset="-52"/>
              </a:rPr>
              <a:t>Младший аналитик	Никита Ковалев</a:t>
            </a:r>
          </a:p>
          <a:p>
            <a:pPr>
              <a:tabLst>
                <a:tab pos="2970213" algn="l"/>
                <a:tab pos="5029200" algn="r"/>
              </a:tabLst>
            </a:pPr>
            <a:endParaRPr lang="ru-RU" sz="900" b="0" dirty="0">
              <a:latin typeface="SB Sans Text Semibold" panose="020B0703040504020204" pitchFamily="34" charset="-52"/>
              <a:cs typeface="SB Sans Text Semibold" panose="020B0703040504020204" pitchFamily="34" charset="-52"/>
            </a:endParaRPr>
          </a:p>
          <a:p>
            <a:pPr>
              <a:tabLst>
                <a:tab pos="2970213" algn="l"/>
                <a:tab pos="5029200" algn="r"/>
              </a:tabLst>
            </a:pPr>
            <a:r>
              <a:rPr lang="ru-RU" sz="900" b="0" dirty="0">
                <a:latin typeface="SB Sans Text Semibold" panose="020B0703040504020204" pitchFamily="34" charset="-52"/>
                <a:cs typeface="SB Sans Text Semibold" panose="020B0703040504020204" pitchFamily="34" charset="-52"/>
              </a:rPr>
              <a:t>Компании средней и малой капитализации</a:t>
            </a:r>
          </a:p>
          <a:p>
            <a:pPr>
              <a:tabLst>
                <a:tab pos="2970213" algn="l"/>
                <a:tab pos="5029200" algn="r"/>
              </a:tabLst>
            </a:pPr>
            <a:r>
              <a:rPr lang="ru-RU" sz="900" b="0" dirty="0">
                <a:latin typeface="SB Sans Text Light" pitchFamily="34" charset="-52"/>
                <a:cs typeface="SB Sans Text Light" pitchFamily="34" charset="-52"/>
              </a:rPr>
              <a:t>Исполнительный директор – старший аналитик	София Кирсанова</a:t>
            </a:r>
          </a:p>
          <a:p>
            <a:pPr>
              <a:tabLst>
                <a:tab pos="2970213" algn="l"/>
                <a:tab pos="5029200" algn="r"/>
              </a:tabLst>
            </a:pPr>
            <a:endParaRPr lang="en-US" sz="900" b="0" dirty="0">
              <a:latin typeface="SB Sans Text Light" pitchFamily="34" charset="-52"/>
              <a:cs typeface="SB Sans Text Light" pitchFamily="34" charset="-52"/>
            </a:endParaRPr>
          </a:p>
          <a:p>
            <a:pPr>
              <a:tabLst>
                <a:tab pos="2970213" algn="l"/>
                <a:tab pos="5029200" algn="r"/>
              </a:tabLst>
            </a:pPr>
            <a:r>
              <a:rPr lang="ru-RU" sz="900" b="0" dirty="0">
                <a:latin typeface="SB Sans Text Semibold" panose="020B0703040504020204" pitchFamily="34" charset="-52"/>
                <a:cs typeface="SB Sans Text Semibold" panose="020B0703040504020204" pitchFamily="34" charset="-52"/>
              </a:rPr>
              <a:t>Анализ рынка долговых инструментов с фиксированной доходностью</a:t>
            </a:r>
          </a:p>
          <a:p>
            <a:pPr>
              <a:tabLst>
                <a:tab pos="2970213" algn="l"/>
                <a:tab pos="5029200" algn="r"/>
              </a:tabLst>
            </a:pPr>
            <a:r>
              <a:rPr lang="ru-RU" sz="900" b="0" dirty="0">
                <a:latin typeface="SB Sans Text Light" pitchFamily="34" charset="-52"/>
                <a:cs typeface="SB Sans Text Light" pitchFamily="34" charset="-52"/>
              </a:rPr>
              <a:t>Исполнительный директор – начальник отдела	Екатерина Сидорова, CFA</a:t>
            </a:r>
          </a:p>
          <a:p>
            <a:pPr>
              <a:tabLst>
                <a:tab pos="2970213" algn="l"/>
                <a:tab pos="5029200" algn="r"/>
              </a:tabLst>
            </a:pPr>
            <a:r>
              <a:rPr lang="ru-RU" sz="900" b="0" dirty="0">
                <a:latin typeface="SB Sans Text Light" pitchFamily="34" charset="-52"/>
                <a:cs typeface="SB Sans Text Light" pitchFamily="34" charset="-52"/>
              </a:rPr>
              <a:t>Старший стратег FI	Игорь Рапохин, CFA</a:t>
            </a:r>
          </a:p>
          <a:p>
            <a:pPr>
              <a:tabLst>
                <a:tab pos="2970213" algn="l"/>
                <a:tab pos="5029200" algn="r"/>
              </a:tabLst>
            </a:pPr>
            <a:r>
              <a:rPr lang="ru-RU" sz="900" b="0" dirty="0">
                <a:latin typeface="SB Sans Text Light" pitchFamily="34" charset="-52"/>
                <a:cs typeface="SB Sans Text Light" pitchFamily="34" charset="-52"/>
              </a:rPr>
              <a:t>Старший аналитик FI	Ольга Стерина</a:t>
            </a:r>
          </a:p>
          <a:p>
            <a:pPr>
              <a:tabLst>
                <a:tab pos="2970213" algn="l"/>
                <a:tab pos="5029200" algn="r"/>
              </a:tabLst>
            </a:pPr>
            <a:r>
              <a:rPr lang="ru-RU" sz="900" b="0" dirty="0">
                <a:latin typeface="SB Sans Text Light" pitchFamily="34" charset="-52"/>
                <a:cs typeface="SB Sans Text Light" pitchFamily="34" charset="-52"/>
              </a:rPr>
              <a:t>Старший аналитик FI	Сергей Колесников, CFA, FRM</a:t>
            </a:r>
          </a:p>
          <a:p>
            <a:pPr>
              <a:tabLst>
                <a:tab pos="2970213" algn="l"/>
                <a:tab pos="5029200" algn="r"/>
              </a:tabLst>
            </a:pPr>
            <a:r>
              <a:rPr lang="ru-RU" sz="900" b="0" dirty="0">
                <a:latin typeface="SB Sans Text Light" pitchFamily="34" charset="-52"/>
                <a:cs typeface="SB Sans Text Light" pitchFamily="34" charset="-52"/>
              </a:rPr>
              <a:t>Аналитик FI	Алиса Закирова</a:t>
            </a:r>
          </a:p>
          <a:p>
            <a:pPr>
              <a:tabLst>
                <a:tab pos="2970213" algn="l"/>
                <a:tab pos="5029200" algn="r"/>
              </a:tabLst>
            </a:pPr>
            <a:r>
              <a:rPr lang="ru-RU" sz="900" b="0" dirty="0">
                <a:latin typeface="SB Sans Text Light" pitchFamily="34" charset="-52"/>
                <a:cs typeface="SB Sans Text Light" pitchFamily="34" charset="-52"/>
              </a:rPr>
              <a:t>Младший аналитик FI	Александр </a:t>
            </a:r>
            <a:r>
              <a:rPr lang="ru-RU" sz="900" b="0" dirty="0" err="1">
                <a:latin typeface="SB Sans Text Light" pitchFamily="34" charset="-52"/>
                <a:cs typeface="SB Sans Text Light" pitchFamily="34" charset="-52"/>
              </a:rPr>
              <a:t>Чэнь</a:t>
            </a:r>
            <a:endParaRPr lang="ru-RU" sz="900" b="0" dirty="0">
              <a:latin typeface="SB Sans Text Light" pitchFamily="34" charset="-52"/>
              <a:cs typeface="SB Sans Text Light" pitchFamily="34" charset="-52"/>
            </a:endParaRPr>
          </a:p>
          <a:p>
            <a:pPr>
              <a:tabLst>
                <a:tab pos="2970213" algn="l"/>
                <a:tab pos="5029200" algn="r"/>
              </a:tabLst>
            </a:pPr>
            <a:endParaRPr lang="en-US" sz="900" b="0" dirty="0">
              <a:latin typeface="SB Sans Text Light" pitchFamily="34" charset="-52"/>
              <a:cs typeface="SB Sans Text Light" pitchFamily="34" charset="-52"/>
            </a:endParaRPr>
          </a:p>
          <a:p>
            <a:pPr>
              <a:tabLst>
                <a:tab pos="2970213" algn="l"/>
                <a:tab pos="5029200" algn="r"/>
              </a:tabLst>
            </a:pPr>
            <a:r>
              <a:rPr lang="ru-RU" sz="900" b="0" dirty="0">
                <a:latin typeface="SB Sans Text Semibold" panose="020B0703040504020204" pitchFamily="34" charset="-52"/>
                <a:cs typeface="SB Sans Text Semibold" panose="020B0703040504020204" pitchFamily="34" charset="-52"/>
              </a:rPr>
              <a:t>Стратегия валютных рынков и процентных ставок</a:t>
            </a:r>
          </a:p>
          <a:p>
            <a:pPr>
              <a:tabLst>
                <a:tab pos="2970213" algn="l"/>
                <a:tab pos="5029200" algn="r"/>
              </a:tabLst>
            </a:pPr>
            <a:r>
              <a:rPr lang="ru-RU" sz="900" b="0" dirty="0">
                <a:latin typeface="SB Sans Text Light" pitchFamily="34" charset="-52"/>
                <a:cs typeface="SB Sans Text Light" pitchFamily="34" charset="-52"/>
              </a:rPr>
              <a:t>Старший стратег FX/IR	Юрий Попов</a:t>
            </a:r>
          </a:p>
          <a:p>
            <a:pPr>
              <a:tabLst>
                <a:tab pos="2970213" algn="l"/>
                <a:tab pos="5029200" algn="r"/>
              </a:tabLst>
            </a:pPr>
            <a:r>
              <a:rPr lang="ru-RU" sz="900" b="0" dirty="0">
                <a:latin typeface="SB Sans Text Light" pitchFamily="34" charset="-52"/>
                <a:cs typeface="SB Sans Text Light" pitchFamily="34" charset="-52"/>
              </a:rPr>
              <a:t>Младший аналитик	Николай Стешкин</a:t>
            </a:r>
          </a:p>
          <a:p>
            <a:pPr>
              <a:tabLst>
                <a:tab pos="2970213" algn="l"/>
                <a:tab pos="5029200" algn="r"/>
              </a:tabLst>
            </a:pPr>
            <a:endParaRPr lang="en-US" sz="900" b="0" dirty="0">
              <a:latin typeface="SB Sans Text Light" pitchFamily="34" charset="-52"/>
              <a:cs typeface="SB Sans Text Light" pitchFamily="34" charset="-52"/>
            </a:endParaRPr>
          </a:p>
          <a:p>
            <a:pPr>
              <a:tabLst>
                <a:tab pos="2970213" algn="l"/>
                <a:tab pos="5029200" algn="r"/>
              </a:tabLst>
            </a:pPr>
            <a:r>
              <a:rPr lang="ru-RU" sz="900" b="0" dirty="0">
                <a:latin typeface="SB Sans Text Semibold" panose="020B0703040504020204" pitchFamily="34" charset="-52"/>
                <a:cs typeface="SB Sans Text Semibold" panose="020B0703040504020204" pitchFamily="34" charset="-52"/>
              </a:rPr>
              <a:t>Стратегия сырьевых рынков</a:t>
            </a:r>
          </a:p>
          <a:p>
            <a:pPr>
              <a:tabLst>
                <a:tab pos="2970213" algn="l"/>
                <a:tab pos="5029200" algn="r"/>
              </a:tabLst>
            </a:pPr>
            <a:r>
              <a:rPr lang="ru-RU" sz="900" b="0" dirty="0">
                <a:latin typeface="SB Sans Text Light" pitchFamily="34" charset="-52"/>
                <a:cs typeface="SB Sans Text Light" pitchFamily="34" charset="-52"/>
              </a:rPr>
              <a:t>Исполнительный директор – старший аналитик	Константин Самарин</a:t>
            </a:r>
          </a:p>
          <a:p>
            <a:pPr>
              <a:tabLst>
                <a:tab pos="2970213" algn="l"/>
                <a:tab pos="5029200" algn="r"/>
              </a:tabLst>
            </a:pPr>
            <a:r>
              <a:rPr lang="ru-RU" sz="900" b="0" dirty="0">
                <a:latin typeface="SB Sans Text Light" pitchFamily="34" charset="-52"/>
                <a:cs typeface="SB Sans Text Light" pitchFamily="34" charset="-52"/>
              </a:rPr>
              <a:t>Старший аналитик	Анна </a:t>
            </a:r>
            <a:r>
              <a:rPr lang="ru-RU" sz="900" b="0" dirty="0" err="1">
                <a:latin typeface="SB Sans Text Light" pitchFamily="34" charset="-52"/>
                <a:cs typeface="SB Sans Text Light" pitchFamily="34" charset="-52"/>
              </a:rPr>
              <a:t>Пильгунова</a:t>
            </a:r>
            <a:endParaRPr lang="ru-RU" sz="900" b="0" dirty="0">
              <a:latin typeface="SB Sans Text Light" pitchFamily="34" charset="-52"/>
              <a:cs typeface="SB Sans Text Light" pitchFamily="34" charset="-52"/>
            </a:endParaRPr>
          </a:p>
        </p:txBody>
      </p:sp>
    </p:spTree>
    <p:extLst>
      <p:ext uri="{BB962C8B-B14F-4D97-AF65-F5344CB8AC3E}">
        <p14:creationId xmlns:p14="http://schemas.microsoft.com/office/powerpoint/2010/main" val="34058945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28412" y="6172200"/>
            <a:ext cx="5334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765820" y="908720"/>
            <a:ext cx="10660360" cy="6093976"/>
          </a:xfrm>
          <a:prstGeom prst="rect">
            <a:avLst/>
          </a:prstGeom>
          <a:noFill/>
        </p:spPr>
        <p:txBody>
          <a:bodyPr wrap="square" rtlCol="0">
            <a:spAutoFit/>
          </a:bodyPr>
          <a:lstStyle/>
          <a:p>
            <a:pPr algn="just">
              <a:spcAft>
                <a:spcPts val="200"/>
              </a:spcAft>
            </a:pPr>
            <a:r>
              <a:rPr lang="ru-RU" sz="500" b="0" dirty="0">
                <a:latin typeface="SB Sans Text Light" panose="020B0303040504020204" pitchFamily="34" charset="-52"/>
                <a:cs typeface="SB Sans Text Light" panose="020B0303040504020204" pitchFamily="34" charset="-52"/>
              </a:rPr>
              <a:t>Данный документ (здесь и далее подразумевается в том числе электронный документ) подготовлен ПАО Сбербанк и/или его аффилированными лицами (далее совместно и по отдельности – «</a:t>
            </a:r>
            <a:r>
              <a:rPr lang="ru-RU" sz="500" dirty="0">
                <a:latin typeface="SB Sans Text Light" panose="020B0303040504020204" pitchFamily="34" charset="-52"/>
                <a:cs typeface="SB Sans Text Light" panose="020B0303040504020204" pitchFamily="34" charset="-52"/>
              </a:rPr>
              <a:t>СБЕР</a:t>
            </a:r>
            <a:r>
              <a:rPr lang="ru-RU" sz="500" b="0" dirty="0">
                <a:latin typeface="SB Sans Text Light" panose="020B0303040504020204" pitchFamily="34" charset="-52"/>
                <a:cs typeface="SB Sans Text Light" panose="020B0303040504020204" pitchFamily="34" charset="-52"/>
              </a:rPr>
              <a:t>»).</a:t>
            </a:r>
          </a:p>
          <a:p>
            <a:pPr algn="just">
              <a:spcAft>
                <a:spcPts val="200"/>
              </a:spcAft>
            </a:pPr>
            <a:r>
              <a:rPr lang="ru-RU" sz="500" b="0" dirty="0">
                <a:latin typeface="SB Sans Text Light" panose="020B0303040504020204" pitchFamily="34" charset="-52"/>
                <a:cs typeface="SB Sans Text Light" panose="020B0303040504020204" pitchFamily="34" charset="-52"/>
              </a:rPr>
              <a:t>Информация о </a:t>
            </a:r>
            <a:r>
              <a:rPr lang="ru-RU" sz="500" b="0" dirty="0" err="1">
                <a:latin typeface="SB Sans Text Light" panose="020B0303040504020204" pitchFamily="34" charset="-52"/>
                <a:cs typeface="SB Sans Text Light" panose="020B0303040504020204" pitchFamily="34" charset="-52"/>
              </a:rPr>
              <a:t>СБЕРе</a:t>
            </a:r>
            <a:r>
              <a:rPr lang="ru-RU" sz="500" b="0" dirty="0">
                <a:latin typeface="SB Sans Text Light" panose="020B0303040504020204" pitchFamily="34" charset="-52"/>
                <a:cs typeface="SB Sans Text Light" panose="020B0303040504020204" pitchFamily="34" charset="-52"/>
              </a:rPr>
              <a:t>: ПАО Сбербанк, ОГРН 1027700132195; Российская Федерация, 117997, г. Москва, ул. Вавилова, д. 19; + 7 (495) 957-57-31; http://www.sberbank.ru; является профессиональным участником рынка ценных бумаг, который в соответствии с применимым законодательством Российской Федерации осуществляет и совмещает брокерскую, дилерскую, депозитарную деятельность и деятельность по инвестиционному консультированию. Подробная информация об услугах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и актуальных условиях их оказания размещена на интернет-сайте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и может изменяться </a:t>
            </a:r>
            <a:r>
              <a:rPr lang="ru-RU" sz="500" b="0" dirty="0" err="1">
                <a:latin typeface="SB Sans Text Light" panose="020B0303040504020204" pitchFamily="34" charset="-52"/>
                <a:cs typeface="SB Sans Text Light" panose="020B0303040504020204" pitchFamily="34" charset="-52"/>
              </a:rPr>
              <a:t>СБЕРом</a:t>
            </a:r>
            <a:r>
              <a:rPr lang="ru-RU" sz="500" b="0" dirty="0">
                <a:latin typeface="SB Sans Text Light" panose="020B0303040504020204" pitchFamily="34" charset="-52"/>
                <a:cs typeface="SB Sans Text Light" panose="020B0303040504020204" pitchFamily="34" charset="-52"/>
              </a:rPr>
              <a:t> в одностороннем порядке посредством размещения и/или направления уведомлений. Указанные в настоящем документе услуги, оказываемые </a:t>
            </a:r>
            <a:r>
              <a:rPr lang="ru-RU" sz="500" b="0" dirty="0" err="1">
                <a:latin typeface="SB Sans Text Light" panose="020B0303040504020204" pitchFamily="34" charset="-52"/>
                <a:cs typeface="SB Sans Text Light" panose="020B0303040504020204" pitchFamily="34" charset="-52"/>
              </a:rPr>
              <a:t>СБЕРом</a:t>
            </a:r>
            <a:r>
              <a:rPr lang="ru-RU" sz="500" b="0" dirty="0">
                <a:latin typeface="SB Sans Text Light" panose="020B0303040504020204" pitchFamily="34" charset="-52"/>
                <a:cs typeface="SB Sans Text Light" panose="020B0303040504020204" pitchFamily="34" charset="-52"/>
              </a:rPr>
              <a:t>, не являются услугами по открытию банковских счетов и приему вкладов. Денежные средства, передаваемые по договору о брокерском обслуживании, а также финансовые инструменты, приобретенные по договору о брокерском обслуживании, и связанные с ними риски не подлежат страхованию в соответствии с Федеральным законом от 23 декабря 2003 года № 177-ФЗ «О страховании вкладов в банках Российской Федерации». </a:t>
            </a:r>
          </a:p>
          <a:p>
            <a:pPr algn="just">
              <a:spcAft>
                <a:spcPts val="200"/>
              </a:spcAft>
            </a:pPr>
            <a:r>
              <a:rPr lang="ru-RU" sz="500" b="0" dirty="0">
                <a:latin typeface="SB Sans Text Light" panose="020B0303040504020204" pitchFamily="34" charset="-52"/>
                <a:cs typeface="SB Sans Text Light" panose="020B0303040504020204" pitchFamily="34" charset="-52"/>
              </a:rPr>
              <a:t>СБЕР предоставляет данный документ исключительно при условии, что любое лицо, которое получает его в свое распоряжение, до ознакомления с ним и/или совершения с ним каких-либо иных действий, а также до интерпретации содержащейся в документе информации и/или принятия на ее основании каких-либо решений, полностью прочитает, понимает и принимает положения и обстоятельства, изложенные в настоящем дисклеймере, с наличием которых и с необходимостью добросовестно руководствоваться которыми данное лицо соглашается.</a:t>
            </a:r>
          </a:p>
          <a:p>
            <a:pPr algn="just">
              <a:spcAft>
                <a:spcPts val="200"/>
              </a:spcAft>
            </a:pPr>
            <a:r>
              <a:rPr lang="ru-RU" sz="500" b="0" u="sng" dirty="0">
                <a:latin typeface="SB Sans Text Light" panose="020B0303040504020204" pitchFamily="34" charset="-52"/>
                <a:cs typeface="SB Sans Text Light" panose="020B0303040504020204" pitchFamily="34" charset="-52"/>
              </a:rPr>
              <a:t>Доступ к документу ограничен.</a:t>
            </a:r>
            <a:r>
              <a:rPr lang="ru-RU" sz="500" b="0" dirty="0">
                <a:latin typeface="SB Sans Text Light" panose="020B0303040504020204" pitchFamily="34" charset="-52"/>
                <a:cs typeface="SB Sans Text Light" panose="020B0303040504020204" pitchFamily="34" charset="-52"/>
              </a:rPr>
              <a:t> Данный документ содержит информационные материалы / информацию о финансовых инструментах и адресован [лицам, являющимся квалифицированными инвесторами], которым СБЕР в соответствии с договором и/или применимым регулированием вправе предоставлять информационные материалы / информацию о тех или иных финансовых инструментах (далее – «</a:t>
            </a:r>
            <a:r>
              <a:rPr lang="ru-RU" sz="500" dirty="0">
                <a:latin typeface="SB Sans Text Light" panose="020B0303040504020204" pitchFamily="34" charset="-52"/>
                <a:cs typeface="SB Sans Text Light" panose="020B0303040504020204" pitchFamily="34" charset="-52"/>
              </a:rPr>
              <a:t>Клиент</a:t>
            </a:r>
            <a:r>
              <a:rPr lang="ru-RU" sz="500" b="0" dirty="0">
                <a:latin typeface="SB Sans Text Light" panose="020B0303040504020204" pitchFamily="34" charset="-52"/>
                <a:cs typeface="SB Sans Text Light" panose="020B0303040504020204" pitchFamily="34" charset="-52"/>
              </a:rPr>
              <a:t>»). </a:t>
            </a:r>
          </a:p>
          <a:p>
            <a:pPr algn="just">
              <a:spcAft>
                <a:spcPts val="200"/>
              </a:spcAft>
            </a:pPr>
            <a:r>
              <a:rPr lang="ru-RU" sz="500" b="0" dirty="0">
                <a:latin typeface="SB Sans Text Light" panose="020B0303040504020204" pitchFamily="34" charset="-52"/>
                <a:cs typeface="SB Sans Text Light" panose="020B0303040504020204" pitchFamily="34" charset="-52"/>
              </a:rPr>
              <a:t>Документ содержит информацию о ценных бумагах и производных финансовых инструментах, которые предназначены для квалифицированных инвесторов. В связи с этим документ адресован исключительно лицам, являющимся квалифицированными инвесторами. </a:t>
            </a:r>
          </a:p>
          <a:p>
            <a:pPr algn="just">
              <a:spcAft>
                <a:spcPts val="200"/>
              </a:spcAft>
            </a:pPr>
            <a:r>
              <a:rPr lang="ru-RU" sz="500" b="0" dirty="0">
                <a:latin typeface="SB Sans Text Light" panose="020B0303040504020204" pitchFamily="34" charset="-52"/>
                <a:cs typeface="SB Sans Text Light" panose="020B0303040504020204" pitchFamily="34" charset="-52"/>
              </a:rPr>
              <a:t>СБЕР предлагает Клиенту убедиться в том, что он в соответствии с применимым к нему регулированием имеет право инвестировать средства в указанные в документе финансовые инструменты, продукты или пользоваться услугами. СБЕР не может быть ни в какой форме привлечен к ответственности в случае нарушения Клиентом применимых к нему в какой-либо юрисдикции запретов.</a:t>
            </a:r>
          </a:p>
          <a:p>
            <a:pPr algn="just">
              <a:spcAft>
                <a:spcPts val="200"/>
              </a:spcAft>
            </a:pPr>
            <a:r>
              <a:rPr lang="ru-RU" sz="500" b="0" dirty="0">
                <a:latin typeface="SB Sans Text Light" panose="020B0303040504020204" pitchFamily="34" charset="-52"/>
                <a:cs typeface="SB Sans Text Light" panose="020B0303040504020204" pitchFamily="34" charset="-52"/>
              </a:rPr>
              <a:t>Если лицо не является квалифицированным инвестором, то такое лицо не вправе знакомиться с информацией, предоставляемой в настоящем документе, и должно совершить действия, направленные на незамедлительное прекращение доступа к документу и предоставляемой там информации.</a:t>
            </a:r>
          </a:p>
          <a:p>
            <a:pPr algn="just">
              <a:spcAft>
                <a:spcPts val="200"/>
              </a:spcAft>
            </a:pPr>
            <a:r>
              <a:rPr lang="ru-RU" sz="500" b="0" dirty="0">
                <a:latin typeface="SB Sans Text Light" panose="020B0303040504020204" pitchFamily="34" charset="-52"/>
                <a:cs typeface="SB Sans Text Light" panose="020B0303040504020204" pitchFamily="34" charset="-52"/>
              </a:rPr>
              <a:t>Если настоящий документ окажется в распоряжении лица, которое не является надлежащим получателем в соответствии с применимым регулированием соответствующей юрисдикции и настоящим документом, такое лицо не вправе знакомиться с настоящим документом, должно оставить его без внимания и/или незамедлительно уничтожить / удалить его, а также приложить все усилия для уведомления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о получении настоящего документа по ошибке.</a:t>
            </a:r>
          </a:p>
          <a:p>
            <a:pPr algn="just">
              <a:spcAft>
                <a:spcPts val="200"/>
              </a:spcAft>
            </a:pPr>
            <a:r>
              <a:rPr lang="ru-RU" sz="500" b="0" dirty="0">
                <a:latin typeface="SB Sans Text Light" panose="020B0303040504020204" pitchFamily="34" charset="-52"/>
                <a:cs typeface="SB Sans Text Light" panose="020B0303040504020204" pitchFamily="34" charset="-52"/>
              </a:rPr>
              <a:t>Если в настоящем документе прямо не указано обратное, он не предназначен (а) для резидентов США или каких-либо лиц в США; любые лица из США или лица за пределами США, получившие каким-либо образом доступ к данному документу, не могут передавать его оригинал или копии иным лицам в США; (б) для резидентов Европейского союза, которые относятся к категории розничных клиентов (лиц, не являющихся правомочными контрагентами и профессиональными инвесторами) в соответствии с Директивой «O рынках финансовых инструментов» II 2014/65/EU (MIFID II), (в) для резидентов иных юрисдикций, которые относятся к категории розничных клиентов (лиц, не являющихся правомочными контрагентами и профессиональными инвесторами) в соответствии с применимым регулированием иных юрисдикций.</a:t>
            </a:r>
          </a:p>
          <a:p>
            <a:pPr algn="just">
              <a:spcAft>
                <a:spcPts val="200"/>
              </a:spcAft>
            </a:pPr>
            <a:r>
              <a:rPr lang="ru-RU" sz="500" b="0" dirty="0">
                <a:latin typeface="SB Sans Text Light" panose="020B0303040504020204" pitchFamily="34" charset="-52"/>
                <a:cs typeface="SB Sans Text Light" panose="020B0303040504020204" pitchFamily="34" charset="-52"/>
              </a:rPr>
              <a:t>При подготовке документа СБЕР использует общедоступные данные, полученные из достоверных, по его мнению, источников; СБЕР не проверяет и не обязан проверять полноту, точность и достоверность такой информации. Любая предоставляемая </a:t>
            </a:r>
            <a:r>
              <a:rPr lang="ru-RU" sz="500" b="0" dirty="0" err="1">
                <a:latin typeface="SB Sans Text Light" panose="020B0303040504020204" pitchFamily="34" charset="-52"/>
                <a:cs typeface="SB Sans Text Light" panose="020B0303040504020204" pitchFamily="34" charset="-52"/>
              </a:rPr>
              <a:t>СБЕРом</a:t>
            </a:r>
            <a:r>
              <a:rPr lang="ru-RU" sz="500" b="0" dirty="0">
                <a:latin typeface="SB Sans Text Light" panose="020B0303040504020204" pitchFamily="34" charset="-52"/>
                <a:cs typeface="SB Sans Text Light" panose="020B0303040504020204" pitchFamily="34" charset="-52"/>
              </a:rPr>
              <a:t> информация используется Клиентом исключительно по своему усмотрению и на свой риск. Таким образом, СБЕР не делает никаких заверений в отношении того, что информация или оценки, содержащиеся в настоящем документе, являются достоверными, точными или полными. Если в документе прямо не указано иное, в нем приведены исключительно прогнозные заявления, которые не являются гарантией будущих показателей; фактические показатели могут существенным образом отличаться от тех, которые приведены в настоящем документе. СБЕР не берет на себя обязательств по пересмотру или подтверждению ожиданий и оценок, а также по обновлению прогнозных заявлений для отражения произошедших событий или возникших обстоятельств после даты предоставления данного документа. Любая информация, представленная в данном документе, может быть изменена в любое время либо отозвана. Любая приведенная в настоящем документе информация и оценки не являются условиями какой-либо сделки, в том числе потенциальной.</a:t>
            </a:r>
          </a:p>
          <a:p>
            <a:pPr algn="just">
              <a:spcAft>
                <a:spcPts val="200"/>
              </a:spcAft>
            </a:pPr>
            <a:r>
              <a:rPr lang="ru-RU" sz="500" b="0" dirty="0">
                <a:latin typeface="SB Sans Text Light" panose="020B0303040504020204" pitchFamily="34" charset="-52"/>
                <a:cs typeface="SB Sans Text Light" panose="020B0303040504020204" pitchFamily="34" charset="-52"/>
              </a:rPr>
              <a:t>Распространение и копирование информационных материалов, представленных в настоящем документе, разрешено при условии указания ссылки на источник.</a:t>
            </a:r>
          </a:p>
          <a:p>
            <a:pPr algn="just">
              <a:spcAft>
                <a:spcPts val="200"/>
              </a:spcAft>
            </a:pPr>
            <a:r>
              <a:rPr lang="ru-RU" sz="500" b="0" u="sng" dirty="0">
                <a:latin typeface="SB Sans Text Light" panose="020B0303040504020204" pitchFamily="34" charset="-52"/>
                <a:cs typeface="SB Sans Text Light" panose="020B0303040504020204" pitchFamily="34" charset="-52"/>
              </a:rPr>
              <a:t>Не допускается произвольная интерпретация документа.</a:t>
            </a:r>
            <a:r>
              <a:rPr lang="ru-RU" sz="500" b="0" dirty="0">
                <a:latin typeface="SB Sans Text Light" panose="020B0303040504020204" pitchFamily="34" charset="-52"/>
                <a:cs typeface="SB Sans Text Light" panose="020B0303040504020204" pitchFamily="34" charset="-52"/>
              </a:rPr>
              <a:t> Данный документ и информация в нем не является (а) индивидуальной инвестиционной рекомендацией: указанные в документе финансовые инструменты и/или операции могут не соответствовать инвестиционному профилю и инвестиционным целям (ожиданиям) Клиента; (б) инвестиционным советом (</a:t>
            </a:r>
            <a:r>
              <a:rPr lang="ru-RU" sz="500" b="0" dirty="0" err="1">
                <a:latin typeface="SB Sans Text Light" panose="020B0303040504020204" pitchFamily="34" charset="-52"/>
                <a:cs typeface="SB Sans Text Light" panose="020B0303040504020204" pitchFamily="34" charset="-52"/>
              </a:rPr>
              <a:t>investment</a:t>
            </a:r>
            <a:r>
              <a:rPr lang="ru-RU" sz="500" b="0" dirty="0">
                <a:latin typeface="SB Sans Text Light" panose="020B0303040504020204" pitchFamily="34" charset="-52"/>
                <a:cs typeface="SB Sans Text Light" panose="020B0303040504020204" pitchFamily="34" charset="-52"/>
              </a:rPr>
              <a:t> </a:t>
            </a:r>
            <a:r>
              <a:rPr lang="ru-RU" sz="500" b="0" dirty="0" err="1">
                <a:latin typeface="SB Sans Text Light" panose="020B0303040504020204" pitchFamily="34" charset="-52"/>
                <a:cs typeface="SB Sans Text Light" panose="020B0303040504020204" pitchFamily="34" charset="-52"/>
              </a:rPr>
              <a:t>adviсe</a:t>
            </a:r>
            <a:r>
              <a:rPr lang="ru-RU" sz="500" b="0" dirty="0">
                <a:latin typeface="SB Sans Text Light" panose="020B0303040504020204" pitchFamily="34" charset="-52"/>
                <a:cs typeface="SB Sans Text Light" panose="020B0303040504020204" pitchFamily="34" charset="-52"/>
              </a:rPr>
              <a:t>), как это понятие определено в нормативных правовых актах стран Европейского союза. Факт получения данного документа от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в том числе с определенного адреса электронной почты и/или от определенного лица, не может рассматриваться как признак, квалифицирующий информацию в документе в качестве индивидуальной инвестиционной рекомендации или инвестиционного совета.</a:t>
            </a:r>
          </a:p>
          <a:p>
            <a:pPr algn="just">
              <a:spcAft>
                <a:spcPts val="200"/>
              </a:spcAft>
            </a:pPr>
            <a:r>
              <a:rPr lang="ru-RU" sz="500" b="0" dirty="0">
                <a:latin typeface="SB Sans Text Light" panose="020B0303040504020204" pitchFamily="34" charset="-52"/>
                <a:cs typeface="SB Sans Text Light" panose="020B0303040504020204" pitchFamily="34" charset="-52"/>
              </a:rPr>
              <a:t>Информация о финансовых инструментах, которая содержится в настоящем документе, подготовлена и предоставляется обезличено для определенной категории или для всех клиентов, потенциальных клиентов и контрагентов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не на основании договора об инвестиционном консультировании и не на основании инвестиционного профиля Клиента. Таким образом, такая информация представляет собой универсальные для всех лиц сведения о финансовых инструментах, продуктах, услугах, основанные на общедоступной информации. Данная информация может не соответствовать инвестиционному профилю именно Клиента, не учитывать его личные предпочтения и ожидания по уровню риска и/или доходности и, таким образом, не является индивидуальной рекомендацией персонально Клиенту. СБЕР сохраняет за собой право предоставлять Клиенту индивидуальные инвестиционные рекомендации исключительно на основании заключенного с Клиентом договора об инвестиционном консультировании, исключительно после определения инвестиционного профиля Клиента и в соответствии с ним.</a:t>
            </a:r>
          </a:p>
          <a:p>
            <a:pPr algn="just">
              <a:spcAft>
                <a:spcPts val="200"/>
              </a:spcAft>
            </a:pPr>
            <a:r>
              <a:rPr lang="ru-RU" sz="500" b="0" dirty="0">
                <a:latin typeface="SB Sans Text Light" panose="020B0303040504020204" pitchFamily="34" charset="-52"/>
                <a:cs typeface="SB Sans Text Light" panose="020B0303040504020204" pitchFamily="34" charset="-52"/>
              </a:rPr>
              <a:t>СБЕР не гарантирует, что указанные в данном документе финансовые инструменты, продукты и услуги, подходят лицам, которые с ними ознакомились. Определение соответствия финансового инструмента, продукта, услуги интересам, инвестиционным целям, инвестиционному горизонту, уровню допустимого риска и иным условиям, параметрам, обстоятельствам, которые имеют значение для инвестора, является задачей лица, принимающего инвестиционные решения. СБЕР рекомендует не полагаться исключительно на настоящий документ как на единственный источник информации, сделать свою собственную оценку рисков и привлечь, при необходимости, независимых экспертов. СБЕР не несет ответственности за возможные убытки, финансовые или иные последствия, которые могут возникнуть в результате принятия решений в отношении указанных в документе финансовых инструментов, продуктов и услуг.</a:t>
            </a:r>
          </a:p>
          <a:p>
            <a:pPr algn="just">
              <a:spcAft>
                <a:spcPts val="200"/>
              </a:spcAft>
            </a:pPr>
            <a:r>
              <a:rPr lang="ru-RU" sz="500" b="0" u="sng" dirty="0">
                <a:latin typeface="SB Sans Text Light" panose="020B0303040504020204" pitchFamily="34" charset="-52"/>
                <a:cs typeface="SB Sans Text Light" panose="020B0303040504020204" pitchFamily="34" charset="-52"/>
              </a:rPr>
              <a:t>Информация не является предложением финансовых инструментов</a:t>
            </a:r>
            <a:r>
              <a:rPr lang="ru-RU" sz="500" b="0" dirty="0">
                <a:latin typeface="SB Sans Text Light" panose="020B0303040504020204" pitchFamily="34" charset="-52"/>
                <a:cs typeface="SB Sans Text Light" panose="020B0303040504020204" pitchFamily="34" charset="-52"/>
              </a:rPr>
              <a:t>, как это определено в статье 1 Внутреннего стандарта НАУФОР «Требования к взаимодействию с физическими лицами при предложении финансовых инструментов». Настоящий документ предоставляется исключительно в информационных целях и не направлен на побуждение к приобретению определенных ценных бумаг и (или) заключению определенных договоров, являющихся производными финансовыми инструментами.</a:t>
            </a:r>
          </a:p>
          <a:p>
            <a:pPr algn="just">
              <a:spcAft>
                <a:spcPts val="200"/>
              </a:spcAft>
            </a:pPr>
            <a:r>
              <a:rPr lang="ru-RU" sz="500" b="0" u="sng" dirty="0">
                <a:latin typeface="SB Sans Text Light" panose="020B0303040504020204" pitchFamily="34" charset="-52"/>
                <a:cs typeface="SB Sans Text Light" panose="020B0303040504020204" pitchFamily="34" charset="-52"/>
              </a:rPr>
              <a:t>Данный документ не является независимым аналитическим отчетом</a:t>
            </a:r>
            <a:r>
              <a:rPr lang="ru-RU" sz="500" b="0" dirty="0">
                <a:latin typeface="SB Sans Text Light" panose="020B0303040504020204" pitchFamily="34" charset="-52"/>
                <a:cs typeface="SB Sans Text Light" panose="020B0303040504020204" pitchFamily="34" charset="-52"/>
              </a:rPr>
              <a:t> (далее – </a:t>
            </a:r>
            <a:r>
              <a:rPr lang="ru-RU" sz="500" dirty="0">
                <a:latin typeface="SB Sans Text Light" panose="020B0303040504020204" pitchFamily="34" charset="-52"/>
                <a:cs typeface="SB Sans Text Light" panose="020B0303040504020204" pitchFamily="34" charset="-52"/>
              </a:rPr>
              <a:t>SberCIB Investment Research</a:t>
            </a:r>
            <a:r>
              <a:rPr lang="ru-RU" sz="500" b="0" dirty="0">
                <a:latin typeface="SB Sans Text Light" panose="020B0303040504020204" pitchFamily="34" charset="-52"/>
                <a:cs typeface="SB Sans Text Light" panose="020B0303040504020204" pitchFamily="34" charset="-52"/>
              </a:rPr>
              <a:t>), подготовка которого осуществляется </a:t>
            </a:r>
            <a:r>
              <a:rPr lang="ru-RU" sz="500" b="0" dirty="0" err="1">
                <a:latin typeface="SB Sans Text Light" panose="020B0303040504020204" pitchFamily="34" charset="-52"/>
                <a:cs typeface="SB Sans Text Light" panose="020B0303040504020204" pitchFamily="34" charset="-52"/>
              </a:rPr>
              <a:t>СБЕРом</a:t>
            </a:r>
            <a:r>
              <a:rPr lang="ru-RU" sz="500" b="0" dirty="0">
                <a:latin typeface="SB Sans Text Light" panose="020B0303040504020204" pitchFamily="34" charset="-52"/>
                <a:cs typeface="SB Sans Text Light" panose="020B0303040504020204" pitchFamily="34" charset="-52"/>
              </a:rPr>
              <a:t>, информация в настоящем документе может отличаться от мнения, изложенного в аналитических отчетах SberCIB Investment Research.  Данный документ был подготовлен без соблюдения правил/требований, предъявляемых к независимому аналитическому отчету (SberCIB Investment Research).</a:t>
            </a:r>
          </a:p>
          <a:p>
            <a:pPr algn="just">
              <a:spcAft>
                <a:spcPts val="200"/>
              </a:spcAft>
            </a:pPr>
            <a:r>
              <a:rPr lang="ru-RU" sz="500" b="0" u="sng" dirty="0">
                <a:latin typeface="SB Sans Text Light" panose="020B0303040504020204" pitchFamily="34" charset="-52"/>
                <a:cs typeface="SB Sans Text Light" panose="020B0303040504020204" pitchFamily="34" charset="-52"/>
              </a:rPr>
              <a:t>Содержание настоящего документа не является рекламой или обязательством совершить сделки в отношении каких-либо финансовых инструментов, продуктов, услуг. </a:t>
            </a:r>
          </a:p>
          <a:p>
            <a:pPr algn="just">
              <a:spcAft>
                <a:spcPts val="200"/>
              </a:spcAft>
            </a:pPr>
            <a:r>
              <a:rPr lang="ru-RU" sz="500" b="0" dirty="0">
                <a:latin typeface="SB Sans Text Light" panose="020B0303040504020204" pitchFamily="34" charset="-52"/>
                <a:cs typeface="SB Sans Text Light" panose="020B0303040504020204" pitchFamily="34" charset="-52"/>
              </a:rPr>
              <a:t>СБЕР не гарантирует доходов от указанных в документе операций с финансовыми инструментами и не несет ответственности за результаты инвестиционных решений, принятых на основании и/или с учетом предоставленной </a:t>
            </a:r>
            <a:r>
              <a:rPr lang="ru-RU" sz="500" b="0" dirty="0" err="1">
                <a:latin typeface="SB Sans Text Light" panose="020B0303040504020204" pitchFamily="34" charset="-52"/>
                <a:cs typeface="SB Sans Text Light" panose="020B0303040504020204" pitchFamily="34" charset="-52"/>
              </a:rPr>
              <a:t>СБЕРом</a:t>
            </a:r>
            <a:r>
              <a:rPr lang="ru-RU" sz="500" b="0" dirty="0">
                <a:latin typeface="SB Sans Text Light" panose="020B0303040504020204" pitchFamily="34" charset="-52"/>
                <a:cs typeface="SB Sans Text Light" panose="020B0303040504020204" pitchFamily="34" charset="-52"/>
              </a:rPr>
              <a:t> информации. Никакие финансовые инструменты, продукты или услуги, упомянутые в настоящем документе, не предлагаются к продаже и не продаются в какой-либо юрисдикции, где такая деятельность противоречила бы законодательству о ценных бумагах или другим местным законам и нормативно-правовым актам или обязывала бы СБЕР выполнить требование регистрации в такой юрисдикции. </a:t>
            </a:r>
          </a:p>
          <a:p>
            <a:pPr algn="just">
              <a:spcAft>
                <a:spcPts val="200"/>
              </a:spcAft>
            </a:pPr>
            <a:r>
              <a:rPr lang="ru-RU" sz="500" b="0" u="sng" dirty="0">
                <a:latin typeface="SB Sans Text Light" panose="020B0303040504020204" pitchFamily="34" charset="-52"/>
                <a:cs typeface="SB Sans Text Light" panose="020B0303040504020204" pitchFamily="34" charset="-52"/>
              </a:rPr>
              <a:t>Инвестиции сопряжены с риском.</a:t>
            </a:r>
            <a:r>
              <a:rPr lang="ru-RU" sz="500" b="0" dirty="0">
                <a:latin typeface="SB Sans Text Light" panose="020B0303040504020204" pitchFamily="34" charset="-52"/>
                <a:cs typeface="SB Sans Text Light" panose="020B0303040504020204" pitchFamily="34" charset="-52"/>
              </a:rPr>
              <a:t> Финансовые инструменты и инвестиционная деятельность связаны с высокими рисками. Настоящий дисклеймер не содержит подробного описания таких рисков и информации о затратах, которые могут потребоваться в связи с заключением, исполнением и прекращением сделок, связанных с финансовыми инструментами, продуктами и услугами. </a:t>
            </a:r>
          </a:p>
          <a:p>
            <a:pPr algn="just">
              <a:spcAft>
                <a:spcPts val="200"/>
              </a:spcAft>
            </a:pPr>
            <a:r>
              <a:rPr lang="ru-RU" sz="500" b="0" dirty="0">
                <a:latin typeface="SB Sans Text Light" panose="020B0303040504020204" pitchFamily="34" charset="-52"/>
                <a:cs typeface="SB Sans Text Light" panose="020B0303040504020204" pitchFamily="34" charset="-52"/>
              </a:rPr>
              <a:t>Стоимость акций, облигаций, инвестиционных паев и иных финансовых инструментов может уменьшаться или увеличиваться. Результаты инвестирования в прошлом не определяют доходов в будущем. СБЕР и/или государство не гарантирует доходности и/или возвратности инвестиций, инвестиционной деятельности или финансовых инструментов. До заключения какой-либо сделки с финансовым инструментом, Клиенту необходимо ознакомиться с условиями финансового инструмента и условиями сделки с таким инструментом, а также убедиться, что он полностью понимает все условия, а также связанные со сделкой юридические, налоговые, кредитные, финансовые и другие риски, в том числе риски ликвидности финансовых инструментов, неисполнения своих обязательств эмитентами финансовых инструментов, контрагентами по сделкам с ними, а также организациями, обеспечивающими заключение, исполнение или прекращение сделок. Клиенту рекомендуется самостоятельно получить правовые, налоговые, финансовые, бухгалтерские и другие необходимые профессиональные консультации в целях обеспечения своих прав и законных интересов в связи с использованием информации о финансовых инструментах, продуктах, услугах, изложенной в настоящем документе.</a:t>
            </a:r>
          </a:p>
          <a:p>
            <a:pPr algn="just">
              <a:spcAft>
                <a:spcPts val="200"/>
              </a:spcAft>
            </a:pPr>
            <a:r>
              <a:rPr lang="ru-RU" sz="500" b="0" dirty="0">
                <a:latin typeface="SB Sans Text Light" panose="020B0303040504020204" pitchFamily="34" charset="-52"/>
                <a:cs typeface="SB Sans Text Light" panose="020B0303040504020204" pitchFamily="34" charset="-52"/>
              </a:rPr>
              <a:t>Настоящее описание рисков не является полным. Подробное описание таких рисков доступно в договоре об инвестиционном консультировании и/или в декларации о рисках на интернет-сайте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a:t>
            </a:r>
            <a:r>
              <a:rPr lang="ru-RU" sz="500" b="0" dirty="0">
                <a:latin typeface="SB Sans Text Light" panose="020B0303040504020204" pitchFamily="34" charset="-52"/>
                <a:cs typeface="SB Sans Text Light" panose="020B0303040504020204" pitchFamily="34" charset="-52"/>
                <a:hlinkClick r:id="rId2"/>
              </a:rPr>
              <a:t>https://www.sberbank.ru/ru/person/investments/doc</a:t>
            </a:r>
            <a:r>
              <a:rPr lang="ru-RU" sz="500" b="0" dirty="0">
                <a:latin typeface="SB Sans Text Light" panose="020B0303040504020204" pitchFamily="34" charset="-52"/>
                <a:cs typeface="SB Sans Text Light" panose="020B0303040504020204" pitchFamily="34" charset="-52"/>
              </a:rPr>
              <a:t>. СБЕР рекомендует Клиенту самостоятельно или с привлечением необходимых для этого экспертов проанализировать и оценить перечисленные риски до принятия инвестиционных решений. СБЕР не несет перед Клиентом какой-либо ответственности за последствия реализации в указанных обстоятельствах какого-либо из перечисленных рисков. </a:t>
            </a:r>
          </a:p>
          <a:p>
            <a:pPr algn="just">
              <a:spcAft>
                <a:spcPts val="200"/>
              </a:spcAft>
            </a:pPr>
            <a:r>
              <a:rPr lang="ru-RU" sz="500" b="0" u="sng" dirty="0">
                <a:latin typeface="SB Sans Text Light" panose="020B0303040504020204" pitchFamily="34" charset="-52"/>
                <a:cs typeface="SB Sans Text Light" panose="020B0303040504020204" pitchFamily="34" charset="-52"/>
              </a:rPr>
              <a:t>Имеет место конфликт интересов.</a:t>
            </a:r>
            <a:r>
              <a:rPr lang="ru-RU" sz="500" b="0" dirty="0">
                <a:latin typeface="SB Sans Text Light" panose="020B0303040504020204" pitchFamily="34" charset="-52"/>
                <a:cs typeface="SB Sans Text Light" panose="020B0303040504020204" pitchFamily="34" charset="-52"/>
              </a:rPr>
              <a:t> </a:t>
            </a:r>
          </a:p>
          <a:p>
            <a:pPr algn="just">
              <a:spcAft>
                <a:spcPts val="200"/>
              </a:spcAft>
            </a:pPr>
            <a:r>
              <a:rPr lang="ru-RU" sz="500" b="0" dirty="0">
                <a:latin typeface="SB Sans Text Light" panose="020B0303040504020204" pitchFamily="34" charset="-52"/>
                <a:cs typeface="SB Sans Text Light" panose="020B0303040504020204" pitchFamily="34" charset="-52"/>
              </a:rPr>
              <a:t>Настоящим СБЕР уведомляет Клиента о следующих источниках и общем характере конфликтов между имущественными и иными интересами Клиента и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/его работников, либо между интересами нескольких клиентов, возникающих при осуществлении профессиональной деятельности и (или) оказании услуг финансового консультанта и (или) инвестиционного советника на рынке ценных бумаг и предоставлении информации, связанной с финансовыми инструментами: (а) наличие у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его работников и аффилированных лиц заинтересованности в предоставлении Клиенту информации о финансовых инструментах и/или операциях с ними, в частности, информации о целесообразности совершения сделок; (б) наличие у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его работников и аффилированных лиц заинтересованности в (i) предоставлении Клиенту услуг (в том числе консультирование по вопросам инвестирования, управление активами, подготовка аналитических исследований, организация выпуска ценных бумаг) (</a:t>
            </a:r>
            <a:r>
              <a:rPr lang="ru-RU" sz="500" b="0" dirty="0" err="1">
                <a:latin typeface="SB Sans Text Light" panose="020B0303040504020204" pitchFamily="34" charset="-52"/>
                <a:cs typeface="SB Sans Text Light" panose="020B0303040504020204" pitchFamily="34" charset="-52"/>
              </a:rPr>
              <a:t>ii</a:t>
            </a:r>
            <a:r>
              <a:rPr lang="ru-RU" sz="500" b="0" dirty="0">
                <a:latin typeface="SB Sans Text Light" panose="020B0303040504020204" pitchFamily="34" charset="-52"/>
                <a:cs typeface="SB Sans Text Light" panose="020B0303040504020204" pitchFamily="34" charset="-52"/>
              </a:rPr>
              <a:t>) совершении операций с финансовыми инструментами, в том числе в рамках брокерского обслуживания, в результате чего СБЕР, его работники или аффилированные лица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могут получить вознаграждение или иной доход; (в) СБЕР, его работники и аффилированные лица владеют ценными бумагами, указанными в документе, или намерены совершить с ними сделку; (г) СБЕР/работник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является стороной договора, являющегося производным финансовым инструментом; (д) СБЕР и/или его аффилированные лица осуществляют подготовку и распространение независимых аналитических материалов, связанных с финансовыми инструментами, указанными в документе; (е) СБЕР и/или его аффилированные лица осуществляют поддержание цен, спроса, предложения и/или объема торгов с указанными в документе финансовыми инструментами, в том числе действуя в качестве </a:t>
            </a:r>
            <a:r>
              <a:rPr lang="ru-RU" sz="500" b="0" dirty="0" err="1">
                <a:latin typeface="SB Sans Text Light" panose="020B0303040504020204" pitchFamily="34" charset="-52"/>
                <a:cs typeface="SB Sans Text Light" panose="020B0303040504020204" pitchFamily="34" charset="-52"/>
              </a:rPr>
              <a:t>маркет-мейкера</a:t>
            </a:r>
            <a:r>
              <a:rPr lang="ru-RU" sz="500" b="0" dirty="0">
                <a:latin typeface="SB Sans Text Light" panose="020B0303040504020204" pitchFamily="34" charset="-52"/>
                <a:cs typeface="SB Sans Text Light" panose="020B0303040504020204" pitchFamily="34" charset="-52"/>
              </a:rPr>
              <a:t>; (ё) СБЕР и/или его аффилированные лица оказывают услуги по организации размещения указанных в документе финансовых инструментов, в том числе исполняя обязанности андеррайтера; (ж) контрагентами Клиента по сделкам с указанными в документе финансовыми инструментами будут являться другие клиенты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и/или его аффилированных лиц или такие сделки будут совершаться при участии других клиентов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и/или его аффилированных лиц; (з) сделка с указанными в документе финансовыми  инструментами будет совершена (исполнена) при участии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и/или его аффилированных лиц, что может быть связано с получением ими вознаграждения или иного дохода; (и) заключение </a:t>
            </a:r>
            <a:r>
              <a:rPr lang="ru-RU" sz="500" b="0" dirty="0" err="1">
                <a:latin typeface="SB Sans Text Light" panose="020B0303040504020204" pitchFamily="34" charset="-52"/>
                <a:cs typeface="SB Sans Text Light" panose="020B0303040504020204" pitchFamily="34" charset="-52"/>
              </a:rPr>
              <a:t>СБЕРом</a:t>
            </a:r>
            <a:r>
              <a:rPr lang="ru-RU" sz="500" b="0" dirty="0">
                <a:latin typeface="SB Sans Text Light" panose="020B0303040504020204" pitchFamily="34" charset="-52"/>
                <a:cs typeface="SB Sans Text Light" panose="020B0303040504020204" pitchFamily="34" charset="-52"/>
              </a:rPr>
              <a:t> и/или его аффилированными лицами договоров с третьими лицами, предусматривающих выплату вознаграждений за предоставление клиентам информации, указанной в документе; (к) заключение </a:t>
            </a:r>
            <a:r>
              <a:rPr lang="ru-RU" sz="500" b="0" dirty="0" err="1">
                <a:latin typeface="SB Sans Text Light" panose="020B0303040504020204" pitchFamily="34" charset="-52"/>
                <a:cs typeface="SB Sans Text Light" panose="020B0303040504020204" pitchFamily="34" charset="-52"/>
              </a:rPr>
              <a:t>СБЕРом</a:t>
            </a:r>
            <a:r>
              <a:rPr lang="ru-RU" sz="500" b="0" dirty="0">
                <a:latin typeface="SB Sans Text Light" panose="020B0303040504020204" pitchFamily="34" charset="-52"/>
                <a:cs typeface="SB Sans Text Light" panose="020B0303040504020204" pitchFamily="34" charset="-52"/>
              </a:rPr>
              <a:t> и/или его аффилированными лицами договоров с третьими лицами, предусматривающих выплату </a:t>
            </a:r>
            <a:r>
              <a:rPr lang="ru-RU" sz="500" b="0" dirty="0" err="1">
                <a:latin typeface="SB Sans Text Light" panose="020B0303040504020204" pitchFamily="34" charset="-52"/>
                <a:cs typeface="SB Sans Text Light" panose="020B0303040504020204" pitchFamily="34" charset="-52"/>
              </a:rPr>
              <a:t>СБЕРу</a:t>
            </a:r>
            <a:r>
              <a:rPr lang="ru-RU" sz="500" b="0" dirty="0">
                <a:latin typeface="SB Sans Text Light" panose="020B0303040504020204" pitchFamily="34" charset="-52"/>
                <a:cs typeface="SB Sans Text Light" panose="020B0303040504020204" pitchFamily="34" charset="-52"/>
              </a:rPr>
              <a:t> и/или его аффилированными лицам вознаграждения или предоставление им иных имущественных благ и/или освобождение их от обязанности совершить определенные действия, в случае совершения клиентами и/или за их счет действий, предусмотренных в документе; (л) эмитентом или обязанным лицом по указанным в документе ценным бумагам является СБЕР или его аффилированное лицо.</a:t>
            </a:r>
          </a:p>
          <a:p>
            <a:pPr algn="just">
              <a:spcAft>
                <a:spcPts val="200"/>
              </a:spcAft>
            </a:pPr>
            <a:r>
              <a:rPr lang="ru-RU" sz="500" b="0" dirty="0">
                <a:latin typeface="SB Sans Text Light" panose="020B0303040504020204" pitchFamily="34" charset="-52"/>
                <a:cs typeface="SB Sans Text Light" panose="020B0303040504020204" pitchFamily="34" charset="-52"/>
              </a:rPr>
              <a:t>Дополнительно СБЕР уведомляет Клиента, что СБЕР и/или аффилированные лица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могут состоять и будут продолжать находиться в договорных отношениях по оказанию брокерских и депозитарных услуг, услуг по инвестиционному консультированию, услуг по размещению или дистрибуции ценных бумаг, услуг </a:t>
            </a:r>
            <a:r>
              <a:rPr lang="ru-RU" sz="500" b="0" dirty="0" err="1">
                <a:latin typeface="SB Sans Text Light" panose="020B0303040504020204" pitchFamily="34" charset="-52"/>
                <a:cs typeface="SB Sans Text Light" panose="020B0303040504020204" pitchFamily="34" charset="-52"/>
              </a:rPr>
              <a:t>маркет-мейкера</a:t>
            </a:r>
            <a:r>
              <a:rPr lang="ru-RU" sz="500" b="0" dirty="0">
                <a:latin typeface="SB Sans Text Light" panose="020B0303040504020204" pitchFamily="34" charset="-52"/>
                <a:cs typeface="SB Sans Text Light" panose="020B0303040504020204" pitchFamily="34" charset="-52"/>
              </a:rPr>
              <a:t>, иных услуг третьим лицам, при этом: (а) СБЕР и/или аффилированные лица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могут получать в свое распоряжение информацию, представляющую интерес для Клиента, и они не несут перед Клиентом никаких обязательств по раскрытию такой информации или использованию ее при подготовке настоящего документа; (б) условия оказания услуг и размер вознаграждения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и/или аффилированных лиц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за оказание таких услуг третьим лицам могут отличаться от условий и размера вознаграждения, предусмотренных договором с Клиентом; (в) СБЕР и/или аффилированные лица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могут совершать сделки и иные операции с финансовыми инструментами, указанными в документе, в интересах третьих лиц и/или в собственных интересах; (г) вознаграждение работников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и/или аффилированных лиц </a:t>
            </a:r>
            <a:r>
              <a:rPr lang="ru-RU" sz="500" b="0" dirty="0" err="1">
                <a:latin typeface="SB Sans Text Light" panose="020B0303040504020204" pitchFamily="34" charset="-52"/>
                <a:cs typeface="SB Sans Text Light" panose="020B0303040504020204" pitchFamily="34" charset="-52"/>
              </a:rPr>
              <a:t>СБЕРа</a:t>
            </a:r>
            <a:r>
              <a:rPr lang="ru-RU" sz="500" b="0" dirty="0">
                <a:latin typeface="SB Sans Text Light" panose="020B0303040504020204" pitchFamily="34" charset="-52"/>
                <a:cs typeface="SB Sans Text Light" panose="020B0303040504020204" pitchFamily="34" charset="-52"/>
              </a:rPr>
              <a:t> может зависеть от типа и количества сделок, совершенных Клиентом с указанными в документе финансовыми инструментами.</a:t>
            </a:r>
          </a:p>
          <a:p>
            <a:pPr algn="just">
              <a:spcAft>
                <a:spcPts val="200"/>
              </a:spcAft>
            </a:pPr>
            <a:r>
              <a:rPr lang="ru-RU" sz="500" b="0" dirty="0">
                <a:latin typeface="SB Sans Text Light" panose="020B0303040504020204" pitchFamily="34" charset="-52"/>
                <a:cs typeface="SB Sans Text Light" panose="020B0303040504020204" pitchFamily="34" charset="-52"/>
              </a:rPr>
              <a:t>СБЕР принимает все разумные и доступные в каждом из вышеуказанных случаев меры по выявлению и контролю конфликта интересов, меры по предотвращению последствий его реализации и разрешению соответствующего конфликта интересов в пользу Клиента.</a:t>
            </a:r>
          </a:p>
          <a:p>
            <a:pPr algn="just">
              <a:spcAft>
                <a:spcPts val="200"/>
              </a:spcAft>
            </a:pPr>
            <a:r>
              <a:rPr lang="en-US" sz="500" b="0" dirty="0">
                <a:latin typeface="SB Sans Text" panose="020B0503040504020204" pitchFamily="34" charset="-52"/>
                <a:cs typeface="SB Sans Text" panose="020B0503040504020204" pitchFamily="34" charset="-52"/>
              </a:rPr>
              <a:t>© SberCIB 202</a:t>
            </a:r>
            <a:r>
              <a:rPr lang="ru-RU" sz="500" b="0" dirty="0">
                <a:latin typeface="SB Sans Text" panose="020B0503040504020204" pitchFamily="34" charset="-52"/>
                <a:cs typeface="SB Sans Text" panose="020B0503040504020204" pitchFamily="34" charset="-52"/>
              </a:rPr>
              <a:t>3</a:t>
            </a:r>
            <a:endParaRPr lang="en-US" sz="500" b="0" dirty="0">
              <a:latin typeface="SB Sans Text" panose="020B0503040504020204" pitchFamily="34" charset="-52"/>
              <a:cs typeface="SB Sans Text" panose="020B0503040504020204" pitchFamily="34" charset="-52"/>
            </a:endParaRPr>
          </a:p>
        </p:txBody>
      </p:sp>
    </p:spTree>
    <p:extLst>
      <p:ext uri="{BB962C8B-B14F-4D97-AF65-F5344CB8AC3E}">
        <p14:creationId xmlns:p14="http://schemas.microsoft.com/office/powerpoint/2010/main" val="1076786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pPr algn="l"/>
            <a:r>
              <a:rPr lang="ru-RU" dirty="0"/>
              <a:t>По размеру ВВП Россия остается на шестом месте в мире</a:t>
            </a:r>
          </a:p>
        </p:txBody>
      </p:sp>
      <p:sp>
        <p:nvSpPr>
          <p:cNvPr id="7" name="Rectangle 6"/>
          <p:cNvSpPr>
            <a:spLocks noChangeArrowheads="1"/>
          </p:cNvSpPr>
          <p:nvPr/>
        </p:nvSpPr>
        <p:spPr bwMode="auto">
          <a:xfrm>
            <a:off x="572281" y="5508104"/>
            <a:ext cx="5400000" cy="1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Росстат,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endParaRPr lang="ru-RU" sz="800" b="0" i="1" dirty="0">
              <a:latin typeface="SB Sans Display" panose="020B0604020202020204" charset="0"/>
              <a:ea typeface="ＭＳ Ｐゴシック" pitchFamily="34" charset="-128"/>
              <a:cs typeface="SB Sans Display" panose="020B0604020202020204" charset="0"/>
            </a:endParaRPr>
          </a:p>
        </p:txBody>
      </p:sp>
      <p:sp>
        <p:nvSpPr>
          <p:cNvPr id="11" name="Прямоугольник 24"/>
          <p:cNvSpPr/>
          <p:nvPr/>
        </p:nvSpPr>
        <p:spPr>
          <a:xfrm>
            <a:off x="572281" y="1418314"/>
            <a:ext cx="4968552" cy="215444"/>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ВВП и его компоненты, 2021 = 100%</a:t>
            </a:r>
          </a:p>
        </p:txBody>
      </p:sp>
      <p:sp>
        <p:nvSpPr>
          <p:cNvPr id="12" name="Прямоугольник 24"/>
          <p:cNvSpPr/>
          <p:nvPr/>
        </p:nvSpPr>
        <p:spPr>
          <a:xfrm>
            <a:off x="6238428" y="1418314"/>
            <a:ext cx="5107752" cy="430887"/>
          </a:xfrm>
          <a:prstGeom prst="rect">
            <a:avLst/>
          </a:prstGeom>
        </p:spPr>
        <p:txBody>
          <a:bodyPr wrap="square" lIns="0" tIns="0" rIns="0" bIns="0">
            <a:spAutoFit/>
          </a:bodyPr>
          <a:lstStyle/>
          <a:p>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ВВП по ППС (</a:t>
            </a:r>
            <a:r>
              <a:rPr lang="en-US" sz="1400" b="0" dirty="0">
                <a:latin typeface="SB Sans Text Semibold" panose="020B0703040504020204" pitchFamily="34" charset="-52"/>
                <a:ea typeface="Times New Roman" panose="02020603050405020304" pitchFamily="18" charset="0"/>
                <a:cs typeface="SB Sans Text Semibold" panose="020B0703040504020204" pitchFamily="34" charset="-52"/>
              </a:rPr>
              <a:t>$ </a:t>
            </a:r>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трлн) и доля в мировой экономике, 202</a:t>
            </a:r>
            <a:r>
              <a:rPr lang="en-US" sz="1400" b="0" dirty="0">
                <a:latin typeface="SB Sans Text Semibold" panose="020B0703040504020204" pitchFamily="34" charset="-52"/>
                <a:ea typeface="Times New Roman" panose="02020603050405020304" pitchFamily="18" charset="0"/>
                <a:cs typeface="SB Sans Text Semibold" panose="020B0703040504020204" pitchFamily="34" charset="-52"/>
              </a:rPr>
              <a:t>3</a:t>
            </a:r>
            <a:r>
              <a:rPr lang="ru-RU" sz="1400" b="0" dirty="0">
                <a:latin typeface="SB Sans Text Semibold" panose="020B0703040504020204" pitchFamily="34" charset="-52"/>
                <a:ea typeface="Times New Roman" panose="02020603050405020304" pitchFamily="18" charset="0"/>
                <a:cs typeface="SB Sans Text Semibold" panose="020B0703040504020204" pitchFamily="34" charset="-52"/>
              </a:rPr>
              <a:t> год</a:t>
            </a:r>
            <a:endParaRPr lang="en-US" sz="1400" b="0" dirty="0">
              <a:latin typeface="SB Sans Text Semibold" panose="020B0703040504020204" pitchFamily="34" charset="-52"/>
              <a:ea typeface="Times New Roman" panose="02020603050405020304" pitchFamily="18" charset="0"/>
              <a:cs typeface="SB Sans Text Semibold" panose="020B0703040504020204" pitchFamily="34" charset="-52"/>
            </a:endParaRPr>
          </a:p>
        </p:txBody>
      </p:sp>
      <p:sp>
        <p:nvSpPr>
          <p:cNvPr id="13" name="Rectangle 12"/>
          <p:cNvSpPr>
            <a:spLocks noChangeArrowheads="1"/>
          </p:cNvSpPr>
          <p:nvPr/>
        </p:nvSpPr>
        <p:spPr bwMode="auto">
          <a:xfrm>
            <a:off x="6238428" y="5508104"/>
            <a:ext cx="5400000" cy="1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МВФ</a:t>
            </a:r>
          </a:p>
        </p:txBody>
      </p:sp>
      <p:pic>
        <p:nvPicPr>
          <p:cNvPr id="2" name="Picture 1"/>
          <p:cNvPicPr>
            <a:picLocks noChangeAspect="1"/>
          </p:cNvPicPr>
          <p:nvPr/>
        </p:nvPicPr>
        <p:blipFill>
          <a:blip r:embed="rId2"/>
          <a:stretch>
            <a:fillRect/>
          </a:stretch>
        </p:blipFill>
        <p:spPr>
          <a:xfrm>
            <a:off x="572281" y="1901571"/>
            <a:ext cx="5234020" cy="3208005"/>
          </a:xfrm>
          <a:prstGeom prst="rect">
            <a:avLst/>
          </a:prstGeom>
        </p:spPr>
      </p:pic>
      <p:pic>
        <p:nvPicPr>
          <p:cNvPr id="6" name="Рисунок 5"/>
          <p:cNvPicPr>
            <a:picLocks noChangeAspect="1"/>
          </p:cNvPicPr>
          <p:nvPr/>
        </p:nvPicPr>
        <p:blipFill>
          <a:blip r:embed="rId3"/>
          <a:stretch>
            <a:fillRect/>
          </a:stretch>
        </p:blipFill>
        <p:spPr>
          <a:xfrm>
            <a:off x="6238428" y="1897096"/>
            <a:ext cx="5465936" cy="3611008"/>
          </a:xfrm>
          <a:prstGeom prst="rect">
            <a:avLst/>
          </a:prstGeom>
        </p:spPr>
      </p:pic>
    </p:spTree>
    <p:extLst>
      <p:ext uri="{BB962C8B-B14F-4D97-AF65-F5344CB8AC3E}">
        <p14:creationId xmlns:p14="http://schemas.microsoft.com/office/powerpoint/2010/main" val="1041035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6"/>
          <p:cNvSpPr>
            <a:spLocks noGrp="1"/>
          </p:cNvSpPr>
          <p:nvPr>
            <p:ph type="title"/>
          </p:nvPr>
        </p:nvSpPr>
        <p:spPr>
          <a:xfrm>
            <a:off x="2468880" y="457200"/>
            <a:ext cx="7711440" cy="320040"/>
          </a:xfrm>
          <a:prstGeom prst="rect">
            <a:avLst/>
          </a:prstGeom>
        </p:spPr>
        <p:txBody>
          <a:bodyPr vert="horz" anchor="ctr"/>
          <a:lstStyle/>
          <a:p>
            <a:pPr algn="l"/>
            <a:r>
              <a:rPr lang="ru-RU" dirty="0"/>
              <a:t>Нарушение привычных торговых связей с недружественными странами означает необходимость перестройки экономики</a:t>
            </a:r>
          </a:p>
        </p:txBody>
      </p:sp>
      <p:sp>
        <p:nvSpPr>
          <p:cNvPr id="8" name="Rectangle 7"/>
          <p:cNvSpPr>
            <a:spLocks noChangeArrowheads="1"/>
          </p:cNvSpPr>
          <p:nvPr/>
        </p:nvSpPr>
        <p:spPr bwMode="auto">
          <a:xfrm>
            <a:off x="881306" y="5601786"/>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endParaRPr lang="ru-RU" sz="800" b="0" i="1" dirty="0">
              <a:latin typeface="SB Sans Display" panose="020B0604020202020204" charset="0"/>
              <a:ea typeface="ＭＳ Ｐゴシック" pitchFamily="34" charset="-128"/>
              <a:cs typeface="SB Sans Display" panose="020B0604020202020204" charset="0"/>
            </a:endParaRPr>
          </a:p>
        </p:txBody>
      </p:sp>
      <p:sp>
        <p:nvSpPr>
          <p:cNvPr id="9" name="Rectangle 8"/>
          <p:cNvSpPr>
            <a:spLocks noChangeArrowheads="1"/>
          </p:cNvSpPr>
          <p:nvPr/>
        </p:nvSpPr>
        <p:spPr bwMode="auto">
          <a:xfrm>
            <a:off x="6524348" y="5605580"/>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endParaRPr lang="ru-RU" sz="800" b="0" i="1" dirty="0">
              <a:latin typeface="SB Sans Display" panose="020B0604020202020204" charset="0"/>
              <a:ea typeface="ＭＳ Ｐゴシック" pitchFamily="34" charset="-128"/>
              <a:cs typeface="SB Sans Display" panose="020B0604020202020204" charset="0"/>
            </a:endParaRPr>
          </a:p>
        </p:txBody>
      </p:sp>
      <p:sp>
        <p:nvSpPr>
          <p:cNvPr id="13" name="Прямоугольник 24"/>
          <p:cNvSpPr/>
          <p:nvPr/>
        </p:nvSpPr>
        <p:spPr>
          <a:xfrm>
            <a:off x="881306" y="2027498"/>
            <a:ext cx="4277434" cy="218008"/>
          </a:xfrm>
          <a:prstGeom prst="rect">
            <a:avLst/>
          </a:prstGeom>
        </p:spPr>
        <p:txBody>
          <a:bodyPr wrap="square" lIns="0" tIns="0" rIns="0" bIns="0">
            <a:spAutoFit/>
          </a:bodyPr>
          <a:lstStyle/>
          <a:p>
            <a:pPr>
              <a:lnSpc>
                <a:spcPts val="1700"/>
              </a:lnSpc>
            </a:pPr>
            <a:r>
              <a:rPr lang="ru-RU" sz="1400" b="0" dirty="0">
                <a:latin typeface="SB Sans Text Semibold" panose="020B0703040504020204" pitchFamily="34" charset="-52"/>
                <a:cs typeface="SB Sans Text Semibold" panose="020B0703040504020204" pitchFamily="34" charset="-52"/>
              </a:rPr>
              <a:t>Товарные потоки до кризиса 2022 года …</a:t>
            </a:r>
            <a:endParaRPr lang="en-US" sz="1400" b="0" dirty="0">
              <a:latin typeface="SB Sans Text Semibold" panose="020B0703040504020204" pitchFamily="34" charset="-52"/>
              <a:cs typeface="SB Sans Text Semibold" panose="020B0703040504020204" pitchFamily="34" charset="-52"/>
            </a:endParaRPr>
          </a:p>
        </p:txBody>
      </p:sp>
      <p:sp>
        <p:nvSpPr>
          <p:cNvPr id="14" name="Прямоугольник 24"/>
          <p:cNvSpPr/>
          <p:nvPr/>
        </p:nvSpPr>
        <p:spPr>
          <a:xfrm>
            <a:off x="6524348" y="2027498"/>
            <a:ext cx="2880320" cy="218008"/>
          </a:xfrm>
          <a:prstGeom prst="rect">
            <a:avLst/>
          </a:prstGeom>
        </p:spPr>
        <p:txBody>
          <a:bodyPr wrap="square" lIns="0" tIns="0" rIns="0" bIns="0">
            <a:spAutoFit/>
          </a:bodyPr>
          <a:lstStyle/>
          <a:p>
            <a:pPr>
              <a:lnSpc>
                <a:spcPts val="1700"/>
              </a:lnSpc>
            </a:pPr>
            <a:r>
              <a:rPr lang="ru-RU" sz="1400" b="0" dirty="0">
                <a:latin typeface="SB Sans Text Semibold" panose="020B0703040504020204" pitchFamily="34" charset="-52"/>
                <a:cs typeface="SB Sans Text Semibold" panose="020B0703040504020204" pitchFamily="34" charset="-52"/>
              </a:rPr>
              <a:t>… и как они изменились</a:t>
            </a:r>
            <a:endParaRPr lang="en-US" sz="1400" b="0" dirty="0">
              <a:latin typeface="SB Sans Text Semibold" panose="020B0703040504020204" pitchFamily="34" charset="-52"/>
              <a:cs typeface="SB Sans Text Semibold" panose="020B0703040504020204" pitchFamily="34" charset="-52"/>
            </a:endParaRPr>
          </a:p>
        </p:txBody>
      </p:sp>
      <p:sp>
        <p:nvSpPr>
          <p:cNvPr id="41" name="Rectangle 40"/>
          <p:cNvSpPr/>
          <p:nvPr/>
        </p:nvSpPr>
        <p:spPr bwMode="auto">
          <a:xfrm>
            <a:off x="6492488" y="2469804"/>
            <a:ext cx="4716000" cy="425487"/>
          </a:xfrm>
          <a:prstGeom prst="rect">
            <a:avLst/>
          </a:prstGeom>
          <a:solidFill>
            <a:srgbClr val="CFBDD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42" name="Прямоугольник 24"/>
          <p:cNvSpPr/>
          <p:nvPr/>
        </p:nvSpPr>
        <p:spPr>
          <a:xfrm>
            <a:off x="7053133" y="2575787"/>
            <a:ext cx="3594710" cy="218008"/>
          </a:xfrm>
          <a:prstGeom prst="rect">
            <a:avLst/>
          </a:prstGeom>
        </p:spPr>
        <p:txBody>
          <a:bodyPr wrap="square" lIns="0" tIns="0" rIns="0" bIns="0">
            <a:spAutoFit/>
          </a:bodyPr>
          <a:lstStyle/>
          <a:p>
            <a:pPr algn="ctr">
              <a:lnSpc>
                <a:spcPts val="1700"/>
              </a:lnSpc>
            </a:pPr>
            <a:r>
              <a:rPr lang="ru-RU" sz="1200" b="0" dirty="0">
                <a:latin typeface="SB Sans Display Semibold" panose="020B0703040504020204" pitchFamily="34" charset="0"/>
                <a:cs typeface="SB Sans Display Semibold" panose="020B0703040504020204" pitchFamily="34" charset="0"/>
              </a:rPr>
              <a:t>Недружественные страны</a:t>
            </a:r>
          </a:p>
        </p:txBody>
      </p:sp>
      <p:sp>
        <p:nvSpPr>
          <p:cNvPr id="43" name="Rectangle 42"/>
          <p:cNvSpPr/>
          <p:nvPr/>
        </p:nvSpPr>
        <p:spPr bwMode="auto">
          <a:xfrm>
            <a:off x="6492488" y="4901300"/>
            <a:ext cx="4716000" cy="425487"/>
          </a:xfrm>
          <a:prstGeom prst="rect">
            <a:avLst/>
          </a:prstGeom>
          <a:solidFill>
            <a:srgbClr val="CCE4E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44" name="Прямоугольник 24"/>
          <p:cNvSpPr/>
          <p:nvPr/>
        </p:nvSpPr>
        <p:spPr>
          <a:xfrm>
            <a:off x="7053133" y="5007283"/>
            <a:ext cx="3594710" cy="218008"/>
          </a:xfrm>
          <a:prstGeom prst="rect">
            <a:avLst/>
          </a:prstGeom>
        </p:spPr>
        <p:txBody>
          <a:bodyPr wrap="square" lIns="0" tIns="0" rIns="0" bIns="0">
            <a:spAutoFit/>
          </a:bodyPr>
          <a:lstStyle/>
          <a:p>
            <a:pPr algn="ctr">
              <a:lnSpc>
                <a:spcPts val="1700"/>
              </a:lnSpc>
            </a:pPr>
            <a:r>
              <a:rPr lang="ru-RU" sz="1200" b="0" dirty="0">
                <a:latin typeface="SB Sans Display Semibold" panose="020B0703040504020204" pitchFamily="34" charset="0"/>
                <a:cs typeface="SB Sans Display Semibold" panose="020B0703040504020204" pitchFamily="34" charset="0"/>
              </a:rPr>
              <a:t>Дружественные страны</a:t>
            </a:r>
          </a:p>
        </p:txBody>
      </p:sp>
      <p:grpSp>
        <p:nvGrpSpPr>
          <p:cNvPr id="45" name="Group 44"/>
          <p:cNvGrpSpPr/>
          <p:nvPr/>
        </p:nvGrpSpPr>
        <p:grpSpPr>
          <a:xfrm>
            <a:off x="6751839" y="3414305"/>
            <a:ext cx="1122101" cy="940129"/>
            <a:chOff x="1125860" y="3294652"/>
            <a:chExt cx="1122101" cy="940129"/>
          </a:xfrm>
        </p:grpSpPr>
        <p:sp>
          <p:nvSpPr>
            <p:cNvPr id="57" name="Rounded Rectangle 56"/>
            <p:cNvSpPr/>
            <p:nvPr/>
          </p:nvSpPr>
          <p:spPr bwMode="auto">
            <a:xfrm>
              <a:off x="1125860" y="3294652"/>
              <a:ext cx="1122100" cy="940129"/>
            </a:xfrm>
            <a:prstGeom prst="roundRect">
              <a:avLst>
                <a:gd name="adj" fmla="val 7047"/>
              </a:avLst>
            </a:prstGeom>
            <a:gradFill flip="none" rotWithShape="1">
              <a:gsLst>
                <a:gs pos="0">
                  <a:schemeClr val="bg1">
                    <a:lumMod val="85000"/>
                  </a:schemeClr>
                </a:gs>
                <a:gs pos="50000">
                  <a:schemeClr val="bg1"/>
                </a:gs>
                <a:gs pos="100000">
                  <a:schemeClr val="bg1">
                    <a:lumMod val="95000"/>
                    <a:shade val="100000"/>
                    <a:satMod val="115000"/>
                  </a:schemeClr>
                </a:gs>
              </a:gsLst>
              <a:lin ang="54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ru-RU"/>
            </a:p>
          </p:txBody>
        </p:sp>
        <p:sp>
          <p:nvSpPr>
            <p:cNvPr id="58" name="Прямоугольник 24"/>
            <p:cNvSpPr/>
            <p:nvPr/>
          </p:nvSpPr>
          <p:spPr>
            <a:xfrm>
              <a:off x="1125861" y="3546708"/>
              <a:ext cx="1122100" cy="436017"/>
            </a:xfrm>
            <a:prstGeom prst="rect">
              <a:avLst/>
            </a:prstGeom>
          </p:spPr>
          <p:txBody>
            <a:bodyPr wrap="square" lIns="0" tIns="0" rIns="0" bIns="0">
              <a:spAutoFit/>
            </a:bodyPr>
            <a:lstStyle/>
            <a:p>
              <a:pPr algn="ctr">
                <a:lnSpc>
                  <a:spcPts val="1700"/>
                </a:lnSpc>
              </a:pPr>
              <a:r>
                <a:rPr lang="ru-RU" sz="1200" b="0" dirty="0">
                  <a:latin typeface="SB Sans Display" panose="020B0503040504020204" pitchFamily="34" charset="0"/>
                  <a:cs typeface="SB Sans Display" panose="020B0503040504020204" pitchFamily="34" charset="0"/>
                </a:rPr>
                <a:t>Природные</a:t>
              </a:r>
            </a:p>
            <a:p>
              <a:pPr algn="ctr">
                <a:lnSpc>
                  <a:spcPts val="1700"/>
                </a:lnSpc>
              </a:pPr>
              <a:r>
                <a:rPr lang="ru-RU" sz="1200" b="0" dirty="0">
                  <a:latin typeface="SB Sans Display" panose="020B0503040504020204" pitchFamily="34" charset="0"/>
                  <a:cs typeface="SB Sans Display" panose="020B0503040504020204" pitchFamily="34" charset="0"/>
                </a:rPr>
                <a:t>ресурсы</a:t>
              </a:r>
            </a:p>
          </p:txBody>
        </p:sp>
      </p:grpSp>
      <p:grpSp>
        <p:nvGrpSpPr>
          <p:cNvPr id="46" name="Group 45"/>
          <p:cNvGrpSpPr/>
          <p:nvPr/>
        </p:nvGrpSpPr>
        <p:grpSpPr>
          <a:xfrm>
            <a:off x="8152462" y="3414305"/>
            <a:ext cx="1122100" cy="940129"/>
            <a:chOff x="2538207" y="3294652"/>
            <a:chExt cx="1122100" cy="940129"/>
          </a:xfrm>
        </p:grpSpPr>
        <p:sp>
          <p:nvSpPr>
            <p:cNvPr id="55" name="Rounded Rectangle 54"/>
            <p:cNvSpPr/>
            <p:nvPr/>
          </p:nvSpPr>
          <p:spPr bwMode="auto">
            <a:xfrm>
              <a:off x="2538207" y="3294652"/>
              <a:ext cx="1122100" cy="940129"/>
            </a:xfrm>
            <a:prstGeom prst="roundRect">
              <a:avLst>
                <a:gd name="adj" fmla="val 7047"/>
              </a:avLst>
            </a:prstGeom>
            <a:gradFill flip="none" rotWithShape="1">
              <a:gsLst>
                <a:gs pos="0">
                  <a:schemeClr val="bg1">
                    <a:lumMod val="85000"/>
                  </a:schemeClr>
                </a:gs>
                <a:gs pos="50000">
                  <a:schemeClr val="bg1"/>
                </a:gs>
                <a:gs pos="100000">
                  <a:schemeClr val="bg1">
                    <a:lumMod val="95000"/>
                    <a:shade val="100000"/>
                    <a:satMod val="115000"/>
                  </a:schemeClr>
                </a:gs>
              </a:gsLst>
              <a:lin ang="54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ru-RU"/>
            </a:p>
          </p:txBody>
        </p:sp>
        <p:sp>
          <p:nvSpPr>
            <p:cNvPr id="56" name="Прямоугольник 24"/>
            <p:cNvSpPr/>
            <p:nvPr/>
          </p:nvSpPr>
          <p:spPr>
            <a:xfrm>
              <a:off x="2538207" y="3659880"/>
              <a:ext cx="1122100" cy="209673"/>
            </a:xfrm>
            <a:prstGeom prst="rect">
              <a:avLst/>
            </a:prstGeom>
          </p:spPr>
          <p:txBody>
            <a:bodyPr wrap="square" lIns="0" tIns="0" rIns="0" bIns="0">
              <a:spAutoFit/>
            </a:bodyPr>
            <a:lstStyle/>
            <a:p>
              <a:pPr algn="ctr">
                <a:lnSpc>
                  <a:spcPts val="1700"/>
                </a:lnSpc>
              </a:pPr>
              <a:r>
                <a:rPr lang="ru-RU" sz="1200" b="0" dirty="0">
                  <a:latin typeface="SB Sans Display" panose="020B0503040504020204" pitchFamily="34" charset="0"/>
                  <a:cs typeface="SB Sans Display" panose="020B0503040504020204" pitchFamily="34" charset="0"/>
                </a:rPr>
                <a:t>Технологии</a:t>
              </a:r>
            </a:p>
          </p:txBody>
        </p:sp>
      </p:grpSp>
      <p:grpSp>
        <p:nvGrpSpPr>
          <p:cNvPr id="47" name="Group 46"/>
          <p:cNvGrpSpPr/>
          <p:nvPr/>
        </p:nvGrpSpPr>
        <p:grpSpPr>
          <a:xfrm>
            <a:off x="9553084" y="3414305"/>
            <a:ext cx="1634187" cy="940129"/>
            <a:chOff x="3718148" y="3294652"/>
            <a:chExt cx="1634187" cy="940129"/>
          </a:xfrm>
        </p:grpSpPr>
        <p:sp>
          <p:nvSpPr>
            <p:cNvPr id="53" name="Rounded Rectangle 52"/>
            <p:cNvSpPr/>
            <p:nvPr/>
          </p:nvSpPr>
          <p:spPr bwMode="auto">
            <a:xfrm>
              <a:off x="3718148" y="3294652"/>
              <a:ext cx="1634187" cy="940129"/>
            </a:xfrm>
            <a:prstGeom prst="roundRect">
              <a:avLst>
                <a:gd name="adj" fmla="val 7047"/>
              </a:avLst>
            </a:prstGeom>
            <a:gradFill flip="none" rotWithShape="1">
              <a:gsLst>
                <a:gs pos="0">
                  <a:schemeClr val="bg1">
                    <a:lumMod val="85000"/>
                  </a:schemeClr>
                </a:gs>
                <a:gs pos="50000">
                  <a:schemeClr val="bg1"/>
                </a:gs>
                <a:gs pos="100000">
                  <a:schemeClr val="bg1">
                    <a:lumMod val="95000"/>
                    <a:shade val="100000"/>
                    <a:satMod val="115000"/>
                  </a:schemeClr>
                </a:gs>
              </a:gsLst>
              <a:lin ang="54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ru-RU"/>
            </a:p>
          </p:txBody>
        </p:sp>
        <p:sp>
          <p:nvSpPr>
            <p:cNvPr id="54" name="Прямоугольник 24"/>
            <p:cNvSpPr/>
            <p:nvPr/>
          </p:nvSpPr>
          <p:spPr>
            <a:xfrm>
              <a:off x="3833180" y="3546708"/>
              <a:ext cx="1404121" cy="436017"/>
            </a:xfrm>
            <a:prstGeom prst="rect">
              <a:avLst/>
            </a:prstGeom>
          </p:spPr>
          <p:txBody>
            <a:bodyPr wrap="square" lIns="0" tIns="0" rIns="0" bIns="0">
              <a:spAutoFit/>
            </a:bodyPr>
            <a:lstStyle/>
            <a:p>
              <a:pPr algn="ctr">
                <a:lnSpc>
                  <a:spcPts val="1700"/>
                </a:lnSpc>
              </a:pPr>
              <a:r>
                <a:rPr lang="ru-RU" sz="1200" b="0" dirty="0">
                  <a:latin typeface="SB Sans Display" panose="020B0503040504020204" pitchFamily="34" charset="0"/>
                  <a:cs typeface="SB Sans Display" panose="020B0503040504020204" pitchFamily="34" charset="0"/>
                </a:rPr>
                <a:t>Потребительские</a:t>
              </a:r>
            </a:p>
            <a:p>
              <a:pPr algn="ctr">
                <a:lnSpc>
                  <a:spcPts val="1700"/>
                </a:lnSpc>
              </a:pPr>
              <a:r>
                <a:rPr lang="ru-RU" sz="1200" b="0" dirty="0">
                  <a:latin typeface="SB Sans Display" panose="020B0503040504020204" pitchFamily="34" charset="0"/>
                  <a:cs typeface="SB Sans Display" panose="020B0503040504020204" pitchFamily="34" charset="0"/>
                </a:rPr>
                <a:t>товары</a:t>
              </a:r>
            </a:p>
          </p:txBody>
        </p:sp>
      </p:grpSp>
      <p:cxnSp>
        <p:nvCxnSpPr>
          <p:cNvPr id="48" name="Straight Arrow Connector 47"/>
          <p:cNvCxnSpPr/>
          <p:nvPr/>
        </p:nvCxnSpPr>
        <p:spPr bwMode="auto">
          <a:xfrm>
            <a:off x="10370177" y="2937039"/>
            <a:ext cx="0" cy="432048"/>
          </a:xfrm>
          <a:prstGeom prst="straightConnector1">
            <a:avLst/>
          </a:prstGeom>
          <a:solidFill>
            <a:schemeClr val="accent1"/>
          </a:solidFill>
          <a:ln w="15875" cap="flat" cmpd="sng" algn="ctr">
            <a:solidFill>
              <a:schemeClr val="tx1"/>
            </a:solidFill>
            <a:prstDash val="dash"/>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Straight Arrow Connector 48"/>
          <p:cNvCxnSpPr/>
          <p:nvPr/>
        </p:nvCxnSpPr>
        <p:spPr bwMode="auto">
          <a:xfrm rot="10800000">
            <a:off x="7312889" y="2937039"/>
            <a:ext cx="0" cy="432048"/>
          </a:xfrm>
          <a:prstGeom prst="straightConnector1">
            <a:avLst/>
          </a:prstGeom>
          <a:solidFill>
            <a:schemeClr val="accent1"/>
          </a:solidFill>
          <a:ln w="15875" cap="flat" cmpd="sng" algn="ctr">
            <a:solidFill>
              <a:schemeClr val="tx1"/>
            </a:solidFill>
            <a:prstDash val="dash"/>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0" name="Straight Arrow Connector 49"/>
          <p:cNvCxnSpPr/>
          <p:nvPr/>
        </p:nvCxnSpPr>
        <p:spPr bwMode="auto">
          <a:xfrm rot="10800000">
            <a:off x="8713512" y="4418452"/>
            <a:ext cx="0" cy="432048"/>
          </a:xfrm>
          <a:prstGeom prst="straightConnector1">
            <a:avLst/>
          </a:prstGeom>
          <a:solidFill>
            <a:schemeClr val="accent1"/>
          </a:solidFill>
          <a:ln w="15875" cap="flat" cmpd="sng" algn="ctr">
            <a:solidFill>
              <a:schemeClr val="tx1"/>
            </a:solidFill>
            <a:prstDash val="dash"/>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1" name="Down Arrow 50"/>
          <p:cNvSpPr/>
          <p:nvPr/>
        </p:nvSpPr>
        <p:spPr bwMode="auto">
          <a:xfrm rot="10800000">
            <a:off x="10293172" y="4418452"/>
            <a:ext cx="203200" cy="432048"/>
          </a:xfrm>
          <a:prstGeom prst="downArrow">
            <a:avLst/>
          </a:prstGeom>
          <a:solidFill>
            <a:srgbClr val="66ADA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52" name="Down Arrow 51"/>
          <p:cNvSpPr/>
          <p:nvPr/>
        </p:nvSpPr>
        <p:spPr bwMode="auto">
          <a:xfrm>
            <a:off x="7220086" y="4418452"/>
            <a:ext cx="203200" cy="432048"/>
          </a:xfrm>
          <a:prstGeom prst="downArrow">
            <a:avLst/>
          </a:prstGeom>
          <a:solidFill>
            <a:srgbClr val="66ADA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59" name="Right Bracket 58"/>
          <p:cNvSpPr/>
          <p:nvPr/>
        </p:nvSpPr>
        <p:spPr bwMode="auto">
          <a:xfrm rot="10800000">
            <a:off x="6658554" y="3245833"/>
            <a:ext cx="80963" cy="1304925"/>
          </a:xfrm>
          <a:prstGeom prst="rightBracket">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60" name="Прямоугольник 24"/>
          <p:cNvSpPr/>
          <p:nvPr/>
        </p:nvSpPr>
        <p:spPr>
          <a:xfrm rot="16200000">
            <a:off x="5980215" y="3776381"/>
            <a:ext cx="1122100" cy="209673"/>
          </a:xfrm>
          <a:prstGeom prst="rect">
            <a:avLst/>
          </a:prstGeom>
        </p:spPr>
        <p:txBody>
          <a:bodyPr wrap="square" lIns="0" tIns="0" rIns="0" bIns="0">
            <a:spAutoFit/>
          </a:bodyPr>
          <a:lstStyle/>
          <a:p>
            <a:pPr algn="ctr">
              <a:lnSpc>
                <a:spcPts val="1700"/>
              </a:lnSpc>
            </a:pPr>
            <a:r>
              <a:rPr lang="ru-RU" sz="1200" b="0" dirty="0">
                <a:latin typeface="SB Sans Display" panose="020B0503040504020204" pitchFamily="34" charset="0"/>
                <a:cs typeface="SB Sans Display" panose="020B0503040504020204" pitchFamily="34" charset="0"/>
              </a:rPr>
              <a:t>Россия</a:t>
            </a:r>
          </a:p>
        </p:txBody>
      </p:sp>
      <p:sp>
        <p:nvSpPr>
          <p:cNvPr id="63" name="Rectangle 62"/>
          <p:cNvSpPr/>
          <p:nvPr/>
        </p:nvSpPr>
        <p:spPr bwMode="auto">
          <a:xfrm>
            <a:off x="891471" y="2469804"/>
            <a:ext cx="4716000" cy="425487"/>
          </a:xfrm>
          <a:prstGeom prst="rect">
            <a:avLst/>
          </a:prstGeom>
          <a:solidFill>
            <a:srgbClr val="CFBDD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64" name="Прямоугольник 24"/>
          <p:cNvSpPr/>
          <p:nvPr/>
        </p:nvSpPr>
        <p:spPr>
          <a:xfrm>
            <a:off x="1452116" y="2575787"/>
            <a:ext cx="3594710" cy="218008"/>
          </a:xfrm>
          <a:prstGeom prst="rect">
            <a:avLst/>
          </a:prstGeom>
        </p:spPr>
        <p:txBody>
          <a:bodyPr wrap="square" lIns="0" tIns="0" rIns="0" bIns="0">
            <a:spAutoFit/>
          </a:bodyPr>
          <a:lstStyle/>
          <a:p>
            <a:pPr algn="ctr">
              <a:lnSpc>
                <a:spcPts val="1700"/>
              </a:lnSpc>
            </a:pPr>
            <a:r>
              <a:rPr lang="ru-RU" sz="1200" b="0" dirty="0">
                <a:latin typeface="SB Sans Display Semibold" panose="020B0703040504020204" pitchFamily="34" charset="0"/>
                <a:cs typeface="SB Sans Display Semibold" panose="020B0703040504020204" pitchFamily="34" charset="0"/>
              </a:rPr>
              <a:t>Недружественные страны</a:t>
            </a:r>
          </a:p>
        </p:txBody>
      </p:sp>
      <p:sp>
        <p:nvSpPr>
          <p:cNvPr id="65" name="Rectangle 64"/>
          <p:cNvSpPr/>
          <p:nvPr/>
        </p:nvSpPr>
        <p:spPr bwMode="auto">
          <a:xfrm>
            <a:off x="891471" y="4901300"/>
            <a:ext cx="4716000" cy="425487"/>
          </a:xfrm>
          <a:prstGeom prst="rect">
            <a:avLst/>
          </a:prstGeom>
          <a:solidFill>
            <a:srgbClr val="CCE4E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66" name="Прямоугольник 24"/>
          <p:cNvSpPr/>
          <p:nvPr/>
        </p:nvSpPr>
        <p:spPr>
          <a:xfrm>
            <a:off x="1452116" y="5007283"/>
            <a:ext cx="3594710" cy="218008"/>
          </a:xfrm>
          <a:prstGeom prst="rect">
            <a:avLst/>
          </a:prstGeom>
        </p:spPr>
        <p:txBody>
          <a:bodyPr wrap="square" lIns="0" tIns="0" rIns="0" bIns="0">
            <a:spAutoFit/>
          </a:bodyPr>
          <a:lstStyle/>
          <a:p>
            <a:pPr algn="ctr">
              <a:lnSpc>
                <a:spcPts val="1700"/>
              </a:lnSpc>
            </a:pPr>
            <a:r>
              <a:rPr lang="ru-RU" sz="1200" b="0" dirty="0">
                <a:latin typeface="SB Sans Display Semibold" panose="020B0703040504020204" pitchFamily="34" charset="0"/>
                <a:cs typeface="SB Sans Display Semibold" panose="020B0703040504020204" pitchFamily="34" charset="0"/>
              </a:rPr>
              <a:t>Дружественные страны</a:t>
            </a:r>
          </a:p>
        </p:txBody>
      </p:sp>
      <p:grpSp>
        <p:nvGrpSpPr>
          <p:cNvPr id="67" name="Group 66"/>
          <p:cNvGrpSpPr/>
          <p:nvPr/>
        </p:nvGrpSpPr>
        <p:grpSpPr>
          <a:xfrm>
            <a:off x="1150822" y="3414305"/>
            <a:ext cx="1122101" cy="940129"/>
            <a:chOff x="1125860" y="3294652"/>
            <a:chExt cx="1122101" cy="940129"/>
          </a:xfrm>
        </p:grpSpPr>
        <p:sp>
          <p:nvSpPr>
            <p:cNvPr id="81" name="Rounded Rectangle 80"/>
            <p:cNvSpPr/>
            <p:nvPr/>
          </p:nvSpPr>
          <p:spPr bwMode="auto">
            <a:xfrm>
              <a:off x="1125860" y="3294652"/>
              <a:ext cx="1122100" cy="940129"/>
            </a:xfrm>
            <a:prstGeom prst="roundRect">
              <a:avLst>
                <a:gd name="adj" fmla="val 7047"/>
              </a:avLst>
            </a:prstGeom>
            <a:gradFill flip="none" rotWithShape="1">
              <a:gsLst>
                <a:gs pos="0">
                  <a:schemeClr val="bg1">
                    <a:lumMod val="85000"/>
                  </a:schemeClr>
                </a:gs>
                <a:gs pos="50000">
                  <a:schemeClr val="bg1"/>
                </a:gs>
                <a:gs pos="100000">
                  <a:schemeClr val="bg1">
                    <a:lumMod val="95000"/>
                    <a:shade val="100000"/>
                    <a:satMod val="115000"/>
                  </a:schemeClr>
                </a:gs>
              </a:gsLst>
              <a:lin ang="54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ru-RU"/>
            </a:p>
          </p:txBody>
        </p:sp>
        <p:sp>
          <p:nvSpPr>
            <p:cNvPr id="82" name="Прямоугольник 24"/>
            <p:cNvSpPr/>
            <p:nvPr/>
          </p:nvSpPr>
          <p:spPr>
            <a:xfrm>
              <a:off x="1125861" y="3546708"/>
              <a:ext cx="1122100" cy="436017"/>
            </a:xfrm>
            <a:prstGeom prst="rect">
              <a:avLst/>
            </a:prstGeom>
          </p:spPr>
          <p:txBody>
            <a:bodyPr wrap="square" lIns="0" tIns="0" rIns="0" bIns="0">
              <a:spAutoFit/>
            </a:bodyPr>
            <a:lstStyle/>
            <a:p>
              <a:pPr algn="ctr">
                <a:lnSpc>
                  <a:spcPts val="1700"/>
                </a:lnSpc>
              </a:pPr>
              <a:r>
                <a:rPr lang="ru-RU" sz="1200" b="0" dirty="0">
                  <a:latin typeface="SB Sans Display" panose="020B0503040504020204" pitchFamily="34" charset="0"/>
                  <a:cs typeface="SB Sans Display" panose="020B0503040504020204" pitchFamily="34" charset="0"/>
                </a:rPr>
                <a:t>Природные</a:t>
              </a:r>
            </a:p>
            <a:p>
              <a:pPr algn="ctr">
                <a:lnSpc>
                  <a:spcPts val="1700"/>
                </a:lnSpc>
              </a:pPr>
              <a:r>
                <a:rPr lang="ru-RU" sz="1200" b="0" dirty="0">
                  <a:latin typeface="SB Sans Display" panose="020B0503040504020204" pitchFamily="34" charset="0"/>
                  <a:cs typeface="SB Sans Display" panose="020B0503040504020204" pitchFamily="34" charset="0"/>
                </a:rPr>
                <a:t>ресурсы</a:t>
              </a:r>
            </a:p>
          </p:txBody>
        </p:sp>
      </p:grpSp>
      <p:grpSp>
        <p:nvGrpSpPr>
          <p:cNvPr id="68" name="Group 67"/>
          <p:cNvGrpSpPr/>
          <p:nvPr/>
        </p:nvGrpSpPr>
        <p:grpSpPr>
          <a:xfrm>
            <a:off x="2551445" y="3414305"/>
            <a:ext cx="1122100" cy="940129"/>
            <a:chOff x="2538207" y="3294652"/>
            <a:chExt cx="1122100" cy="940129"/>
          </a:xfrm>
        </p:grpSpPr>
        <p:sp>
          <p:nvSpPr>
            <p:cNvPr id="79" name="Rounded Rectangle 78"/>
            <p:cNvSpPr/>
            <p:nvPr/>
          </p:nvSpPr>
          <p:spPr bwMode="auto">
            <a:xfrm>
              <a:off x="2538207" y="3294652"/>
              <a:ext cx="1122100" cy="940129"/>
            </a:xfrm>
            <a:prstGeom prst="roundRect">
              <a:avLst>
                <a:gd name="adj" fmla="val 7047"/>
              </a:avLst>
            </a:prstGeom>
            <a:gradFill flip="none" rotWithShape="1">
              <a:gsLst>
                <a:gs pos="0">
                  <a:schemeClr val="bg1">
                    <a:lumMod val="85000"/>
                  </a:schemeClr>
                </a:gs>
                <a:gs pos="50000">
                  <a:schemeClr val="bg1"/>
                </a:gs>
                <a:gs pos="100000">
                  <a:schemeClr val="bg1">
                    <a:lumMod val="95000"/>
                    <a:shade val="100000"/>
                    <a:satMod val="115000"/>
                  </a:schemeClr>
                </a:gs>
              </a:gsLst>
              <a:lin ang="54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ru-RU"/>
            </a:p>
          </p:txBody>
        </p:sp>
        <p:sp>
          <p:nvSpPr>
            <p:cNvPr id="80" name="Прямоугольник 24"/>
            <p:cNvSpPr/>
            <p:nvPr/>
          </p:nvSpPr>
          <p:spPr>
            <a:xfrm>
              <a:off x="2538207" y="3659880"/>
              <a:ext cx="1122100" cy="209673"/>
            </a:xfrm>
            <a:prstGeom prst="rect">
              <a:avLst/>
            </a:prstGeom>
          </p:spPr>
          <p:txBody>
            <a:bodyPr wrap="square" lIns="0" tIns="0" rIns="0" bIns="0">
              <a:spAutoFit/>
            </a:bodyPr>
            <a:lstStyle/>
            <a:p>
              <a:pPr algn="ctr">
                <a:lnSpc>
                  <a:spcPts val="1700"/>
                </a:lnSpc>
              </a:pPr>
              <a:r>
                <a:rPr lang="ru-RU" sz="1200" b="0" dirty="0">
                  <a:latin typeface="SB Sans Display" panose="020B0503040504020204" pitchFamily="34" charset="0"/>
                  <a:cs typeface="SB Sans Display" panose="020B0503040504020204" pitchFamily="34" charset="0"/>
                </a:rPr>
                <a:t>Технологии</a:t>
              </a:r>
            </a:p>
          </p:txBody>
        </p:sp>
      </p:grpSp>
      <p:grpSp>
        <p:nvGrpSpPr>
          <p:cNvPr id="69" name="Group 68"/>
          <p:cNvGrpSpPr/>
          <p:nvPr/>
        </p:nvGrpSpPr>
        <p:grpSpPr>
          <a:xfrm>
            <a:off x="3952067" y="3414305"/>
            <a:ext cx="1634187" cy="940129"/>
            <a:chOff x="3718148" y="3294652"/>
            <a:chExt cx="1634187" cy="940129"/>
          </a:xfrm>
        </p:grpSpPr>
        <p:sp>
          <p:nvSpPr>
            <p:cNvPr id="77" name="Rounded Rectangle 76"/>
            <p:cNvSpPr/>
            <p:nvPr/>
          </p:nvSpPr>
          <p:spPr bwMode="auto">
            <a:xfrm>
              <a:off x="3718148" y="3294652"/>
              <a:ext cx="1634187" cy="940129"/>
            </a:xfrm>
            <a:prstGeom prst="roundRect">
              <a:avLst>
                <a:gd name="adj" fmla="val 7047"/>
              </a:avLst>
            </a:prstGeom>
            <a:gradFill flip="none" rotWithShape="1">
              <a:gsLst>
                <a:gs pos="0">
                  <a:schemeClr val="bg1">
                    <a:lumMod val="85000"/>
                  </a:schemeClr>
                </a:gs>
                <a:gs pos="50000">
                  <a:schemeClr val="bg1"/>
                </a:gs>
                <a:gs pos="100000">
                  <a:schemeClr val="bg1">
                    <a:lumMod val="95000"/>
                    <a:shade val="100000"/>
                    <a:satMod val="115000"/>
                  </a:schemeClr>
                </a:gs>
              </a:gsLst>
              <a:lin ang="54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ru-RU"/>
            </a:p>
          </p:txBody>
        </p:sp>
        <p:sp>
          <p:nvSpPr>
            <p:cNvPr id="78" name="Прямоугольник 24"/>
            <p:cNvSpPr/>
            <p:nvPr/>
          </p:nvSpPr>
          <p:spPr>
            <a:xfrm>
              <a:off x="3833180" y="3546708"/>
              <a:ext cx="1404121" cy="436017"/>
            </a:xfrm>
            <a:prstGeom prst="rect">
              <a:avLst/>
            </a:prstGeom>
          </p:spPr>
          <p:txBody>
            <a:bodyPr wrap="square" lIns="0" tIns="0" rIns="0" bIns="0">
              <a:spAutoFit/>
            </a:bodyPr>
            <a:lstStyle/>
            <a:p>
              <a:pPr algn="ctr">
                <a:lnSpc>
                  <a:spcPts val="1700"/>
                </a:lnSpc>
              </a:pPr>
              <a:r>
                <a:rPr lang="ru-RU" sz="1200" b="0" dirty="0">
                  <a:latin typeface="SB Sans Display" panose="020B0503040504020204" pitchFamily="34" charset="0"/>
                  <a:cs typeface="SB Sans Display" panose="020B0503040504020204" pitchFamily="34" charset="0"/>
                </a:rPr>
                <a:t>Потребительские</a:t>
              </a:r>
            </a:p>
            <a:p>
              <a:pPr algn="ctr">
                <a:lnSpc>
                  <a:spcPts val="1700"/>
                </a:lnSpc>
              </a:pPr>
              <a:r>
                <a:rPr lang="ru-RU" sz="1200" b="0" dirty="0">
                  <a:latin typeface="SB Sans Display" panose="020B0503040504020204" pitchFamily="34" charset="0"/>
                  <a:cs typeface="SB Sans Display" panose="020B0503040504020204" pitchFamily="34" charset="0"/>
                </a:rPr>
                <a:t>товары</a:t>
              </a:r>
            </a:p>
          </p:txBody>
        </p:sp>
      </p:grpSp>
      <p:cxnSp>
        <p:nvCxnSpPr>
          <p:cNvPr id="70" name="Straight Arrow Connector 69"/>
          <p:cNvCxnSpPr/>
          <p:nvPr/>
        </p:nvCxnSpPr>
        <p:spPr bwMode="auto">
          <a:xfrm>
            <a:off x="4769160" y="2937039"/>
            <a:ext cx="0" cy="432048"/>
          </a:xfrm>
          <a:prstGeom prst="straightConnector1">
            <a:avLst/>
          </a:prstGeom>
          <a:solidFill>
            <a:schemeClr val="accent1"/>
          </a:solidFill>
          <a:ln w="1587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2" name="Straight Arrow Connector 71"/>
          <p:cNvCxnSpPr/>
          <p:nvPr/>
        </p:nvCxnSpPr>
        <p:spPr bwMode="auto">
          <a:xfrm>
            <a:off x="1711872" y="4418452"/>
            <a:ext cx="0" cy="432048"/>
          </a:xfrm>
          <a:prstGeom prst="straightConnector1">
            <a:avLst/>
          </a:prstGeom>
          <a:solidFill>
            <a:schemeClr val="accent1"/>
          </a:solidFill>
          <a:ln w="1587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3" name="Down Arrow 72"/>
          <p:cNvSpPr/>
          <p:nvPr/>
        </p:nvSpPr>
        <p:spPr bwMode="auto">
          <a:xfrm rot="10800000">
            <a:off x="4692155" y="4418452"/>
            <a:ext cx="203200" cy="432048"/>
          </a:xfrm>
          <a:prstGeom prst="downArrow">
            <a:avLst/>
          </a:prstGeom>
          <a:solidFill>
            <a:srgbClr val="66ADA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75" name="Right Bracket 74"/>
          <p:cNvSpPr/>
          <p:nvPr/>
        </p:nvSpPr>
        <p:spPr bwMode="auto">
          <a:xfrm rot="10800000">
            <a:off x="1057537" y="3245833"/>
            <a:ext cx="80963" cy="1304925"/>
          </a:xfrm>
          <a:prstGeom prst="rightBracket">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76" name="Прямоугольник 24"/>
          <p:cNvSpPr/>
          <p:nvPr/>
        </p:nvSpPr>
        <p:spPr>
          <a:xfrm rot="16200000">
            <a:off x="379198" y="3776381"/>
            <a:ext cx="1122100" cy="209673"/>
          </a:xfrm>
          <a:prstGeom prst="rect">
            <a:avLst/>
          </a:prstGeom>
        </p:spPr>
        <p:txBody>
          <a:bodyPr wrap="square" lIns="0" tIns="0" rIns="0" bIns="0">
            <a:spAutoFit/>
          </a:bodyPr>
          <a:lstStyle/>
          <a:p>
            <a:pPr algn="ctr">
              <a:lnSpc>
                <a:spcPts val="1700"/>
              </a:lnSpc>
            </a:pPr>
            <a:r>
              <a:rPr lang="ru-RU" sz="1200" b="0" dirty="0">
                <a:latin typeface="SB Sans Display" panose="020B0503040504020204" pitchFamily="34" charset="0"/>
                <a:cs typeface="SB Sans Display" panose="020B0503040504020204" pitchFamily="34" charset="0"/>
              </a:rPr>
              <a:t>Россия</a:t>
            </a:r>
          </a:p>
        </p:txBody>
      </p:sp>
      <p:sp>
        <p:nvSpPr>
          <p:cNvPr id="83" name="Down Arrow 82"/>
          <p:cNvSpPr/>
          <p:nvPr/>
        </p:nvSpPr>
        <p:spPr bwMode="auto">
          <a:xfrm rot="10800000">
            <a:off x="1605378" y="2937039"/>
            <a:ext cx="203200" cy="432048"/>
          </a:xfrm>
          <a:prstGeom prst="downArrow">
            <a:avLst/>
          </a:prstGeom>
          <a:solidFill>
            <a:srgbClr val="66ADA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
        <p:nvSpPr>
          <p:cNvPr id="84" name="Down Arrow 83"/>
          <p:cNvSpPr/>
          <p:nvPr/>
        </p:nvSpPr>
        <p:spPr bwMode="auto">
          <a:xfrm>
            <a:off x="3010895" y="2937039"/>
            <a:ext cx="203200" cy="432048"/>
          </a:xfrm>
          <a:prstGeom prst="downArrow">
            <a:avLst/>
          </a:prstGeom>
          <a:solidFill>
            <a:srgbClr val="66ADA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60242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1921316" y="404664"/>
            <a:ext cx="9418320" cy="320040"/>
          </a:xfrm>
          <a:prstGeom prst="rect">
            <a:avLst/>
          </a:prstGeom>
        </p:spPr>
        <p:txBody>
          <a:bodyPr vert="horz" anchor="ctr"/>
          <a:lstStyle/>
          <a:p>
            <a:pPr algn="ctr"/>
            <a:r>
              <a:rPr lang="ru-RU" dirty="0"/>
              <a:t>Индия и Китай останутся ключевыми торговыми партнерами России </a:t>
            </a:r>
            <a:br>
              <a:rPr lang="ru-RU" dirty="0"/>
            </a:br>
            <a:r>
              <a:rPr lang="ru-RU" dirty="0"/>
              <a:t>в 2024 году</a:t>
            </a:r>
          </a:p>
        </p:txBody>
      </p:sp>
      <p:sp>
        <p:nvSpPr>
          <p:cNvPr id="12" name="TextBox 11"/>
          <p:cNvSpPr txBox="1"/>
          <p:nvPr/>
        </p:nvSpPr>
        <p:spPr>
          <a:xfrm>
            <a:off x="595133" y="5868957"/>
            <a:ext cx="10539669" cy="430887"/>
          </a:xfrm>
          <a:prstGeom prst="rect">
            <a:avLst/>
          </a:prstGeom>
          <a:noFill/>
        </p:spPr>
        <p:txBody>
          <a:bodyPr wrap="square" lIns="0" tIns="0" rIns="0" bIns="0" rtlCol="0">
            <a:spAutoFit/>
          </a:bodyPr>
          <a:lstStyle/>
          <a:p>
            <a:pPr>
              <a:spcBef>
                <a:spcPts val="1000"/>
              </a:spcBef>
              <a:spcAft>
                <a:spcPts val="1200"/>
              </a:spcAft>
              <a:buClr>
                <a:srgbClr val="5F5F5F"/>
              </a:buClr>
            </a:pPr>
            <a:r>
              <a:rPr lang="ru-RU" sz="1400" b="0" dirty="0">
                <a:solidFill>
                  <a:schemeClr val="tx2"/>
                </a:solidFill>
                <a:latin typeface="SB Sans Text Semibold" panose="020B0703040504020204" pitchFamily="34" charset="-52"/>
                <a:cs typeface="SB Sans Text Semibold" panose="020B0703040504020204" pitchFamily="34" charset="-52"/>
              </a:rPr>
              <a:t>Товарооборот России с дружественными странами в 202</a:t>
            </a:r>
            <a:r>
              <a:rPr lang="en-US" sz="1400" b="0" dirty="0">
                <a:solidFill>
                  <a:schemeClr val="tx2"/>
                </a:solidFill>
                <a:latin typeface="SB Sans Text Semibold" panose="020B0703040504020204" pitchFamily="34" charset="-52"/>
                <a:cs typeface="SB Sans Text Semibold" panose="020B0703040504020204" pitchFamily="34" charset="-52"/>
              </a:rPr>
              <a:t>4</a:t>
            </a:r>
            <a:r>
              <a:rPr lang="ru-RU" sz="1400" b="0" dirty="0">
                <a:solidFill>
                  <a:schemeClr val="tx2"/>
                </a:solidFill>
                <a:latin typeface="SB Sans Text Semibold" panose="020B0703040504020204" pitchFamily="34" charset="-52"/>
                <a:cs typeface="SB Sans Text Semibold" panose="020B0703040504020204" pitchFamily="34" charset="-52"/>
              </a:rPr>
              <a:t> году вырастет на $</a:t>
            </a:r>
            <a:r>
              <a:rPr lang="en-US" sz="1400" b="0" dirty="0">
                <a:solidFill>
                  <a:schemeClr val="tx2"/>
                </a:solidFill>
                <a:latin typeface="SB Sans Text Semibold" panose="020B0703040504020204" pitchFamily="34" charset="-52"/>
                <a:cs typeface="SB Sans Text Semibold" panose="020B0703040504020204" pitchFamily="34" charset="-52"/>
              </a:rPr>
              <a:t>174</a:t>
            </a:r>
            <a:r>
              <a:rPr lang="ru-RU" sz="1400" b="0" dirty="0">
                <a:solidFill>
                  <a:schemeClr val="tx2"/>
                </a:solidFill>
                <a:latin typeface="SB Sans Text Semibold" panose="020B0703040504020204" pitchFamily="34" charset="-52"/>
                <a:cs typeface="SB Sans Text Semibold" panose="020B0703040504020204" pitchFamily="34" charset="-52"/>
              </a:rPr>
              <a:t> млрд по сравнению с 2021 годом до примерно $</a:t>
            </a:r>
            <a:r>
              <a:rPr lang="en-US" sz="1400" b="0" dirty="0">
                <a:solidFill>
                  <a:schemeClr val="tx2"/>
                </a:solidFill>
                <a:latin typeface="SB Sans Text Semibold" panose="020B0703040504020204" pitchFamily="34" charset="-52"/>
                <a:cs typeface="SB Sans Text Semibold" panose="020B0703040504020204" pitchFamily="34" charset="-52"/>
              </a:rPr>
              <a:t>566</a:t>
            </a:r>
            <a:r>
              <a:rPr lang="ru-RU" sz="1400" b="0" dirty="0">
                <a:solidFill>
                  <a:schemeClr val="tx2"/>
                </a:solidFill>
                <a:latin typeface="SB Sans Text Semibold" panose="020B0703040504020204" pitchFamily="34" charset="-52"/>
                <a:cs typeface="SB Sans Text Semibold" panose="020B0703040504020204" pitchFamily="34" charset="-52"/>
              </a:rPr>
              <a:t> млрд</a:t>
            </a:r>
          </a:p>
        </p:txBody>
      </p:sp>
      <p:sp>
        <p:nvSpPr>
          <p:cNvPr id="17" name="Прямоугольник 24"/>
          <p:cNvSpPr>
            <a:spLocks noChangeArrowheads="1"/>
          </p:cNvSpPr>
          <p:nvPr/>
        </p:nvSpPr>
        <p:spPr bwMode="auto">
          <a:xfrm>
            <a:off x="595133" y="1321007"/>
            <a:ext cx="3600000" cy="217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nSpc>
                <a:spcPts val="1699"/>
              </a:lnSpc>
              <a:defRPr/>
            </a:pPr>
            <a:r>
              <a:rPr lang="ru-RU" altLang="en-US" sz="1300" dirty="0">
                <a:solidFill>
                  <a:prstClr val="black"/>
                </a:solidFill>
                <a:latin typeface="SB Sans Display Semibold" panose="020B0703040504020204"/>
                <a:ea typeface="SB Sans Display Semibold" panose="020B0703040504020204"/>
                <a:cs typeface="SB Sans Display Semibold" panose="020B0703040504020204"/>
              </a:rPr>
              <a:t>Экспорт в дружественные страны, $ млрд</a:t>
            </a:r>
          </a:p>
        </p:txBody>
      </p:sp>
      <p:sp>
        <p:nvSpPr>
          <p:cNvPr id="18" name="Прямоугольник 24"/>
          <p:cNvSpPr>
            <a:spLocks noChangeArrowheads="1"/>
          </p:cNvSpPr>
          <p:nvPr/>
        </p:nvSpPr>
        <p:spPr bwMode="auto">
          <a:xfrm>
            <a:off x="6368148" y="1282296"/>
            <a:ext cx="3600000" cy="217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nSpc>
                <a:spcPts val="1699"/>
              </a:lnSpc>
              <a:defRPr/>
            </a:pPr>
            <a:r>
              <a:rPr lang="ru-RU" altLang="en-US" sz="1300" dirty="0">
                <a:solidFill>
                  <a:prstClr val="black"/>
                </a:solidFill>
                <a:latin typeface="SB Sans Display Semibold" panose="020B0703040504020204"/>
                <a:ea typeface="SB Sans Display Semibold" panose="020B0703040504020204"/>
                <a:cs typeface="SB Sans Display Semibold" panose="020B0703040504020204"/>
              </a:rPr>
              <a:t>Импорт из дружественных стран, $ млрд</a:t>
            </a:r>
          </a:p>
        </p:txBody>
      </p:sp>
      <p:sp>
        <p:nvSpPr>
          <p:cNvPr id="10" name="Rectangle 9"/>
          <p:cNvSpPr>
            <a:spLocks noChangeArrowheads="1"/>
          </p:cNvSpPr>
          <p:nvPr/>
        </p:nvSpPr>
        <p:spPr bwMode="auto">
          <a:xfrm>
            <a:off x="725681" y="5371947"/>
            <a:ext cx="3419199" cy="77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a:t>
            </a:r>
            <a:r>
              <a:rPr lang="ru-RU" sz="800" b="0" i="1" dirty="0" err="1">
                <a:latin typeface="SB Sans Display" panose="020B0604020202020204" charset="0"/>
                <a:ea typeface="ＭＳ Ｐゴシック" pitchFamily="34" charset="-128"/>
                <a:cs typeface="SB Sans Display" panose="020B0604020202020204" charset="0"/>
              </a:rPr>
              <a:t>SberCIB</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Investment</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Research</a:t>
            </a:r>
            <a:endParaRPr lang="ru-RU" sz="800" b="0" i="1" dirty="0">
              <a:latin typeface="SB Sans Display" panose="020B0604020202020204" charset="0"/>
              <a:ea typeface="ＭＳ Ｐゴシック" pitchFamily="34" charset="-128"/>
              <a:cs typeface="SB Sans Display" panose="020B0604020202020204" charset="0"/>
            </a:endParaRPr>
          </a:p>
        </p:txBody>
      </p:sp>
      <p:sp>
        <p:nvSpPr>
          <p:cNvPr id="11" name="Rectangle 10"/>
          <p:cNvSpPr>
            <a:spLocks noChangeArrowheads="1"/>
          </p:cNvSpPr>
          <p:nvPr/>
        </p:nvSpPr>
        <p:spPr bwMode="auto">
          <a:xfrm>
            <a:off x="6368148" y="5371947"/>
            <a:ext cx="3419199" cy="77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a:t>
            </a:r>
            <a:r>
              <a:rPr lang="ru-RU" sz="800" b="0" i="1" dirty="0" err="1">
                <a:latin typeface="SB Sans Display" panose="020B0604020202020204" charset="0"/>
                <a:ea typeface="ＭＳ Ｐゴシック" pitchFamily="34" charset="-128"/>
                <a:cs typeface="SB Sans Display" panose="020B0604020202020204" charset="0"/>
              </a:rPr>
              <a:t>SberCIB</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Investment</a:t>
            </a:r>
            <a:r>
              <a:rPr lang="ru-RU" sz="800" b="0" i="1" dirty="0">
                <a:latin typeface="SB Sans Display" panose="020B0604020202020204" charset="0"/>
                <a:ea typeface="ＭＳ Ｐゴシック" pitchFamily="34" charset="-128"/>
                <a:cs typeface="SB Sans Display" panose="020B0604020202020204" charset="0"/>
              </a:rPr>
              <a:t> </a:t>
            </a:r>
            <a:r>
              <a:rPr lang="ru-RU" sz="800" b="0" i="1" dirty="0" err="1">
                <a:latin typeface="SB Sans Display" panose="020B0604020202020204" charset="0"/>
                <a:ea typeface="ＭＳ Ｐゴシック" pitchFamily="34" charset="-128"/>
                <a:cs typeface="SB Sans Display" panose="020B0604020202020204" charset="0"/>
              </a:rPr>
              <a:t>Research</a:t>
            </a:r>
            <a:endParaRPr lang="ru-RU" sz="800" b="0" i="1" dirty="0">
              <a:latin typeface="SB Sans Display" panose="020B0604020202020204" charset="0"/>
              <a:ea typeface="ＭＳ Ｐゴシック" pitchFamily="34" charset="-128"/>
              <a:cs typeface="SB Sans Display" panose="020B0604020202020204" charset="0"/>
            </a:endParaRPr>
          </a:p>
        </p:txBody>
      </p:sp>
      <p:pic>
        <p:nvPicPr>
          <p:cNvPr id="2" name="Picture 1"/>
          <p:cNvPicPr>
            <a:picLocks noChangeAspect="1"/>
          </p:cNvPicPr>
          <p:nvPr/>
        </p:nvPicPr>
        <p:blipFill>
          <a:blip r:embed="rId2"/>
          <a:stretch>
            <a:fillRect/>
          </a:stretch>
        </p:blipFill>
        <p:spPr>
          <a:xfrm>
            <a:off x="595133" y="1654084"/>
            <a:ext cx="4408188" cy="3674526"/>
          </a:xfrm>
          <a:prstGeom prst="rect">
            <a:avLst/>
          </a:prstGeom>
        </p:spPr>
      </p:pic>
      <p:pic>
        <p:nvPicPr>
          <p:cNvPr id="7" name="Picture 6"/>
          <p:cNvPicPr>
            <a:picLocks noChangeAspect="1"/>
          </p:cNvPicPr>
          <p:nvPr/>
        </p:nvPicPr>
        <p:blipFill>
          <a:blip r:embed="rId3"/>
          <a:stretch>
            <a:fillRect/>
          </a:stretch>
        </p:blipFill>
        <p:spPr>
          <a:xfrm>
            <a:off x="6368148" y="1635491"/>
            <a:ext cx="4322064" cy="3601212"/>
          </a:xfrm>
          <a:prstGeom prst="rect">
            <a:avLst/>
          </a:prstGeom>
        </p:spPr>
      </p:pic>
    </p:spTree>
    <p:extLst>
      <p:ext uri="{BB962C8B-B14F-4D97-AF65-F5344CB8AC3E}">
        <p14:creationId xmlns:p14="http://schemas.microsoft.com/office/powerpoint/2010/main" val="2013050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468880" y="457200"/>
            <a:ext cx="9418320" cy="320040"/>
          </a:xfrm>
          <a:prstGeom prst="rect">
            <a:avLst/>
          </a:prstGeom>
        </p:spPr>
        <p:txBody>
          <a:bodyPr vert="horz" anchor="ctr"/>
          <a:lstStyle/>
          <a:p>
            <a:r>
              <a:rPr lang="ru-RU" dirty="0"/>
              <a:t>Выпуск в базовых отраслях экономики начал расти с середины 2022 г.</a:t>
            </a:r>
          </a:p>
        </p:txBody>
      </p:sp>
      <p:sp>
        <p:nvSpPr>
          <p:cNvPr id="7" name="Rectangle 6"/>
          <p:cNvSpPr>
            <a:spLocks noChangeArrowheads="1"/>
          </p:cNvSpPr>
          <p:nvPr/>
        </p:nvSpPr>
        <p:spPr bwMode="auto">
          <a:xfrm>
            <a:off x="1167009" y="5972338"/>
            <a:ext cx="5029200" cy="11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 </a:t>
            </a:r>
            <a:r>
              <a:rPr lang="en-US" sz="800" b="0" i="1" dirty="0" err="1">
                <a:latin typeface="SB Sans Display" panose="020B0604020202020204" charset="0"/>
                <a:ea typeface="ＭＳ Ｐゴシック" pitchFamily="34" charset="-128"/>
                <a:cs typeface="SB Sans Display" panose="020B0604020202020204" charset="0"/>
              </a:rPr>
              <a:t>SberCIB</a:t>
            </a:r>
            <a:r>
              <a:rPr lang="en-US" sz="800" b="0" i="1" dirty="0">
                <a:latin typeface="SB Sans Display" panose="020B0604020202020204" charset="0"/>
                <a:ea typeface="ＭＳ Ｐゴシック" pitchFamily="34" charset="-128"/>
                <a:cs typeface="SB Sans Display" panose="020B0604020202020204" charset="0"/>
              </a:rPr>
              <a:t> Investment Research</a:t>
            </a:r>
          </a:p>
        </p:txBody>
      </p:sp>
      <p:sp>
        <p:nvSpPr>
          <p:cNvPr id="6" name="Прямоугольник 24"/>
          <p:cNvSpPr/>
          <p:nvPr/>
        </p:nvSpPr>
        <p:spPr>
          <a:xfrm>
            <a:off x="1167009" y="6223885"/>
            <a:ext cx="9753630" cy="218008"/>
          </a:xfrm>
          <a:prstGeom prst="rect">
            <a:avLst/>
          </a:prstGeom>
        </p:spPr>
        <p:txBody>
          <a:bodyPr wrap="square" lIns="0" tIns="0" rIns="0" bIns="0">
            <a:spAutoFit/>
          </a:bodyPr>
          <a:lstStyle/>
          <a:p>
            <a:pPr>
              <a:lnSpc>
                <a:spcPts val="1700"/>
              </a:lnSpc>
            </a:pPr>
            <a:r>
              <a:rPr lang="ru-RU" sz="1400" b="0" dirty="0">
                <a:latin typeface="SB Sans Text Semibold" panose="020B0703040504020204" pitchFamily="34" charset="-52"/>
                <a:cs typeface="SB Sans Text Semibold" panose="020B0703040504020204" pitchFamily="34" charset="-52"/>
              </a:rPr>
              <a:t>«Торможение» экономики в 4К23 – результат ужесточения ДКП</a:t>
            </a:r>
          </a:p>
        </p:txBody>
      </p:sp>
      <p:pic>
        <p:nvPicPr>
          <p:cNvPr id="2" name="Picture 1">
            <a:extLst>
              <a:ext uri="{FF2B5EF4-FFF2-40B4-BE49-F238E27FC236}">
                <a16:creationId xmlns:a16="http://schemas.microsoft.com/office/drawing/2014/main" id="{74ACC22E-C8EE-D3E7-4392-DFD26683EA11}"/>
              </a:ext>
            </a:extLst>
          </p:cNvPr>
          <p:cNvPicPr>
            <a:picLocks noChangeAspect="1"/>
          </p:cNvPicPr>
          <p:nvPr/>
        </p:nvPicPr>
        <p:blipFill>
          <a:blip r:embed="rId2"/>
          <a:stretch>
            <a:fillRect/>
          </a:stretch>
        </p:blipFill>
        <p:spPr>
          <a:xfrm>
            <a:off x="1167009" y="897701"/>
            <a:ext cx="10191364" cy="4954175"/>
          </a:xfrm>
          <a:prstGeom prst="rect">
            <a:avLst/>
          </a:prstGeom>
        </p:spPr>
      </p:pic>
    </p:spTree>
    <p:extLst>
      <p:ext uri="{BB962C8B-B14F-4D97-AF65-F5344CB8AC3E}">
        <p14:creationId xmlns:p14="http://schemas.microsoft.com/office/powerpoint/2010/main" val="3572001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xfrm>
            <a:off x="2292591" y="404664"/>
            <a:ext cx="9418320" cy="320040"/>
          </a:xfrm>
          <a:prstGeom prst="rect">
            <a:avLst/>
          </a:prstGeom>
        </p:spPr>
        <p:txBody>
          <a:bodyPr vert="horz" anchor="ctr"/>
          <a:lstStyle/>
          <a:p>
            <a:r>
              <a:rPr lang="ru-RU" dirty="0"/>
              <a:t>Производство в обрабатывающей промышленности осталось на высоком уровне</a:t>
            </a:r>
          </a:p>
        </p:txBody>
      </p:sp>
      <p:sp>
        <p:nvSpPr>
          <p:cNvPr id="7" name="Rectangle 6"/>
          <p:cNvSpPr>
            <a:spLocks noChangeArrowheads="1"/>
          </p:cNvSpPr>
          <p:nvPr/>
        </p:nvSpPr>
        <p:spPr bwMode="auto">
          <a:xfrm>
            <a:off x="2292591" y="6029144"/>
            <a:ext cx="50292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Примечание: временные ряды с поправкой на сезонность</a:t>
            </a:r>
          </a:p>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 SberCIB Investment Research</a:t>
            </a:r>
          </a:p>
        </p:txBody>
      </p:sp>
      <p:pic>
        <p:nvPicPr>
          <p:cNvPr id="2" name="Picture 1"/>
          <p:cNvPicPr>
            <a:picLocks noChangeAspect="1"/>
          </p:cNvPicPr>
          <p:nvPr/>
        </p:nvPicPr>
        <p:blipFill>
          <a:blip r:embed="rId2"/>
          <a:stretch>
            <a:fillRect/>
          </a:stretch>
        </p:blipFill>
        <p:spPr>
          <a:xfrm>
            <a:off x="2292591" y="919233"/>
            <a:ext cx="8730579" cy="4915382"/>
          </a:xfrm>
          <a:prstGeom prst="rect">
            <a:avLst/>
          </a:prstGeom>
        </p:spPr>
      </p:pic>
    </p:spTree>
    <p:extLst>
      <p:ext uri="{BB962C8B-B14F-4D97-AF65-F5344CB8AC3E}">
        <p14:creationId xmlns:p14="http://schemas.microsoft.com/office/powerpoint/2010/main" val="670190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6"/>
          <p:cNvSpPr>
            <a:spLocks noGrp="1"/>
          </p:cNvSpPr>
          <p:nvPr>
            <p:ph type="title"/>
          </p:nvPr>
        </p:nvSpPr>
        <p:spPr>
          <a:prstGeom prst="rect">
            <a:avLst/>
          </a:prstGeom>
        </p:spPr>
        <p:txBody>
          <a:bodyPr vert="horz" anchor="ctr"/>
          <a:lstStyle/>
          <a:p>
            <a:r>
              <a:rPr lang="ru-RU" dirty="0"/>
              <a:t>Потребление в реальном выражении выросло по сравнению с апрелем 2022 г.</a:t>
            </a:r>
          </a:p>
        </p:txBody>
      </p:sp>
      <p:sp>
        <p:nvSpPr>
          <p:cNvPr id="7" name="Rectangle 6"/>
          <p:cNvSpPr>
            <a:spLocks noChangeArrowheads="1"/>
          </p:cNvSpPr>
          <p:nvPr/>
        </p:nvSpPr>
        <p:spPr bwMode="auto">
          <a:xfrm>
            <a:off x="2349996" y="6188155"/>
            <a:ext cx="50292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90000"/>
              </a:lnSpc>
              <a:spcBef>
                <a:spcPct val="30000"/>
              </a:spcBef>
              <a:buClr>
                <a:srgbClr val="00548D"/>
              </a:buClr>
            </a:pPr>
            <a:r>
              <a:rPr lang="ru-RU" sz="800" b="0" dirty="0">
                <a:latin typeface="SB Sans Display" panose="020B0604020202020204" charset="0"/>
                <a:ea typeface="ＭＳ Ｐゴシック" pitchFamily="34" charset="-128"/>
                <a:cs typeface="SB Sans Display" panose="020B0604020202020204" charset="0"/>
              </a:rPr>
              <a:t>Примечание: временные ряды с поправкой на сезонность</a:t>
            </a:r>
          </a:p>
          <a:p>
            <a:pPr>
              <a:lnSpc>
                <a:spcPct val="90000"/>
              </a:lnSpc>
              <a:spcBef>
                <a:spcPct val="30000"/>
              </a:spcBef>
              <a:buClr>
                <a:srgbClr val="00548D"/>
              </a:buClr>
            </a:pPr>
            <a:r>
              <a:rPr lang="ru-RU" sz="800" b="0" i="1" dirty="0">
                <a:latin typeface="SB Sans Display" panose="020B0604020202020204" charset="0"/>
                <a:ea typeface="ＭＳ Ｐゴシック" pitchFamily="34" charset="-128"/>
                <a:cs typeface="SB Sans Display" panose="020B0604020202020204" charset="0"/>
              </a:rPr>
              <a:t>Источники: Росстат, SberCIB Investment Research</a:t>
            </a:r>
          </a:p>
        </p:txBody>
      </p:sp>
      <p:pic>
        <p:nvPicPr>
          <p:cNvPr id="3" name="Picture 2"/>
          <p:cNvPicPr>
            <a:picLocks noChangeAspect="1"/>
          </p:cNvPicPr>
          <p:nvPr/>
        </p:nvPicPr>
        <p:blipFill>
          <a:blip r:embed="rId2"/>
          <a:stretch>
            <a:fillRect/>
          </a:stretch>
        </p:blipFill>
        <p:spPr>
          <a:xfrm>
            <a:off x="2349996" y="1187858"/>
            <a:ext cx="8930765" cy="4592087"/>
          </a:xfrm>
          <a:prstGeom prst="rect">
            <a:avLst/>
          </a:prstGeom>
        </p:spPr>
      </p:pic>
    </p:spTree>
    <p:extLst>
      <p:ext uri="{BB962C8B-B14F-4D97-AF65-F5344CB8AC3E}">
        <p14:creationId xmlns:p14="http://schemas.microsoft.com/office/powerpoint/2010/main" val="2871273535"/>
      </p:ext>
    </p:extLst>
  </p:cSld>
  <p:clrMapOvr>
    <a:masterClrMapping/>
  </p:clrMapOvr>
</p:sld>
</file>

<file path=ppt/theme/theme1.xml><?xml version="1.0" encoding="utf-8"?>
<a:theme xmlns:a="http://schemas.openxmlformats.org/drawingml/2006/main" name="Custom Design">
  <a:themeElements>
    <a:clrScheme name="_SBER">
      <a:dk1>
        <a:sysClr val="windowText" lastClr="000000"/>
      </a:dk1>
      <a:lt1>
        <a:sysClr val="window" lastClr="FFFFFF"/>
      </a:lt1>
      <a:dk2>
        <a:srgbClr val="00766C"/>
      </a:dk2>
      <a:lt2>
        <a:srgbClr val="0C5059"/>
      </a:lt2>
      <a:accent1>
        <a:srgbClr val="66ADA7"/>
      </a:accent1>
      <a:accent2>
        <a:srgbClr val="7FBAB5"/>
      </a:accent2>
      <a:accent3>
        <a:srgbClr val="99C8C4"/>
      </a:accent3>
      <a:accent4>
        <a:srgbClr val="B2D6D3"/>
      </a:accent4>
      <a:accent5>
        <a:srgbClr val="CCE4E2"/>
      </a:accent5>
      <a:accent6>
        <a:srgbClr val="E5F1F0"/>
      </a:accent6>
      <a:hlink>
        <a:srgbClr val="1A847B"/>
      </a:hlink>
      <a:folHlink>
        <a:srgbClr val="4D9F98"/>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22636</TotalTime>
  <Words>4417</Words>
  <Application>Microsoft Macintosh PowerPoint</Application>
  <PresentationFormat>Произвольный</PresentationFormat>
  <Paragraphs>302</Paragraphs>
  <Slides>38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38</vt:i4>
      </vt:variant>
    </vt:vector>
  </HeadingPairs>
  <TitlesOfParts>
    <vt:vector size="46" baseType="lpstr">
      <vt:lpstr>Arial</vt:lpstr>
      <vt:lpstr>SB Sans Display</vt:lpstr>
      <vt:lpstr>SB Sans Display Semibold</vt:lpstr>
      <vt:lpstr>SB Sans Text</vt:lpstr>
      <vt:lpstr>SB Sans Text Light</vt:lpstr>
      <vt:lpstr>SB Sans Text Semibold</vt:lpstr>
      <vt:lpstr>Wingdings</vt:lpstr>
      <vt:lpstr>Custom Design</vt:lpstr>
      <vt:lpstr>Презентация PowerPoint</vt:lpstr>
      <vt:lpstr>МВФ повысил прогноз роста глобального ВВП на 2025 год до 3,3%</vt:lpstr>
      <vt:lpstr>Доля дружественных стран в мировом ВВП продолжит расти</vt:lpstr>
      <vt:lpstr>По размеру ВВП Россия остается на шестом месте в мире</vt:lpstr>
      <vt:lpstr>Нарушение привычных торговых связей с недружественными странами означает необходимость перестройки экономики</vt:lpstr>
      <vt:lpstr>Индия и Китай останутся ключевыми торговыми партнерами России  в 2024 году</vt:lpstr>
      <vt:lpstr>Выпуск в базовых отраслях экономики начал расти с середины 2022 г.</vt:lpstr>
      <vt:lpstr>Производство в обрабатывающей промышленности осталось на высоком уровне</vt:lpstr>
      <vt:lpstr>Потребление в реальном выражении выросло по сравнению с апрелем 2022 г.</vt:lpstr>
      <vt:lpstr>Остальные базовые отрасли также растут</vt:lpstr>
      <vt:lpstr>Опросы свидетельствуют об оптимизме бизнеса</vt:lpstr>
      <vt:lpstr>Темпы роста ВВП замедлились в 2К24</vt:lpstr>
      <vt:lpstr>В среднесрочной перспективе темпы роста инвестиций останутся достаточно высокими</vt:lpstr>
      <vt:lpstr>В 1К24 инвестиции превышали уровень 1К22 на 15,6%</vt:lpstr>
      <vt:lpstr>Динамика инвестиций по отраслям</vt:lpstr>
      <vt:lpstr>Динамика рабочей силы до 2028 года будет положительной благодаря продолжению пенсионной реформы и притоку мигрантов</vt:lpstr>
      <vt:lpstr>Безработица в 2024 году опустилась ниже 3%</vt:lpstr>
      <vt:lpstr>Презентация PowerPoint</vt:lpstr>
      <vt:lpstr>Вклад ключевых факторов в темпы роста ВВП</vt:lpstr>
      <vt:lpstr>Расходы бюджета не будут снижаться существенно ниже 19% ВВП</vt:lpstr>
      <vt:lpstr>Бюджет на 2024 г. подразумевает резкий рост расходов на оборону и социальную политику</vt:lpstr>
      <vt:lpstr>Эмиссионный эффект от использования ФНБ и привлечения долга  снизится в 2024 году</vt:lpstr>
      <vt:lpstr>Налоговая нагрузка вырастет на 1,3% ВВП</vt:lpstr>
      <vt:lpstr>Баланс бюджетов стран G20 в 2024 году, % ВВП</vt:lpstr>
      <vt:lpstr>Рост долга будет умеренным, % ВВП</vt:lpstr>
      <vt:lpstr>Презентация PowerPoint</vt:lpstr>
      <vt:lpstr>Рост денежной массы замедлится в 2024-2030 годах</vt:lpstr>
      <vt:lpstr>Базовая инфляция превысила целевой уровень в мае прошлого года</vt:lpstr>
      <vt:lpstr>Годовая инфляция в 2023 году составила 7,4%, а в 2024 году мы ожидаем, что она замедлится до 6,5%</vt:lpstr>
      <vt:lpstr>Доля юаня и рубля в расчетах по внешней торговле резко выросла </vt:lpstr>
      <vt:lpstr>Реальный эффективный курс рубля ослаб на фоне  сокращения экспорта и торгового баланса</vt:lpstr>
      <vt:lpstr>Импорт сократился в 2024 году, $ млрд в месяц</vt:lpstr>
      <vt:lpstr>Ожидаемые обменные курсы валют на конец периода</vt:lpstr>
      <vt:lpstr>Экспорт в 2024 году будет почти на уровне 2023 года</vt:lpstr>
      <vt:lpstr>Положительное сальдо счета текущих операций стабилизируется на уровне $10-20 млрд в среднесрочной перспективе</vt:lpstr>
      <vt:lpstr>Среднегодовой курс рубля к доллару в 2024 году ожидается на уровне около 90</vt:lpstr>
      <vt:lpstr>Презентация PowerPoint</vt:lpstr>
      <vt:lpstr>Презентация PowerPoint</vt:lpstr>
    </vt:vector>
  </TitlesOfParts>
  <Company>Sberbank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Orlov</dc:creator>
  <cp:lastModifiedBy>Microsoft Office User</cp:lastModifiedBy>
  <cp:revision>3214</cp:revision>
  <cp:lastPrinted>2024-08-12T07:53:38Z</cp:lastPrinted>
  <dcterms:created xsi:type="dcterms:W3CDTF">2008-10-09T11:19:04Z</dcterms:created>
  <dcterms:modified xsi:type="dcterms:W3CDTF">2024-09-10T08:36:54Z</dcterms:modified>
</cp:coreProperties>
</file>