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6" r:id="rId2"/>
    <p:sldId id="299" r:id="rId3"/>
    <p:sldId id="303" r:id="rId4"/>
    <p:sldId id="304" r:id="rId5"/>
    <p:sldId id="305" r:id="rId6"/>
    <p:sldId id="306" r:id="rId7"/>
    <p:sldId id="307" r:id="rId8"/>
    <p:sldId id="308" r:id="rId9"/>
    <p:sldId id="302" r:id="rId10"/>
    <p:sldId id="309" r:id="rId11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2" autoAdjust="0"/>
    <p:restoredTop sz="94660"/>
  </p:normalViewPr>
  <p:slideViewPr>
    <p:cSldViewPr>
      <p:cViewPr varScale="1">
        <p:scale>
          <a:sx n="81" d="100"/>
          <a:sy n="81" d="100"/>
        </p:scale>
        <p:origin x="65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24634-23C4-4DDD-B14D-067618F2DB0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380FA-3BCF-4B65-B9AB-502B810CCF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86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380FA-3BCF-4B65-B9AB-502B810CCFB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57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7175" y="0"/>
            <a:ext cx="142875" cy="75565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0090" y="450215"/>
            <a:ext cx="1858518" cy="2095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818369" y="7134859"/>
            <a:ext cx="207009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150"/>
              </a:lnSpc>
            </a:pPr>
            <a:fld id="{81D60167-4931-47E6-BA6A-407CBD079E47}" type="slidenum">
              <a:rPr spc="-25"/>
              <a:t>‹#›</a:t>
            </a:fld>
            <a:endParaRPr spc="-2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akupki.admsurgut.ru/cms/chapter.do?chapterId=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estr.digital.gov.ru/reestr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ac-reestr.digital.gov.ru/reestr/" TargetMode="External"/><Relationship Id="rId4" Type="http://schemas.openxmlformats.org/officeDocument/2006/relationships/hyperlink" Target="https://normativ.kontur.ru/document?moduleId=1&amp;documentId=309965#l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704" y="6420021"/>
            <a:ext cx="10668337" cy="0"/>
          </a:xfrm>
          <a:custGeom>
            <a:avLst/>
            <a:gdLst/>
            <a:ahLst/>
            <a:cxnLst/>
            <a:rect l="l" t="t" r="r" b="b"/>
            <a:pathLst>
              <a:path w="12163425">
                <a:moveTo>
                  <a:pt x="0" y="0"/>
                </a:moveTo>
                <a:lnTo>
                  <a:pt x="12163425" y="0"/>
                </a:lnTo>
              </a:path>
            </a:pathLst>
          </a:custGeom>
          <a:ln w="9144">
            <a:solidFill>
              <a:srgbClr val="003A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9900" y="2181225"/>
            <a:ext cx="9829800" cy="2227239"/>
          </a:xfrm>
          <a:prstGeom prst="rect">
            <a:avLst/>
          </a:prstGeom>
        </p:spPr>
        <p:txBody>
          <a:bodyPr vert="horz" wrap="square" lIns="0" tIns="11139" rIns="0" bIns="0" rtlCol="0">
            <a:spAutoFit/>
          </a:bodyPr>
          <a:lstStyle/>
          <a:p>
            <a:pPr marL="11139" algn="ctr">
              <a:spcBef>
                <a:spcPts val="88"/>
              </a:spcBef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заявки на участие в закупке с учетом требований постановления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23.12.2024 № 1875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«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предоставлению национального режима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закупок товаров, работ, услуг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государственных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нужд, закупок товаров, работ, услуг отдельными видами юридических лиц»</a:t>
            </a:r>
            <a:endParaRPr sz="2400" b="1" spc="-9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9900" y="6981825"/>
            <a:ext cx="2526819" cy="218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39">
              <a:lnSpc>
                <a:spcPts val="1741"/>
              </a:lnSpc>
            </a:pPr>
            <a:r>
              <a:rPr lang="ru-RU" sz="1491" spc="-9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Сургут, </a:t>
            </a:r>
            <a:r>
              <a:rPr lang="ru-RU" sz="1491" spc="-9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2025 года</a:t>
            </a:r>
            <a:endParaRPr sz="149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96554" y="733425"/>
            <a:ext cx="10479309" cy="307777"/>
          </a:xfrm>
        </p:spPr>
        <p:txBody>
          <a:bodyPr/>
          <a:lstStyle/>
          <a:p>
            <a:pPr algn="ctr"/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муниципальных закупок Администрации города</a:t>
            </a:r>
            <a:endParaRPr 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06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4574" y="2333625"/>
            <a:ext cx="9220200" cy="615553"/>
          </a:xfrm>
        </p:spPr>
        <p:txBody>
          <a:bodyPr/>
          <a:lstStyle/>
          <a:p>
            <a:pPr algn="ctr"/>
            <a:r>
              <a:rPr lang="ru-RU" sz="4000" i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i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4574" y="3248025"/>
            <a:ext cx="975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изменениях закупочного законодательства, свежих письмах регулятора, сведения о бесплатных вебинарах на актуальные темы размещается в системе </a:t>
            </a:r>
            <a:br>
              <a:rPr lang="ru-RU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«АЦК-Муниципальный заказ» в разделе «Новости» </a:t>
            </a:r>
          </a:p>
          <a:p>
            <a:pPr lvl="0" algn="ctr"/>
            <a:r>
              <a:rPr lang="ru-RU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ссылке: </a:t>
            </a:r>
            <a:r>
              <a:rPr lang="en-US" sz="1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http://zakupki.admsurgut.ru/cms/chapter.do?chapterId=4</a:t>
            </a:r>
            <a:endParaRPr lang="ru-RU" sz="18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9100" y="6753225"/>
            <a:ext cx="853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</a:pPr>
            <a:r>
              <a:rPr lang="ru-RU" sz="180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муниципальных закупок Администрации города Сургута, 2025 г.</a:t>
            </a:r>
            <a:endParaRPr lang="ru-RU" sz="1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40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307777"/>
          </a:xfrm>
        </p:spPr>
        <p:txBody>
          <a:bodyPr/>
          <a:lstStyle/>
          <a:p>
            <a:pPr algn="ctr"/>
            <a:r>
              <a:rPr lang="ru-RU" sz="20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используемых сокращений: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240" y="657225"/>
            <a:ext cx="9624060" cy="6766843"/>
          </a:xfrm>
        </p:spPr>
        <p:txBody>
          <a:bodyPr lIns="36000" tIns="36000" rIns="36000" bIns="36000"/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44-ФЗ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Федеральный закон от 05.04.2013 № 44-ФЗ «О контрактной системе в сфере закупок товаров, работ, услуг для обеспечения государственных и муниципальных нужд»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№ 488-ФЗ –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31.12.2014 № 488-ФЗ «О промышленной политике в Российской Федерации»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1875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 Постановление Правительства Российской Федерации от 23.12.2024 № 1875 «О мерах </a:t>
            </a:r>
            <a:b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предоставлению национального режима при осуществлении закупок товаров, работ, услуг для обеспечения государственных и муниципальных нужд, закупок товаров, работ, услуг отдельными видами юридических лиц»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719 –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17.07.2015 № 719 «О подтверждении производства российской промышленной продукции»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656 –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08.06.2018 № 656 «О требованиях к операторам электронных площадок, операторам специализированных электронных площадок, электронным площадкам, специализированным электронным площадкам и функционированию электронных площадок, специализированных электронных площадок, подтверждении соответствия таким требованиям, об утрате юридическим лицом статуса оператора электронной площадки, оператора специализированной электронной площадки»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325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Постановление Правительства РФ от 23.03.2017 № 325 «Об утверждении дополнительных требований к программам для электронных вычислительных машин и базам данных, сведения о которых включены в реестр российского программного обеспечения, и внесении изменений в Правила формирования </a:t>
            </a:r>
            <a:b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ведения единого реестра российских программ для электронных вычислительных машин и баз данных»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ЕАЭС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Евразийский экономический союз (Российская Федерация, Республика Армения, Республика Беларусь, Республика Казахстан, Кыргызская Республика)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РРПП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 реестр российской промышленной продукции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программы для электронных вычислительных машин и (или) баз данных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СПИК –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специальный инвестиционный контракт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ЕРПТ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евразийский реестр промышленных товаров государств - членов ЕАЭС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ЭТП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электронная торговая площадка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ОКСМ –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общероссийский классификатор стран мира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sz="15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Сертификат СТ-1 - сертификат </a:t>
            </a:r>
            <a:r>
              <a:rPr lang="ru-RU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о происхождении товара</a:t>
            </a:r>
            <a:r>
              <a:rPr lang="ru-RU" sz="15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>
                <a:latin typeface="Times New Roman" panose="02020603050405020304" pitchFamily="18" charset="0"/>
                <a:cs typeface="Times New Roman" panose="02020603050405020304" pitchFamily="18" charset="0"/>
              </a:rPr>
              <a:t>выданный уполномоченным органом (организацией) государства - члена </a:t>
            </a:r>
            <a:r>
              <a:rPr lang="ru-RU" sz="1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ЕАЭС</a:t>
            </a:r>
            <a:endParaRPr lang="ru-RU" sz="15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1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240" y="657225"/>
            <a:ext cx="9624060" cy="6705288"/>
          </a:xfrm>
        </p:spPr>
        <p:txBody>
          <a:bodyPr lIns="36000" tIns="36000" rIns="36000" bIns="36000"/>
          <a:lstStyle/>
          <a:p>
            <a:pPr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656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заявка на участие в закупке формируется участником закупки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электронной площадки, путем заполнения экранных форм ее веб-интерфейса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(или) приложения электронного документа, содержащего информацию, сформированную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электронной площадки, в том числе электронного образа бумажного документа (документа на бумажном носителе, преобразованного в электронную форму путем сканирования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сохранением его реквизитов в файле в формате PDF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заполнении экранных форм подлежат указанию: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товарный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знак (при наличии у товара товарного знака);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характеристики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предлагаемого участником закупки товара;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наименование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происхождения товара, в соответствии с ОКСМ;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номер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реестровой записи (при наличии такого номера) из РРПП, предусмотренного Законом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488-ФЗ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, в соответствии с требованиями ПП РФ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1875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1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 номер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реестровой записи (при наличии такого номера) из ЕРПТ, в соответствии с требованиями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 1875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порядковый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реестровой записи (при наличии такого порядкового номера) из единого реестра российских программ для электронных вычислительных машин и баз данных в отношении программы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электронных вычислительных машин и (или) баз данных, в соответствии с требованиями ПП РФ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1875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порядковый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реестровой записи (при наличии такого порядкового номера) из единого реестра программ для электронных вычислительных машин и баз данных из государств - членов Евразийского экономического союза, за исключением Российской Федерации, в отношении программного обеспечения,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требованиями ПП РФ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1875.</a:t>
            </a: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незаполнении экранных форм веб-интерфейса</a:t>
            </a:r>
            <a:r>
              <a:rPr lang="ru-RU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электронной площадки, заявка на участие в закупке </a:t>
            </a:r>
            <a:r>
              <a:rPr lang="ru-RU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площадке </a:t>
            </a:r>
            <a:r>
              <a:rPr lang="ru-RU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не формируется.</a:t>
            </a: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5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200025"/>
            <a:ext cx="9624060" cy="553998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ПРИМЕНЕНИЯ НАЦИОНАЛЬНОГО РЕЖИМА ПО ЗАКОНУ № 44-ФЗ</a:t>
            </a:r>
            <a:r>
              <a:rPr lang="ru-RU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(кроме закупок в медицинской сфере, оборонного заказа)</a:t>
            </a:r>
            <a:endParaRPr lang="ru-RU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6461" y="754023"/>
            <a:ext cx="9765030" cy="1550031"/>
          </a:xfrm>
        </p:spPr>
        <p:txBody>
          <a:bodyPr lIns="36000" tIns="36000" rIns="36000" bIns="36000"/>
          <a:lstStyle/>
          <a:p>
            <a:pPr algn="just"/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ПП РФ № 1875 унифицировало и конкретизировало условия применения национального режима (нацрежим), который установил три механизма нацрежима в закупках: </a:t>
            </a:r>
          </a:p>
          <a:p>
            <a:pPr lvl="0" algn="just"/>
            <a:r>
              <a:rPr lang="ru-RU" sz="1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 </a:t>
            </a:r>
            <a:r>
              <a:rPr lang="ru-RU" sz="1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ЗАПРЕТ</a:t>
            </a:r>
            <a:endParaRPr lang="ru-RU" sz="1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на </a:t>
            </a:r>
            <a:r>
              <a:rPr lang="ru-RU" sz="1600" i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закупку товаров иностранного происхождения (в том числе поставляемых при выполнении закупаемых работ, оказании закупаемых услуг), работ, услуг выполняемых, оказываемых иностранными гражданами или юридическими лицами (приложение № 1 к ПП РФ № 1875). Перечень включает 151 позицию</a:t>
            </a:r>
            <a:r>
              <a:rPr lang="ru-RU" sz="1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2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47515" y="2286"/>
            <a:ext cx="198120" cy="7560564"/>
          </a:xfrm>
          <a:prstGeom prst="rect">
            <a:avLst/>
          </a:prstGeom>
          <a:solidFill>
            <a:srgbClr val="FF0000"/>
          </a:solidFill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630696"/>
              </p:ext>
            </p:extLst>
          </p:nvPr>
        </p:nvGraphicFramePr>
        <p:xfrm>
          <a:off x="393698" y="2272412"/>
          <a:ext cx="9765032" cy="5218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2">
                  <a:extLst>
                    <a:ext uri="{9D8B030D-6E8A-4147-A177-3AD203B41FA5}">
                      <a16:colId xmlns:a16="http://schemas.microsoft.com/office/drawing/2014/main" val="2209627997"/>
                    </a:ext>
                  </a:extLst>
                </a:gridCol>
                <a:gridCol w="1690204">
                  <a:extLst>
                    <a:ext uri="{9D8B030D-6E8A-4147-A177-3AD203B41FA5}">
                      <a16:colId xmlns:a16="http://schemas.microsoft.com/office/drawing/2014/main" val="355955847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72160075"/>
                    </a:ext>
                  </a:extLst>
                </a:gridCol>
                <a:gridCol w="3579026">
                  <a:extLst>
                    <a:ext uri="{9D8B030D-6E8A-4147-A177-3AD203B41FA5}">
                      <a16:colId xmlns:a16="http://schemas.microsoft.com/office/drawing/2014/main" val="421219602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позиции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поизиции, на которую действует запрет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документ/информация (</a:t>
                      </a:r>
                      <a:r>
                        <a:rPr lang="ru-RU" sz="13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 1875)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44936"/>
                  </a:ext>
                </a:extLst>
              </a:tr>
              <a:tr h="338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России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ЕАЭС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(кроме России)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774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— 145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Промышленные товары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реестровой записи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РРПП,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справка,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подтверждающая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СПИК, предусмотренная ПП РФ № 719,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3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реестровой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записи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РРПП, </a:t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 </a:t>
                      </a:r>
                      <a:r>
                        <a:rPr lang="ru-RU" sz="1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300" i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44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 о совокупном количестве баллов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 выполнение (освоение) на территории Российской Федерации соответствующих операций (условий) (если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установлены ПП РФ </a:t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719 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требования 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совокупном количестве баллов), которое составляет или превышает значение, определенное ПП РФ №719, включая значение, определенное для целей осуществления закупок)</a:t>
                      </a:r>
                    </a:p>
                    <a:p>
                      <a:pPr indent="2044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об уровне радиоэлектронной продукции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(для товара, являющегося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ПП РФ № 719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радиоэлектронной продукцией первого уровня или радиоэлектронной продукцией второго уровня)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289560" algn="l"/>
                        </a:tabLst>
                      </a:pPr>
                      <a:r>
                        <a:rPr lang="ru-RU" sz="1300" b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сертификата СТ-1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 случае, </a:t>
                      </a:r>
                      <a: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правом </a:t>
                      </a:r>
                      <a:r>
                        <a:rPr lang="ru-RU" sz="1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ЕАЭС не предусмотрено подтверждение страны происхождения товара путем предоставления информации </a:t>
                      </a:r>
                      <a: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3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евразийского реестра промышленных товаров),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4765"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3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4765"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реестровой записи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ЕРПТ, 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 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indent="110490"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sz="13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 о совокупном количестве баллов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выполнение на территории ЕАЭС соответствующих операций (условий),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установлены правом ЕАЭС требования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совокупном количестве баллов), которое составляет или превышает значение, определенное правом ЕАЭС,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10490"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 уровне радиоэлектронной продукции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(для товара, являющегося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 с правом ЕАЭС радиоэлектронной продукцией первого уровня или радиоэлектронной продукцией второго уровня)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4702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063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47515" y="2286"/>
            <a:ext cx="198120" cy="7560564"/>
          </a:xfrm>
          <a:prstGeom prst="rect">
            <a:avLst/>
          </a:prstGeom>
          <a:solidFill>
            <a:srgbClr val="FF0000"/>
          </a:solidFill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301678"/>
              </p:ext>
            </p:extLst>
          </p:nvPr>
        </p:nvGraphicFramePr>
        <p:xfrm>
          <a:off x="317500" y="428625"/>
          <a:ext cx="9765032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20962799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55955847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72160075"/>
                    </a:ext>
                  </a:extLst>
                </a:gridCol>
                <a:gridCol w="3440432">
                  <a:extLst>
                    <a:ext uri="{9D8B030D-6E8A-4147-A177-3AD203B41FA5}">
                      <a16:colId xmlns:a16="http://schemas.microsoft.com/office/drawing/2014/main" val="421219602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позиции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3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поизиции, на которую действует запрет</a:t>
                      </a:r>
                      <a:endParaRPr lang="ru-RU" sz="13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документ/информация (</a:t>
                      </a:r>
                      <a:r>
                        <a:rPr lang="ru-RU" sz="13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 1875)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449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России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ЕАЭС 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(кроме России)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774406"/>
                  </a:ext>
                </a:extLst>
              </a:tr>
              <a:tr h="2052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для  ЭВМ и/или базы данных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дополнительных требований: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300" b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порядковый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реестровой записи из </a:t>
                      </a:r>
                      <a:r>
                        <a:rPr lang="ru-RU" sz="130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реестра российского ПО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дополнительными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требованиями:</a:t>
                      </a:r>
                      <a:endParaRPr lang="ru-RU" sz="13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порядковый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реестровой записи из </a:t>
                      </a:r>
                      <a:r>
                        <a:rPr lang="ru-RU" sz="130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реестра российского ПО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содержащей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 о соответствии дополнительным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требованиям к  ПО (только для ПО,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которому применяют дополнительные требования по </a:t>
                      </a:r>
                      <a:r>
                        <a:rPr lang="ru-RU" sz="130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ПП РФ № 325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 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дополнительных требований: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300" b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порядковый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реестровой записи из </a:t>
                      </a:r>
                      <a:r>
                        <a:rPr lang="ru-RU" sz="130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реестра ПО ЕАЭС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дополнительными требованиями: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300" b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порядковый </a:t>
                      </a: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реестровой записи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ru-RU" sz="13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реестра </a:t>
                      </a:r>
                      <a:r>
                        <a:rPr lang="ru-RU" sz="130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ПО </a:t>
                      </a:r>
                      <a:r>
                        <a:rPr lang="ru-RU" sz="130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ЕАЭС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3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содержащей</a:t>
                      </a:r>
                      <a:r>
                        <a:rPr lang="ru-RU" sz="13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</a:t>
                      </a:r>
                      <a:r>
                        <a:rPr lang="ru-RU" sz="1300" b="1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1300" b="1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</a:t>
                      </a:r>
                      <a:r>
                        <a:rPr lang="ru-RU" sz="1300" b="1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дополнительным</a:t>
                      </a:r>
                      <a:r>
                        <a:rPr lang="ru-RU" sz="1300" b="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требованиям 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 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4702911"/>
                  </a:ext>
                </a:extLst>
              </a:tr>
              <a:tr h="11734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147 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3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 по аудиту, финансовым консультациям и бухгалтерскому учету, консультирование по вопросам налогов и финансового управления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23987944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17500" y="5153025"/>
            <a:ext cx="9765032" cy="203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 применении запрета </a:t>
            </a:r>
            <a:r>
              <a:rPr lang="ru-RU" sz="1800" b="1" i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нельзя</a:t>
            </a: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 </a:t>
            </a:r>
            <a:endParaRPr lang="ru-RU" sz="140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заменить товар на импортный;</a:t>
            </a:r>
            <a:endParaRPr lang="ru-RU" sz="140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заключить контракт на поставку иностранного товара с единственным поставщиком;</a:t>
            </a:r>
            <a:endParaRPr lang="ru-RU" sz="140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заключить контракт с иностранным лицом по итогам закупки у единственного поставщика.</a:t>
            </a:r>
            <a:endParaRPr lang="ru-RU" sz="140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i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отечественные товары без подтверждающей информации/документов о происхождении заказчики приравнивают к иностранным</a:t>
            </a:r>
            <a:endParaRPr lang="ru-RU" sz="16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17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660" y="43153"/>
            <a:ext cx="9765030" cy="965255"/>
          </a:xfrm>
        </p:spPr>
        <p:txBody>
          <a:bodyPr lIns="36000" tIns="36000" rIns="36000" bIns="36000"/>
          <a:lstStyle/>
          <a:p>
            <a:pPr lvl="0" algn="just"/>
            <a:r>
              <a:rPr lang="ru-RU" sz="1600" b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 </a:t>
            </a:r>
            <a:r>
              <a:rPr lang="ru-RU" sz="1600" b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</a:t>
            </a:r>
            <a:endParaRPr lang="ru-RU" sz="160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</a:t>
            </a:r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на закупку товаров иностранного происхождения (в том числе поставляемых при выполнении закупаемых работ, оказании закупаемых услуг), работ, услуг, выполняемых, оказываемых иностранными гражданами или юридическими лицами (приложение № 2 к ПП РФ № 1875). Перечень включает 465 позиций: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163394"/>
              </p:ext>
            </p:extLst>
          </p:nvPr>
        </p:nvGraphicFramePr>
        <p:xfrm>
          <a:off x="165099" y="1038225"/>
          <a:ext cx="10044152" cy="6270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1">
                  <a:extLst>
                    <a:ext uri="{9D8B030D-6E8A-4147-A177-3AD203B41FA5}">
                      <a16:colId xmlns:a16="http://schemas.microsoft.com/office/drawing/2014/main" val="2209627997"/>
                    </a:ext>
                  </a:extLst>
                </a:gridCol>
                <a:gridCol w="1291262">
                  <a:extLst>
                    <a:ext uri="{9D8B030D-6E8A-4147-A177-3AD203B41FA5}">
                      <a16:colId xmlns:a16="http://schemas.microsoft.com/office/drawing/2014/main" val="3559558471"/>
                    </a:ext>
                  </a:extLst>
                </a:gridCol>
                <a:gridCol w="4624304">
                  <a:extLst>
                    <a:ext uri="{9D8B030D-6E8A-4147-A177-3AD203B41FA5}">
                      <a16:colId xmlns:a16="http://schemas.microsoft.com/office/drawing/2014/main" val="472160075"/>
                    </a:ext>
                  </a:extLst>
                </a:gridCol>
                <a:gridCol w="3442785">
                  <a:extLst>
                    <a:ext uri="{9D8B030D-6E8A-4147-A177-3AD203B41FA5}">
                      <a16:colId xmlns:a16="http://schemas.microsoft.com/office/drawing/2014/main" val="4212196026"/>
                    </a:ext>
                  </a:extLst>
                </a:gridCol>
              </a:tblGrid>
              <a:tr h="34671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пози-ции</a:t>
                      </a:r>
                      <a:endParaRPr lang="ru-RU" sz="11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поизиции, </a:t>
                      </a:r>
                    </a:p>
                    <a:p>
                      <a:pPr algn="ctr"/>
                      <a:r>
                        <a:rPr lang="ru-RU" sz="11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которую действует запрет</a:t>
                      </a:r>
                      <a:endParaRPr lang="ru-RU" sz="11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документ/информация (</a:t>
                      </a:r>
                      <a:r>
                        <a:rPr lang="ru-RU" sz="11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 1875)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44936"/>
                  </a:ext>
                </a:extLst>
              </a:tr>
              <a:tr h="3229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России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ЕАЭС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(кроме России)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774406"/>
                  </a:ext>
                </a:extLst>
              </a:tr>
              <a:tr h="2362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 — 190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Промышленные товары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 записи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справка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подтверждающая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СПИК, предусмотренная ПП РФ № 719,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2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записи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 числе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 совокупном количестве баллов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 выполнение (освоение) на территории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РФ соответствующих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операций (условий) (если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установлены ПП РФ № 719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требования о совокупном количестве баллов), которое составляет или превышает значение, определенное ПП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РФ № 719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включая значение, определенное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целей осуществления закупок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сертификата СТ-1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 случае, </a:t>
                      </a:r>
                      <a: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правом ЕАЭС не предусмотрено подтверждение страны происхождения товара путем предоставления информации </a:t>
                      </a:r>
                      <a: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евразийского реестра промышленных товаров),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2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289560" algn="l"/>
                        </a:tabLst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 записи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из 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ЕРПТ,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289560" algn="l"/>
                        </a:tabLst>
                      </a:pP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 о совокупном количестве баллов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выполнение на территории ЕАЭС соответствующих операций (условий)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685" algn="just"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4702911"/>
                  </a:ext>
                </a:extLst>
              </a:tr>
              <a:tr h="1826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  <a:r>
                        <a:rPr lang="ru-RU" sz="1100" baseline="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10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Радиоэлектронная </a:t>
                      </a:r>
                      <a:r>
                        <a:rPr lang="ru-RU" sz="110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 записи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</a:t>
                      </a:r>
                      <a:r>
                        <a:rPr lang="ru-RU" sz="1200" b="1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справка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подтверждающая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СПИК, предусмотренная ПП РФ № 719,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200" b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записи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РРПП,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 числе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 совокупном количестве баллов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 выполнение (освоение) на территории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РФ соответствующих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операций (условий) (если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установлены ПП РФ № 719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требования о совокупном количестве баллов), которое составляет или превышает значение, определенное ПП РФ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719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включая значение, определенное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целей осуществления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закупок)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</a:t>
                      </a: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 уровне радиоэлектронной продукции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(для товара, являющегося в соответствии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ПП РФ № 719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радиоэлектронной продукцией первого уровня </a:t>
                      </a: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радиоэлектронной продукцией второго уровня)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сертификата СТ-1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 случае, </a:t>
                      </a:r>
                      <a: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</a:t>
                      </a: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правом ЕАЭС не предусмотрено подтверждение страны происхождения товара путем предоставления информации </a:t>
                      </a:r>
                      <a: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i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евразийского реестра промышленных товаров),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34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или</a:t>
                      </a:r>
                      <a:endParaRPr lang="ru-RU" sz="1200" b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349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реестровой записи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из ЕРПТ,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который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содержит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том числе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2349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совокупном количестве баллов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 выполнение на территории ЕАЭС соответствующих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условий</a:t>
                      </a:r>
                    </a:p>
                    <a:p>
                      <a:pPr marL="2349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информацию </a:t>
                      </a: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 уровне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радиоэлектронной продукции (для товара, являющегося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соответствии с правом ЕАЭС радиоэлектронной продукцией первого или второго уровня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1498902"/>
                  </a:ext>
                </a:extLst>
              </a:tr>
            </a:tbl>
          </a:graphicData>
        </a:graphic>
      </p:graphicFrame>
      <p:pic>
        <p:nvPicPr>
          <p:cNvPr id="8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6620" y="0"/>
            <a:ext cx="198119" cy="754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05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537278"/>
              </p:ext>
            </p:extLst>
          </p:nvPr>
        </p:nvGraphicFramePr>
        <p:xfrm>
          <a:off x="317500" y="428625"/>
          <a:ext cx="9765032" cy="2310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20962799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55955847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472160075"/>
                    </a:ext>
                  </a:extLst>
                </a:gridCol>
                <a:gridCol w="2145032">
                  <a:extLst>
                    <a:ext uri="{9D8B030D-6E8A-4147-A177-3AD203B41FA5}">
                      <a16:colId xmlns:a16="http://schemas.microsoft.com/office/drawing/2014/main" val="4212196026"/>
                    </a:ext>
                  </a:extLst>
                </a:gridCol>
              </a:tblGrid>
              <a:tr h="349849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позиции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 поизиции, </a:t>
                      </a:r>
                      <a:br>
                        <a:rPr lang="ru-RU" sz="1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которую действует запрет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документ/информация (</a:t>
                      </a:r>
                      <a:r>
                        <a:rPr lang="ru-RU" sz="1400" b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ПП РФ № 1875)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44936"/>
                  </a:ext>
                </a:extLst>
              </a:tr>
              <a:tr h="402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России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 товаров из ЕАЭС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(кроме России)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774406"/>
                  </a:ext>
                </a:extLst>
              </a:tr>
              <a:tr h="958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350 </a:t>
                      </a:r>
                      <a:r>
                        <a:rPr lang="ru-RU" sz="1400" i="1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— 433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изделия и оборудование, лекарственные препараты, относящиеся к жизненно необходимым и важнейшим лекарственным препаратам (ЖНВЛП)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рассматриваем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рассматриваем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4702911"/>
                  </a:ext>
                </a:extLst>
              </a:tr>
              <a:tr h="5750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434</a:t>
                      </a:r>
                      <a:r>
                        <a:rPr lang="ru-RU" sz="14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— 465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2222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Продовольственная продукция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страна происхождения по ОКСМ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1498902"/>
                  </a:ext>
                </a:extLst>
              </a:tr>
            </a:tbl>
          </a:graphicData>
        </a:graphic>
      </p:graphicFrame>
      <p:pic>
        <p:nvPicPr>
          <p:cNvPr id="8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6620" y="0"/>
            <a:ext cx="198119" cy="754532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7500" y="2943225"/>
            <a:ext cx="9765032" cy="4212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800" i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более лояльная мера нацрежима. Суть ее в том, что в закупках заказчик отклоняет все «иностранные» заявки, если на участие подана хотя бы одна «российская», соответствующая требованиям. Правило называется «второй лишний».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800" i="1" smtClean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i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 применении ограничений заказчики </a:t>
            </a:r>
            <a:r>
              <a:rPr lang="ru-RU" sz="1800" b="1" i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 могут</a:t>
            </a: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заменить товар на импортный;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заменить российского исполнителя на нерезидента;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i="1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заменить товар первого уровня радиоэлектронной продукции на товар второго уровня или иностранный.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80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Механизм ограничения также применяют в закупках «с полки» по части 12 статьи 93 Закона № 44-ФЗ. </a:t>
            </a:r>
            <a:endParaRPr lang="ru-RU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i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59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7500" y="344705"/>
            <a:ext cx="9765030" cy="6843788"/>
          </a:xfrm>
        </p:spPr>
        <p:txBody>
          <a:bodyPr lIns="36000" tIns="36000" rIns="36000" bIns="36000"/>
          <a:lstStyle/>
          <a:p>
            <a:pPr lvl="0"/>
            <a:r>
              <a:rPr lang="ru-RU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 </a:t>
            </a:r>
            <a:r>
              <a:rPr lang="ru-RU" sz="20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ПРЕИМУЩЕСТВО</a:t>
            </a:r>
            <a:endParaRPr lang="ru-RU" sz="20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товаров российского происхождения</a:t>
            </a: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(в том числе поставляемых при выполнении закупаемых работ, оказании закупаемых услуг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 отличие от запрета и ограничения поставок иностранных товаров, для установления </a:t>
            </a:r>
            <a:r>
              <a:rPr 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нет отдельного перечня. Мера относится только к товарам, не входящим в приложения 1,2 ПП РФ №1875.</a:t>
            </a:r>
          </a:p>
          <a:p>
            <a:pPr algn="just"/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преимущества: у участника с российским товаром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производится снижение цены предложения на 15%.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при этом заключается по предложенной участником цене. </a:t>
            </a:r>
          </a:p>
          <a:p>
            <a:pPr algn="just"/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работают и в закупках «с полки» по части 12 статьи 93 Закона № 44-ФЗ. </a:t>
            </a:r>
          </a:p>
          <a:p>
            <a:pPr algn="just"/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получения преимущества участнику с товаром из стран ЕАЭС нужно лишь указать в заявке страну происхождения товара по ОКСМ. </a:t>
            </a:r>
          </a:p>
          <a:p>
            <a:pPr algn="just"/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2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Важный нюанс</a:t>
            </a:r>
            <a:r>
              <a:rPr lang="ru-RU" sz="20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объект закупки включает два и более товара, то «иностранной» считают заявку хотя бы с одним импортным товаром. При применении преимуществ заказчик не может заменить товар на иностранный, если в своей заявке поставщик предлагал товар отечественного </a:t>
            </a:r>
            <a:r>
              <a:rPr lang="ru-RU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производства.</a:t>
            </a:r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object 2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299700" y="-11016"/>
            <a:ext cx="198120" cy="755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2300" y="2028825"/>
            <a:ext cx="9753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заявки на участие в закупке с нацрежимом необходимо внимательно изучить извещение </a:t>
            </a:r>
            <a:r>
              <a:rPr 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закупки, в котором указано, проходит закупка по нацрежиму или нет, какими документами подтверждать происхождение товара по ПП РФ № 1875, поскольку без подтверждения товар будет приравнен </a:t>
            </a:r>
            <a:endParaRPr lang="ru-RU" sz="28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иностранному.</a:t>
            </a:r>
            <a:endParaRPr 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161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2196</Words>
  <Application>Microsoft Office PowerPoint</Application>
  <PresentationFormat>Произвольный</PresentationFormat>
  <Paragraphs>153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Symbol</vt:lpstr>
      <vt:lpstr>Times New Roman</vt:lpstr>
      <vt:lpstr>Wingdings</vt:lpstr>
      <vt:lpstr>Office Theme</vt:lpstr>
      <vt:lpstr>Управление муниципальных закупок Администрации города</vt:lpstr>
      <vt:lpstr>Перечень используемых сокращений:</vt:lpstr>
      <vt:lpstr>Презентация PowerPoint</vt:lpstr>
      <vt:lpstr>ПОРЯДОК ПРИМЕНЕНИЯ НАЦИОНАЛЬНОГО РЕЖИМА ПО ЗАКОНУ № 44-ФЗ (кроме закупок в медицинской сфере, оборонного заказа)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1 1</dc:creator>
  <cp:lastModifiedBy>Чуркина Светлана Петровна</cp:lastModifiedBy>
  <cp:revision>170</cp:revision>
  <dcterms:created xsi:type="dcterms:W3CDTF">2025-07-14T09:31:42Z</dcterms:created>
  <dcterms:modified xsi:type="dcterms:W3CDTF">2025-10-06T04:15:01Z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2025-07-14T00:00:00Z</vt:filetime>
  </property>
  <property fmtid="{D5CDD505-2E9C-101B-9397-08002B2CF9AE}" pid="5" name="Producer">
    <vt:lpwstr>3-Heights(TM) PDF Security Shell 4.8.25.2 (http://www.pdf-tools.com)</vt:lpwstr>
  </property>
</Properties>
</file>