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2" r:id="rId2"/>
  </p:sldMasterIdLst>
  <p:notesMasterIdLst>
    <p:notesMasterId r:id="rId21"/>
  </p:notesMasterIdLst>
  <p:handoutMasterIdLst>
    <p:handoutMasterId r:id="rId22"/>
  </p:handoutMasterIdLst>
  <p:sldIdLst>
    <p:sldId id="327" r:id="rId3"/>
    <p:sldId id="378" r:id="rId4"/>
    <p:sldId id="379" r:id="rId5"/>
    <p:sldId id="381" r:id="rId6"/>
    <p:sldId id="367" r:id="rId7"/>
    <p:sldId id="369" r:id="rId8"/>
    <p:sldId id="370" r:id="rId9"/>
    <p:sldId id="371" r:id="rId10"/>
    <p:sldId id="373" r:id="rId11"/>
    <p:sldId id="374" r:id="rId12"/>
    <p:sldId id="375" r:id="rId13"/>
    <p:sldId id="376" r:id="rId14"/>
    <p:sldId id="380" r:id="rId15"/>
    <p:sldId id="383" r:id="rId16"/>
    <p:sldId id="384" r:id="rId17"/>
    <p:sldId id="385" r:id="rId18"/>
    <p:sldId id="386" r:id="rId19"/>
    <p:sldId id="330" r:id="rId20"/>
  </p:sldIdLst>
  <p:sldSz cx="10693400" cy="7561263"/>
  <p:notesSz cx="6808788" cy="9940925"/>
  <p:defaultTextStyle>
    <a:defPPr>
      <a:defRPr lang="ru-RU"/>
    </a:defPPr>
    <a:lvl1pPr algn="l" defTabSz="104206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242" indent="-63443" algn="l" defTabSz="104206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2068" indent="-128474" algn="l" defTabSz="104206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2312" indent="-191920" algn="l" defTabSz="104206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136" indent="-256947" algn="l" defTabSz="104206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3984" algn="l" defTabSz="913592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0782" algn="l" defTabSz="913592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7577" algn="l" defTabSz="913592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4373" algn="l" defTabSz="913592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CD5B5"/>
    <a:srgbClr val="4E9731"/>
    <a:srgbClr val="0E6FC8"/>
    <a:srgbClr val="E45134"/>
    <a:srgbClr val="E15B4D"/>
    <a:srgbClr val="397DCF"/>
    <a:srgbClr val="A6E072"/>
    <a:srgbClr val="93D953"/>
    <a:srgbClr val="DF5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3558" autoAdjust="0"/>
  </p:normalViewPr>
  <p:slideViewPr>
    <p:cSldViewPr>
      <p:cViewPr varScale="1">
        <p:scale>
          <a:sx n="99" d="100"/>
          <a:sy n="99" d="100"/>
        </p:scale>
        <p:origin x="828" y="8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C9707-BB85-4032-ACF0-5FEA6DE9714F}" type="doc">
      <dgm:prSet loTypeId="urn:microsoft.com/office/officeart/2005/8/layout/vList6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3F71AE54-A552-4498-A00C-F1EA5F765D75}">
      <dgm:prSet phldrT="[Текст]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96A9554D-83EB-4632-8A96-C0DA23C11CD7}" type="parTrans" cxnId="{451CAA47-9942-4ED1-9BCE-6E764C45725C}">
      <dgm:prSet/>
      <dgm:spPr/>
      <dgm:t>
        <a:bodyPr/>
        <a:lstStyle/>
        <a:p>
          <a:endParaRPr lang="ru-RU"/>
        </a:p>
      </dgm:t>
    </dgm:pt>
    <dgm:pt modelId="{E5DC1042-2CE5-4FF3-9A7E-38C1960172C9}" type="sibTrans" cxnId="{451CAA47-9942-4ED1-9BCE-6E764C45725C}">
      <dgm:prSet/>
      <dgm:spPr/>
      <dgm:t>
        <a:bodyPr/>
        <a:lstStyle/>
        <a:p>
          <a:endParaRPr lang="ru-RU"/>
        </a:p>
      </dgm:t>
    </dgm:pt>
    <dgm:pt modelId="{4F2E6FA5-FC1F-49E4-9C99-4D53DB17ECC9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  <a:lumOff val="25000"/>
                </a:schemeClr>
              </a:solidFill>
            </a:rPr>
            <a:t>Ставка 8%</a:t>
          </a:r>
          <a:endParaRPr lang="ru-RU" dirty="0">
            <a:solidFill>
              <a:schemeClr val="accent1">
                <a:lumMod val="75000"/>
                <a:lumOff val="25000"/>
              </a:schemeClr>
            </a:solidFill>
          </a:endParaRPr>
        </a:p>
      </dgm:t>
    </dgm:pt>
    <dgm:pt modelId="{59AD8761-8992-449B-A05B-51E69724BEC8}" type="parTrans" cxnId="{2379C92B-DE0E-4C62-B3F3-26EFA3DF11B6}">
      <dgm:prSet/>
      <dgm:spPr/>
      <dgm:t>
        <a:bodyPr/>
        <a:lstStyle/>
        <a:p>
          <a:endParaRPr lang="ru-RU"/>
        </a:p>
      </dgm:t>
    </dgm:pt>
    <dgm:pt modelId="{1A43E32D-0CF9-41AC-B269-7DABF8B4C8E6}" type="sibTrans" cxnId="{2379C92B-DE0E-4C62-B3F3-26EFA3DF11B6}">
      <dgm:prSet/>
      <dgm:spPr/>
      <dgm:t>
        <a:bodyPr/>
        <a:lstStyle/>
        <a:p>
          <a:endParaRPr lang="ru-RU"/>
        </a:p>
      </dgm:t>
    </dgm:pt>
    <dgm:pt modelId="{8A98D2DE-559A-4102-8DD6-C3429683CDE5}">
      <dgm:prSet phldrT="[Текст]"/>
      <dgm:spPr>
        <a:solidFill>
          <a:schemeClr val="accent1">
            <a:lumMod val="25000"/>
            <a:lumOff val="75000"/>
          </a:schemeClr>
        </a:solidFill>
      </dgm:spPr>
      <dgm:t>
        <a:bodyPr/>
        <a:lstStyle/>
        <a:p>
          <a:r>
            <a:rPr lang="ru-RU" dirty="0" smtClean="0"/>
            <a:t>Доходы минус расходы</a:t>
          </a:r>
          <a:endParaRPr lang="ru-RU" dirty="0"/>
        </a:p>
      </dgm:t>
    </dgm:pt>
    <dgm:pt modelId="{229D43C9-73A4-4056-B529-444B366889E6}" type="parTrans" cxnId="{8EC0A008-50FA-4423-946B-1DAAC2556480}">
      <dgm:prSet/>
      <dgm:spPr/>
      <dgm:t>
        <a:bodyPr/>
        <a:lstStyle/>
        <a:p>
          <a:endParaRPr lang="ru-RU"/>
        </a:p>
      </dgm:t>
    </dgm:pt>
    <dgm:pt modelId="{F95C3B0E-2AB3-484A-A626-2D4B8CA66CB6}" type="sibTrans" cxnId="{8EC0A008-50FA-4423-946B-1DAAC2556480}">
      <dgm:prSet/>
      <dgm:spPr/>
      <dgm:t>
        <a:bodyPr/>
        <a:lstStyle/>
        <a:p>
          <a:endParaRPr lang="ru-RU"/>
        </a:p>
      </dgm:t>
    </dgm:pt>
    <dgm:pt modelId="{A79EB5BB-4974-4818-BC27-91A136896775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  <a:lumOff val="25000"/>
                </a:schemeClr>
              </a:solidFill>
            </a:rPr>
            <a:t>Ставка 20%</a:t>
          </a:r>
          <a:endParaRPr lang="ru-RU" dirty="0">
            <a:solidFill>
              <a:schemeClr val="accent1">
                <a:lumMod val="75000"/>
                <a:lumOff val="25000"/>
              </a:schemeClr>
            </a:solidFill>
          </a:endParaRPr>
        </a:p>
      </dgm:t>
    </dgm:pt>
    <dgm:pt modelId="{57E2875A-8156-4F45-A446-51E5F0DFA479}" type="parTrans" cxnId="{45DE7DCB-EFF0-470B-88B2-4AF35F077F02}">
      <dgm:prSet/>
      <dgm:spPr/>
      <dgm:t>
        <a:bodyPr/>
        <a:lstStyle/>
        <a:p>
          <a:endParaRPr lang="ru-RU"/>
        </a:p>
      </dgm:t>
    </dgm:pt>
    <dgm:pt modelId="{9A280A86-BBAE-4F76-8AE3-87A1C1E14A0F}" type="sibTrans" cxnId="{45DE7DCB-EFF0-470B-88B2-4AF35F077F02}">
      <dgm:prSet/>
      <dgm:spPr/>
      <dgm:t>
        <a:bodyPr/>
        <a:lstStyle/>
        <a:p>
          <a:endParaRPr lang="ru-RU"/>
        </a:p>
      </dgm:t>
    </dgm:pt>
    <dgm:pt modelId="{8EC8BC8B-AEE5-47DE-B010-5B0F6638F56A}" type="pres">
      <dgm:prSet presAssocID="{89FC9707-BB85-4032-ACF0-5FEA6DE9714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133E46-E8DD-4F2E-B501-17898C77D9F0}" type="pres">
      <dgm:prSet presAssocID="{3F71AE54-A552-4498-A00C-F1EA5F765D75}" presName="linNode" presStyleCnt="0"/>
      <dgm:spPr/>
    </dgm:pt>
    <dgm:pt modelId="{4297A505-04AC-4C15-BC92-A530A76F6782}" type="pres">
      <dgm:prSet presAssocID="{3F71AE54-A552-4498-A00C-F1EA5F765D7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AA8BA-2E11-480B-9DD7-569D309E258A}" type="pres">
      <dgm:prSet presAssocID="{3F71AE54-A552-4498-A00C-F1EA5F765D7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F4A2F-4A69-4C32-A48D-930AB85622DC}" type="pres">
      <dgm:prSet presAssocID="{E5DC1042-2CE5-4FF3-9A7E-38C1960172C9}" presName="spacing" presStyleCnt="0"/>
      <dgm:spPr/>
    </dgm:pt>
    <dgm:pt modelId="{BA4ED705-EBEA-47A6-B619-B603A1ECD7AD}" type="pres">
      <dgm:prSet presAssocID="{8A98D2DE-559A-4102-8DD6-C3429683CDE5}" presName="linNode" presStyleCnt="0"/>
      <dgm:spPr/>
    </dgm:pt>
    <dgm:pt modelId="{5173ABA7-6D0E-47A1-B4DA-E683844BD18F}" type="pres">
      <dgm:prSet presAssocID="{8A98D2DE-559A-4102-8DD6-C3429683CDE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BD789-6001-4554-94BF-1133DDEF6569}" type="pres">
      <dgm:prSet presAssocID="{8A98D2DE-559A-4102-8DD6-C3429683CDE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54765C-8FBA-42F7-A3E2-B9B05F2B31F0}" type="presOf" srcId="{3F71AE54-A552-4498-A00C-F1EA5F765D75}" destId="{4297A505-04AC-4C15-BC92-A530A76F6782}" srcOrd="0" destOrd="0" presId="urn:microsoft.com/office/officeart/2005/8/layout/vList6"/>
    <dgm:cxn modelId="{8EC0A008-50FA-4423-946B-1DAAC2556480}" srcId="{89FC9707-BB85-4032-ACF0-5FEA6DE9714F}" destId="{8A98D2DE-559A-4102-8DD6-C3429683CDE5}" srcOrd="1" destOrd="0" parTransId="{229D43C9-73A4-4056-B529-444B366889E6}" sibTransId="{F95C3B0E-2AB3-484A-A626-2D4B8CA66CB6}"/>
    <dgm:cxn modelId="{2379C92B-DE0E-4C62-B3F3-26EFA3DF11B6}" srcId="{3F71AE54-A552-4498-A00C-F1EA5F765D75}" destId="{4F2E6FA5-FC1F-49E4-9C99-4D53DB17ECC9}" srcOrd="0" destOrd="0" parTransId="{59AD8761-8992-449B-A05B-51E69724BEC8}" sibTransId="{1A43E32D-0CF9-41AC-B269-7DABF8B4C8E6}"/>
    <dgm:cxn modelId="{45DE7DCB-EFF0-470B-88B2-4AF35F077F02}" srcId="{8A98D2DE-559A-4102-8DD6-C3429683CDE5}" destId="{A79EB5BB-4974-4818-BC27-91A136896775}" srcOrd="0" destOrd="0" parTransId="{57E2875A-8156-4F45-A446-51E5F0DFA479}" sibTransId="{9A280A86-BBAE-4F76-8AE3-87A1C1E14A0F}"/>
    <dgm:cxn modelId="{51A67309-A4E3-413E-84DF-1F4C295CB7C8}" type="presOf" srcId="{4F2E6FA5-FC1F-49E4-9C99-4D53DB17ECC9}" destId="{08CAA8BA-2E11-480B-9DD7-569D309E258A}" srcOrd="0" destOrd="0" presId="urn:microsoft.com/office/officeart/2005/8/layout/vList6"/>
    <dgm:cxn modelId="{D679C9B9-A5CF-4DC7-81C9-ABE5778AE70F}" type="presOf" srcId="{A79EB5BB-4974-4818-BC27-91A136896775}" destId="{355BD789-6001-4554-94BF-1133DDEF6569}" srcOrd="0" destOrd="0" presId="urn:microsoft.com/office/officeart/2005/8/layout/vList6"/>
    <dgm:cxn modelId="{919D5473-53FF-407D-A52E-FFEB2EFAEC29}" type="presOf" srcId="{8A98D2DE-559A-4102-8DD6-C3429683CDE5}" destId="{5173ABA7-6D0E-47A1-B4DA-E683844BD18F}" srcOrd="0" destOrd="0" presId="urn:microsoft.com/office/officeart/2005/8/layout/vList6"/>
    <dgm:cxn modelId="{451CAA47-9942-4ED1-9BCE-6E764C45725C}" srcId="{89FC9707-BB85-4032-ACF0-5FEA6DE9714F}" destId="{3F71AE54-A552-4498-A00C-F1EA5F765D75}" srcOrd="0" destOrd="0" parTransId="{96A9554D-83EB-4632-8A96-C0DA23C11CD7}" sibTransId="{E5DC1042-2CE5-4FF3-9A7E-38C1960172C9}"/>
    <dgm:cxn modelId="{E2011412-F078-42DB-87C7-DD54A88A27C0}" type="presOf" srcId="{89FC9707-BB85-4032-ACF0-5FEA6DE9714F}" destId="{8EC8BC8B-AEE5-47DE-B010-5B0F6638F56A}" srcOrd="0" destOrd="0" presId="urn:microsoft.com/office/officeart/2005/8/layout/vList6"/>
    <dgm:cxn modelId="{028D9637-E5B8-4AB5-8C87-FCA57D13E2A8}" type="presParOf" srcId="{8EC8BC8B-AEE5-47DE-B010-5B0F6638F56A}" destId="{D2133E46-E8DD-4F2E-B501-17898C77D9F0}" srcOrd="0" destOrd="0" presId="urn:microsoft.com/office/officeart/2005/8/layout/vList6"/>
    <dgm:cxn modelId="{64FCC5FF-87DA-4E5A-8952-B695FCEF2B2E}" type="presParOf" srcId="{D2133E46-E8DD-4F2E-B501-17898C77D9F0}" destId="{4297A505-04AC-4C15-BC92-A530A76F6782}" srcOrd="0" destOrd="0" presId="urn:microsoft.com/office/officeart/2005/8/layout/vList6"/>
    <dgm:cxn modelId="{61C1DAB7-27ED-4450-8BB0-79D0D345CCC1}" type="presParOf" srcId="{D2133E46-E8DD-4F2E-B501-17898C77D9F0}" destId="{08CAA8BA-2E11-480B-9DD7-569D309E258A}" srcOrd="1" destOrd="0" presId="urn:microsoft.com/office/officeart/2005/8/layout/vList6"/>
    <dgm:cxn modelId="{2AD9FE2C-D2A3-4515-A5CD-C50F1E8796B6}" type="presParOf" srcId="{8EC8BC8B-AEE5-47DE-B010-5B0F6638F56A}" destId="{B4AF4A2F-4A69-4C32-A48D-930AB85622DC}" srcOrd="1" destOrd="0" presId="urn:microsoft.com/office/officeart/2005/8/layout/vList6"/>
    <dgm:cxn modelId="{497EE240-0AC7-43D4-BAE3-901898075B22}" type="presParOf" srcId="{8EC8BC8B-AEE5-47DE-B010-5B0F6638F56A}" destId="{BA4ED705-EBEA-47A6-B619-B603A1ECD7AD}" srcOrd="2" destOrd="0" presId="urn:microsoft.com/office/officeart/2005/8/layout/vList6"/>
    <dgm:cxn modelId="{371BF8BF-0731-44BD-AF61-1D82BBE7CB4B}" type="presParOf" srcId="{BA4ED705-EBEA-47A6-B619-B603A1ECD7AD}" destId="{5173ABA7-6D0E-47A1-B4DA-E683844BD18F}" srcOrd="0" destOrd="0" presId="urn:microsoft.com/office/officeart/2005/8/layout/vList6"/>
    <dgm:cxn modelId="{FC5AE5BC-EC00-48DC-A5EA-9B42D9CB899A}" type="presParOf" srcId="{BA4ED705-EBEA-47A6-B619-B603A1ECD7AD}" destId="{355BD789-6001-4554-94BF-1133DDEF656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AA8BA-2E11-480B-9DD7-569D309E258A}">
      <dsp:nvSpPr>
        <dsp:cNvPr id="0" name=""/>
        <dsp:cNvSpPr/>
      </dsp:nvSpPr>
      <dsp:spPr>
        <a:xfrm>
          <a:off x="1462210" y="121"/>
          <a:ext cx="2193315" cy="4748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1">
                  <a:lumMod val="75000"/>
                  <a:lumOff val="25000"/>
                </a:schemeClr>
              </a:solidFill>
            </a:rPr>
            <a:t>Ставка 8%</a:t>
          </a:r>
          <a:endParaRPr lang="ru-RU" sz="2300" kern="1200" dirty="0">
            <a:solidFill>
              <a:schemeClr val="accent1">
                <a:lumMod val="75000"/>
                <a:lumOff val="25000"/>
              </a:schemeClr>
            </a:solidFill>
          </a:endParaRPr>
        </a:p>
      </dsp:txBody>
      <dsp:txXfrm>
        <a:off x="1462210" y="59481"/>
        <a:ext cx="2015235" cy="356161"/>
      </dsp:txXfrm>
    </dsp:sp>
    <dsp:sp modelId="{4297A505-04AC-4C15-BC92-A530A76F6782}">
      <dsp:nvSpPr>
        <dsp:cNvPr id="0" name=""/>
        <dsp:cNvSpPr/>
      </dsp:nvSpPr>
      <dsp:spPr>
        <a:xfrm>
          <a:off x="0" y="121"/>
          <a:ext cx="1462210" cy="474881"/>
        </a:xfrm>
        <a:prstGeom prst="roundRect">
          <a:avLst/>
        </a:prstGeom>
        <a:solidFill>
          <a:schemeClr val="accent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Доходы</a:t>
          </a:r>
          <a:endParaRPr lang="ru-RU" sz="1300" kern="1200" dirty="0"/>
        </a:p>
      </dsp:txBody>
      <dsp:txXfrm>
        <a:off x="23182" y="23303"/>
        <a:ext cx="1415846" cy="428517"/>
      </dsp:txXfrm>
    </dsp:sp>
    <dsp:sp modelId="{355BD789-6001-4554-94BF-1133DDEF6569}">
      <dsp:nvSpPr>
        <dsp:cNvPr id="0" name=""/>
        <dsp:cNvSpPr/>
      </dsp:nvSpPr>
      <dsp:spPr>
        <a:xfrm>
          <a:off x="1462210" y="522491"/>
          <a:ext cx="2193315" cy="4748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1">
                  <a:lumMod val="75000"/>
                  <a:lumOff val="25000"/>
                </a:schemeClr>
              </a:solidFill>
            </a:rPr>
            <a:t>Ставка 20%</a:t>
          </a:r>
          <a:endParaRPr lang="ru-RU" sz="2300" kern="1200" dirty="0">
            <a:solidFill>
              <a:schemeClr val="accent1">
                <a:lumMod val="75000"/>
                <a:lumOff val="25000"/>
              </a:schemeClr>
            </a:solidFill>
          </a:endParaRPr>
        </a:p>
      </dsp:txBody>
      <dsp:txXfrm>
        <a:off x="1462210" y="581851"/>
        <a:ext cx="2015235" cy="356161"/>
      </dsp:txXfrm>
    </dsp:sp>
    <dsp:sp modelId="{5173ABA7-6D0E-47A1-B4DA-E683844BD18F}">
      <dsp:nvSpPr>
        <dsp:cNvPr id="0" name=""/>
        <dsp:cNvSpPr/>
      </dsp:nvSpPr>
      <dsp:spPr>
        <a:xfrm>
          <a:off x="0" y="522491"/>
          <a:ext cx="1462210" cy="474881"/>
        </a:xfrm>
        <a:prstGeom prst="roundRect">
          <a:avLst/>
        </a:prstGeom>
        <a:solidFill>
          <a:schemeClr val="accent1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Доходы минус расходы</a:t>
          </a:r>
          <a:endParaRPr lang="ru-RU" sz="1300" kern="1200" dirty="0"/>
        </a:p>
      </dsp:txBody>
      <dsp:txXfrm>
        <a:off x="23182" y="545673"/>
        <a:ext cx="1415846" cy="428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217" cy="49752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1"/>
            <a:ext cx="2951217" cy="49752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CDFA647-6110-492C-84AF-446D3E4E1F8F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A14C3C-5F1F-4237-A169-BF49F58A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2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217" cy="49752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defTabSz="10446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1"/>
            <a:ext cx="2951217" cy="49752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defTabSz="10446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C8D82B-071D-4353-BB54-9DB24773D5D5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720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2498"/>
            <a:ext cx="5447666" cy="4472939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defTabSz="10446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defTabSz="10446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24BFE7-F969-4550-BED9-BDA96DE64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1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06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242" algn="l" defTabSz="104206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068" algn="l" defTabSz="104206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312" algn="l" defTabSz="104206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136" algn="l" defTabSz="104206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339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408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7477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8543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54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3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5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8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2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8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03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8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14" tIns="52107" rIns="104214" bIns="52107" rtlCol="0">
            <a:normAutofit/>
          </a:bodyPr>
          <a:lstStyle>
            <a:lvl1pPr marL="0" indent="0">
              <a:buNone/>
              <a:defRPr sz="3700"/>
            </a:lvl1pPr>
            <a:lvl2pPr marL="521068" indent="0">
              <a:buNone/>
              <a:defRPr sz="3200"/>
            </a:lvl2pPr>
            <a:lvl3pPr marL="1042136" indent="0">
              <a:buNone/>
              <a:defRPr sz="2700"/>
            </a:lvl3pPr>
            <a:lvl4pPr marL="1563204" indent="0">
              <a:buNone/>
              <a:defRPr sz="2300"/>
            </a:lvl4pPr>
            <a:lvl5pPr marL="2084273" indent="0">
              <a:buNone/>
              <a:defRPr sz="2300"/>
            </a:lvl5pPr>
            <a:lvl6pPr marL="2605339" indent="0">
              <a:buNone/>
              <a:defRPr sz="2300"/>
            </a:lvl6pPr>
            <a:lvl7pPr marL="3126408" indent="0">
              <a:buNone/>
              <a:defRPr sz="2300"/>
            </a:lvl7pPr>
            <a:lvl8pPr marL="3647477" indent="0">
              <a:buNone/>
              <a:defRPr sz="2300"/>
            </a:lvl8pPr>
            <a:lvl9pPr marL="4168543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068" indent="0">
              <a:buNone/>
              <a:defRPr sz="1400"/>
            </a:lvl2pPr>
            <a:lvl3pPr marL="1042136" indent="0">
              <a:buNone/>
              <a:defRPr sz="1100"/>
            </a:lvl3pPr>
            <a:lvl4pPr marL="1563204" indent="0">
              <a:buNone/>
              <a:defRPr sz="1000"/>
            </a:lvl4pPr>
            <a:lvl5pPr marL="2084273" indent="0">
              <a:buNone/>
              <a:defRPr sz="1000"/>
            </a:lvl5pPr>
            <a:lvl6pPr marL="2605339" indent="0">
              <a:buNone/>
              <a:defRPr sz="1000"/>
            </a:lvl6pPr>
            <a:lvl7pPr marL="3126408" indent="0">
              <a:buNone/>
              <a:defRPr sz="1000"/>
            </a:lvl7pPr>
            <a:lvl8pPr marL="3647477" indent="0">
              <a:buNone/>
              <a:defRPr sz="1000"/>
            </a:lvl8pPr>
            <a:lvl9pPr marL="41685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C665-2E3C-4E6B-9DA1-6888900DF356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595A-74EA-4267-8C21-667E76133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EA42-0172-41CC-AA51-5E1A811DC395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7A93-C46A-4AB3-90B8-F180218654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1AB3-BC9F-4184-8505-F8F47A3130F2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08E9-5381-49F5-A43A-14D38F5AB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426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9" rIns="91396" bIns="45699"/>
          <a:lstStyle/>
          <a:p>
            <a:pPr defTabSz="10425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0" y="1771654"/>
            <a:ext cx="8561139" cy="5324475"/>
          </a:xfrm>
        </p:spPr>
        <p:txBody>
          <a:bodyPr/>
          <a:lstStyle>
            <a:lvl1pPr marL="363373" indent="0">
              <a:buFontTx/>
              <a:buNone/>
              <a:defRPr b="1">
                <a:latin typeface="+mj-lt"/>
              </a:defRPr>
            </a:lvl1pPr>
            <a:lvl2pPr marL="360199" indent="3175">
              <a:defRPr>
                <a:latin typeface="+mj-lt"/>
              </a:defRPr>
            </a:lvl2pPr>
            <a:lvl3pPr marL="628364" indent="-260230">
              <a:tabLst/>
              <a:defRPr>
                <a:latin typeface="+mj-lt"/>
              </a:defRPr>
            </a:lvl3pPr>
            <a:lvl4pPr marL="0" indent="36019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5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219-446A-426A-A009-3E54DEF2281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95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0" y="1771654"/>
            <a:ext cx="8561139" cy="5324475"/>
          </a:xfrm>
        </p:spPr>
        <p:txBody>
          <a:bodyPr/>
          <a:lstStyle>
            <a:lvl1pPr marL="363373" indent="0">
              <a:buFontTx/>
              <a:buNone/>
              <a:defRPr b="1">
                <a:latin typeface="+mj-lt"/>
              </a:defRPr>
            </a:lvl1pPr>
            <a:lvl2pPr marL="363373" indent="0">
              <a:defRPr>
                <a:latin typeface="+mj-lt"/>
              </a:defRPr>
            </a:lvl2pPr>
            <a:lvl3pPr marL="628364" indent="-260230">
              <a:defRPr>
                <a:latin typeface="+mj-lt"/>
              </a:defRPr>
            </a:lvl3pPr>
            <a:lvl4pPr marL="0" indent="360199">
              <a:defRPr>
                <a:latin typeface="+mj-lt"/>
              </a:defRPr>
            </a:lvl4pPr>
            <a:lvl5pPr marL="143444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5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C3-E460-4B15-9CB5-0A2C232AB9E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05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0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0" y="3781426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1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4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D0A-1208-4860-BC6E-65E9F5587BA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66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7" y="1771653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3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574-F6AB-43A4-9E26-34E5E1CEBC6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64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9" y="1771651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92" indent="0">
              <a:buNone/>
              <a:defRPr sz="2300" b="1"/>
            </a:lvl2pPr>
            <a:lvl3pPr marL="1042580" indent="0">
              <a:buNone/>
              <a:defRPr sz="2100" b="1"/>
            </a:lvl3pPr>
            <a:lvl4pPr marL="1563872" indent="0">
              <a:buNone/>
              <a:defRPr sz="1800" b="1"/>
            </a:lvl4pPr>
            <a:lvl5pPr marL="2085162" indent="0">
              <a:buNone/>
              <a:defRPr sz="1800" b="1"/>
            </a:lvl5pPr>
            <a:lvl6pPr marL="2606452" indent="0">
              <a:buNone/>
              <a:defRPr sz="1800" b="1"/>
            </a:lvl6pPr>
            <a:lvl7pPr marL="3127744" indent="0">
              <a:buNone/>
              <a:defRPr sz="1800" b="1"/>
            </a:lvl7pPr>
            <a:lvl8pPr marL="3649034" indent="0">
              <a:buNone/>
              <a:defRPr sz="1800" b="1"/>
            </a:lvl8pPr>
            <a:lvl9pPr marL="41703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9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1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92" indent="0">
              <a:buNone/>
              <a:defRPr sz="2300" b="1"/>
            </a:lvl2pPr>
            <a:lvl3pPr marL="1042580" indent="0">
              <a:buNone/>
              <a:defRPr sz="2100" b="1"/>
            </a:lvl3pPr>
            <a:lvl4pPr marL="1563872" indent="0">
              <a:buNone/>
              <a:defRPr sz="1800" b="1"/>
            </a:lvl4pPr>
            <a:lvl5pPr marL="2085162" indent="0">
              <a:buNone/>
              <a:defRPr sz="1800" b="1"/>
            </a:lvl5pPr>
            <a:lvl6pPr marL="2606452" indent="0">
              <a:buNone/>
              <a:defRPr sz="1800" b="1"/>
            </a:lvl6pPr>
            <a:lvl7pPr marL="3127744" indent="0">
              <a:buNone/>
              <a:defRPr sz="1800" b="1"/>
            </a:lvl7pPr>
            <a:lvl8pPr marL="3649034" indent="0">
              <a:buNone/>
              <a:defRPr sz="1800" b="1"/>
            </a:lvl8pPr>
            <a:lvl9pPr marL="41703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80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16F9-3A5B-477A-B130-BB8688E780C0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51F1-46A4-4B58-833E-EDB6A595A42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17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D3B-8C4E-4B41-AAFD-E5C10ABEBFCE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CCA-1C47-4AB3-8B02-1195524428D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6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6" tIns="45679" rIns="91356" bIns="45679"/>
          <a:lstStyle/>
          <a:p>
            <a:pPr defTabSz="10421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1" y="1771655"/>
            <a:ext cx="8561139" cy="5324475"/>
          </a:xfrm>
        </p:spPr>
        <p:txBody>
          <a:bodyPr/>
          <a:lstStyle>
            <a:lvl1pPr marL="363218" indent="0">
              <a:buFontTx/>
              <a:buNone/>
              <a:defRPr b="1">
                <a:latin typeface="+mj-lt"/>
              </a:defRPr>
            </a:lvl1pPr>
            <a:lvl2pPr marL="360045" indent="3175">
              <a:defRPr>
                <a:latin typeface="+mj-lt"/>
              </a:defRPr>
            </a:lvl2pPr>
            <a:lvl3pPr marL="628096" indent="-260120">
              <a:tabLst/>
              <a:defRPr>
                <a:latin typeface="+mj-lt"/>
              </a:defRPr>
            </a:lvl3pPr>
            <a:lvl4pPr marL="0" indent="36004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7"/>
            <a:ext cx="8580438" cy="1219199"/>
          </a:xfrm>
        </p:spPr>
        <p:txBody>
          <a:bodyPr/>
          <a:lstStyle>
            <a:lvl1pPr marL="0" marR="0" indent="0" defTabSz="10421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219-446A-426A-A009-3E54DEF22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E22A-0505-4DDD-A4F4-AF0F11A38675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6"/>
            <a:ext cx="663576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279A7A8-F276-4ADE-9435-E1CED7D5581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8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3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6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292" indent="0">
              <a:buNone/>
              <a:defRPr sz="1400"/>
            </a:lvl2pPr>
            <a:lvl3pPr marL="1042580" indent="0">
              <a:buNone/>
              <a:defRPr sz="1100"/>
            </a:lvl3pPr>
            <a:lvl4pPr marL="1563872" indent="0">
              <a:buNone/>
              <a:defRPr sz="1000"/>
            </a:lvl4pPr>
            <a:lvl5pPr marL="2085162" indent="0">
              <a:buNone/>
              <a:defRPr sz="1000"/>
            </a:lvl5pPr>
            <a:lvl6pPr marL="2606452" indent="0">
              <a:buNone/>
              <a:defRPr sz="1000"/>
            </a:lvl6pPr>
            <a:lvl7pPr marL="3127744" indent="0">
              <a:buNone/>
              <a:defRPr sz="1000"/>
            </a:lvl7pPr>
            <a:lvl8pPr marL="3649034" indent="0">
              <a:buNone/>
              <a:defRPr sz="1000"/>
            </a:lvl8pPr>
            <a:lvl9pPr marL="41703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3457-85AC-4E18-8FA9-34E84FE50B60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C26-7942-4D05-91E2-4E4CE7D31D9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0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58" tIns="52129" rIns="104258" bIns="52129" rtlCol="0">
            <a:normAutofit/>
          </a:bodyPr>
          <a:lstStyle>
            <a:lvl1pPr marL="0" indent="0">
              <a:buNone/>
              <a:defRPr sz="3700"/>
            </a:lvl1pPr>
            <a:lvl2pPr marL="521292" indent="0">
              <a:buNone/>
              <a:defRPr sz="3200"/>
            </a:lvl2pPr>
            <a:lvl3pPr marL="1042580" indent="0">
              <a:buNone/>
              <a:defRPr sz="2700"/>
            </a:lvl3pPr>
            <a:lvl4pPr marL="1563872" indent="0">
              <a:buNone/>
              <a:defRPr sz="2300"/>
            </a:lvl4pPr>
            <a:lvl5pPr marL="2085162" indent="0">
              <a:buNone/>
              <a:defRPr sz="2300"/>
            </a:lvl5pPr>
            <a:lvl6pPr marL="2606452" indent="0">
              <a:buNone/>
              <a:defRPr sz="2300"/>
            </a:lvl6pPr>
            <a:lvl7pPr marL="3127744" indent="0">
              <a:buNone/>
              <a:defRPr sz="2300"/>
            </a:lvl7pPr>
            <a:lvl8pPr marL="3649034" indent="0">
              <a:buNone/>
              <a:defRPr sz="2300"/>
            </a:lvl8pPr>
            <a:lvl9pPr marL="417032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292" indent="0">
              <a:buNone/>
              <a:defRPr sz="1400"/>
            </a:lvl2pPr>
            <a:lvl3pPr marL="1042580" indent="0">
              <a:buNone/>
              <a:defRPr sz="1100"/>
            </a:lvl3pPr>
            <a:lvl4pPr marL="1563872" indent="0">
              <a:buNone/>
              <a:defRPr sz="1000"/>
            </a:lvl4pPr>
            <a:lvl5pPr marL="2085162" indent="0">
              <a:buNone/>
              <a:defRPr sz="1000"/>
            </a:lvl5pPr>
            <a:lvl6pPr marL="2606452" indent="0">
              <a:buNone/>
              <a:defRPr sz="1000"/>
            </a:lvl6pPr>
            <a:lvl7pPr marL="3127744" indent="0">
              <a:buNone/>
              <a:defRPr sz="1000"/>
            </a:lvl7pPr>
            <a:lvl8pPr marL="3649034" indent="0">
              <a:buNone/>
              <a:defRPr sz="1000"/>
            </a:lvl8pPr>
            <a:lvl9pPr marL="41703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C665-2E3C-4E6B-9DA1-6888900DF356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595A-74EA-4267-8C21-667E7613395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47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EA42-0172-41CC-AA51-5E1A811DC395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7A93-C46A-4AB3-90B8-F180218654E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26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1AB3-BC9F-4184-8505-F8F47A3130F2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08E9-5381-49F5-A43A-14D38F5ABED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70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имо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6CBD635-4863-B127-5668-D2C7DA8CDE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37594" y="6385067"/>
            <a:ext cx="5513785" cy="1176198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1629720-DD91-8012-686D-AABA439870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9570576" y="0"/>
            <a:ext cx="801283" cy="7561263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2124" y="204187"/>
            <a:ext cx="6078922" cy="1659876"/>
          </a:xfrm>
        </p:spPr>
        <p:txBody>
          <a:bodyPr rtlCol="0" anchor="b" anchorCtr="0">
            <a:noAutofit/>
          </a:bodyPr>
          <a:lstStyle>
            <a:lvl1pPr>
              <a:defRPr sz="3158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6479" y="-25204"/>
            <a:ext cx="2887218" cy="7611671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1754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82123" y="2229785"/>
            <a:ext cx="6088452" cy="4738391"/>
          </a:xfrm>
        </p:spPr>
        <p:txBody>
          <a:bodyPr rtlCol="0">
            <a:normAutofit/>
          </a:bodyPr>
          <a:lstStyle>
            <a:lvl1pPr marL="200505" indent="-200505">
              <a:spcBef>
                <a:spcPts val="877"/>
              </a:spcBef>
              <a:spcAft>
                <a:spcPts val="1316"/>
              </a:spcAft>
              <a:buFont typeface="Arial" panose="020B0604020202020204" pitchFamily="34" charset="0"/>
              <a:buChar char="•"/>
              <a:defRPr sz="1579"/>
            </a:lvl1pPr>
            <a:lvl2pPr>
              <a:spcBef>
                <a:spcPts val="877"/>
              </a:spcBef>
              <a:spcAft>
                <a:spcPts val="1316"/>
              </a:spcAft>
              <a:defRPr sz="1579"/>
            </a:lvl2pPr>
            <a:lvl3pPr>
              <a:spcBef>
                <a:spcPts val="877"/>
              </a:spcBef>
              <a:spcAft>
                <a:spcPts val="1316"/>
              </a:spcAft>
              <a:defRPr sz="1579"/>
            </a:lvl3pPr>
            <a:lvl4pPr>
              <a:spcBef>
                <a:spcPts val="877"/>
              </a:spcBef>
              <a:spcAft>
                <a:spcPts val="1316"/>
              </a:spcAft>
              <a:defRPr sz="1579"/>
            </a:lvl4pPr>
            <a:lvl5pPr>
              <a:spcBef>
                <a:spcPts val="877"/>
              </a:spcBef>
              <a:spcAft>
                <a:spcPts val="1316"/>
              </a:spcAft>
              <a:defRPr sz="1579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812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1" y="1771655"/>
            <a:ext cx="8561139" cy="5324475"/>
          </a:xfrm>
        </p:spPr>
        <p:txBody>
          <a:bodyPr/>
          <a:lstStyle>
            <a:lvl1pPr marL="363218" indent="0">
              <a:buFontTx/>
              <a:buNone/>
              <a:defRPr b="1">
                <a:latin typeface="+mj-lt"/>
              </a:defRPr>
            </a:lvl1pPr>
            <a:lvl2pPr marL="363218" indent="0">
              <a:defRPr>
                <a:latin typeface="+mj-lt"/>
              </a:defRPr>
            </a:lvl2pPr>
            <a:lvl3pPr marL="628096" indent="-260120">
              <a:defRPr>
                <a:latin typeface="+mj-lt"/>
              </a:defRPr>
            </a:lvl3pPr>
            <a:lvl4pPr marL="0" indent="360045">
              <a:defRPr>
                <a:latin typeface="+mj-lt"/>
              </a:defRPr>
            </a:lvl4pPr>
            <a:lvl5pPr marL="143383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7"/>
            <a:ext cx="8581268" cy="1219199"/>
          </a:xfrm>
        </p:spPr>
        <p:txBody>
          <a:bodyPr/>
          <a:lstStyle>
            <a:lvl1pPr marL="0" marR="0" indent="0" defTabSz="10421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C3-E460-4B15-9CB5-0A2C232AB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1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1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2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3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7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8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D0A-1208-4860-BC6E-65E9F5587B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4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574-F6AB-43A4-9E26-34E5E1CEB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0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68" indent="0">
              <a:buNone/>
              <a:defRPr sz="2300" b="1"/>
            </a:lvl2pPr>
            <a:lvl3pPr marL="1042136" indent="0">
              <a:buNone/>
              <a:defRPr sz="2100" b="1"/>
            </a:lvl3pPr>
            <a:lvl4pPr marL="1563204" indent="0">
              <a:buNone/>
              <a:defRPr sz="1800" b="1"/>
            </a:lvl4pPr>
            <a:lvl5pPr marL="2084273" indent="0">
              <a:buNone/>
              <a:defRPr sz="1800" b="1"/>
            </a:lvl5pPr>
            <a:lvl6pPr marL="2605339" indent="0">
              <a:buNone/>
              <a:defRPr sz="1800" b="1"/>
            </a:lvl6pPr>
            <a:lvl7pPr marL="3126408" indent="0">
              <a:buNone/>
              <a:defRPr sz="1800" b="1"/>
            </a:lvl7pPr>
            <a:lvl8pPr marL="3647477" indent="0">
              <a:buNone/>
              <a:defRPr sz="1800" b="1"/>
            </a:lvl8pPr>
            <a:lvl9pPr marL="41685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0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68" indent="0">
              <a:buNone/>
              <a:defRPr sz="2300" b="1"/>
            </a:lvl2pPr>
            <a:lvl3pPr marL="1042136" indent="0">
              <a:buNone/>
              <a:defRPr sz="2100" b="1"/>
            </a:lvl3pPr>
            <a:lvl4pPr marL="1563204" indent="0">
              <a:buNone/>
              <a:defRPr sz="1800" b="1"/>
            </a:lvl4pPr>
            <a:lvl5pPr marL="2084273" indent="0">
              <a:buNone/>
              <a:defRPr sz="1800" b="1"/>
            </a:lvl5pPr>
            <a:lvl6pPr marL="2605339" indent="0">
              <a:buNone/>
              <a:defRPr sz="1800" b="1"/>
            </a:lvl6pPr>
            <a:lvl7pPr marL="3126408" indent="0">
              <a:buNone/>
              <a:defRPr sz="1800" b="1"/>
            </a:lvl7pPr>
            <a:lvl8pPr marL="3647477" indent="0">
              <a:buNone/>
              <a:defRPr sz="1800" b="1"/>
            </a:lvl8pPr>
            <a:lvl9pPr marL="41685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16F9-3A5B-477A-B130-BB8688E780C0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51F1-46A4-4B58-833E-EDB6A595A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D3B-8C4E-4B41-AAFD-E5C10ABEBFCE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CCA-1C47-4AB3-8B02-1195524428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E22A-0505-4DDD-A4F4-AF0F11A38675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9"/>
            <a:ext cx="663576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279A7A8-F276-4ADE-9435-E1CED7D55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068" indent="0">
              <a:buNone/>
              <a:defRPr sz="1400"/>
            </a:lvl2pPr>
            <a:lvl3pPr marL="1042136" indent="0">
              <a:buNone/>
              <a:defRPr sz="1100"/>
            </a:lvl3pPr>
            <a:lvl4pPr marL="1563204" indent="0">
              <a:buNone/>
              <a:defRPr sz="1000"/>
            </a:lvl4pPr>
            <a:lvl5pPr marL="2084273" indent="0">
              <a:buNone/>
              <a:defRPr sz="1000"/>
            </a:lvl5pPr>
            <a:lvl6pPr marL="2605339" indent="0">
              <a:buNone/>
              <a:defRPr sz="1000"/>
            </a:lvl6pPr>
            <a:lvl7pPr marL="3126408" indent="0">
              <a:buNone/>
              <a:defRPr sz="1000"/>
            </a:lvl7pPr>
            <a:lvl8pPr marL="3647477" indent="0">
              <a:buNone/>
              <a:defRPr sz="1000"/>
            </a:lvl8pPr>
            <a:lvl9pPr marL="41685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3457-85AC-4E18-8FA9-34E84FE50B60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C26-7942-4D05-91E2-4E4CE7D31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93" y="539755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12" tIns="52106" rIns="104212" bIns="521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93" y="1763719"/>
            <a:ext cx="8588375" cy="533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12" tIns="52106" rIns="104212" bIns="52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8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12" tIns="52106" rIns="104212" bIns="52106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522F03A-13C3-4762-A0A4-FDB434B21774}" type="datetimeFigureOut">
              <a:rPr lang="ru-RU"/>
              <a:pPr>
                <a:defRPr/>
              </a:pPr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43" y="7008818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12" tIns="52106" rIns="104212" bIns="52106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4550" y="6661154"/>
            <a:ext cx="7254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12" tIns="52106" rIns="104212" bIns="52106" numCol="1" anchor="ctr" anchorCtr="0" compatLnSpc="1">
            <a:prstTxWarp prst="textNoShape">
              <a:avLst/>
            </a:prstTxWarp>
          </a:bodyPr>
          <a:lstStyle>
            <a:lvl1pPr algn="ctr" defTabSz="104213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79B56-F708-457A-B340-1FE74345E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57" r:id="rId6"/>
    <p:sldLayoutId id="2147483667" r:id="rId7"/>
    <p:sldLayoutId id="2147483668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defTabSz="1042068" rtl="0" eaLnBrk="0" fontAlgn="base" hangingPunct="0">
        <a:lnSpc>
          <a:spcPts val="5195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068" rtl="0" eaLnBrk="0" fontAlgn="base" hangingPunct="0">
        <a:lnSpc>
          <a:spcPts val="5195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068" rtl="0" eaLnBrk="0" fontAlgn="base" hangingPunct="0">
        <a:lnSpc>
          <a:spcPts val="5195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068" rtl="0" eaLnBrk="0" fontAlgn="base" hangingPunct="0">
        <a:lnSpc>
          <a:spcPts val="5195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068" rtl="0" eaLnBrk="0" fontAlgn="base" hangingPunct="0">
        <a:lnSpc>
          <a:spcPts val="5195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6798" algn="l" defTabSz="1042068" rtl="0" fontAlgn="base">
        <a:lnSpc>
          <a:spcPts val="5195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3592" algn="l" defTabSz="1042068" rtl="0" fontAlgn="base">
        <a:lnSpc>
          <a:spcPts val="5195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0390" algn="l" defTabSz="1042068" rtl="0" fontAlgn="base">
        <a:lnSpc>
          <a:spcPts val="5195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7187" algn="l" defTabSz="1042068" rtl="0" fontAlgn="base">
        <a:lnSpc>
          <a:spcPts val="5195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218" indent="-363218" algn="l" defTabSz="1042068" rtl="0" eaLnBrk="0" fontAlgn="base" hangingPunct="0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218" indent="93583" algn="l" defTabSz="1042068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161" indent="-260120" algn="l" defTabSz="104206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788" indent="-1238743" algn="just" defTabSz="104206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834" indent="393352" algn="l" defTabSz="104206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5875" indent="-260534" algn="l" defTabSz="10421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941" indent="-260534" algn="l" defTabSz="10421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011" indent="-260534" algn="l" defTabSz="10421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079" indent="-260534" algn="l" defTabSz="10421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68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36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04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73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339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408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477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43" algn="l" defTabSz="1042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91" y="539752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7" tIns="52129" rIns="104257" bIns="52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91" y="1763717"/>
            <a:ext cx="8588375" cy="533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7" tIns="52129" rIns="104257" bIns="52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7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7" tIns="52129" rIns="104257" bIns="52129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1042514">
              <a:defRPr/>
            </a:pPr>
            <a:fld id="{3522F03A-13C3-4762-A0A4-FDB434B21774}" type="datetimeFigureOut">
              <a:rPr lang="ru-RU" smtClean="0"/>
              <a:pPr defTabSz="1042514">
                <a:defRPr/>
              </a:pPr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42" y="7008817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7" tIns="52129" rIns="104257" bIns="52129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1042514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4550" y="6661152"/>
            <a:ext cx="7254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7" tIns="52129" rIns="104257" bIns="52129" numCol="1" anchor="ctr" anchorCtr="0" compatLnSpc="1">
            <a:prstTxWarp prst="textNoShape">
              <a:avLst/>
            </a:prstTxWarp>
          </a:bodyPr>
          <a:lstStyle>
            <a:lvl1pPr algn="ctr" defTabSz="104258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79B56-F708-457A-B340-1FE74345E84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0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hdr="0" ftr="0" dt="0"/>
  <p:txStyles>
    <p:titleStyle>
      <a:lvl1pPr algn="l" defTabSz="1042514" rtl="0" eaLnBrk="0" fontAlgn="base" hangingPunct="0">
        <a:lnSpc>
          <a:spcPts val="5198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514" rtl="0" eaLnBrk="0" fontAlgn="base" hangingPunct="0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514" rtl="0" eaLnBrk="0" fontAlgn="base" hangingPunct="0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514" rtl="0" eaLnBrk="0" fontAlgn="base" hangingPunct="0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514" rtl="0" eaLnBrk="0" fontAlgn="base" hangingPunct="0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6992" algn="l" defTabSz="1042514" rtl="0" fontAlgn="base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3984" algn="l" defTabSz="1042514" rtl="0" fontAlgn="base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0974" algn="l" defTabSz="1042514" rtl="0" fontAlgn="base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7967" algn="l" defTabSz="1042514" rtl="0" fontAlgn="base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373" indent="-363373" algn="l" defTabSz="1042514" rtl="0" eaLnBrk="0" fontAlgn="base" hangingPunct="0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373" indent="93622" algn="l" defTabSz="1042514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464" indent="-260230" algn="l" defTabSz="104251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9470" indent="-1239274" algn="just" defTabSz="1042514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447" indent="393521" algn="l" defTabSz="1042514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100" indent="-260645" algn="l" defTabSz="10425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388" indent="-260645" algn="l" defTabSz="10425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681" indent="-260645" algn="l" defTabSz="10425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970" indent="-260645" algn="l" defTabSz="10425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92" algn="l" defTabSz="10425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80" algn="l" defTabSz="10425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72" algn="l" defTabSz="10425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162" algn="l" defTabSz="10425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452" algn="l" defTabSz="10425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744" algn="l" defTabSz="10425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034" algn="l" defTabSz="10425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324" algn="l" defTabSz="10425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37" Type="http://schemas.openxmlformats.org/officeDocument/2006/relationships/image" Target="../media/image164.svg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1071179"/>
            <a:ext cx="10693400" cy="37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63" tIns="52028" rIns="104063" bIns="52028" anchor="ctr"/>
          <a:lstStyle/>
          <a:p>
            <a:pPr algn="ctr" eaLnBrk="0" hangingPunct="0"/>
            <a:r>
              <a:rPr lang="ru-RU" altLang="ru-RU" sz="5600" b="1">
                <a:latin typeface="Times New Roman" pitchFamily="18" charset="0"/>
              </a:rPr>
              <a:t/>
            </a:r>
            <a:br>
              <a:rPr lang="ru-RU" altLang="ru-RU" sz="5600" b="1">
                <a:latin typeface="Times New Roman" pitchFamily="18" charset="0"/>
              </a:rPr>
            </a:br>
            <a:endParaRPr lang="ru-RU" altLang="ru-RU" sz="5600" b="1">
              <a:latin typeface="Times New Roman" pitchFamily="18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26813" y="5446914"/>
            <a:ext cx="10482617" cy="142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63" tIns="52028" rIns="104063" bIns="52028" anchor="ctr"/>
          <a:lstStyle/>
          <a:p>
            <a:pPr algn="ctr" defTabSz="1250423" eaLnBrk="0" hangingPunct="0">
              <a:lnSpc>
                <a:spcPct val="90000"/>
              </a:lnSpc>
              <a:spcBef>
                <a:spcPts val="3363"/>
              </a:spcBef>
            </a:pPr>
            <a:endParaRPr lang="ru-RU" altLang="ru-RU" b="1">
              <a:solidFill>
                <a:srgbClr val="FFFF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78725" y="1480753"/>
            <a:ext cx="10103892" cy="118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63" tIns="52028" rIns="104063" bIns="52028" anchor="ctr"/>
          <a:lstStyle/>
          <a:p>
            <a:pPr algn="ctr" eaLnBrk="0" hangingPunct="0"/>
            <a:endParaRPr lang="ru-RU" altLang="ru-RU" sz="6000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6590840" y="934656"/>
            <a:ext cx="148044" cy="52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274" tIns="36637" rIns="73274" bIns="36637">
            <a:spAutoFit/>
          </a:bodyPr>
          <a:lstStyle>
            <a:lvl1pPr defTabSz="427038">
              <a:defRPr sz="33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427038">
              <a:defRPr sz="22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427038">
              <a:defRPr sz="22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defTabSz="427038">
              <a:defRPr sz="15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427038">
              <a:defRPr sz="13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427038" eaLnBrk="0" fontAlgn="base" hangingPunct="0">
              <a:lnSpc>
                <a:spcPts val="1663"/>
              </a:lnSpc>
              <a:spcBef>
                <a:spcPts val="363"/>
              </a:spcBef>
              <a:spcAft>
                <a:spcPct val="0"/>
              </a:spcAft>
              <a:defRPr sz="13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427038" eaLnBrk="0" fontAlgn="base" hangingPunct="0">
              <a:lnSpc>
                <a:spcPts val="1663"/>
              </a:lnSpc>
              <a:spcBef>
                <a:spcPts val="363"/>
              </a:spcBef>
              <a:spcAft>
                <a:spcPct val="0"/>
              </a:spcAft>
              <a:defRPr sz="13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427038" eaLnBrk="0" fontAlgn="base" hangingPunct="0">
              <a:lnSpc>
                <a:spcPts val="1663"/>
              </a:lnSpc>
              <a:spcBef>
                <a:spcPts val="363"/>
              </a:spcBef>
              <a:spcAft>
                <a:spcPct val="0"/>
              </a:spcAft>
              <a:defRPr sz="13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427038" eaLnBrk="0" fontAlgn="base" hangingPunct="0">
              <a:lnSpc>
                <a:spcPts val="1663"/>
              </a:lnSpc>
              <a:spcBef>
                <a:spcPts val="363"/>
              </a:spcBef>
              <a:spcAft>
                <a:spcPct val="0"/>
              </a:spcAft>
              <a:defRPr sz="13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endParaRPr lang="ru-RU" altLang="ru-RU" sz="2900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1623705" y="3653101"/>
            <a:ext cx="7488832" cy="168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74" tIns="36637" rIns="73274" bIns="36637">
            <a:spAutoFit/>
          </a:bodyPr>
          <a:lstStyle>
            <a:lvl1pPr defTabSz="427038">
              <a:defRPr sz="33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427038">
              <a:defRPr sz="22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427038">
              <a:defRPr sz="22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defTabSz="427038">
              <a:defRPr sz="15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427038">
              <a:defRPr sz="13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427038" eaLnBrk="0" fontAlgn="base" hangingPunct="0">
              <a:lnSpc>
                <a:spcPts val="1663"/>
              </a:lnSpc>
              <a:spcBef>
                <a:spcPts val="363"/>
              </a:spcBef>
              <a:spcAft>
                <a:spcPct val="0"/>
              </a:spcAft>
              <a:defRPr sz="13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427038" eaLnBrk="0" fontAlgn="base" hangingPunct="0">
              <a:lnSpc>
                <a:spcPts val="1663"/>
              </a:lnSpc>
              <a:spcBef>
                <a:spcPts val="363"/>
              </a:spcBef>
              <a:spcAft>
                <a:spcPct val="0"/>
              </a:spcAft>
              <a:defRPr sz="13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427038" eaLnBrk="0" fontAlgn="base" hangingPunct="0">
              <a:lnSpc>
                <a:spcPts val="1663"/>
              </a:lnSpc>
              <a:spcBef>
                <a:spcPts val="363"/>
              </a:spcBef>
              <a:spcAft>
                <a:spcPct val="0"/>
              </a:spcAft>
              <a:defRPr sz="13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427038" eaLnBrk="0" fontAlgn="base" hangingPunct="0">
              <a:lnSpc>
                <a:spcPts val="1663"/>
              </a:lnSpc>
              <a:spcBef>
                <a:spcPts val="363"/>
              </a:spcBef>
              <a:spcAft>
                <a:spcPct val="0"/>
              </a:spcAft>
              <a:defRPr sz="13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5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«Изменения в налоговом законодательстве с 2026 </a:t>
            </a:r>
            <a:r>
              <a:rPr lang="ru-RU" sz="3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года в части </a:t>
            </a:r>
            <a:r>
              <a:rPr lang="ru-RU" sz="35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спецрежимов</a:t>
            </a:r>
            <a:r>
              <a:rPr lang="ru-RU" sz="3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ru-RU" altLang="ru-RU" sz="3500" dirty="0">
              <a:solidFill>
                <a:schemeClr val="bg1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8121" y="5652839"/>
            <a:ext cx="53467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ИНФС России по г. Сургуту</a:t>
            </a:r>
          </a:p>
          <a:p>
            <a:r>
              <a:rPr lang="ru-RU" dirty="0">
                <a:solidFill>
                  <a:schemeClr val="bg1"/>
                </a:solidFill>
              </a:rPr>
              <a:t>Отдел камеральных проверок № 2</a:t>
            </a:r>
          </a:p>
        </p:txBody>
      </p:sp>
    </p:spTree>
    <p:extLst>
      <p:ext uri="{BB962C8B-B14F-4D97-AF65-F5344CB8AC3E}">
        <p14:creationId xmlns:p14="http://schemas.microsoft.com/office/powerpoint/2010/main" val="1182139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DDA2670-0E50-4F5B-AE55-C07E57DE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96" y="938566"/>
            <a:ext cx="9433048" cy="595209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802020">
              <a:lnSpc>
                <a:spcPct val="90000"/>
              </a:lnSpc>
              <a:spcBef>
                <a:spcPts val="877"/>
              </a:spcBef>
            </a:pPr>
            <a:r>
              <a:rPr lang="ru-RU" sz="2807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Порядок расчета среднемесячной заработной платы</a:t>
            </a:r>
            <a:endParaRPr lang="en-US" sz="2807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83204" y="6804967"/>
            <a:ext cx="465920" cy="39780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736238" y="1533775"/>
            <a:ext cx="9284081" cy="29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ru-RU" sz="105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594172" y="5746519"/>
            <a:ext cx="8784976" cy="97137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ru-RU" sz="1754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</a:t>
            </a:r>
          </a:p>
          <a:p>
            <a:pPr algn="just">
              <a:lnSpc>
                <a:spcPct val="110000"/>
              </a:lnSpc>
            </a:pPr>
            <a:r>
              <a:rPr lang="ru-RU" sz="175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Департамента финансов ХМАО – Югры от 17.12.2024 № 20-4287</a:t>
            </a:r>
            <a:endParaRPr lang="ru-RU" altLang="ru-RU" sz="1754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4172" y="1684518"/>
            <a:ext cx="9931404" cy="3655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5" b="1" dirty="0">
                <a:solidFill>
                  <a:prstClr val="black"/>
                </a:solidFill>
              </a:rPr>
              <a:t>      </a:t>
            </a:r>
            <a:r>
              <a:rPr lang="ru-RU" sz="210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порядку расчета среднемесячной начисленной Законом № 166-ОЗ не установлены. </a:t>
            </a:r>
          </a:p>
          <a:p>
            <a:r>
              <a:rPr lang="ru-RU" sz="210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всех случаев определения размера средней заработной платы устанавливается единый порядок ее исчисления (статья 139 Трудового кодекса Российской Федерации).</a:t>
            </a:r>
          </a:p>
          <a:p>
            <a:r>
              <a:rPr lang="ru-RU" sz="210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Действующий порядок установлен Постановлением Правительства РФ от 24.12.2007 № 922 «Об особенностях порядка исчисления средней заработной платы».</a:t>
            </a:r>
          </a:p>
          <a:p>
            <a:pPr algn="just"/>
            <a:r>
              <a:rPr lang="ru-RU" sz="210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сложных ситуациях может потребоваться представление дополнительной информации, в том числе первичных документов.</a:t>
            </a:r>
          </a:p>
          <a:p>
            <a:pPr algn="just"/>
            <a:endParaRPr lang="ru-RU" sz="2105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209791" y="6306911"/>
            <a:ext cx="398082" cy="36326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2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736238" y="1533775"/>
            <a:ext cx="9284081" cy="29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ru-RU" sz="105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98249" y="668553"/>
            <a:ext cx="9706529" cy="476190"/>
          </a:xfrm>
        </p:spPr>
        <p:txBody>
          <a:bodyPr>
            <a:noAutofit/>
          </a:bodyPr>
          <a:lstStyle/>
          <a:p>
            <a:pPr algn="ctr"/>
            <a:r>
              <a:rPr lang="ru-RU" sz="315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для впервые зарегистрированных ИП на УСН</a:t>
            </a: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462110" y="1317508"/>
            <a:ext cx="9978809" cy="53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84227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315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0 %</a:t>
            </a:r>
            <a:endParaRPr lang="ru-RU" altLang="ru-RU" sz="3158" dirty="0">
              <a:solidFill>
                <a:schemeClr val="tx2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167825" y="1798209"/>
            <a:ext cx="10041967" cy="381397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84227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456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ИП на УСН - по 37 группам видов предпринимательской деятельности, в том числе с 2025 года:</a:t>
            </a:r>
            <a:endParaRPr lang="ru-RU" sz="2456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758" indent="-300758">
              <a:buFontTx/>
              <a:buChar char="-"/>
            </a:pPr>
            <a:r>
              <a:rPr lang="ru-RU" sz="2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брошюровочно-переплетная и отделочная и сопутствующие услуги;</a:t>
            </a:r>
          </a:p>
          <a:p>
            <a:pPr marL="300758" indent="-300758">
              <a:buFontTx/>
              <a:buChar char="-"/>
            </a:pPr>
            <a:r>
              <a:rPr lang="ru-RU" sz="2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чеканка и гравировка ювелирных изделий;</a:t>
            </a:r>
          </a:p>
          <a:p>
            <a:pPr marL="300758" indent="-300758">
              <a:buFontTx/>
              <a:buChar char="-"/>
            </a:pPr>
            <a:r>
              <a:rPr lang="ru-RU" sz="2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издательской деятельности прочие;</a:t>
            </a:r>
          </a:p>
          <a:p>
            <a:pPr marL="300758" indent="-300758">
              <a:buFontTx/>
              <a:buChar char="-"/>
            </a:pPr>
            <a:r>
              <a:rPr lang="ru-RU" sz="2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специализированная в области дизайна;</a:t>
            </a:r>
          </a:p>
          <a:p>
            <a:pPr marL="300758" indent="-300758">
              <a:buFontTx/>
              <a:buChar char="-"/>
            </a:pPr>
            <a:r>
              <a:rPr lang="ru-RU" sz="2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уборке квартир и частных домов;</a:t>
            </a:r>
          </a:p>
          <a:p>
            <a:pPr marL="300758" indent="-300758">
              <a:buFontTx/>
              <a:buChar char="-"/>
            </a:pPr>
            <a:r>
              <a:rPr lang="ru-RU" sz="2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домашних хозяйств с наемными работниками.</a:t>
            </a:r>
            <a:endParaRPr lang="ru-RU" sz="2105" b="1" dirty="0">
              <a:solidFill>
                <a:srgbClr val="365F9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167826" y="4932759"/>
            <a:ext cx="7103040" cy="19442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just">
              <a:lnSpc>
                <a:spcPct val="110000"/>
              </a:lnSpc>
            </a:pPr>
            <a:r>
              <a:rPr lang="ru-RU" sz="1842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</a:t>
            </a:r>
          </a:p>
          <a:p>
            <a:pPr algn="just">
              <a:lnSpc>
                <a:spcPct val="110000"/>
              </a:lnSpc>
            </a:pPr>
            <a:r>
              <a:rPr lang="ru-RU" sz="184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ХМАО - Югры от 20.02.2015 № 14-оз </a:t>
            </a:r>
          </a:p>
          <a:p>
            <a:pPr algn="just">
              <a:lnSpc>
                <a:spcPct val="110000"/>
              </a:lnSpc>
            </a:pPr>
            <a:r>
              <a:rPr lang="ru-RU" sz="1842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установлении на территории Ханты-Мансийского автономного округа – Югры налоговой ставки в размере 0 процентов по упрощенной системе налогообложения и патентной системе налогообложения»</a:t>
            </a:r>
            <a:r>
              <a:rPr lang="en-US" sz="1842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28.11.2024)</a:t>
            </a:r>
          </a:p>
          <a:p>
            <a:pPr algn="just">
              <a:lnSpc>
                <a:spcPct val="110000"/>
              </a:lnSpc>
            </a:pPr>
            <a:endParaRPr lang="ru-RU" altLang="ru-RU" sz="877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7820" y="3022747"/>
            <a:ext cx="3003098" cy="46279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842" i="1" dirty="0">
                <a:latin typeface="Times New Roman"/>
                <a:ea typeface="Calibri"/>
              </a:rPr>
              <a:t>Впервые зарегистрированные ИП, применяющие УСН (независимо от объекта налогообложения) и осуществляющие определенные законодательно установленные виды деятельности, </a:t>
            </a:r>
            <a:r>
              <a:rPr lang="ru-RU" sz="1842" b="1" i="1" dirty="0">
                <a:latin typeface="Times New Roman"/>
                <a:ea typeface="Calibri"/>
              </a:rPr>
              <a:t>могут в течение первых двух налоговых периодов с момента государственной регистрации в качестве ИП применять ставку 0%.</a:t>
            </a:r>
            <a:endParaRPr lang="ru-RU" sz="1842" b="1" i="1" dirty="0"/>
          </a:p>
        </p:txBody>
      </p:sp>
    </p:spTree>
    <p:extLst>
      <p:ext uri="{BB962C8B-B14F-4D97-AF65-F5344CB8AC3E}">
        <p14:creationId xmlns:p14="http://schemas.microsoft.com/office/powerpoint/2010/main" val="4483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272947" y="6433226"/>
            <a:ext cx="420453" cy="30154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2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736238" y="1533775"/>
            <a:ext cx="9284081" cy="29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ru-RU" sz="105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67824" y="874756"/>
            <a:ext cx="10294594" cy="476190"/>
          </a:xfrm>
        </p:spPr>
        <p:txBody>
          <a:bodyPr>
            <a:noAutofit/>
          </a:bodyPr>
          <a:lstStyle/>
          <a:p>
            <a:pPr algn="ctr"/>
            <a:r>
              <a:rPr lang="ru-RU" sz="315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для впервые зарегистрированных ИП ПСН</a:t>
            </a: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407537" y="1317626"/>
            <a:ext cx="9978809" cy="3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84227"/>
            <a:r>
              <a:rPr lang="ru-RU" altLang="ru-RU" sz="315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0 %</a:t>
            </a:r>
            <a:endParaRPr lang="ru-RU" altLang="ru-RU" sz="3158" dirty="0">
              <a:solidFill>
                <a:schemeClr val="tx2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494548" y="1817374"/>
            <a:ext cx="10031028" cy="34736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884227"/>
            <a:r>
              <a:rPr lang="ru-RU" altLang="ru-RU" sz="2456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ИП ПСН - по 48 видам деятельности, в том числе с 2025 года:</a:t>
            </a:r>
          </a:p>
          <a:p>
            <a:pPr marL="300758" indent="-300758" algn="just">
              <a:buFontTx/>
              <a:buChar char="-"/>
            </a:pPr>
            <a:r>
              <a:rPr lang="ru-RU" sz="2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животноводство, услуги в области животноводства;</a:t>
            </a:r>
          </a:p>
          <a:p>
            <a:pPr marL="300758" indent="-300758" algn="just">
              <a:buFontTx/>
              <a:buChar char="-"/>
            </a:pPr>
            <a:r>
              <a:rPr lang="ru-RU" sz="2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обрядов (свадеб, юбилеев), в том числе музыкальное сопровождение;</a:t>
            </a:r>
          </a:p>
          <a:p>
            <a:pPr marL="300758" indent="-300758" algn="just">
              <a:buFontTx/>
              <a:buChar char="-"/>
            </a:pPr>
            <a:r>
              <a:rPr lang="ru-RU" sz="2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зрелищно-развлекательная прочая, не включенная в другие группировки;</a:t>
            </a:r>
          </a:p>
          <a:p>
            <a:pPr marL="300758" indent="-300758" algn="just">
              <a:buFontTx/>
              <a:buChar char="-"/>
            </a:pPr>
            <a:r>
              <a:rPr lang="ru-RU" sz="2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физкультурно-оздоровительная.</a:t>
            </a:r>
          </a:p>
          <a:p>
            <a:pPr marL="300758" indent="-300758">
              <a:buFontTx/>
              <a:buChar char="-"/>
            </a:pPr>
            <a:endParaRPr lang="ru-RU" sz="21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494548" y="4932759"/>
            <a:ext cx="6547027" cy="201217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ru-RU" sz="184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</a:t>
            </a:r>
          </a:p>
          <a:p>
            <a:pPr algn="just">
              <a:lnSpc>
                <a:spcPct val="110000"/>
              </a:lnSpc>
            </a:pPr>
            <a:r>
              <a:rPr lang="ru-RU" sz="184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ХМАО - Югры от 20.02.2015 № 14-оз</a:t>
            </a:r>
          </a:p>
          <a:p>
            <a:pPr algn="just">
              <a:lnSpc>
                <a:spcPct val="110000"/>
              </a:lnSpc>
            </a:pPr>
            <a:r>
              <a:rPr lang="ru-RU" sz="1842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установлении на территории Ханты-Мансийского автономного округа – Югры налоговой ставки в размере 0 процентов по упрощенной системе налогообложения и патентной системе налогообложения»</a:t>
            </a:r>
            <a:r>
              <a:rPr lang="en-US" sz="1842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28.11.2024)</a:t>
            </a:r>
          </a:p>
          <a:p>
            <a:pPr algn="just">
              <a:lnSpc>
                <a:spcPct val="110000"/>
              </a:lnSpc>
            </a:pPr>
            <a:endParaRPr lang="ru-RU" altLang="ru-RU" sz="877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0679" y="3338532"/>
            <a:ext cx="3454897" cy="37775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842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Впервые зарегистрированные ИП, применяющие ПСН и осуществляющие </a:t>
            </a:r>
            <a:r>
              <a:rPr lang="ru-RU" sz="184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относящуюся к производственной и (или) социальной сферам, а также к сфере бытовых услуг населению</a:t>
            </a:r>
            <a:r>
              <a:rPr lang="ru-RU" sz="1842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ru-RU" sz="1842" i="1" dirty="0">
                <a:latin typeface="Times New Roman"/>
                <a:ea typeface="Calibri"/>
              </a:rPr>
              <a:t> </a:t>
            </a:r>
            <a:r>
              <a:rPr lang="ru-RU" sz="1842" b="1" i="1" dirty="0">
                <a:latin typeface="Times New Roman"/>
                <a:ea typeface="Calibri"/>
              </a:rPr>
              <a:t>могут в течение первых двух налоговых периодов с момента государственной регистрации в качестве ИП применять ставку 0%.</a:t>
            </a:r>
            <a:endParaRPr lang="ru-RU" sz="1842" b="1" i="1" dirty="0"/>
          </a:p>
        </p:txBody>
      </p:sp>
    </p:spTree>
    <p:extLst>
      <p:ext uri="{BB962C8B-B14F-4D97-AF65-F5344CB8AC3E}">
        <p14:creationId xmlns:p14="http://schemas.microsoft.com/office/powerpoint/2010/main" val="33000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8188" y="552454"/>
            <a:ext cx="9505055" cy="6396529"/>
          </a:xfrm>
        </p:spPr>
        <p:txBody>
          <a:bodyPr/>
          <a:lstStyle/>
          <a:p>
            <a:r>
              <a:rPr lang="ru-RU" sz="2400" dirty="0"/>
              <a:t>Патентная система налогообложения (далее – ПСН): </a:t>
            </a: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>- снижена предельная величина доходов для применения ПСН (сейчас 60 млн. руб.): </a:t>
            </a:r>
            <a:br>
              <a:rPr lang="ru-RU" sz="2400" b="0" dirty="0"/>
            </a:br>
            <a:r>
              <a:rPr lang="ru-RU" sz="2400" b="0" dirty="0"/>
              <a:t>- 20 млн. руб. в 2026 году; </a:t>
            </a:r>
            <a:br>
              <a:rPr lang="ru-RU" sz="2400" b="0" dirty="0"/>
            </a:br>
            <a:r>
              <a:rPr lang="ru-RU" sz="2400" b="0" dirty="0"/>
              <a:t>- 15 млн. руб. в 2027 году; </a:t>
            </a:r>
            <a:br>
              <a:rPr lang="ru-RU" sz="2400" b="0" dirty="0"/>
            </a:br>
            <a:r>
              <a:rPr lang="ru-RU" sz="2400" b="0" dirty="0"/>
              <a:t>-10 млн. руб. с 2028 года и далее. </a:t>
            </a:r>
            <a:br>
              <a:rPr lang="ru-RU" sz="2400" b="0" dirty="0"/>
            </a:br>
            <a:r>
              <a:rPr lang="ru-RU" sz="2400" b="0" dirty="0"/>
              <a:t>Если доход от реализации в 2025 превысил 20 млн. руб., то с 2026 ПСН не применяется. Если в 2025 не превысил, а превысил в течение 2026, то право на применение ПСН утрачивается с начала действия патента. 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> </a:t>
            </a:r>
            <a:r>
              <a:rPr lang="ru-RU" sz="2400" b="0" i="1" dirty="0"/>
              <a:t>В </a:t>
            </a:r>
            <a:r>
              <a:rPr lang="ru-RU" sz="2400" b="0" i="1" dirty="0" smtClean="0"/>
              <a:t>части изменений ПСН региональным законодательством:</a:t>
            </a: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>Исключается из перечня видов, в отношении которого применяется ПСН, вид деятельности «услуги уличных патрулей, охранников, сторожей и вахтеров» (также данный вид деятельности исключен и из пункта 2 статьи 346.43 </a:t>
            </a:r>
            <a:r>
              <a:rPr lang="ru-RU" sz="2400" b="0" dirty="0" smtClean="0"/>
              <a:t>НК РФ).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A1FC3-E460-4B15-9CB5-0A2C232AB9E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A1FC3-E460-4B15-9CB5-0A2C232AB9E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5" y="842088"/>
            <a:ext cx="8712969" cy="617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8301" y="6012879"/>
            <a:ext cx="905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ХМАО- Югре применяется с 01.01.2025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70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38954" y="468263"/>
            <a:ext cx="8581268" cy="1219199"/>
          </a:xfrm>
        </p:spPr>
        <p:txBody>
          <a:bodyPr/>
          <a:lstStyle/>
          <a:p>
            <a:r>
              <a:rPr lang="ru-RU" sz="3200" dirty="0" smtClean="0"/>
              <a:t>Основные  преимущества  Авто </a:t>
            </a:r>
            <a:r>
              <a:rPr lang="ru-RU" sz="3200" dirty="0"/>
              <a:t>УСН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A1FC3-E460-4B15-9CB5-0A2C232AB9E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4212" y="1476375"/>
            <a:ext cx="9382034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Упрощение, а в большинстве случаев отмена налоговой отчетности и отчетности в Фонд пенсионного и социального страхования</a:t>
            </a:r>
            <a:r>
              <a:rPr lang="ru-RU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 платить не нужно. Социальные гарантии обеспечиваются из бюджета.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отслеживать сроки подачи документов и изменения форматов документов.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и расходы определяются по данным ККТ, уполномоченных банков и сведений, которые сами налогоплательщики указали в личном кабинете, данным </a:t>
            </a:r>
            <a:r>
              <a:rPr lang="ru-RU" altLang="en-US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маркетплейсов</a:t>
            </a:r>
            <a:r>
              <a:rPr lang="ru-RU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рассчитывается автоматически и не самим налогоплательщиком, а налоговым органом.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функций налоговых агентов по НДФЛ передана банкам.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перейти на Авто </a:t>
            </a:r>
            <a:r>
              <a:rPr lang="ru-RU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НДС</a:t>
            </a:r>
            <a:endParaRPr lang="ru-RU" alt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None/>
            </a:pP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2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A1FC3-E460-4B15-9CB5-0A2C232AB9E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A0034E89-1952-5288-08A0-70A4A73BE39E}"/>
              </a:ext>
            </a:extLst>
          </p:cNvPr>
          <p:cNvSpPr txBox="1">
            <a:spLocks/>
          </p:cNvSpPr>
          <p:nvPr/>
        </p:nvSpPr>
        <p:spPr bwMode="auto">
          <a:xfrm>
            <a:off x="1314252" y="468263"/>
            <a:ext cx="8640960" cy="8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7" tIns="52129" rIns="104257" bIns="52129" numCol="1" rtlCol="0" anchor="b" anchorCtr="0" compatLnSpc="1">
            <a:prstTxWarp prst="textNoShape">
              <a:avLst/>
            </a:prstTxWarp>
          </a:bodyPr>
          <a:lstStyle>
            <a:lvl1pPr marL="0" marR="0" indent="0" algn="l" defTabSz="10425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2514" rtl="0" eaLnBrk="0" fontAlgn="base" hangingPunct="0">
              <a:lnSpc>
                <a:spcPts val="5198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2514" rtl="0" eaLnBrk="0" fontAlgn="base" hangingPunct="0">
              <a:lnSpc>
                <a:spcPts val="5198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2514" rtl="0" eaLnBrk="0" fontAlgn="base" hangingPunct="0">
              <a:lnSpc>
                <a:spcPts val="5198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2514" rtl="0" eaLnBrk="0" fontAlgn="base" hangingPunct="0">
              <a:lnSpc>
                <a:spcPts val="5198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6992" algn="l" defTabSz="1042514" rtl="0" fontAlgn="base">
              <a:lnSpc>
                <a:spcPts val="5198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3984" algn="l" defTabSz="1042514" rtl="0" fontAlgn="base">
              <a:lnSpc>
                <a:spcPts val="5198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0974" algn="l" defTabSz="1042514" rtl="0" fontAlgn="base">
              <a:lnSpc>
                <a:spcPts val="5198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7967" algn="l" defTabSz="1042514" rtl="0" fontAlgn="base">
              <a:lnSpc>
                <a:spcPts val="5198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r>
              <a:rPr lang="ru" sz="3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Условия для перехода на автоусн</a:t>
            </a:r>
            <a:endParaRPr lang="ru" sz="32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1476375"/>
            <a:ext cx="8924354" cy="565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52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129" y="935544"/>
            <a:ext cx="7681426" cy="862353"/>
          </a:xfrm>
          <a:noFill/>
        </p:spPr>
        <p:txBody>
          <a:bodyPr rtlCol="0"/>
          <a:lstStyle/>
          <a:p>
            <a:pPr algn="ctr" rtl="0"/>
            <a:r>
              <a:rPr lang="ru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Порядок исчисления и уплаты налога</a:t>
            </a:r>
            <a:endParaRPr lang="en-U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526875" y="1798454"/>
          <a:ext cx="3655526" cy="997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5" r="34135"/>
          <a:stretch>
            <a:fillRect/>
          </a:stretch>
        </p:blipFill>
        <p:spPr/>
      </p:pic>
      <p:sp>
        <p:nvSpPr>
          <p:cNvPr id="10" name="Прямоугольник 9"/>
          <p:cNvSpPr/>
          <p:nvPr/>
        </p:nvSpPr>
        <p:spPr>
          <a:xfrm>
            <a:off x="2896129" y="2814266"/>
            <a:ext cx="7681426" cy="311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3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Налоговый орган уведомляет не позднее 15-го числа месяца, следующего за налоговым периодом:</a:t>
            </a:r>
          </a:p>
          <a:p>
            <a:r>
              <a:rPr lang="ru-RU" sz="1403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1) налогоплательщика через личный кабинет налогоплательщика: а) о налоговой базе;</a:t>
            </a:r>
          </a:p>
          <a:p>
            <a:pPr marL="250631" indent="-250631">
              <a:buFont typeface="Wingdings" pitchFamily="2" charset="2"/>
              <a:buChar char="q"/>
            </a:pPr>
            <a:r>
              <a:rPr lang="ru-RU" sz="1403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о сумме убытка, полученного за налоговый период, о сумме убытка, зачтенного в налоговом периоде, и об оставшейся части убытка, переходящей на следующие налоговые периоды;</a:t>
            </a:r>
          </a:p>
          <a:p>
            <a:pPr marL="250631" indent="-250631">
              <a:buFont typeface="Wingdings" pitchFamily="2" charset="2"/>
              <a:buChar char="q"/>
            </a:pPr>
            <a:r>
              <a:rPr lang="ru-RU" sz="1403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о сумме налога, исчисленной по итогам налогового периода;</a:t>
            </a:r>
          </a:p>
          <a:p>
            <a:pPr marL="250631" indent="-250631">
              <a:buFont typeface="Wingdings" pitchFamily="2" charset="2"/>
              <a:buChar char="q"/>
            </a:pPr>
            <a:r>
              <a:rPr lang="ru-RU" sz="1403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о сумме торгового сбора, на которую налоговым органом уменьшена сумма налога (если применимо);</a:t>
            </a:r>
          </a:p>
          <a:p>
            <a:pPr marL="250631" indent="-250631">
              <a:buFont typeface="Wingdings" pitchFamily="2" charset="2"/>
              <a:buChar char="q"/>
            </a:pPr>
            <a:r>
              <a:rPr lang="ru-RU" sz="1403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о сумме налога, подлежащей уплате по итогам налогового периода, с указанием реквизитов, необходимых для уплаты налога.</a:t>
            </a:r>
          </a:p>
          <a:p>
            <a:r>
              <a:rPr lang="ru-RU" sz="1403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2) уполномоченную кредитную организацию, в отношении которой налогоплательщик дал согласие на представление информации, о сумме налога, подлежащей уплате по итогам налогового периода, с указанием реквизитов, необходимых для уплаты налога.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05068" y="5918642"/>
            <a:ext cx="6571985" cy="74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3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Уплата суммы налога производится не позднее 25-го числа месяца, следующего за налоговым периодом, по месту нахождения организации (месту жительства индивидуального предпринимателя).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EA73A51-195E-4684-B8B4-FA95FD97AE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085879" y="6031359"/>
            <a:ext cx="597074" cy="50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1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9340" y="4561265"/>
            <a:ext cx="8669848" cy="1260211"/>
          </a:xfrm>
        </p:spPr>
        <p:txBody>
          <a:bodyPr rtlCol="0">
            <a:normAutofit/>
          </a:bodyPr>
          <a:lstStyle/>
          <a:p>
            <a:pPr algn="ctr" defTabSz="468083">
              <a:defRPr/>
            </a:pPr>
            <a:r>
              <a:rPr lang="ru-RU" sz="3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Благодарю за внимание !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89" y="1398488"/>
            <a:ext cx="2922465" cy="31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539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A1FC3-E460-4B15-9CB5-0A2C232AB9E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38188" y="612279"/>
            <a:ext cx="9145016" cy="6552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по налогу на добавленную стоимость (далее – НДС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) с 2026 года: </a:t>
            </a:r>
            <a:b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- </a:t>
            </a: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увеличена ставка с 20% до 22%; </a:t>
            </a:r>
            <a:b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- снижен порог дохода по упрощенной системе налогообложения (далее – УСН) для освобождения от уплаты НДС c 01.01.2026 (сейчас 60 млн. руб.): </a:t>
            </a:r>
            <a:b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- 20 млн. руб. в 2026 году </a:t>
            </a:r>
            <a:b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- 15 млн. руб. в 2027 году </a:t>
            </a:r>
            <a:b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- 10 млн. руб. с 2028 года и далее (если доход за 2025 превысил 20 млн. руб., то с 2026 применяет НДС и т.д.); </a:t>
            </a:r>
            <a:b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- лица на УСН впервые перешедшие с 2026 года и далее на ставки НДС 5 (7)% в течение 4 кварталов могут отказаться от их применения и перейти на ставку НДС 22 %; </a:t>
            </a:r>
            <a:b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- лица на УСН впервые ставшие в 2026 году плательщиками НДС освобождаются от ответственности за непредставление в срок первой налоговой декларации по НДС в 2026 году; </a:t>
            </a:r>
            <a:b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- операции по реализации </a:t>
            </a:r>
            <a:r>
              <a:rPr lang="ru-RU" sz="1800" b="0" dirty="0" err="1">
                <a:solidFill>
                  <a:schemeClr val="accent1">
                    <a:lumMod val="75000"/>
                  </a:schemeClr>
                </a:solidFill>
              </a:rPr>
              <a:t>добычниками</a:t>
            </a: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 руды, содержащей драгметаллы, аффинажным компаниям перенесены из льготы и будут облагаться НДС по ставке 0%; </a:t>
            </a:r>
            <a:b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- исключены из </a:t>
            </a:r>
            <a:r>
              <a:rPr lang="ru-RU" sz="1800" b="0" dirty="0" err="1">
                <a:solidFill>
                  <a:schemeClr val="accent1">
                    <a:lumMod val="75000"/>
                  </a:schemeClr>
                </a:solidFill>
              </a:rPr>
              <a:t>льготируемых</a:t>
            </a: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 операций по НДС услуги связанные с обслуживанием банковских карт и операций </a:t>
            </a:r>
            <a:r>
              <a:rPr lang="ru-RU" sz="1800" b="0" dirty="0" err="1">
                <a:solidFill>
                  <a:schemeClr val="accent1">
                    <a:lumMod val="75000"/>
                  </a:schemeClr>
                </a:solidFill>
              </a:rPr>
              <a:t>эквайринга</a:t>
            </a: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, процессинга; </a:t>
            </a:r>
            <a:b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- не признается объектом налогообложения НДС передача недвижимости, изымаемой для </a:t>
            </a:r>
            <a:r>
              <a:rPr lang="ru-RU" sz="1800" b="0" dirty="0" err="1">
                <a:solidFill>
                  <a:schemeClr val="accent1">
                    <a:lumMod val="75000"/>
                  </a:schemeClr>
                </a:solidFill>
              </a:rPr>
              <a:t>гос.нужд</a:t>
            </a: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 с компенсацией денежных средств; </a:t>
            </a:r>
            <a:b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- включены в </a:t>
            </a:r>
            <a:r>
              <a:rPr lang="ru-RU" sz="1800" b="0" dirty="0" err="1">
                <a:solidFill>
                  <a:schemeClr val="accent1">
                    <a:lumMod val="75000"/>
                  </a:schemeClr>
                </a:solidFill>
              </a:rPr>
              <a:t>льготируемые</a:t>
            </a: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 операции по НДС (417-ФЗ от 17.11.2025) операции по выплатам банками процентов в драгметаллах в слитках (договор банковского счета (вклада)) и размещение банками драгметаллов, не привлеченных во вклады. </a:t>
            </a:r>
          </a:p>
        </p:txBody>
      </p:sp>
    </p:spTree>
    <p:extLst>
      <p:ext uri="{BB962C8B-B14F-4D97-AF65-F5344CB8AC3E}">
        <p14:creationId xmlns:p14="http://schemas.microsoft.com/office/powerpoint/2010/main" val="413888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4172" y="1836415"/>
            <a:ext cx="9026011" cy="4968552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 упрощенной системе налогообложения (УСН) с 2026 года: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0" dirty="0">
                <a:solidFill>
                  <a:schemeClr val="accent1">
                    <a:lumMod val="75000"/>
                  </a:schemeClr>
                </a:solidFill>
              </a:rPr>
              <a:t>- пониженные налоговые ставки (в том числе 0%) по УСН могут устанавливаться субъектами Российской Федерации по видам деятельности, которые определены Правительством Российской Федерации, с учетом установленных 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>критериев,  которые установлены Распоряжением Правительства Российской Федерации от 30.12.2025 № 4176-р. В Федеральный перечень вошли ВСЕ существующие </a:t>
            </a:r>
            <a:r>
              <a:rPr lang="ru-RU" sz="2400" b="0" dirty="0" err="1" smtClean="0">
                <a:solidFill>
                  <a:schemeClr val="accent1">
                    <a:lumMod val="75000"/>
                  </a:schemeClr>
                </a:solidFill>
              </a:rPr>
              <a:t>ОКВЭДы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0" dirty="0">
                <a:solidFill>
                  <a:schemeClr val="accent1">
                    <a:lumMod val="75000"/>
                  </a:schemeClr>
                </a:solidFill>
              </a:rPr>
              <a:t>- плательщикам УСН для объекта доходы-расходы представлена возможность учитывать в расходах иные расходы, определяемые в порядке, установленном главой 25 Налогового кодекса Российской Федерации.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A1FC3-E460-4B15-9CB5-0A2C232AB9E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2204" y="756295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 Налоговый кодекс, законом № 425-ФЗ от 28.11.2025 года внесено ряд изменений, которые вступают в силу с 01.01.2026</a:t>
            </a:r>
          </a:p>
        </p:txBody>
      </p:sp>
    </p:spTree>
    <p:extLst>
      <p:ext uri="{BB962C8B-B14F-4D97-AF65-F5344CB8AC3E}">
        <p14:creationId xmlns:p14="http://schemas.microsoft.com/office/powerpoint/2010/main" val="416267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0196" y="535804"/>
            <a:ext cx="9305133" cy="1012579"/>
          </a:xfrm>
        </p:spPr>
        <p:txBody>
          <a:bodyPr/>
          <a:lstStyle/>
          <a:p>
            <a:pPr algn="ctr"/>
            <a:r>
              <a:rPr lang="ru-RU" sz="2000" dirty="0" smtClean="0"/>
              <a:t>Региональное </a:t>
            </a:r>
            <a:r>
              <a:rPr lang="ru-RU" sz="2000" dirty="0"/>
              <a:t>законодательство Закона Ханты-Мансийского автономного округа – Югры от 27.11.2025 № 88-оз «О внесении изменений в отдельные законы Ханты-Мансийского автономного округа – Югры в сфере налогообложения»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A1FC3-E460-4B15-9CB5-0A2C232AB9E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0214" y="1548383"/>
            <a:ext cx="98650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Перечень налогоплательщиков, имеющих право применения минимальных налоговых ставок по УСН (1% по объекту налогообложения доходы и 5% по объекту налогообложения доходы, уменьшенные на величину расходов) с 01.01.2026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дополняется двумя категориями: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субъекты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креативных индустрий, включенные в реестр субъектов креативных индустрий, осуществляющих деятельность в Ханты-Мансийском автономном округе - Югре, и осуществляющие деятельность в сфере креативных индустрий по перечню видов экономической деятельности, определенных в соответствии с Федеральным законом «О развитии креативных (творческих) индустрий в Российской Федерации», по которым объем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дохода от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реализации товаров (работ, услуг) составляет не менее 70 процентов в общем объеме доходов от реализации товаров (работ, услуг) налогоплательщика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ветераны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боевых действий, принимавшие участие (содействовавшие выполнению задач, возложенных на Вооруженные Силы Российской Федерации) в специальной военной операции, зарегистрированные в качестве индивидуальных предпринимателей, включенные в единый реестр субъектов малого и среднего предпринимательства и осуществляющие предпринимательскую деятельность на территории Ханты-Мансийского автономного округа - Югры без привлечения наемных работников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части данных изменений дополнительно отмечаем, что деятельность субъектов креативных индустрий осуществляется в соответствии с Федеральным законом от 08.08.2024 № 330-ФЗ «О развитии креативных (творческих) индустрий в Российской Федерации».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Уполномоченным исполнительным органом Ханты-Мансийского автономного округа - Югры в сфере развития и поддержки креативных индустрий является Департамент экономического развития Ханты-Мансийского автономного округа – Югры (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Депэкономики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Югры).</a:t>
            </a:r>
          </a:p>
          <a:p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Депэкономики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Югры ведет реестры, в том числе реестр субъектов креативных индустрий в электронном виде и публикует их на Портале открытых данных (https://data.admhmao.ru), на своем официальном сайте в течение 3 рабочих дней с даты принятия решения о включении сведений в реестры или с даты исключения сведений из реестров.</a:t>
            </a:r>
          </a:p>
        </p:txBody>
      </p:sp>
    </p:spTree>
    <p:extLst>
      <p:ext uri="{BB962C8B-B14F-4D97-AF65-F5344CB8AC3E}">
        <p14:creationId xmlns:p14="http://schemas.microsoft.com/office/powerpoint/2010/main" val="178404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DDA2670-0E50-4F5B-AE55-C07E57DE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6" y="792746"/>
            <a:ext cx="10484065" cy="760662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802020">
              <a:lnSpc>
                <a:spcPct val="90000"/>
              </a:lnSpc>
              <a:spcBef>
                <a:spcPts val="877"/>
              </a:spcBef>
            </a:pPr>
            <a:r>
              <a:rPr lang="ru-RU" sz="2456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ставки УСН в ХМАО - Югре с 2025 года</a:t>
            </a:r>
            <a:br>
              <a:rPr lang="ru-RU" sz="2456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7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Объект ДОХОДЫ</a:t>
            </a:r>
            <a:endParaRPr lang="en-US" sz="2807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83204" y="6815731"/>
            <a:ext cx="378942" cy="41052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736238" y="1533775"/>
            <a:ext cx="9284081" cy="29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ru-RU" sz="105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36246" y="1631298"/>
          <a:ext cx="10484065" cy="4276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545"/>
                <a:gridCol w="9205520"/>
              </a:tblGrid>
              <a:tr h="487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9" marR="6219" marT="621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5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</a:t>
                      </a:r>
                      <a:endParaRPr lang="ru-RU" sz="2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9" marR="6219" marT="6219" marB="0" anchor="ctr">
                    <a:solidFill>
                      <a:schemeClr val="bg2"/>
                    </a:solidFill>
                  </a:tcPr>
                </a:tc>
              </a:tr>
              <a:tr h="3609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9" marR="6219" marT="621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Региональные социально ориентированные некоммерческие организации (СОНКО)</a:t>
                      </a:r>
                    </a:p>
                  </a:txBody>
                  <a:tcPr marL="80201" marR="80201" marT="40100" marB="40100" anchor="ctr">
                    <a:solidFill>
                      <a:schemeClr val="bg2"/>
                    </a:solidFill>
                  </a:tcPr>
                </a:tc>
              </a:tr>
              <a:tr h="360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елигиозные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</a:t>
                      </a:r>
                    </a:p>
                  </a:txBody>
                  <a:tcPr marL="80201" marR="80201" marT="40100" marB="40100" anchor="ctr">
                    <a:solidFill>
                      <a:schemeClr val="bg2"/>
                    </a:solidFill>
                  </a:tcPr>
                </a:tc>
              </a:tr>
              <a:tr h="641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рганизации и индивидуальные предприниматели (ИП), признанные социальными предприятиями</a:t>
                      </a:r>
                    </a:p>
                  </a:txBody>
                  <a:tcPr marL="80201" marR="80201" marT="40100" marB="40100" anchor="ctr">
                    <a:solidFill>
                      <a:schemeClr val="bg2"/>
                    </a:solidFill>
                  </a:tcPr>
                </a:tc>
              </a:tr>
              <a:tr h="360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равообладатели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 для электронных вычислительных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 (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организации)</a:t>
                      </a:r>
                      <a:endParaRPr lang="ru-RU" sz="18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201" marR="80201" marT="40100" marB="40100" anchor="ctr">
                    <a:solidFill>
                      <a:schemeClr val="bg2"/>
                    </a:solidFill>
                  </a:tcPr>
                </a:tc>
              </a:tr>
              <a:tr h="360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езиденты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Арктической зоны РФ</a:t>
                      </a:r>
                    </a:p>
                  </a:txBody>
                  <a:tcPr marL="80201" marR="80201" marT="40100" marB="40100" anchor="ctr">
                    <a:solidFill>
                      <a:schemeClr val="bg2"/>
                    </a:solidFill>
                  </a:tcPr>
                </a:tc>
              </a:tr>
              <a:tr h="120300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3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9" marR="6219" marT="621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- 25  видов деятельности, при условии </a:t>
                      </a:r>
                      <a:r>
                        <a:rPr lang="ru-RU" sz="1800" b="1" i="1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(объем дохода от реализации товаров (работ, услуг) по данным видам деятельности составляет не менее 70 % в общем объеме доходов от реализации товаров (работ, услуг)</a:t>
                      </a:r>
                      <a:r>
                        <a:rPr lang="ru-RU" sz="2100" i="1" dirty="0" smtClean="0"/>
                        <a:t>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абз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 ст. 6 Закона ХМАО - Югры от 21.12.2004 № 82-оз «О налоговых льготах»</a:t>
                      </a:r>
                      <a:endParaRPr lang="ru-RU" sz="700" b="1" i="1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01" marR="80201" marT="40100" marB="40100" anchor="ctr">
                    <a:solidFill>
                      <a:schemeClr val="bg2"/>
                    </a:solidFill>
                  </a:tcPr>
                </a:tc>
              </a:tr>
              <a:tr h="487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 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9" marR="6219" marT="621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Все остальные налогоплательщики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201" marR="80201" marT="40100" marB="4010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0" y="5934464"/>
            <a:ext cx="9739188" cy="1086527"/>
          </a:xfrm>
          <a:prstGeom prst="rect">
            <a:avLst/>
          </a:prstGeom>
          <a:noFill/>
          <a:ln w="9525">
            <a:solidFill>
              <a:srgbClr val="4476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ru-RU" sz="184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</a:t>
            </a:r>
          </a:p>
          <a:p>
            <a:pPr algn="just">
              <a:lnSpc>
                <a:spcPct val="110000"/>
              </a:lnSpc>
            </a:pPr>
            <a:r>
              <a:rPr lang="ru-RU" sz="184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ХМАО - Югры от 30.12.2008 №</a:t>
            </a:r>
            <a:r>
              <a:rPr lang="en-US" sz="184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184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184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42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184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42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ставках налога, уплачиваемого в связи с применением упрощенной системы налогообложения» </a:t>
            </a:r>
            <a:r>
              <a:rPr lang="ru-RU" sz="184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 28.11.2024)</a:t>
            </a:r>
          </a:p>
          <a:p>
            <a:pPr algn="just">
              <a:lnSpc>
                <a:spcPct val="110000"/>
              </a:lnSpc>
            </a:pPr>
            <a:endParaRPr lang="ru-RU" altLang="ru-RU" sz="877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DDA2670-0E50-4F5B-AE55-C07E57DE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24" y="875408"/>
            <a:ext cx="10231437" cy="442100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802020">
              <a:lnSpc>
                <a:spcPct val="90000"/>
              </a:lnSpc>
              <a:spcBef>
                <a:spcPts val="877"/>
              </a:spcBef>
            </a:pPr>
            <a:r>
              <a:rPr lang="ru-RU" sz="2807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en-US" sz="2807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7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1%</a:t>
            </a:r>
            <a:endParaRPr lang="en-US" sz="2807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955212" y="6732959"/>
            <a:ext cx="357296" cy="52210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736238" y="1533775"/>
            <a:ext cx="9284081" cy="29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ru-RU" sz="105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822145"/>
              </p:ext>
            </p:extLst>
          </p:nvPr>
        </p:nvGraphicFramePr>
        <p:xfrm>
          <a:off x="1052023" y="1443821"/>
          <a:ext cx="9347238" cy="5157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7238"/>
              </a:tblGrid>
              <a:tr h="1443609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Региональные СОНКО,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осуществляющие виды деятельности, установленные ст. 3 Закона ХМАО - Югры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«О поддержке региональных социально ориентированных некоммерческих организаций, осуществляющих деятельность в Ханты-Мансийском автономном округе – Югре»,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включенные в государственный реестр региональных социально ориентированных некоммерческих организаций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- получателей поддержки и (или) в реестр некоммерческих организаций - исполнителей общественно полезных услуг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120301" marR="120301" marT="120301" marB="120301">
                    <a:solidFill>
                      <a:schemeClr val="bg2"/>
                    </a:solidFill>
                  </a:tcPr>
                </a:tc>
              </a:tr>
              <a:tr h="748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Организации и ИП,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признанные социальными предприятиями в соответствии с Федеральным законом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«О развитии малого и среднего предпринимательства в Российской Федерации»;</a:t>
                      </a:r>
                    </a:p>
                  </a:txBody>
                  <a:tcPr marL="120301" marR="120301" marT="120301" marB="120301">
                    <a:solidFill>
                      <a:schemeClr val="bg2"/>
                    </a:solidFill>
                  </a:tcPr>
                </a:tc>
              </a:tr>
              <a:tr h="481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- 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Религиозные организации;</a:t>
                      </a:r>
                    </a:p>
                  </a:txBody>
                  <a:tcPr marL="120301" marR="120301" marT="120301" marB="120301">
                    <a:solidFill>
                      <a:schemeClr val="bg2"/>
                    </a:solidFill>
                  </a:tcPr>
                </a:tc>
              </a:tr>
              <a:tr h="1203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Организации и ИП, являющиеся правообладателями программ для электронных вычислительных машин,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включенных в единый реестр российских программ для электронных вычислительных машин и баз данных, и (или) организации, получившие документ о государственной аккредитации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организации, осуществляющей деятельность в области информационных технологий;</a:t>
                      </a:r>
                    </a:p>
                  </a:txBody>
                  <a:tcPr marL="120301" marR="120301" marT="120301" marB="120301">
                    <a:solidFill>
                      <a:schemeClr val="bg2"/>
                    </a:solidFill>
                  </a:tcPr>
                </a:tc>
              </a:tr>
              <a:tr h="1248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Организации и ИП,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получившие статус резидента Арктической зоны Российской Федерации в соответствии с Федеральным законом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«О государственной поддержке предпринимательской деятельности в Арктической зоне Российской Федерации»,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осуществляющие деятельность в Арктической зоне Российской Федерации на территории Ханты-Мансийского автономного округа - Югры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20301" marR="120301" marT="120301" marB="120301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7826" y="1443822"/>
          <a:ext cx="821040" cy="517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040"/>
              </a:tblGrid>
              <a:tr h="5178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3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9" marR="6219" marT="6219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8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DDA2670-0E50-4F5B-AE55-C07E57DE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25" y="791077"/>
            <a:ext cx="10312210" cy="790583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802020">
              <a:lnSpc>
                <a:spcPct val="90000"/>
              </a:lnSpc>
              <a:spcBef>
                <a:spcPts val="877"/>
              </a:spcBef>
            </a:pPr>
            <a:r>
              <a:rPr lang="ru-RU" sz="2105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ставки УСН в ХМАО - Югре с 2025 года</a:t>
            </a:r>
            <a:br>
              <a:rPr lang="ru-RU" sz="2105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3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Объект ДОХОДЫ минус РАСХОДЫ</a:t>
            </a:r>
            <a:endParaRPr lang="en-US" sz="263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955212" y="6810083"/>
            <a:ext cx="383257" cy="3549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736238" y="1533775"/>
            <a:ext cx="9284081" cy="29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ru-RU" sz="105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67825" y="1611046"/>
          <a:ext cx="10294594" cy="4671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0171"/>
                <a:gridCol w="1424410"/>
                <a:gridCol w="3636560"/>
                <a:gridCol w="4003453"/>
              </a:tblGrid>
              <a:tr h="505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1" marR="4981" marT="4981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5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</a:t>
                      </a:r>
                      <a:endParaRPr lang="ru-RU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1" marR="4981" marT="4981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876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4981" marR="4981" marT="4981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и ИП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соблюдении двух условий: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1" marR="4981" marT="4981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НКО при условии: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981" marR="4981" marT="4981" marB="0">
                    <a:solidFill>
                      <a:schemeClr val="bg2"/>
                    </a:solidFill>
                  </a:tcPr>
                </a:tc>
              </a:tr>
              <a:tr h="2646617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9" marR="5679" marT="567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включение в РСМП</a:t>
                      </a:r>
                    </a:p>
                    <a:p>
                      <a:pPr marL="0" algn="just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0301" marR="120301" marT="120301" marB="12030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2)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среднемесячная начисленная заработная плата работников налогоплательщика за предшествующий налоговый период составила не менее однократной величины МРОТ с применением к нему районного коэффициента и процентной надбавки к заработной плате за стаж работы в районах КС и приравненных к ним местностях.</a:t>
                      </a:r>
                    </a:p>
                  </a:txBody>
                  <a:tcPr marL="120301" marR="120301" marT="120301" marB="12030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Если 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среднемесячная начисленная заработная плата работников налогоплательщика за предшествующий налоговый период составила не менее однократной величины МРОТ с применением к нему районного коэффициента и процентной надбавки к заработной плате за стаж работы в районах 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КС 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приравненных к ним 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местностях.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0301" marR="120301" marT="120301" marB="120301">
                    <a:solidFill>
                      <a:schemeClr val="bg2"/>
                    </a:solidFill>
                  </a:tcPr>
                </a:tc>
              </a:tr>
              <a:tr h="481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1" marR="4981" marT="49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несоблюдении одного из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обозначенного условия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01" marR="120301" marT="120301" marB="120301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9" marR="5679" marT="567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несоблюдении единственного условия </a:t>
                      </a:r>
                    </a:p>
                  </a:txBody>
                  <a:tcPr marL="120301" marR="120301" marT="120301" marB="120301" anchor="ctr">
                    <a:solidFill>
                      <a:schemeClr val="bg2"/>
                    </a:solidFill>
                  </a:tcPr>
                </a:tc>
              </a:tr>
              <a:tr h="721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1" marR="4981" marT="498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несоблюдении двух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обозначенных условий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01" marR="120301" marT="120301" marB="120301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79" marR="5679" marT="567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just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01" marR="120301" marT="120301" marB="120301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522164" y="6372919"/>
            <a:ext cx="8856984" cy="7920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140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Закон ХМАО - Югры от 30.12.2008 №</a:t>
            </a:r>
            <a:r>
              <a:rPr lang="en-US" sz="140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140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140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3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140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ставках налога, уплачиваемого в связи с применением упрощенной системы налогообложения» </a:t>
            </a:r>
            <a:r>
              <a:rPr lang="ru-RU" sz="140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 28.11.2024)</a:t>
            </a:r>
            <a:endParaRPr lang="ru-RU" altLang="ru-RU" sz="877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DDA2670-0E50-4F5B-AE55-C07E57DE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74" y="798666"/>
            <a:ext cx="10312210" cy="481239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802020">
              <a:lnSpc>
                <a:spcPct val="90000"/>
              </a:lnSpc>
              <a:spcBef>
                <a:spcPts val="877"/>
              </a:spcBef>
            </a:pPr>
            <a:r>
              <a:rPr lang="ru-RU" sz="1754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2807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Объект ДОХОДЫ минус РАСХОДЫ</a:t>
            </a:r>
            <a:endParaRPr lang="en-US" sz="2807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83204" y="6755116"/>
            <a:ext cx="383257" cy="41523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736238" y="1533775"/>
            <a:ext cx="9284081" cy="29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ru-RU" sz="105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666179" y="6209726"/>
            <a:ext cx="8856985" cy="54439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ru-RU" sz="1403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Закон ХМАО - Югры от 30.12.2008 №</a:t>
            </a:r>
            <a:r>
              <a:rPr lang="en-US" sz="1403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1403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1403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3" b="1" dirty="0" err="1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1403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3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ставках налога, уплачиваемого в связи с применением упрощенной системы налогообложения» </a:t>
            </a:r>
            <a:r>
              <a:rPr lang="ru-RU" sz="1403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 28.11.2024)</a:t>
            </a:r>
            <a:endParaRPr lang="ru-RU" altLang="ru-RU" sz="877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41511" y="1380664"/>
          <a:ext cx="694727" cy="4736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727"/>
              </a:tblGrid>
              <a:tr h="473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3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3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9" marR="6219" marT="6219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736238" y="1365237"/>
          <a:ext cx="9852495" cy="4752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2495"/>
              </a:tblGrid>
              <a:tr h="1172832"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Региональные СОНКО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5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осуществляющие виды деятельности, установленные ст. 3 Закона ХМАО - Югры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 поддержке региональных социально ориентированных некоммерческих организаций…», </a:t>
                      </a:r>
                      <a:r>
                        <a:rPr lang="ru-RU" sz="15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включенные в государственный реестр региональных социально ориентированных некоммерческих организаций</a:t>
                      </a:r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получателей поддержки и (или) в реестр некоммерческих организаций - исполнителей общественно полезных услуг;</a:t>
                      </a:r>
                    </a:p>
                  </a:txBody>
                  <a:tcPr marL="120301" marR="120301" marT="120301" marB="120301">
                    <a:solidFill>
                      <a:schemeClr val="bg2"/>
                    </a:solidFill>
                  </a:tcPr>
                </a:tc>
              </a:tr>
              <a:tr h="718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 и ИП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5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признанные социальными предприятиями в соответствии с Федеральным законом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 развитии малого и среднего предпринимательства в Российской Федерации»;</a:t>
                      </a:r>
                    </a:p>
                  </a:txBody>
                  <a:tcPr marL="120301" marR="120301" marT="120301" marB="120301">
                    <a:solidFill>
                      <a:schemeClr val="bg2"/>
                    </a:solidFill>
                  </a:tcPr>
                </a:tc>
              </a:tr>
              <a:tr h="48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Религиозные организации;</a:t>
                      </a:r>
                    </a:p>
                  </a:txBody>
                  <a:tcPr marL="120301" marR="120301" marT="120301" marB="120301">
                    <a:solidFill>
                      <a:schemeClr val="bg2"/>
                    </a:solidFill>
                  </a:tcPr>
                </a:tc>
              </a:tr>
              <a:tr h="1188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 и ИП, являющиеся правообладателями программ для электронных вычислительных машин, </a:t>
                      </a:r>
                      <a:r>
                        <a:rPr lang="ru-RU" sz="15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включенных в единый реестр российских программ для электронных вычислительных машин и баз данных, и (или) организации, получившие документ о государственной аккредитации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организации, осуществляющей деятельность в области информационных технологий;</a:t>
                      </a:r>
                    </a:p>
                  </a:txBody>
                  <a:tcPr marL="120301" marR="120301" marT="120301" marB="120301">
                    <a:solidFill>
                      <a:schemeClr val="bg2"/>
                    </a:solidFill>
                  </a:tcPr>
                </a:tc>
              </a:tr>
              <a:tr h="1188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 и ИП, </a:t>
                      </a:r>
                      <a:r>
                        <a:rPr lang="ru-RU" sz="15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получившие статус резидента Арктической зоны Российской Федерации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соответствии с Федеральным законом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 государственной поддержке предпринимательской деятельности в Арктической зоне Российской Федерации», </a:t>
                      </a:r>
                      <a:r>
                        <a:rPr lang="ru-RU" sz="15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осуществляющие деятельность в Арктической зоне Российской Федерации на территории Ханты-Мансийского автономного округа - Югры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20301" marR="120301" marT="120301" marB="120301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DDA2670-0E50-4F5B-AE55-C07E57DE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9" y="938566"/>
            <a:ext cx="10248477" cy="595209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802020">
              <a:lnSpc>
                <a:spcPct val="90000"/>
              </a:lnSpc>
              <a:spcBef>
                <a:spcPts val="877"/>
              </a:spcBef>
            </a:pPr>
            <a:r>
              <a:rPr lang="ru-RU" sz="280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разъяснения. </a:t>
            </a:r>
            <a:r>
              <a:rPr lang="ru-RU" sz="2807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еще нужно учесть! </a:t>
            </a:r>
            <a:r>
              <a:rPr lang="ru-RU" sz="2807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7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83204" y="6803688"/>
            <a:ext cx="465920" cy="39780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736238" y="1533775"/>
            <a:ext cx="9284081" cy="29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ru-RU" sz="105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522164" y="5832315"/>
            <a:ext cx="9004150" cy="97137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ru-RU" sz="1754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</a:t>
            </a:r>
          </a:p>
          <a:p>
            <a:pPr algn="just">
              <a:lnSpc>
                <a:spcPct val="110000"/>
              </a:lnSpc>
            </a:pPr>
            <a:r>
              <a:rPr lang="ru-RU" sz="1754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Департамента финансов ХМАО – Югры от 23.12.2024 № 20-4401, от 17.12.2024 № 20-4287 и от 13.12.2024 № 20-4228</a:t>
            </a:r>
            <a:endParaRPr lang="ru-RU" altLang="ru-RU" sz="1754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099" y="1684517"/>
            <a:ext cx="10248477" cy="4099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5" b="1" dirty="0">
                <a:solidFill>
                  <a:prstClr val="black"/>
                </a:solidFill>
              </a:rPr>
              <a:t>      </a:t>
            </a:r>
            <a:r>
              <a:rPr lang="ru-RU" sz="210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 на следующие моменты:</a:t>
            </a:r>
          </a:p>
          <a:p>
            <a:pPr marL="300758" indent="-300758" algn="just">
              <a:buFontTx/>
              <a:buChar char="-"/>
            </a:pPr>
            <a:r>
              <a:rPr lang="ru-RU" sz="1666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у налогоплательщика есть совместители, их заработная плата также учитывается при расчете среднемесячной заработной платы; </a:t>
            </a:r>
          </a:p>
          <a:p>
            <a:pPr algn="just"/>
            <a:endParaRPr lang="ru-RU" sz="1316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758" indent="-300758" algn="just">
              <a:buFontTx/>
              <a:buChar char="-"/>
            </a:pPr>
            <a:r>
              <a:rPr lang="ru-RU" sz="1666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статье 11 Трудового кодекса РФ, трудовое законодательство не распространяется на лиц, работающих по договорам гражданско-правового характера (ГПХ), поэтому все выплаты по таким договорам не связаны с оплатой труда и не учитываются при расчете среднего заработка;</a:t>
            </a:r>
          </a:p>
          <a:p>
            <a:pPr algn="just"/>
            <a:endParaRPr lang="ru-RU" sz="1316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758" indent="-300758" algn="just">
              <a:buFontTx/>
              <a:buChar char="-"/>
            </a:pPr>
            <a:r>
              <a:rPr lang="ru-RU" sz="1666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налогоплательщик привлекает физических лиц только для осуществления деятельности по договорам ГПХ, а трудовые договоры, заключенные с работниками отсутствуют, применение пониженной ставки в размере 5% неправомерно;</a:t>
            </a:r>
          </a:p>
          <a:p>
            <a:pPr marL="300758" indent="-300758" algn="just">
              <a:buFontTx/>
              <a:buChar char="-"/>
            </a:pPr>
            <a:endParaRPr lang="ru-RU" sz="1316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758" indent="-300758" algn="just">
              <a:buFontTx/>
              <a:buChar char="-"/>
            </a:pPr>
            <a:r>
              <a:rPr lang="ru-RU" sz="1666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требования к применению к заработной плате районного коэффициента и процентной надбавки к заработной плате за стаж работы в районах Крайнего Севера и приравненных к ним местностях означает, что применять пониженную ставку 5% можно при условии создания рабочих мест на территории Ханты-Мансийского автономного округа – Югры.</a:t>
            </a:r>
          </a:p>
        </p:txBody>
      </p:sp>
    </p:spTree>
    <p:extLst>
      <p:ext uri="{BB962C8B-B14F-4D97-AF65-F5344CB8AC3E}">
        <p14:creationId xmlns:p14="http://schemas.microsoft.com/office/powerpoint/2010/main" val="14103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23496</TotalTime>
  <Words>1989</Words>
  <Application>Microsoft Office PowerPoint</Application>
  <PresentationFormat>Произвольный</PresentationFormat>
  <Paragraphs>153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 Unicode MS</vt:lpstr>
      <vt:lpstr>Arial</vt:lpstr>
      <vt:lpstr>Arial Narrow</vt:lpstr>
      <vt:lpstr>Calibri</vt:lpstr>
      <vt:lpstr>Cambria</vt:lpstr>
      <vt:lpstr>Helvetica Light</vt:lpstr>
      <vt:lpstr>Times New Roman</vt:lpstr>
      <vt:lpstr>Wingdings</vt:lpstr>
      <vt:lpstr>Present_FNS2012_A4</vt:lpstr>
      <vt:lpstr>2_Present_FNS2012_A4</vt:lpstr>
      <vt:lpstr>Презентация PowerPoint</vt:lpstr>
      <vt:lpstr> по налогу на добавленную стоимость (далее – НДС) с 2026 года:  - увеличена ставка с 20% до 22%;  - снижен порог дохода по упрощенной системе налогообложения (далее – УСН) для освобождения от уплаты НДС c 01.01.2026 (сейчас 60 млн. руб.):  - 20 млн. руб. в 2026 году  - 15 млн. руб. в 2027 году  - 10 млн. руб. с 2028 года и далее (если доход за 2025 превысил 20 млн. руб., то с 2026 применяет НДС и т.д.);  - лица на УСН впервые перешедшие с 2026 года и далее на ставки НДС 5 (7)% в течение 4 кварталов могут отказаться от их применения и перейти на ставку НДС 22 %;  - лица на УСН впервые ставшие в 2026 году плательщиками НДС освобождаются от ответственности за непредставление в срок первой налоговой декларации по НДС в 2026 году;  - операции по реализации добычниками руды, содержащей драгметаллы, аффинажным компаниям перенесены из льготы и будут облагаться НДС по ставке 0%;  - исключены из льготируемых операций по НДС услуги связанные с обслуживанием банковских карт и операций эквайринга, процессинга;  - не признается объектом налогообложения НДС передача недвижимости, изымаемой для гос.нужд с компенсацией денежных средств;  - включены в льготируемые операции по НДС (417-ФЗ от 17.11.2025) операции по выплатам банками процентов в драгметаллах в слитках (договор банковского счета (вклада)) и размещение банками драгметаллов, не привлеченных во вклады. </vt:lpstr>
      <vt:lpstr>По упрощенной системе налогообложения (УСН) с 2026 года:   - пониженные налоговые ставки (в том числе 0%) по УСН могут устанавливаться субъектами Российской Федерации по видам деятельности, которые определены Правительством Российской Федерации, с учетом установленных критериев,  которые установлены Распоряжением Правительства Российской Федерации от 30.12.2025 № 4176-р. В Федеральный перечень вошли ВСЕ существующие ОКВЭДы;   - плательщикам УСН для объекта доходы-расходы представлена возможность учитывать в расходах иные расходы, определяемые в порядке, установленном главой 25 Налогового кодекса Российской Федерации. </vt:lpstr>
      <vt:lpstr>Региональное законодательство Закона Ханты-Мансийского автономного округа – Югры от 27.11.2025 № 88-оз «О внесении изменений в отдельные законы Ханты-Мансийского автономного округа – Югры в сфере налогообложения»</vt:lpstr>
      <vt:lpstr>Налоговые ставки УСН в ХМАО - Югре с 2025 года Объект ДОХОДЫ</vt:lpstr>
      <vt:lpstr>СПРАВОЧНО для 1%</vt:lpstr>
      <vt:lpstr>Налоговые ставки УСН в ХМАО - Югре с 2025 года Объект ДОХОДЫ минус РАСХОДЫ</vt:lpstr>
      <vt:lpstr>продолжение Объект ДОХОДЫ минус РАСХОДЫ</vt:lpstr>
      <vt:lpstr>Дополнительные разъяснения. Что еще нужно учесть!  </vt:lpstr>
      <vt:lpstr>Порядок расчета среднемесячной заработной платы</vt:lpstr>
      <vt:lpstr>Льготы для впервые зарегистрированных ИП на УСН</vt:lpstr>
      <vt:lpstr>Льготы для впервые зарегистрированных ИП ПСН</vt:lpstr>
      <vt:lpstr>Патентная система налогообложения (далее – ПСН):  - снижена предельная величина доходов для применения ПСН (сейчас 60 млн. руб.):  - 20 млн. руб. в 2026 году;  - 15 млн. руб. в 2027 году;  -10 млн. руб. с 2028 года и далее.  Если доход от реализации в 2025 превысил 20 млн. руб., то с 2026 ПСН не применяется. Если в 2025 не превысил, а превысил в течение 2026, то право на применение ПСН утрачивается с начала действия патента.    В части изменений ПСН региональным законодательством: Исключается из перечня видов, в отношении которого применяется ПСН, вид деятельности «услуги уличных патрулей, охранников, сторожей и вахтеров» (также данный вид деятельности исключен и из пункта 2 статьи 346.43 НК РФ). </vt:lpstr>
      <vt:lpstr>Презентация PowerPoint</vt:lpstr>
      <vt:lpstr>Основные  преимущества  Авто УСН</vt:lpstr>
      <vt:lpstr>Презентация PowerPoint</vt:lpstr>
      <vt:lpstr>Порядок исчисления и уплаты налога</vt:lpstr>
      <vt:lpstr>Благодарю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Евгеньевич Щеглов</dc:creator>
  <cp:lastModifiedBy>Прусак Татьяна Юрьевна</cp:lastModifiedBy>
  <cp:revision>447</cp:revision>
  <cp:lastPrinted>2026-03-11T08:01:09Z</cp:lastPrinted>
  <dcterms:created xsi:type="dcterms:W3CDTF">2013-02-14T04:24:52Z</dcterms:created>
  <dcterms:modified xsi:type="dcterms:W3CDTF">2026-03-11T08:05:50Z</dcterms:modified>
</cp:coreProperties>
</file>