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7" r:id="rId8"/>
    <p:sldId id="264" r:id="rId9"/>
    <p:sldId id="271" r:id="rId10"/>
    <p:sldId id="262" r:id="rId11"/>
    <p:sldId id="273" r:id="rId12"/>
    <p:sldId id="274" r:id="rId13"/>
    <p:sldId id="276" r:id="rId14"/>
    <p:sldId id="277" r:id="rId15"/>
    <p:sldId id="278" r:id="rId16"/>
    <p:sldId id="280" r:id="rId17"/>
    <p:sldId id="279" r:id="rId18"/>
    <p:sldId id="275" r:id="rId19"/>
  </p:sldIdLst>
  <p:sldSz cx="12192000" cy="6858000"/>
  <p:notesSz cx="6786563" cy="99234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14" y="34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294047241214232E-2"/>
          <c:y val="4.583333333333333E-2"/>
          <c:w val="0.4654122982081475"/>
          <c:h val="0.908333333333333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отзывы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35-45AE-A11F-6898CA734BC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35-45AE-A11F-6898CA734BC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35-45AE-A11F-6898CA734BC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35-45AE-A11F-6898CA734BC9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435-45AE-A11F-6898CA734BC9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435-45AE-A11F-6898CA734BC9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435-45AE-A11F-6898CA734BC9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435-45AE-A11F-6898CA734BC9}"/>
              </c:ext>
            </c:extLst>
          </c:dPt>
          <c:cat>
            <c:strRef>
              <c:f>Лист1!$A$2:$A$9</c:f>
              <c:strCache>
                <c:ptCount val="2"/>
                <c:pt idx="0">
                  <c:v>44 (73 %) БЕЗ ЗАМЕЧАНИЙ</c:v>
                </c:pt>
                <c:pt idx="1">
                  <c:v>16 (27 %) С ЗАМЕЧАНИЯМИ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73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E435-45AE-A11F-6898CA734B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2522831950774007"/>
          <c:y val="4.5424212598425197E-2"/>
          <c:w val="0.42712799849506344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Сферы сотрудничества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01E-4432-86FE-3A52E133D1F6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01E-4432-86FE-3A52E133D1F6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01E-4432-86FE-3A52E133D1F6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01E-4432-86FE-3A52E133D1F6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01E-4432-86FE-3A52E133D1F6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01E-4432-86FE-3A52E133D1F6}"/>
              </c:ext>
            </c:extLst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01E-4432-86FE-3A52E133D1F6}"/>
              </c:ext>
            </c:extLst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01E-4432-86FE-3A52E133D1F6}"/>
              </c:ext>
            </c:extLst>
          </c:dPt>
          <c:cat>
            <c:strRef>
              <c:f>Лист1!$A$2:$A$9</c:f>
              <c:strCache>
                <c:ptCount val="2"/>
                <c:pt idx="0">
                  <c:v>33 (63 %) ПРИНЯТЫ</c:v>
                </c:pt>
                <c:pt idx="1">
                  <c:v>19 (37 %) УРЕГУЛИРОВАНЫ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63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01E-4432-86FE-3A52E133D1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54800049212598423"/>
          <c:y val="7.4590879265091878E-2"/>
          <c:w val="0.44288943569553807"/>
          <c:h val="0.86015582302151583"/>
        </c:manualLayout>
      </c:layout>
      <c:overlay val="0"/>
      <c:spPr>
        <a:noFill/>
        <a:ln cap="rnd" cmpd="sng">
          <a:noFill/>
          <a:prstDash val="sysDot"/>
          <a:miter lim="800000"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1" i="0" u="none" strike="noStrike" kern="1200" baseline="0">
              <a:solidFill>
                <a:srgbClr val="05828C"/>
              </a:solidFill>
              <a:latin typeface="Geologica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3D1FD50-16F2-4DF4-8BDF-38D61CE69905}"/>
              </a:ext>
            </a:extLst>
          </p:cNvPr>
          <p:cNvSpPr/>
          <p:nvPr userDrawn="1"/>
        </p:nvSpPr>
        <p:spPr>
          <a:xfrm>
            <a:off x="903188" y="-247333"/>
            <a:ext cx="5752251" cy="20182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B3B6D4-8099-4756-8908-562500375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40E2CC7-777D-448D-B56E-B8CD1C1869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F387E-AB7B-4B4B-897D-81514C7BA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0FBE17-044B-4AF6-A289-0A782F3B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0144957-439D-47CC-A8ED-6A2C122E5876}"/>
              </a:ext>
            </a:extLst>
          </p:cNvPr>
          <p:cNvSpPr/>
          <p:nvPr userDrawn="1"/>
        </p:nvSpPr>
        <p:spPr>
          <a:xfrm>
            <a:off x="4854698" y="634674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presentation-creation.ru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59A56F-C8EE-4028-B120-76C4E70D0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en-US"/>
              <a:t>presentation-creation.ru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15E017-FBEA-43E5-BEF2-B852B6A94906}"/>
              </a:ext>
            </a:extLst>
          </p:cNvPr>
          <p:cNvSpPr/>
          <p:nvPr userDrawn="1"/>
        </p:nvSpPr>
        <p:spPr>
          <a:xfrm rot="5400000">
            <a:off x="11135364" y="890195"/>
            <a:ext cx="2482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E6E6E6"/>
                </a:solidFill>
              </a:rPr>
              <a:t>presentation-creation.ru</a:t>
            </a: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C67BA58-7A09-4547-BAED-001287A2F2EE}"/>
              </a:ext>
            </a:extLst>
          </p:cNvPr>
          <p:cNvCxnSpPr/>
          <p:nvPr userDrawn="1"/>
        </p:nvCxnSpPr>
        <p:spPr>
          <a:xfrm>
            <a:off x="504497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3296E60-0868-48A9-B479-2AB92BB2A7BF}"/>
              </a:ext>
            </a:extLst>
          </p:cNvPr>
          <p:cNvCxnSpPr/>
          <p:nvPr userDrawn="1"/>
        </p:nvCxnSpPr>
        <p:spPr>
          <a:xfrm>
            <a:off x="325821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38E0229F-261C-41BF-A12C-B5845FA2FBD6}"/>
              </a:ext>
            </a:extLst>
          </p:cNvPr>
          <p:cNvCxnSpPr/>
          <p:nvPr userDrawn="1"/>
        </p:nvCxnSpPr>
        <p:spPr>
          <a:xfrm>
            <a:off x="11661228" y="231228"/>
            <a:ext cx="0" cy="283779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B1CA08C-B418-4425-B845-DCC4DB589141}"/>
              </a:ext>
            </a:extLst>
          </p:cNvPr>
          <p:cNvCxnSpPr/>
          <p:nvPr userDrawn="1"/>
        </p:nvCxnSpPr>
        <p:spPr>
          <a:xfrm>
            <a:off x="8833946" y="483476"/>
            <a:ext cx="3090041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4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499FCD3-56A4-4284-81DF-E3E50BDCE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6047691-5406-41FC-B8DB-B022027BF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7AEBC5-6561-4B36-B570-386056950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35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0F69B2-4FAE-42A4-BBC5-8BF096DE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CD1947-0CD2-42BD-BFD1-5C4416618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0CDABD2-BF7A-4C8F-8B16-EA52A5F14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72B473-E977-441B-A8EB-3301D765A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7E1CEE-3915-4259-A6A7-D1B01B396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EEB3D31-7ACD-4C98-9D8E-2BDDE7B0A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23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405F6B-C902-4B3E-9912-C6E442B65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BC53AF-8425-4939-91AE-F683272D0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2FBB3-E12C-46E0-9C0A-AECE9178DA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AFC505-F1A6-46C8-AAC8-934BC95DC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0E9474-4172-432C-832B-FEC719D77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F9343C-F37B-47D0-875B-2AF377328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7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A3A611-4217-496F-A970-40D336B59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A99D7E-740A-449C-B04F-6390E5DB2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7AD3-B579-44BB-B354-6F0449D5A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BF37B6-1BF7-43A4-81B9-1EFFAFF2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56BAB7-98C3-43DF-A563-53F5C2CD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7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57C772B-141C-4727-B105-B525D7504E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3AF9FFA-49AD-4472-B85D-6ACC9C4B27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AE0885-5569-4FF3-8865-96B5AEB0C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21D7BD-2437-400A-B0D7-8AFEDE158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605A581-BC3B-448C-8E3E-BD317415A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0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AEA4B8-5F70-408F-8267-EBC3BF799D39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2BE6B4-BBE7-4FD2-9A9E-3F0A7E86E6E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2F320754-C7CA-4B0F-8B73-F8AA8A2CCFC9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D6C79DC-EE4C-4388-9262-DC5743925B11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F6707BF-E794-4758-9198-C4AAEF44FAB4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7D4AAE0-5436-4037-A072-14A77D30BC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51330AE4-0F80-4FD2-B97D-7A59BDCEC183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39ED9AD7-2833-49ED-A8DA-415C198F42A6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1FBCD121-23DE-4E48-9674-5BF667C62D10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FE9831BE-31D6-4DF1-91FE-B61B9CEC498A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159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CF84C9FF-64C4-4618-9726-6B133EDCAA1C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75B04B1-DB07-4665-BD0A-B478E567E861}"/>
              </a:ext>
            </a:extLst>
          </p:cNvPr>
          <p:cNvSpPr/>
          <p:nvPr userDrawn="1"/>
        </p:nvSpPr>
        <p:spPr>
          <a:xfrm rot="5400000">
            <a:off x="9839084" y="3621485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0F539780-49F5-4453-B246-123EF9869C97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EB8BB6DE-FEDF-40A7-860E-03F8897CFC45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1B34079-A0CC-4764-B2FB-A039F07A6BC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F4253EE-6072-4F68-971B-A47CB1ED625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C406EFD0-7731-42D5-BFEB-A9093C23524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43A88D89-5BF4-4CCE-BDB9-19A752ED55F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9EEA78E-9AF0-41D3-861E-9195C915C0D2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E6D758FC-2531-4B75-97B5-2AF89F9A07EF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9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B9E25F44-2886-4168-A05A-B449B6CBB3FD}"/>
              </a:ext>
            </a:extLst>
          </p:cNvPr>
          <p:cNvSpPr/>
          <p:nvPr userDrawn="1"/>
        </p:nvSpPr>
        <p:spPr>
          <a:xfrm>
            <a:off x="903189" y="-247332"/>
            <a:ext cx="4196080" cy="90454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3CAFB58-3E06-41C1-B1D3-8E757395E9F5}"/>
              </a:ext>
            </a:extLst>
          </p:cNvPr>
          <p:cNvSpPr/>
          <p:nvPr userDrawn="1"/>
        </p:nvSpPr>
        <p:spPr>
          <a:xfrm>
            <a:off x="596137" y="1805817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459338" y="1825625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1B639A41-DCFC-4CBD-95A9-00918D1E0C5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459337" y="2515712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2" name="Объект 2">
            <a:extLst>
              <a:ext uri="{FF2B5EF4-FFF2-40B4-BE49-F238E27FC236}">
                <a16:creationId xmlns:a16="http://schemas.microsoft.com/office/drawing/2014/main" id="{2E6A01D8-B25F-4969-9EEE-02D403937381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1444548" y="3400900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3" name="Объект 2">
            <a:extLst>
              <a:ext uri="{FF2B5EF4-FFF2-40B4-BE49-F238E27FC236}">
                <a16:creationId xmlns:a16="http://schemas.microsoft.com/office/drawing/2014/main" id="{EB1E053F-9E78-4E0C-A2B0-31B557FA902C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444547" y="4090987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7B877FE1-D2EF-4E9F-AC08-DACA8D5147E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1436188" y="4916011"/>
            <a:ext cx="7870785" cy="555150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78790F4C-C0C7-494A-ACE0-B312EAD20E82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436187" y="5606098"/>
            <a:ext cx="7870785" cy="55515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dirty="0"/>
              <a:t>Описание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CFD3D3-A261-41F6-9B31-77CF879FEDB4}"/>
              </a:ext>
            </a:extLst>
          </p:cNvPr>
          <p:cNvSpPr txBox="1"/>
          <p:nvPr userDrawn="1"/>
        </p:nvSpPr>
        <p:spPr>
          <a:xfrm>
            <a:off x="656202" y="1595368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889ABCA-A0FD-4E3C-AFB3-8604C63789C3}"/>
              </a:ext>
            </a:extLst>
          </p:cNvPr>
          <p:cNvSpPr/>
          <p:nvPr userDrawn="1"/>
        </p:nvSpPr>
        <p:spPr>
          <a:xfrm>
            <a:off x="604341" y="3324606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3A9D2CA-8F73-4D3A-9B91-2101DC1239D1}"/>
              </a:ext>
            </a:extLst>
          </p:cNvPr>
          <p:cNvSpPr txBox="1"/>
          <p:nvPr userDrawn="1"/>
        </p:nvSpPr>
        <p:spPr>
          <a:xfrm>
            <a:off x="664406" y="3114157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2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359BE560-D647-44EE-9A88-B7FD52A2E5FE}"/>
              </a:ext>
            </a:extLst>
          </p:cNvPr>
          <p:cNvSpPr/>
          <p:nvPr userDrawn="1"/>
        </p:nvSpPr>
        <p:spPr>
          <a:xfrm>
            <a:off x="604341" y="4872252"/>
            <a:ext cx="694326" cy="11135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AC91866-0E34-4E24-830A-F655D0C79346}"/>
              </a:ext>
            </a:extLst>
          </p:cNvPr>
          <p:cNvSpPr txBox="1"/>
          <p:nvPr userDrawn="1"/>
        </p:nvSpPr>
        <p:spPr>
          <a:xfrm>
            <a:off x="664406" y="4661803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/>
              <a:t>3</a:t>
            </a:r>
          </a:p>
        </p:txBody>
      </p: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9E2F3F11-B7C5-483E-86A6-1287F67442C8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2371BBAA-077E-4C88-B1DD-BEF3872F56D6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id="{342CE9A3-0EC4-457C-8634-4F0E0AD2DC25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E021C39A-DCA1-4E06-8D31-E867516DE30B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BC02349D-6773-40E7-9A32-EEA66FDCB6BD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C3469A3A-6A19-49D5-8236-5D576EC201A2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B2DF72E4-035F-4A8A-9CC4-6AEE40CEC0F1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BEBAF21C-252C-41DF-B8BC-ED32970F4A58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049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7FFB97-38B4-42A7-80AE-69C69F728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230E6E-34A3-4404-8606-8589BD170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93BDCE-95F6-4EC6-A9C0-FF77CF83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pPr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AE2F2B-EDB8-4986-A685-68299F374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0DE953-C93F-4FA1-80E3-31B9BEC7A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208EC90-944D-41D0-9B21-591317DD814D}"/>
              </a:ext>
            </a:extLst>
          </p:cNvPr>
          <p:cNvCxnSpPr>
            <a:cxnSpLocks/>
          </p:cNvCxnSpPr>
          <p:nvPr userDrawn="1"/>
        </p:nvCxnSpPr>
        <p:spPr>
          <a:xfrm>
            <a:off x="504497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A5437CD4-F16C-4334-8808-32569D0AE01F}"/>
              </a:ext>
            </a:extLst>
          </p:cNvPr>
          <p:cNvCxnSpPr>
            <a:cxnSpLocks/>
          </p:cNvCxnSpPr>
          <p:nvPr userDrawn="1"/>
        </p:nvCxnSpPr>
        <p:spPr>
          <a:xfrm>
            <a:off x="325821" y="4680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3980DD60-1AA3-4A08-9611-651D640EC22A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6D12EC0C-4C49-4CF8-BBAE-C52D728BEC6F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7F812C86-C516-4FA0-A290-3977B163D412}"/>
              </a:ext>
            </a:extLst>
          </p:cNvPr>
          <p:cNvCxnSpPr>
            <a:cxnSpLocks/>
          </p:cNvCxnSpPr>
          <p:nvPr userDrawn="1"/>
        </p:nvCxnSpPr>
        <p:spPr>
          <a:xfrm>
            <a:off x="11768959" y="36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EC4F17A9-F14F-4A29-B7E0-1F9F399FC35C}"/>
              </a:ext>
            </a:extLst>
          </p:cNvPr>
          <p:cNvCxnSpPr>
            <a:cxnSpLocks/>
          </p:cNvCxnSpPr>
          <p:nvPr userDrawn="1"/>
        </p:nvCxnSpPr>
        <p:spPr>
          <a:xfrm>
            <a:off x="10770476" y="467381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D3E6B25-E05F-4368-A4E2-3951418D57DD}"/>
              </a:ext>
            </a:extLst>
          </p:cNvPr>
          <p:cNvCxnSpPr>
            <a:cxnSpLocks/>
          </p:cNvCxnSpPr>
          <p:nvPr userDrawn="1"/>
        </p:nvCxnSpPr>
        <p:spPr>
          <a:xfrm>
            <a:off x="325821" y="6258200"/>
            <a:ext cx="1166648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B8FE516D-0347-4D4B-8906-E720575B4150}"/>
              </a:ext>
            </a:extLst>
          </p:cNvPr>
          <p:cNvCxnSpPr>
            <a:cxnSpLocks/>
          </p:cNvCxnSpPr>
          <p:nvPr userDrawn="1"/>
        </p:nvCxnSpPr>
        <p:spPr>
          <a:xfrm>
            <a:off x="504000" y="5220000"/>
            <a:ext cx="0" cy="1124606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6503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AFC2F1-B382-4B54-9A9F-910235201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8882E1-F531-4863-8725-4DFFB1D93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542041-3F17-4A54-9CFD-5CC89C888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D8362-ABA0-448B-9472-8CE30412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12121C-8D9C-473B-9CAA-041E14CE3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25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FD5AC9-D947-4E91-8E54-564E619CC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BC3E08-A33C-41B0-9FF8-A48D661D32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63770-7BF6-4230-8BC5-AB14818DC7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4B284D-4A4E-43FE-BC90-E29166BB4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D419C2-0DDE-45ED-A6BB-A7CF0C6F9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8D6DE2-C0F1-4631-8D1B-61DD10E7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01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5F1CD0-71F9-4ED3-890F-20F3C6211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EAC71-3741-4F27-877E-AC8E2B1CC5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0C1B9D-7DA5-4D32-81AA-D58CAF37C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445751E-43C2-4B2E-91C9-868F84D3E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6CFF53-F322-41AA-9E85-224959B71B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24C7FE-288B-4A4F-A747-871045CD4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3F8A51-9E24-4CD8-9A95-89D90C669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629EE09-F27C-4D57-8664-E5E7CB804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29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F0AC8-9D6A-48CD-9E4D-7A12D1C8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73AF8AA-A3DF-45CE-90B8-A257BB2E7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DF56705-7C94-4DCD-BF06-8BF6906E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CF7DF18-617E-48F0-9074-B7506BDF8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presentation-creation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8E9284-BDA4-45F8-A54F-94F6151A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2D6D37-E80C-4087-8866-D624C739E2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A1800B-2E1A-4303-9892-AB08F80EA6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6873F-BC63-4C77-8C1F-6337C0BA4F5E}" type="datetimeFigureOut">
              <a:rPr lang="ru-RU" smtClean="0"/>
              <a:t>02.04.2026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C04A6-2998-40EB-BF13-94B54C7ADB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CE2691-9DFE-40D1-8BB1-8DFF491DA3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2D385-1C5C-4B8C-A1C5-1E6FA26AB17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16"/>
            <a:extLst>
              <a:ext uri="{FF2B5EF4-FFF2-40B4-BE49-F238E27FC236}">
                <a16:creationId xmlns:a16="http://schemas.microsoft.com/office/drawing/2014/main" id="{1847D26E-390E-4229-B0D7-62066CD41BE0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2808" y="-63994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61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0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33" Type="http://schemas.openxmlformats.org/officeDocument/2006/relationships/image" Target="../media/image18.gif"/><Relationship Id="rId2" Type="http://schemas.openxmlformats.org/officeDocument/2006/relationships/image" Target="../media/image15.png"/><Relationship Id="rId132" Type="http://schemas.openxmlformats.org/officeDocument/2006/relationships/image" Target="../media/image17.gif"/><Relationship Id="rId1" Type="http://schemas.openxmlformats.org/officeDocument/2006/relationships/slideLayout" Target="../slideLayouts/slideLayout5.xml"/><Relationship Id="rId32" Type="http://schemas.openxmlformats.org/officeDocument/2006/relationships/image" Target="../media/image16.png"/><Relationship Id="rId131" Type="http://schemas.openxmlformats.org/officeDocument/2006/relationships/image" Target="../media/image590.svg"/><Relationship Id="rId31" Type="http://schemas.openxmlformats.org/officeDocument/2006/relationships/image" Target="../media/image490.svg"/><Relationship Id="rId13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714C99-7919-492A-902F-F998BFE749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4791" y="174683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Bahnschrift Condensed" panose="020B0502040204020203" pitchFamily="34" charset="0"/>
              </a:rPr>
              <a:t>ПРЕДОСТАВЛЕНИЕ ФИНАНСОВОЙ ПОДДЕРЖКИ </a:t>
            </a:r>
            <a:br>
              <a:rPr lang="ru-RU" dirty="0" smtClean="0">
                <a:latin typeface="Bahnschrift Condensed" panose="020B0502040204020203" pitchFamily="34" charset="0"/>
              </a:rPr>
            </a:br>
            <a:r>
              <a:rPr lang="ru-RU" dirty="0" smtClean="0">
                <a:latin typeface="Bahnschrift Condensed" panose="020B0502040204020203" pitchFamily="34" charset="0"/>
              </a:rPr>
              <a:t>СУБЪЕКТАМ МСП В 2026 ГОДУ</a:t>
            </a:r>
            <a:endParaRPr lang="ru-RU" dirty="0">
              <a:latin typeface="Bahnschrift Condensed" panose="020B0502040204020203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E4573D8-B18B-4351-8D21-9BF0CE49F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2555"/>
            <a:ext cx="9144000" cy="904156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</a:rPr>
              <a:t>муниципальная программа </a:t>
            </a:r>
            <a:br>
              <a:rPr lang="ru-RU" dirty="0">
                <a:latin typeface="Bahnschrift Condensed" panose="020B0502040204020203" pitchFamily="34" charset="0"/>
              </a:rPr>
            </a:br>
            <a:r>
              <a:rPr lang="ru-RU" dirty="0">
                <a:latin typeface="Bahnschrift Condensed" panose="020B0502040204020203" pitchFamily="34" charset="0"/>
              </a:rPr>
              <a:t>«Развитие малого и среднего предпринимательства в городе Сургуте</a:t>
            </a:r>
            <a:r>
              <a:rPr lang="ru-RU" dirty="0" smtClean="0">
                <a:latin typeface="Bahnschrift Condensed" panose="020B0502040204020203" pitchFamily="34" charset="0"/>
              </a:rPr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41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64" y="210984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Отчетность и результаты предоставления поддержки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5400000">
            <a:off x="1448777" y="1084785"/>
            <a:ext cx="3237476" cy="5127702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5400000">
            <a:off x="7203593" y="1117168"/>
            <a:ext cx="3319530" cy="498088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38200" y="2275078"/>
            <a:ext cx="479316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 достижении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результатов предоставления субсидии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2879220" y="161173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2868071" y="160137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59177" y="3112610"/>
            <a:ext cx="4793166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Значение результата предоставления субсидии устанавливается в соглашении о предоставлении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38200" y="4251711"/>
            <a:ext cx="4793166" cy="11387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Срок: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течение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 календарных дней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 дня, следующего за днем заключения соглашения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8457212" y="164647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8446062" y="163727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560634" y="2275077"/>
            <a:ext cx="4793166" cy="83099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Отчет об исполнении принятых обязательств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560634" y="3132049"/>
            <a:ext cx="4793166" cy="107721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информация о показателях работы;</a:t>
            </a:r>
          </a:p>
          <a:p>
            <a:pPr defTabSz="457200">
              <a:spcAft>
                <a:spcPts val="1200"/>
              </a:spcAft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осуществление деятельности (наличие в РСМП) </a:t>
            </a:r>
            <a:b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течение 12 месяцев с даты получения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субсидии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6560634" y="4332055"/>
            <a:ext cx="4793166" cy="11387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Срок: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течение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 календарных дней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 истечении одного года со дня получения субсидии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accent5">
                  <a:lumMod val="5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510175" y="5559761"/>
            <a:ext cx="9384956" cy="40011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 случае нарушения сроков представления отчетности субсидия подлежит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возврату в полном объеме</a:t>
            </a:r>
            <a:endParaRPr lang="ru-RU" sz="2000" b="1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59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609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Постановление Администрации города от 30.11.2018 № 9146 </a:t>
            </a:r>
            <a:b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«Об утверждении порядков предоставления субсидий субъектам малого и среднего предпринимательства на финансовое обеспечение затрат»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682083" y="1825625"/>
            <a:ext cx="3480062" cy="4112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 rot="10800000">
            <a:off x="4318263" y="1825625"/>
            <a:ext cx="3480062" cy="4112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 rot="10800000">
            <a:off x="7954442" y="1825625"/>
            <a:ext cx="3480062" cy="4112331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949712" y="1825624"/>
            <a:ext cx="288630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Предпринимателям в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производственной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сфере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978960" y="2908473"/>
            <a:ext cx="3042423" cy="270843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производственной сфере</a:t>
            </a:r>
          </a:p>
          <a:p>
            <a:pPr defTabSz="457200">
              <a:spcAft>
                <a:spcPts val="12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разделы А, С ОКВЭД, за исключением производства подакцизных товаров, ремонта машин и оборудования (наличие вида деятельности в выписке из ЕГРИП / ЕГРЮЛ)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363650" y="1825624"/>
            <a:ext cx="3442354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Предпринимателям в сфере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социального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предпринимательства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615139" y="2908473"/>
            <a:ext cx="2886307" cy="209288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сфере социального предпринимательства </a:t>
            </a:r>
          </a:p>
          <a:p>
            <a:pPr defTabSz="457200">
              <a:spcAft>
                <a:spcPts val="12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наличие статуса «Социальное предприятие» в Едином реестре субъектов МСП ФНС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251319" y="1904037"/>
            <a:ext cx="288630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algn="ctr" defTabSz="457200">
              <a:spcAft>
                <a:spcPts val="1200"/>
              </a:spcAft>
            </a:pP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Предпринимателям в сфере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креативных индустрий 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251318" y="2908473"/>
            <a:ext cx="2886307" cy="270843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Осуществление деятельности в сфере креативных индустрий</a:t>
            </a:r>
          </a:p>
          <a:p>
            <a:pPr defTabSz="457200">
              <a:spcAft>
                <a:spcPts val="1200"/>
              </a:spcAft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ОКВЭД из приказа Министерства экономического развития Российской Федерации от 23.04.2025 № 266 (за исключением вида деятельности 56.10.1)</a:t>
            </a:r>
          </a:p>
        </p:txBody>
      </p:sp>
    </p:spTree>
    <p:extLst>
      <p:ext uri="{BB962C8B-B14F-4D97-AF65-F5344CB8AC3E}">
        <p14:creationId xmlns:p14="http://schemas.microsoft.com/office/powerpoint/2010/main" val="116448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761" y="402692"/>
            <a:ext cx="10515600" cy="621463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Направления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расходов (при условии софинансирования </a:t>
            </a:r>
            <a:r>
              <a:rPr lang="ru-RU" sz="3600" dirty="0">
                <a:solidFill>
                  <a:schemeClr val="tx1"/>
                </a:solidFill>
                <a:latin typeface="Bahnschrift Condensed" panose="020B0502040204020203" pitchFamily="34" charset="0"/>
              </a:rPr>
              <a:t>не менее 25 % </a:t>
            </a:r>
            <a:r>
              <a:rPr lang="ru-RU" sz="3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от суммы субсидии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</a:t>
            </a:r>
            <a:endParaRPr lang="ru-RU" sz="36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391198"/>
              </p:ext>
            </p:extLst>
          </p:nvPr>
        </p:nvGraphicFramePr>
        <p:xfrm>
          <a:off x="629863" y="1393902"/>
          <a:ext cx="10617133" cy="4653366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3357204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635782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624147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4653366">
                <a:tc>
                  <a:txBody>
                    <a:bodyPr/>
                    <a:lstStyle/>
                    <a:p>
                      <a:endParaRPr lang="ru-RU" sz="20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Condensed" panose="020B0502040204020203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endParaRPr lang="ru-RU" sz="20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Condensed" panose="020B0502040204020203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приобретение оборудования, специализированной техники;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 приобретение офисного оборудования (не более 20% от суммы субсидии);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выплата по передаче прав на франшизу (паушальный взнос) (не более 20% от суммы субсидии);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Bahnschrift Condensed" panose="020B0502040204020203" pitchFamily="34" charset="0"/>
                          <a:ea typeface="Open Sans Light" panose="020B0306030504020204" pitchFamily="34" charset="0"/>
                          <a:cs typeface="Open Sans Light" panose="020B0306030504020204" pitchFamily="34" charset="0"/>
                        </a:rPr>
                        <a:t>приобретение инвентаря стоимостью более 5,0 тыс. руб. за ед.</a:t>
                      </a:r>
                    </a:p>
                    <a:p>
                      <a:endParaRPr lang="ru-RU" sz="20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Bahnschrift Condensed" panose="020B0502040204020203" pitchFamily="34" charset="0"/>
                        <a:ea typeface="Open Sans Light" panose="020B0306030504020204" pitchFamily="34" charset="0"/>
                        <a:cs typeface="Open Sans Light" panose="020B0306030504020204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оборудования;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выплата на разработку франшизы (услуги по разработке франшизы) (не более 20% от суммы субсидии);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мебели (шкафы, столы, стулья и другое), необходимой для функционирования;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спортивного, медицинского инвентаря, учебных, методических, развивающих материалов стоимостью более 5,0 тыс. руб. за ед.</a:t>
                      </a:r>
                    </a:p>
                    <a:p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оборудования;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повышение квалификации сотрудников или ИП или участие в индивидуальных, групповых занятиях (не более 10% от суммы субсидии);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приобретение мебели (шкафы, столы, стулья и другое);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сертификация и </a:t>
                      </a:r>
                      <a:r>
                        <a:rPr lang="ru-RU" sz="1800" b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декларирование продукции</a:t>
                      </a: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;</a:t>
                      </a:r>
                    </a:p>
                    <a:p>
                      <a:pPr marL="285750" indent="-285750" defTabSz="457200">
                        <a:spcAft>
                          <a:spcPts val="554"/>
                        </a:spcAft>
                        <a:buFont typeface="Wingdings" panose="05000000000000000000" pitchFamily="2" charset="2"/>
                        <a:buChar char="ü"/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регистрация товарного знака</a:t>
                      </a: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endParaRPr lang="ru-RU" sz="16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</a:tbl>
          </a:graphicData>
        </a:graphic>
      </p:graphicFrame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1306594" y="1322237"/>
            <a:ext cx="2531602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Производственная сфера</a:t>
            </a:r>
          </a:p>
        </p:txBody>
      </p:sp>
      <p:sp>
        <p:nvSpPr>
          <p:cNvPr id="1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866501" y="1393902"/>
            <a:ext cx="2143859" cy="5883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Сфера социального предпринимательства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183632" y="1282261"/>
            <a:ext cx="2783729" cy="5898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Сфера креативных индустрий</a:t>
            </a:r>
          </a:p>
        </p:txBody>
      </p:sp>
      <p:sp>
        <p:nvSpPr>
          <p:cNvPr id="18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851152" y="5280480"/>
            <a:ext cx="3152553" cy="98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Максимальный размер субсидии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млн руб.</a:t>
            </a:r>
          </a:p>
        </p:txBody>
      </p:sp>
      <p:sp>
        <p:nvSpPr>
          <p:cNvPr id="19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4346449" y="5280481"/>
            <a:ext cx="3246960" cy="98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Максимальный размер субсидии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млн руб.</a:t>
            </a:r>
          </a:p>
        </p:txBody>
      </p:sp>
      <p:sp>
        <p:nvSpPr>
          <p:cNvPr id="20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7819415" y="5280481"/>
            <a:ext cx="3313595" cy="9853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Максимальный размер субсидии </a:t>
            </a: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algn="ctr"/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1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млн руб.</a:t>
            </a:r>
          </a:p>
        </p:txBody>
      </p:sp>
    </p:spTree>
    <p:extLst>
      <p:ext uri="{BB962C8B-B14F-4D97-AF65-F5344CB8AC3E}">
        <p14:creationId xmlns:p14="http://schemas.microsoft.com/office/powerpoint/2010/main" val="4453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111" y="360949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Оценка регулирующего воздействия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– механизм влияния предпринимателей </a:t>
            </a:r>
            <a:b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на принятие муниципальных нормативных правовых актов, направленный на </a:t>
            </a:r>
            <a:endParaRPr lang="ru-RU" sz="28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10800000">
            <a:off x="1163469" y="1910289"/>
            <a:ext cx="8293798" cy="3559178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540757" y="2150995"/>
            <a:ext cx="8478307" cy="307776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СНИЖЕНИЕ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АДМИНИСТРАТИВНЫХ 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БАРЬЕРОВ;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УЛУЧШЕНИЕ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ИНВЕСТИЦИОННОГО КЛИМАТА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РАЗВИТИЕ ПРЕДПРИНИМАТЕЛЬСТВА;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СОЗДАНИЕ КОМФОРТНЫХ УСЛОВИЙ ДЛЯ БИЗНЕСА;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ПОВЫШЕНИЕ КАЧЕСТВА УПРАВЛЕНЧЕСКИХ РЕШЕНИЙ;</a:t>
            </a:r>
          </a:p>
          <a:p>
            <a:pPr marL="342900" indent="-342900" defTabSz="457200">
              <a:spcAft>
                <a:spcPts val="1200"/>
              </a:spcAft>
              <a:buFontTx/>
              <a:buChar char="-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БЛАГОПРИЯТНОЙ РЕГУЛЯТОРНОЙ СРЕДЫ</a:t>
            </a:r>
          </a:p>
        </p:txBody>
      </p:sp>
    </p:spTree>
    <p:extLst>
      <p:ext uri="{BB962C8B-B14F-4D97-AF65-F5344CB8AC3E}">
        <p14:creationId xmlns:p14="http://schemas.microsoft.com/office/powerpoint/2010/main" val="403434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Информационные ресурсы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/>
          <a:srcRect l="34635" t="34590" r="14499" b="7638"/>
          <a:stretch/>
        </p:blipFill>
        <p:spPr bwMode="auto">
          <a:xfrm>
            <a:off x="6443134" y="1888066"/>
            <a:ext cx="5257800" cy="4288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14" t="6486" r="11231" b="45600"/>
          <a:stretch/>
        </p:blipFill>
        <p:spPr>
          <a:xfrm>
            <a:off x="550333" y="1888066"/>
            <a:ext cx="5731934" cy="4288897"/>
          </a:xfrm>
          <a:prstGeom prst="rect">
            <a:avLst/>
          </a:prstGeom>
          <a:effectLst/>
        </p:spPr>
      </p:pic>
      <p:sp>
        <p:nvSpPr>
          <p:cNvPr id="6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626533" y="1256133"/>
            <a:ext cx="5655734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>
                <a:solidFill>
                  <a:schemeClr val="tx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Портал проектов нормативных правовых актов 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://</a:t>
            </a:r>
            <a:r>
              <a:rPr lang="ru-RU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regulation.admhmao.ru</a:t>
            </a:r>
            <a:endParaRPr lang="ru-RU" sz="2200" b="1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" name="Заголовок 3">
            <a:extLst>
              <a:ext uri="{FF2B5EF4-FFF2-40B4-BE49-F238E27FC236}">
                <a16:creationId xmlns:a16="http://schemas.microsoft.com/office/drawing/2014/main" id="{27112EAB-5B26-45A2-B7F1-0EA833DAAF55}"/>
              </a:ext>
            </a:extLst>
          </p:cNvPr>
          <p:cNvSpPr txBox="1">
            <a:spLocks/>
          </p:cNvSpPr>
          <p:nvPr/>
        </p:nvSpPr>
        <p:spPr>
          <a:xfrm>
            <a:off x="6443134" y="1253282"/>
            <a:ext cx="5257800" cy="549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200" b="1" dirty="0" smtClean="0">
                <a:solidFill>
                  <a:schemeClr val="tx1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Официальный портал Администрации города </a:t>
            </a:r>
            <a:r>
              <a:rPr lang="en-US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https</a:t>
            </a:r>
            <a:r>
              <a:rPr lang="en-US" sz="2200" b="1" dirty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://</a:t>
            </a:r>
            <a:r>
              <a:rPr lang="en-US" sz="22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admsurgut.ru</a:t>
            </a:r>
            <a:endParaRPr lang="ru-RU" sz="2200" b="1" dirty="0">
              <a:solidFill>
                <a:srgbClr val="C00000"/>
              </a:solidFill>
              <a:latin typeface="Bahnschrift Condensed" panose="020B0502040204020203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04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проектов нормативных правовых актов 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http</a:t>
            </a:r>
            <a:r>
              <a:rPr lang="ru-RU" sz="3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://</a:t>
            </a:r>
            <a:r>
              <a:rPr lang="ru-RU" sz="3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regulation.admhmao.ru</a:t>
            </a:r>
            <a:r>
              <a:rPr lang="ru-RU" sz="3000" dirty="0">
                <a:solidFill>
                  <a:srgbClr val="FF0000"/>
                </a:solidFill>
                <a:latin typeface="Bahnschrift Condensed" panose="020B0502040204020203" pitchFamily="34" charset="0"/>
              </a:rPr>
              <a:t/>
            </a:r>
            <a:br>
              <a:rPr lang="ru-RU" sz="3000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3086" t="28509" r="14634" b="7107"/>
          <a:stretch/>
        </p:blipFill>
        <p:spPr>
          <a:xfrm>
            <a:off x="558799" y="1690689"/>
            <a:ext cx="5410201" cy="4506912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3332" t="27936" r="16503" b="7640"/>
          <a:stretch/>
        </p:blipFill>
        <p:spPr bwMode="auto">
          <a:xfrm>
            <a:off x="6045201" y="1690688"/>
            <a:ext cx="5689599" cy="45069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5794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799" y="161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</a:t>
            </a:r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труктура отзывов участников публичных консультаций</a:t>
            </a:r>
            <a:endParaRPr lang="ru-RU" sz="3000" dirty="0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0458509"/>
              </p:ext>
            </p:extLst>
          </p:nvPr>
        </p:nvGraphicFramePr>
        <p:xfrm>
          <a:off x="435427" y="1703447"/>
          <a:ext cx="5688357" cy="273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BE53675-AB57-47C9-B77B-A9389F4490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705727"/>
              </p:ext>
            </p:extLst>
          </p:nvPr>
        </p:nvGraphicFramePr>
        <p:xfrm>
          <a:off x="6123784" y="1650249"/>
          <a:ext cx="5009745" cy="2791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817107" y="4657330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60 отзывов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  <p:sp>
        <p:nvSpPr>
          <p:cNvPr id="9" name="object 18">
            <a:extLst>
              <a:ext uri="{FF2B5EF4-FFF2-40B4-BE49-F238E27FC236}">
                <a16:creationId xmlns:a16="http://schemas.microsoft.com/office/drawing/2014/main" id="{E9B94A78-CDEA-47DB-A924-9012D10625ED}"/>
              </a:ext>
            </a:extLst>
          </p:cNvPr>
          <p:cNvSpPr txBox="1"/>
          <p:nvPr/>
        </p:nvSpPr>
        <p:spPr>
          <a:xfrm>
            <a:off x="6428584" y="4670137"/>
            <a:ext cx="3048001" cy="415386"/>
          </a:xfrm>
          <a:prstGeom prst="rect">
            <a:avLst/>
          </a:prstGeom>
        </p:spPr>
        <p:txBody>
          <a:bodyPr vert="horz" wrap="square" lIns="0" tIns="45609" rIns="0" bIns="0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C00000"/>
                </a:solidFill>
                <a:latin typeface="Bahnschrift Condensed" panose="020B0502040204020203" pitchFamily="34" charset="0"/>
                <a:ea typeface="Inter" panose="02000503000000020004" pitchFamily="50" charset="0"/>
                <a:cs typeface="Inter" panose="02000503000000020004" pitchFamily="50" charset="0"/>
              </a:rPr>
              <a:t>52 предложения</a:t>
            </a:r>
            <a:endParaRPr lang="ru-RU" sz="2400" dirty="0">
              <a:solidFill>
                <a:srgbClr val="C00000"/>
              </a:solidFill>
              <a:latin typeface="Bahnschrift Condensed" panose="020B0502040204020203" pitchFamily="34" charset="0"/>
              <a:ea typeface="Inter" panose="02000503000000020004" pitchFamily="50" charset="0"/>
              <a:cs typeface="Inter" panose="0200050300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1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485" y="195003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Рейтинг качества проведения ОРВ, экспертизы за 2025 год</a:t>
            </a:r>
            <a:endParaRPr lang="ru-RU" sz="3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3635" y="1520566"/>
            <a:ext cx="2838385" cy="468884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 rotWithShape="1">
          <a:blip r:embed="rId3"/>
          <a:srcRect l="36238" t="12258" r="21913" b="3934"/>
          <a:stretch/>
        </p:blipFill>
        <p:spPr bwMode="auto">
          <a:xfrm>
            <a:off x="4346828" y="1390997"/>
            <a:ext cx="6615339" cy="48184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4473" y="2429481"/>
            <a:ext cx="6220047" cy="143598"/>
          </a:xfrm>
          <a:prstGeom prst="rect">
            <a:avLst/>
          </a:prstGeom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extrusionH="76200"/>
        </p:spPr>
      </p:pic>
    </p:spTree>
    <p:extLst>
      <p:ext uri="{BB962C8B-B14F-4D97-AF65-F5344CB8AC3E}">
        <p14:creationId xmlns:p14="http://schemas.microsoft.com/office/powerpoint/2010/main" val="121657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F83FBB-99C6-414B-BD6E-FDD55980C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956" y="201488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Отдел аналитики и поддержки предпринимательства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1618510" y="1654176"/>
            <a:ext cx="3517935" cy="1938992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Сургут, ул. Энгельса, д. 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8</a:t>
            </a:r>
          </a:p>
          <a:p>
            <a:pPr defTabSz="457200">
              <a:spcAft>
                <a:spcPts val="1200"/>
              </a:spcAft>
            </a:pPr>
            <a:endParaRPr lang="ru-RU" sz="24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spcAft>
                <a:spcPts val="1200"/>
              </a:spcAft>
            </a:pPr>
            <a:r>
              <a:rPr lang="ru-RU" sz="24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52-21-12, 52-21-22, 52-20-57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1" name="Graphic 952">
            <a:extLst>
              <a:ext uri="{FF2B5EF4-FFF2-40B4-BE49-F238E27FC236}">
                <a16:creationId xmlns:a16="http://schemas.microsoft.com/office/drawing/2014/main" id="{2B834729-F3C7-4E32-9F0A-08DF7F0E77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35235" y="1690688"/>
            <a:ext cx="408817" cy="408817"/>
          </a:xfrm>
          <a:prstGeom prst="rect">
            <a:avLst/>
          </a:prstGeom>
        </p:spPr>
      </p:pic>
      <p:pic>
        <p:nvPicPr>
          <p:cNvPr id="22" name="Graphic 6">
            <a:extLst>
              <a:ext uri="{FF2B5EF4-FFF2-40B4-BE49-F238E27FC236}">
                <a16:creationId xmlns:a16="http://schemas.microsoft.com/office/drawing/2014/main" id="{25740D0F-43CC-4741-804E-632E0DEFE8B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="" xmlns:asvg="http://schemas.microsoft.com/office/drawing/2016/SVG/main" r:embed="rId131"/>
              </a:ext>
            </a:extLst>
          </a:blip>
          <a:stretch>
            <a:fillRect/>
          </a:stretch>
        </p:blipFill>
        <p:spPr>
          <a:xfrm>
            <a:off x="1035235" y="2780270"/>
            <a:ext cx="386211" cy="386211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770064" y="4102527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Инвестиционный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портал города</a:t>
            </a:r>
            <a:endParaRPr lang="ru-RU" sz="22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4239208" y="4102527"/>
            <a:ext cx="2696737" cy="104644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анал в </a:t>
            </a:r>
            <a:r>
              <a:rPr lang="en-US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MAX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 </a:t>
            </a:r>
            <a:endParaRPr lang="ru-RU" sz="22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Инвестируй в Сургут»</a:t>
            </a:r>
          </a:p>
          <a:p>
            <a:pPr defTabSz="457200">
              <a:spcAft>
                <a:spcPts val="1200"/>
              </a:spcAft>
            </a:pP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007D1961-004B-4C43-8640-987BB91D5919}"/>
              </a:ext>
            </a:extLst>
          </p:cNvPr>
          <p:cNvSpPr/>
          <p:nvPr/>
        </p:nvSpPr>
        <p:spPr>
          <a:xfrm>
            <a:off x="8032357" y="4174351"/>
            <a:ext cx="2696737" cy="76944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1200"/>
              </a:spcAft>
            </a:pPr>
            <a:r>
              <a:rPr lang="ru-RU" sz="22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Официальный портал Администрации 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27" name="Picture 4" descr="http://qrcoder.ru/code/?http%3A%2F%2Finvest.admsurgut.ru%2Fpages%2Ffinansovaia-podderzhka-feb2018&amp;4&amp;0"/>
          <p:cNvPicPr>
            <a:picLocks noChangeAspect="1" noChangeArrowheads="1"/>
          </p:cNvPicPr>
          <p:nvPr/>
        </p:nvPicPr>
        <p:blipFill>
          <a:blip r:embed="rId1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903" y="3967758"/>
            <a:ext cx="1182628" cy="1182628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://qrcoder.ru/code/?https%3A%2F%2Fadmsurgut.ru%2Frubric%2F19068%2FOtdel-razvitiya-predprinimatelstva&amp;4&amp;0"/>
          <p:cNvPicPr>
            <a:picLocks noChangeAspect="1" noChangeArrowheads="1"/>
          </p:cNvPicPr>
          <p:nvPr/>
        </p:nvPicPr>
        <p:blipFill>
          <a:blip r:embed="rId1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85" y="3967758"/>
            <a:ext cx="1235741" cy="1235741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 descr="D:\Users\churkina_sp\Downloads\2026031915056-726653.png"/>
          <p:cNvPicPr/>
          <p:nvPr/>
        </p:nvPicPr>
        <p:blipFill>
          <a:blip r:embed="rId13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521" y="3941175"/>
            <a:ext cx="1181499" cy="130581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189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8EEE-EB04-45C3-8A11-F15DBC1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633" y="351549"/>
            <a:ext cx="11406011" cy="1325563"/>
          </a:xfrm>
        </p:spPr>
        <p:txBody>
          <a:bodyPr>
            <a:noAutofit/>
          </a:bodyPr>
          <a:lstStyle/>
          <a:p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Постановление Администрации города от 15.06.2018 №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4437 </a:t>
            </a:r>
            <a:b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</a:b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«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 утверждении порядка предоставления субсидий субъектам малого </a:t>
            </a:r>
            <a:r>
              <a:rPr lang="ru-RU" sz="26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z="26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среднего предпринимательства на возмещение затрат»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470025" lvl="0" indent="0" algn="ctr">
              <a:buNone/>
              <a:defRPr/>
            </a:pPr>
            <a:r>
              <a:rPr lang="ru-RU" sz="2000" u="sng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Социально значимые (приоритетные) виды деятельности:</a:t>
            </a:r>
          </a:p>
          <a:p>
            <a:pPr marL="1698625" lvl="0" algn="ctr"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  <a:p>
            <a:pPr marL="638175" indent="-457200"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Виды деятельности из утвержденного перечня в качестве основного</a:t>
            </a:r>
          </a:p>
          <a:p>
            <a:pPr marL="638175" indent="-457200">
              <a:buAutoNum type="arabicPeriod"/>
              <a:defRPr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638175" indent="-457200">
              <a:buAutoNum type="arabicPeriod"/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638175" indent="-457200">
              <a:buAutoNum type="arabicPeriod"/>
              <a:defRPr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638175" indent="-457200">
              <a:buAutoNum type="arabicPeriod"/>
              <a:defRPr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 наличии статуса «социальное предприятие» все виды экономической деятельности в соответствии с ОКВЭД, за исключением видов экономической деятельности, предусматривающих производство и (или) реализацию подакцизных товаров, а также добычу и (или) реализацию полезных ископаемых (за исключением общераспространенных полезных ископаемых)</a:t>
            </a:r>
          </a:p>
          <a:p>
            <a:endParaRPr lang="ru-RU" dirty="0"/>
          </a:p>
        </p:txBody>
      </p:sp>
      <p:pic>
        <p:nvPicPr>
          <p:cNvPr id="6" name="Picture 6" descr="http://qrcoder.ru/code/?http%3A%2F%2Finvest.admsurgut.ru%2Fpages%2FSocialno-znachimye-prioritetnye-vidy-deyatelnosti&amp;4&amp;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832" r="6448" b="2742"/>
          <a:stretch/>
        </p:blipFill>
        <p:spPr bwMode="auto">
          <a:xfrm>
            <a:off x="9801922" y="2776654"/>
            <a:ext cx="914400" cy="959005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7871410" y="2812329"/>
            <a:ext cx="2214533" cy="92333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Узнать, является ли </a:t>
            </a:r>
          </a:p>
          <a:p>
            <a:pPr lvl="0" defTabSz="4572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Ваш вид деятельности </a:t>
            </a:r>
          </a:p>
          <a:p>
            <a:pPr lvl="0" defTabSz="457200"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социально значимым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101" y="5209735"/>
            <a:ext cx="967228" cy="9672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7871410" y="5247621"/>
            <a:ext cx="2214533" cy="923330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defTabSz="457200"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Как получить статус «социальное предприятие»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53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73" y="122775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Категории и критерии участников отбора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2056677" y="4176742"/>
            <a:ext cx="3974781" cy="127727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Деятельность на территории города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</a:t>
            </a:r>
            <a:r>
              <a:rPr kumimoji="0" lang="ru-RU" u="none" strike="noStrike" kern="1200" cap="none" spc="0" normalizeH="0" baseline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Bahnschrift Condensed" panose="020B0502040204020203" pitchFamily="34" charset="0"/>
              </a:rPr>
              <a:t>остановка на налоговый учет в городе Сургуте либо наличие помещения для осуществления СЗВД</a:t>
            </a:r>
            <a:endParaRPr kumimoji="0" lang="ru-RU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Bahnschrift Condensed" panose="020B0502040204020203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96247" y="1804633"/>
            <a:ext cx="40992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2056677" y="2023219"/>
            <a:ext cx="2214533" cy="107721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 МСП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сведения в Реестре </a:t>
            </a:r>
            <a:endParaRPr lang="ru-RU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54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субъектов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МСП ФНС</a:t>
            </a:r>
          </a:p>
        </p:txBody>
      </p:sp>
      <p:pic>
        <p:nvPicPr>
          <p:cNvPr id="20" name="Picture 2" descr="http://qrcoder.ru/code/?https%3A%2F%2Frmsp.nalog.ru%2F&amp;4&amp;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281" y="2119528"/>
            <a:ext cx="1039488" cy="1039489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1838046" y="3938401"/>
            <a:ext cx="4015627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715897" y="1830610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6989267" y="2082348"/>
            <a:ext cx="2855676" cy="646331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Постановка на налоговый учет в ХМАО-Югре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5897" y="3985686"/>
            <a:ext cx="3978911" cy="175395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F0E13FB-9FFF-4033-9D5D-336B00EEB219}"/>
              </a:ext>
            </a:extLst>
          </p:cNvPr>
          <p:cNvSpPr/>
          <p:nvPr/>
        </p:nvSpPr>
        <p:spPr>
          <a:xfrm>
            <a:off x="6975265" y="4164485"/>
            <a:ext cx="3460173" cy="1000274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Приоритетный ВД – основной,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 также наличие лицензии,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если ВД подлежит лицензированию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812668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8" y="382357"/>
            <a:ext cx="10515600" cy="801938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Требования к участникам отбора</a:t>
            </a:r>
          </a:p>
        </p:txBody>
      </p:sp>
      <p:graphicFrame>
        <p:nvGraphicFramePr>
          <p:cNvPr id="6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000395"/>
              </p:ext>
            </p:extLst>
          </p:nvPr>
        </p:nvGraphicFramePr>
        <p:xfrm>
          <a:off x="838200" y="1263317"/>
          <a:ext cx="10423360" cy="4800599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2605840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  <a:gridCol w="2605840">
                  <a:extLst>
                    <a:ext uri="{9D8B030D-6E8A-4147-A177-3AD203B41FA5}">
                      <a16:colId xmlns:a16="http://schemas.microsoft.com/office/drawing/2014/main" val="3241802405"/>
                    </a:ext>
                  </a:extLst>
                </a:gridCol>
              </a:tblGrid>
              <a:tr h="1136020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имеет заинтересованности в совершении сделки, затраты по которой представлены </a:t>
                      </a:r>
                      <a:b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к возмещению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осуществляет производство и реализацию подакцизных товаров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Ранее не были субсидированы аналогичные затраты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С даты выявления нарушения условий предоставления поддержки прошло более 3 лет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905581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является иностранным ЮЛ, а также 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российским ЮЛ, в уставном капитале </a:t>
                      </a:r>
                      <a:r>
                        <a:rPr kumimoji="0" lang="ru-RU" sz="1600" b="0" u="none" strike="noStrike" kern="1200" cap="none" spc="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  <a:ea typeface="+mn-ea"/>
                          <a:cs typeface="+mn-cs"/>
                        </a:rPr>
                        <a:t>которого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Bahnschrift Condensed" panose="020B0502040204020203" pitchFamily="34" charset="0"/>
                        </a:rPr>
                        <a:t> доля прямого или косвенного </a:t>
                      </a:r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участия офшорных компаний в совокупности превышает 25 %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лиц,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отношении которых имеются сведения о причастности к экстремистской деятельности или терроризму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находится в перечне лиц и организаций, связанных с террористическими организациями и террористами или с распространением оружия массового уничтожения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кредитной, страховой организацией, участником рынка ценных бумаг, ломбардом 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 получал средства из бюджета города на те же цели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иностранным агентом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осуществляет деятельность в сфере игорного бизнеса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Деятельность ИП не должна быть прекращена, а ЮЛ приостановлена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87949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Отсутствуют сведения об организации или ФЛ в реестре дисквалифицированных лиц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нерезидентом РФ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Не является участником соглашений о разделе продукции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ЮЛ не находится </a:t>
                      </a:r>
                      <a:b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</a:br>
                      <a:r>
                        <a:rPr kumimoji="0" lang="ru-RU" sz="16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в процессе реорганизации, ликвидации, банкротства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6880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AF770-64CD-4FF7-92A0-D9D4E501D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14" y="398152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Bahnschrift Condensed" panose="020B0502040204020203" pitchFamily="34" charset="0"/>
              </a:rPr>
              <a:t>Компенсируемые затраты</a:t>
            </a:r>
            <a:r>
              <a:rPr lang="ru-RU" b="1" dirty="0">
                <a:latin typeface="Bahnschrift Condensed" panose="020B0502040204020203" pitchFamily="34" charset="0"/>
              </a:rPr>
              <a:t/>
            </a:r>
            <a:br>
              <a:rPr lang="ru-RU" b="1" dirty="0">
                <a:latin typeface="Bahnschrift Condensed" panose="020B0502040204020203" pitchFamily="34" charset="0"/>
              </a:rPr>
            </a:b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12 месяцев</a:t>
            </a:r>
            <a:r>
              <a:rPr lang="ru-RU" sz="2200" b="1" dirty="0">
                <a:latin typeface="Bahnschrift Condensed" panose="020B0502040204020203" pitchFamily="34" charset="0"/>
              </a:rPr>
              <a:t>, предшествующих дате подачи заявки (по дате оплаты)</a:t>
            </a:r>
            <a:br>
              <a:rPr lang="ru-RU" sz="2200" b="1" dirty="0">
                <a:latin typeface="Bahnschrift Condensed" panose="020B0502040204020203" pitchFamily="34" charset="0"/>
              </a:rPr>
            </a:br>
            <a:r>
              <a:rPr lang="ru-RU" sz="2200" b="1" dirty="0">
                <a:latin typeface="Bahnschrift Condensed" panose="020B0502040204020203" pitchFamily="34" charset="0"/>
              </a:rPr>
              <a:t>Максимальный размер субсидии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 млн руб.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14" y="2457977"/>
            <a:ext cx="2210809" cy="22600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11097" y="2913107"/>
            <a:ext cx="200329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Аренда (субаренда)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711097" y="3588015"/>
            <a:ext cx="2128408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50 %</a:t>
            </a:r>
            <a:r>
              <a:rPr lang="ru-RU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(в отдельных случаях 40 %), но 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3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00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184588" y="2442102"/>
            <a:ext cx="8480744" cy="206210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помещение используется для осуществления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СЗВД на территории города Сургута непосредственно участником отбора;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по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договорам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аренды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нежилых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помещений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без учета затрат на коммунальные и иные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услуги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, дополнительные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платежи;</a:t>
            </a:r>
          </a:p>
          <a:p>
            <a:pPr defTabSz="457200">
              <a:spcAft>
                <a:spcPts val="1200"/>
              </a:spcAft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за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расчетные периоды не ранее 13 полных месяцев, предшествующих месяцу подачи заявки, и за завершенный расчетный период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029698" y="2439165"/>
            <a:ext cx="8669608" cy="227888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24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5" y="752409"/>
            <a:ext cx="2456043" cy="2803591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151756" y="752409"/>
            <a:ext cx="8547549" cy="279981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655" y="3701823"/>
            <a:ext cx="2417902" cy="2439044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3228025" y="3701824"/>
            <a:ext cx="8471280" cy="2439044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673769" y="1690653"/>
            <a:ext cx="196476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80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%</a:t>
            </a:r>
            <a:r>
              <a:rPr lang="ru-RU" sz="20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(в отдельных случаях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70 %), но 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700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 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1157754" y="898231"/>
            <a:ext cx="1749987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Оборудование</a:t>
            </a:r>
            <a:endParaRPr lang="ru-RU" sz="2000" b="1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1BC0458-8DD5-41C4-8BCA-599F34C74013}"/>
              </a:ext>
            </a:extLst>
          </p:cNvPr>
          <p:cNvSpPr txBox="1"/>
          <p:nvPr/>
        </p:nvSpPr>
        <p:spPr>
          <a:xfrm>
            <a:off x="3391727" y="842391"/>
            <a:ext cx="8171814" cy="29392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машины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, механизмы, приборы, устройства, используемые для работы или производства;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более 20 тыс. руб. за единицу;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группировки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320 и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330 ОКОФ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endParaRPr lang="ru-RU" sz="1900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defTabSz="457200">
              <a:defRPr/>
            </a:pPr>
            <a:r>
              <a:rPr lang="ru-RU" sz="19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Не </a:t>
            </a:r>
            <a:r>
              <a:rPr lang="ru-RU" sz="19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подлежат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возмещению затраты: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оборудование для оптовой и розничной торговой деятельности;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мобильные телефоны, смартфоны;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мебель из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группировок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 кодами ОКОФ 330.31.01.1, 330.31.09.11;</a:t>
            </a:r>
          </a:p>
          <a:p>
            <a:pPr defTabSz="457200">
              <a:defRPr/>
            </a:pP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на доставку и монтаж 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оборудования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marL="342900" indent="-342900" defTabSz="457200">
              <a:spcAft>
                <a:spcPts val="1200"/>
              </a:spcAft>
              <a:buFontTx/>
              <a:buChar char="-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D5B51B-9C68-4BE5-9643-B3F3BA5358D8}"/>
              </a:ext>
            </a:extLst>
          </p:cNvPr>
          <p:cNvSpPr txBox="1"/>
          <p:nvPr/>
        </p:nvSpPr>
        <p:spPr>
          <a:xfrm>
            <a:off x="604641" y="3817626"/>
            <a:ext cx="2355930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Обязательная сертификация </a:t>
            </a: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произведенной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продукции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(или) декларирование </a:t>
            </a:r>
            <a:endParaRPr lang="ru-RU" sz="2000" b="1" dirty="0" smtClean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  <a:p>
            <a:pPr algn="ctr"/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ее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соответствия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E2FF584-7B9D-4BD4-A78F-A83554EB6A3E}"/>
              </a:ext>
            </a:extLst>
          </p:cNvPr>
          <p:cNvSpPr txBox="1"/>
          <p:nvPr/>
        </p:nvSpPr>
        <p:spPr>
          <a:xfrm>
            <a:off x="673769" y="5356509"/>
            <a:ext cx="212587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80 %</a:t>
            </a:r>
            <a:r>
              <a:rPr lang="ru-RU" sz="2000" dirty="0" smtClean="0">
                <a:latin typeface="Bahnschrift Condensed" panose="020B0502040204020203" pitchFamily="34" charset="0"/>
              </a:rPr>
              <a:t>,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но не более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100 </a:t>
            </a:r>
            <a:r>
              <a:rPr lang="ru-RU" sz="20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тыс. руб.</a:t>
            </a:r>
            <a:endParaRPr lang="ru-RU" sz="20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A3AA64-B614-4FE3-8767-7758D2E84DFE}"/>
              </a:ext>
            </a:extLst>
          </p:cNvPr>
          <p:cNvSpPr txBox="1"/>
          <p:nvPr/>
        </p:nvSpPr>
        <p:spPr>
          <a:xfrm>
            <a:off x="3391727" y="4479616"/>
            <a:ext cx="8171814" cy="103105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регламент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Таможенного союза (Евразийского экономического союза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);</a:t>
            </a:r>
          </a:p>
          <a:p>
            <a:pPr defTabSz="457200"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- Единый </a:t>
            </a:r>
            <a:r>
              <a:rPr lang="ru-RU" sz="1900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перечень продукции, подлежащей обязательной сертификации, утвержденный постановлением Правительства Российской Федерации от 23.12.2021 № </a:t>
            </a:r>
            <a:r>
              <a:rPr lang="ru-RU" sz="1900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2425</a:t>
            </a:r>
            <a:endParaRPr lang="ru-RU" sz="19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2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5313C0-E99C-43E5-B419-927A0C42C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934" y="131361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Формирование и подача заявок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B00D60B-6E8B-4390-B2E5-2246499B5849}"/>
              </a:ext>
            </a:extLst>
          </p:cNvPr>
          <p:cNvSpPr/>
          <p:nvPr/>
        </p:nvSpPr>
        <p:spPr>
          <a:xfrm>
            <a:off x="838200" y="2994423"/>
            <a:ext cx="3974781" cy="101566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Электронные копии документов, предоставляемых в составе заявки, должны иметь распространенные открытые форматы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742870" y="1528745"/>
            <a:ext cx="4099227" cy="1151036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31605" y="1738130"/>
            <a:ext cx="3921756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Подача заявок осуществляется посредством системы «Электронный бюджет»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42870" y="2821268"/>
            <a:ext cx="4099227" cy="1512245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107161" y="1488032"/>
            <a:ext cx="5420472" cy="2824399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5661048" y="1904769"/>
            <a:ext cx="4603792" cy="201593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Заявка подписывается </a:t>
            </a:r>
            <a:r>
              <a:rPr lang="ru-RU" sz="20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УКЭП </a:t>
            </a: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руководителя участника отбора или уполномоченного им лица</a:t>
            </a:r>
          </a:p>
          <a:p>
            <a:pPr defTabSz="457200">
              <a:spcAft>
                <a:spcPts val="554"/>
              </a:spcAft>
              <a:defRPr/>
            </a:pPr>
            <a:r>
              <a:rPr lang="ru-RU" sz="2000" b="1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Важно! В случае подписания заявки уполномоченным лицом в соответствии с требованиями системы «Электронный бюджет» применяется машиночитаемая доверенность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3578578" y="4706874"/>
            <a:ext cx="694905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Инструкции по формированию, заполнению и подаче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2732" y="4526512"/>
            <a:ext cx="909802" cy="90980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0468EEEE-2635-4C30-8CAD-311B42B7B399}"/>
              </a:ext>
            </a:extLst>
          </p:cNvPr>
          <p:cNvSpPr/>
          <p:nvPr/>
        </p:nvSpPr>
        <p:spPr>
          <a:xfrm>
            <a:off x="2390617" y="5347107"/>
            <a:ext cx="6158115" cy="461665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defTabSz="457200">
              <a:spcAft>
                <a:spcPts val="554"/>
              </a:spcAft>
              <a:defRPr/>
            </a:pP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Информация о результатах рассмотрения заявок</a:t>
            </a:r>
            <a:endParaRPr lang="ru-RU" sz="2400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6" name="Picture 2" descr="http://qrcoder.ru/code/?https%3A%2F%2Fadmsurgut.ru%2Frubric%2F24828%2FInformaciya-o-rezultatah-rassmotreniya-zayavok-na-predostavlenie-subsidii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393" y="5091847"/>
            <a:ext cx="972185" cy="97218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79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>
            <a:extLst>
              <a:ext uri="{FF2B5EF4-FFF2-40B4-BE49-F238E27FC236}">
                <a16:creationId xmlns:a16="http://schemas.microsoft.com/office/drawing/2014/main" id="{5B9331C3-7712-4142-83EC-649AE9ED4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8265" y="468560"/>
            <a:ext cx="10515600" cy="80193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Bahnschrift Condensed" panose="020B0502040204020203" pitchFamily="34" charset="0"/>
              </a:rPr>
              <a:t>Рассмотрение заявок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1260933" y="1538790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DF961581-77E2-483C-877A-2E27D65D8FA1}"/>
              </a:ext>
            </a:extLst>
          </p:cNvPr>
          <p:cNvSpPr/>
          <p:nvPr/>
        </p:nvSpPr>
        <p:spPr>
          <a:xfrm>
            <a:off x="1960129" y="1203629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ADF33B-3F56-4CF5-8EFF-11A967BC8B80}"/>
              </a:ext>
            </a:extLst>
          </p:cNvPr>
          <p:cNvSpPr txBox="1"/>
          <p:nvPr/>
        </p:nvSpPr>
        <p:spPr>
          <a:xfrm>
            <a:off x="1949370" y="116925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1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3857663" y="1534334"/>
            <a:ext cx="2201491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295CA05C-D87E-4F22-B2AD-FD55BBEDED6D}"/>
              </a:ext>
            </a:extLst>
          </p:cNvPr>
          <p:cNvSpPr/>
          <p:nvPr/>
        </p:nvSpPr>
        <p:spPr>
          <a:xfrm>
            <a:off x="4645978" y="116925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EAFD84-8FDA-4D19-BDD3-E9AC3CEA0C15}"/>
              </a:ext>
            </a:extLst>
          </p:cNvPr>
          <p:cNvSpPr txBox="1"/>
          <p:nvPr/>
        </p:nvSpPr>
        <p:spPr>
          <a:xfrm>
            <a:off x="4645978" y="116263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2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6516860" y="1516581"/>
            <a:ext cx="2180355" cy="20149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7289102" y="1226683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7299912" y="1193779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3</a:t>
            </a:r>
            <a:endParaRPr lang="ru-RU" sz="4000" b="1" dirty="0">
              <a:solidFill>
                <a:schemeClr val="tx2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310502" y="2134021"/>
            <a:ext cx="2089455" cy="815608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200" b="1" dirty="0">
                <a:latin typeface="Bahnschrift Condensed" panose="020B0502040204020203" pitchFamily="34" charset="0"/>
              </a:rPr>
              <a:t>Не менее </a:t>
            </a:r>
            <a:r>
              <a:rPr lang="ru-RU" sz="22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200" b="1" dirty="0">
                <a:latin typeface="Bahnschrift Condensed" panose="020B0502040204020203" pitchFamily="34" charset="0"/>
              </a:rPr>
              <a:t> </a:t>
            </a:r>
            <a:r>
              <a:rPr lang="ru-RU" sz="2200" b="1" dirty="0" smtClean="0">
                <a:latin typeface="Bahnschrift Condensed" panose="020B0502040204020203" pitchFamily="34" charset="0"/>
              </a:rPr>
              <a:t>дней</a:t>
            </a:r>
            <a:endParaRPr lang="ru-RU" sz="22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Прием заявок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3996425" y="1932364"/>
            <a:ext cx="2052400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55</a:t>
            </a:r>
            <a:r>
              <a:rPr lang="ru-RU" sz="2000" b="1" dirty="0">
                <a:latin typeface="Bahnschrift Condensed" panose="020B0502040204020203" pitchFamily="34" charset="0"/>
              </a:rPr>
              <a:t> рабочих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Рассмотрение заявок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6650535" y="1971481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</a:t>
            </a:r>
            <a:r>
              <a:rPr lang="ru-RU" sz="2000" b="1" dirty="0">
                <a:latin typeface="Bahnschrift Condensed" panose="020B0502040204020203" pitchFamily="34" charset="0"/>
              </a:rPr>
              <a:t> рабочего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дня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Размещение протокола подведения итогов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F578E784-7E8B-4712-8BBF-FE373F3EBF86}"/>
              </a:ext>
            </a:extLst>
          </p:cNvPr>
          <p:cNvSpPr/>
          <p:nvPr/>
        </p:nvSpPr>
        <p:spPr>
          <a:xfrm>
            <a:off x="9099766" y="1538790"/>
            <a:ext cx="2254034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844559" y="1238984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833799" y="1214382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4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168EF3A8-6687-4124-A04A-2525919C4727}"/>
              </a:ext>
            </a:extLst>
          </p:cNvPr>
          <p:cNvSpPr/>
          <p:nvPr/>
        </p:nvSpPr>
        <p:spPr>
          <a:xfrm>
            <a:off x="5452290" y="4100148"/>
            <a:ext cx="2096251" cy="20105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1395663" y="4049399"/>
            <a:ext cx="3284035" cy="20612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5B303F1-86D4-4BFA-B986-FAA8042C8ADB}"/>
              </a:ext>
            </a:extLst>
          </p:cNvPr>
          <p:cNvSpPr/>
          <p:nvPr/>
        </p:nvSpPr>
        <p:spPr>
          <a:xfrm>
            <a:off x="8606382" y="4133367"/>
            <a:ext cx="2180355" cy="201498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2811741" y="3707682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4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9329846" y="3878180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5" name="Овал 12">
            <a:extLst>
              <a:ext uri="{FF2B5EF4-FFF2-40B4-BE49-F238E27FC236}">
                <a16:creationId xmlns:a16="http://schemas.microsoft.com/office/drawing/2014/main" id="{E44C3463-45B5-4947-9983-B1FE2F10EDCB}"/>
              </a:ext>
            </a:extLst>
          </p:cNvPr>
          <p:cNvSpPr/>
          <p:nvPr/>
        </p:nvSpPr>
        <p:spPr>
          <a:xfrm>
            <a:off x="6158660" y="3777646"/>
            <a:ext cx="733425" cy="733425"/>
          </a:xfrm>
          <a:prstGeom prst="ellipse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2811239" y="3695454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6150148" y="3760868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FE4430D-1FE9-410E-AB01-17D04B334853}"/>
              </a:ext>
            </a:extLst>
          </p:cNvPr>
          <p:cNvSpPr txBox="1"/>
          <p:nvPr/>
        </p:nvSpPr>
        <p:spPr>
          <a:xfrm>
            <a:off x="9304668" y="3856960"/>
            <a:ext cx="733424" cy="70788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Bahnschrift Condensed" panose="020B0502040204020203" pitchFamily="34" charset="0"/>
              </a:rPr>
              <a:t>7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9153001" y="1978309"/>
            <a:ext cx="2313094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 </a:t>
            </a:r>
            <a:r>
              <a:rPr lang="ru-RU" sz="2000" b="1" dirty="0">
                <a:latin typeface="Bahnschrift Condensed" panose="020B0502040204020203" pitchFamily="34" charset="0"/>
              </a:rPr>
              <a:t>рабочих дней 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Издание постановления о предоставлении субсидии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1775691" y="4533732"/>
            <a:ext cx="2508032" cy="1092607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4</a:t>
            </a:r>
            <a:r>
              <a:rPr lang="ru-RU" sz="2000" b="1" dirty="0" smtClean="0">
                <a:latin typeface="Bahnschrift Condensed" panose="020B0502040204020203" pitchFamily="34" charset="0"/>
              </a:rPr>
              <a:t> рабочих дней</a:t>
            </a:r>
            <a:endParaRPr lang="ru-RU" sz="2000" b="1" dirty="0">
              <a:latin typeface="Bahnschrift Condensed" panose="020B0502040204020203" pitchFamily="34" charset="0"/>
            </a:endParaRP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Подписание </a:t>
            </a:r>
            <a:r>
              <a:rPr lang="ru-RU" sz="2000" b="1" dirty="0" smtClean="0">
                <a:latin typeface="Bahnschrift Condensed" panose="020B0502040204020203" pitchFamily="34" charset="0"/>
              </a:rPr>
              <a:t>соглашения </a:t>
            </a:r>
            <a:r>
              <a:rPr lang="ru-RU" sz="2000" b="1" dirty="0">
                <a:latin typeface="Bahnschrift Condensed" panose="020B0502040204020203" pitchFamily="34" charset="0"/>
              </a:rPr>
              <a:t>с Администрацией города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5605807" y="4441375"/>
            <a:ext cx="2089455" cy="1400383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Не более </a:t>
            </a:r>
            <a:r>
              <a:rPr lang="ru-RU" sz="2000" b="1" dirty="0">
                <a:solidFill>
                  <a:srgbClr val="C00000"/>
                </a:solidFill>
                <a:latin typeface="Bahnschrift Condensed" panose="020B0502040204020203" pitchFamily="34" charset="0"/>
              </a:rPr>
              <a:t>10</a:t>
            </a:r>
            <a:r>
              <a:rPr lang="ru-RU" sz="2000" b="1" dirty="0">
                <a:latin typeface="Bahnschrift Condensed" panose="020B0502040204020203" pitchFamily="34" charset="0"/>
              </a:rPr>
              <a:t> рабочих дней</a:t>
            </a:r>
          </a:p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Перечисление денежных средств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14425F2F-64B6-4E78-914F-38E8E37F1C78}"/>
              </a:ext>
            </a:extLst>
          </p:cNvPr>
          <p:cNvSpPr/>
          <p:nvPr/>
        </p:nvSpPr>
        <p:spPr>
          <a:xfrm>
            <a:off x="8753103" y="4692439"/>
            <a:ext cx="2089455" cy="707886"/>
          </a:xfrm>
          <a:prstGeom prst="rect">
            <a:avLst/>
          </a:prstGeom>
          <a:noFill/>
        </p:spPr>
        <p:txBody>
          <a:bodyPr wrap="square" lIns="0" anchor="t">
            <a:spAutoFit/>
          </a:bodyPr>
          <a:lstStyle/>
          <a:p>
            <a:pPr lvl="0" algn="ctr">
              <a:spcAft>
                <a:spcPts val="554"/>
              </a:spcAft>
              <a:defRPr/>
            </a:pPr>
            <a:r>
              <a:rPr lang="ru-RU" sz="2000" b="1" dirty="0">
                <a:latin typeface="Bahnschrift Condensed" panose="020B0502040204020203" pitchFamily="34" charset="0"/>
              </a:rPr>
              <a:t>Представление отчетности</a:t>
            </a:r>
          </a:p>
        </p:txBody>
      </p:sp>
    </p:spTree>
    <p:extLst>
      <p:ext uri="{BB962C8B-B14F-4D97-AF65-F5344CB8AC3E}">
        <p14:creationId xmlns:p14="http://schemas.microsoft.com/office/powerpoint/2010/main" val="12637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E98CEE-51A1-4716-9FD5-FDE9070C9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977" y="461379"/>
            <a:ext cx="10515600" cy="801938"/>
          </a:xfrm>
        </p:spPr>
        <p:txBody>
          <a:bodyPr/>
          <a:lstStyle/>
          <a:p>
            <a:r>
              <a:rPr lang="ru-RU" dirty="0">
                <a:latin typeface="Bahnschrift Condensed" panose="020B0502040204020203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Основания для отклонения заявок</a:t>
            </a:r>
            <a:endParaRPr lang="ru-RU" dirty="0">
              <a:solidFill>
                <a:schemeClr val="bg2">
                  <a:lumMod val="10000"/>
                </a:schemeClr>
              </a:solidFill>
              <a:latin typeface="Bahnschrift Condensed" panose="020B0502040204020203" pitchFamily="34" charset="0"/>
            </a:endParaRPr>
          </a:p>
        </p:txBody>
      </p:sp>
      <p:graphicFrame>
        <p:nvGraphicFramePr>
          <p:cNvPr id="8" name="Таблица 10">
            <a:extLst>
              <a:ext uri="{FF2B5EF4-FFF2-40B4-BE49-F238E27FC236}">
                <a16:creationId xmlns:a16="http://schemas.microsoft.com/office/drawing/2014/main" id="{6049A80B-E57D-4CD8-BB43-40AC0F1BB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324426"/>
              </p:ext>
            </p:extLst>
          </p:nvPr>
        </p:nvGraphicFramePr>
        <p:xfrm>
          <a:off x="733778" y="1263317"/>
          <a:ext cx="10690578" cy="4776535"/>
        </p:xfrm>
        <a:graphic>
          <a:graphicData uri="http://schemas.openxmlformats.org/drawingml/2006/table">
            <a:tbl>
              <a:tblPr firstRow="1" bandRow="1">
                <a:effectLst/>
                <a:tableStyleId>{68D230F3-CF80-4859-8CE7-A43EE81993B5}</a:tableStyleId>
              </a:tblPr>
              <a:tblGrid>
                <a:gridCol w="3563526">
                  <a:extLst>
                    <a:ext uri="{9D8B030D-6E8A-4147-A177-3AD203B41FA5}">
                      <a16:colId xmlns:a16="http://schemas.microsoft.com/office/drawing/2014/main" val="1060721299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3730294796"/>
                    </a:ext>
                  </a:extLst>
                </a:gridCol>
                <a:gridCol w="3563526">
                  <a:extLst>
                    <a:ext uri="{9D8B030D-6E8A-4147-A177-3AD203B41FA5}">
                      <a16:colId xmlns:a16="http://schemas.microsoft.com/office/drawing/2014/main" val="2835790685"/>
                    </a:ext>
                  </a:extLst>
                </a:gridCol>
              </a:tblGrid>
              <a:tr h="1453908"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Подача заявки после даты </a:t>
                      </a:r>
                      <a:b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времени окончания приема заявок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представленных </a:t>
                      </a:r>
                      <a:b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к возмещению затрат требованиям 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endParaRPr lang="ru-RU" sz="1800" b="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 defTabSz="457200">
                        <a:spcAft>
                          <a:spcPts val="554"/>
                        </a:spcAft>
                        <a:defRPr/>
                      </a:pPr>
                      <a:r>
                        <a:rPr lang="ru-RU" sz="1800" b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Установление факта недостоверности предоставленной информации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869297412"/>
                  </a:ext>
                </a:extLst>
              </a:tr>
              <a:tr h="1071415">
                <a:tc rowSpan="2"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категориям, критериям и требованиям к участникам отбора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Представление неполного пакета документов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Признание победителя отбора уклонившимся от подписания соглашения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575992689"/>
                  </a:ext>
                </a:extLst>
              </a:tr>
              <a:tr h="1125606">
                <a:tc vMerge="1"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Устранение замечаний в срок более 2 рабочих дней после возврата заявки на доработку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75000"/>
                        <a:alpha val="2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0" lang="ru-RU" sz="16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3001803528"/>
                  </a:ext>
                </a:extLst>
              </a:tr>
              <a:tr h="1125606">
                <a:tc>
                  <a:txBody>
                    <a:bodyPr/>
                    <a:lstStyle/>
                    <a:p>
                      <a:pPr algn="ctr"/>
                      <a:endParaRPr lang="ru-RU" sz="18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Несоответствие заявки </a:t>
                      </a:r>
                      <a:b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</a:br>
                      <a:r>
                        <a:rPr lang="ru-RU" sz="1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Bahnschrift Condensed" panose="020B0502040204020203" pitchFamily="34" charset="0"/>
                        </a:rPr>
                        <a:t>и документов требованиям Порядка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Ранее получена аналогичная поддержка (заявка отклоняется полностью)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0" lang="ru-RU" sz="1800" b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uLnTx/>
                        <a:uFillTx/>
                        <a:latin typeface="Bahnschrift Condensed" panose="020B0502040204020203" pitchFamily="34" charset="0"/>
                      </a:endParaRPr>
                    </a:p>
                    <a:p>
                      <a:pPr algn="ctr"/>
                      <a:r>
                        <a:rPr kumimoji="0" lang="ru-RU" sz="1800" b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Bahnschrift Condensed" panose="020B0502040204020203" pitchFamily="34" charset="0"/>
                        </a:rPr>
                        <a:t>Отсутствие лимитов бюджетных обязательств на 15 декабря</a:t>
                      </a: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794233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5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1329</Words>
  <Application>Microsoft Office PowerPoint</Application>
  <PresentationFormat>Широкоэкранный</PresentationFormat>
  <Paragraphs>191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Bahnschrift Condensed</vt:lpstr>
      <vt:lpstr>Bahnschrift Light Condensed</vt:lpstr>
      <vt:lpstr>Calibri</vt:lpstr>
      <vt:lpstr>Calibri Light</vt:lpstr>
      <vt:lpstr>Inter</vt:lpstr>
      <vt:lpstr>Open Sans Light</vt:lpstr>
      <vt:lpstr>Wingdings</vt:lpstr>
      <vt:lpstr>Тема Office</vt:lpstr>
      <vt:lpstr>ПРЕДОСТАВЛЕНИЕ ФИНАНСОВОЙ ПОДДЕРЖКИ  СУБЪЕКТАМ МСП В 2026 ГОДУ</vt:lpstr>
      <vt:lpstr>Постановление Администрации города от 15.06.2018 № 4437  «Об утверждении порядка предоставления субсидий субъектам малого и среднего предпринимательства на возмещение затрат»</vt:lpstr>
      <vt:lpstr>Категории и критерии участников отбора</vt:lpstr>
      <vt:lpstr>Требования к участникам отбора</vt:lpstr>
      <vt:lpstr>Компенсируемые затраты 12 месяцев, предшествующих дате подачи заявки (по дате оплаты) Максимальный размер субсидии 1 млн руб.</vt:lpstr>
      <vt:lpstr>Презентация PowerPoint</vt:lpstr>
      <vt:lpstr>Формирование и подача заявок</vt:lpstr>
      <vt:lpstr>Рассмотрение заявок</vt:lpstr>
      <vt:lpstr>Основания для отклонения заявок</vt:lpstr>
      <vt:lpstr>Отчетность и результаты предоставления поддержки</vt:lpstr>
      <vt:lpstr>Постановление Администрации города от 30.11.2018 № 9146  «Об утверждении порядков предоставления субсидий субъектам малого и среднего предпринимательства на финансовое обеспечение затрат»</vt:lpstr>
      <vt:lpstr> Направления расходов (при условии софинансирования не менее 25 % от суммы субсидии)</vt:lpstr>
      <vt:lpstr>Оценка регулирующего воздействия – механизм влияния предпринимателей  на принятие муниципальных нормативных правовых актов, направленный на </vt:lpstr>
      <vt:lpstr>Информационные ресурсы</vt:lpstr>
      <vt:lpstr>Портал проектов нормативных правовых актов http://regulation.admhmao.ru </vt:lpstr>
      <vt:lpstr>Структура отзывов участников публичных консультаций</vt:lpstr>
      <vt:lpstr>Рейтинг качества проведения ОРВ, экспертизы за 2025 год</vt:lpstr>
      <vt:lpstr>Отдел аналитики и поддержки предпринимательства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Минимализм деловой, шаблон презентации с сайта presentation-creation.ru</dc:title>
  <dc:creator>User Obstinate</dc:creator>
  <cp:lastModifiedBy>Чуркина Светлана Петровна</cp:lastModifiedBy>
  <cp:revision>98</cp:revision>
  <cp:lastPrinted>2026-03-10T09:20:00Z</cp:lastPrinted>
  <dcterms:created xsi:type="dcterms:W3CDTF">2024-11-04T08:17:15Z</dcterms:created>
  <dcterms:modified xsi:type="dcterms:W3CDTF">2026-04-02T10:55:31Z</dcterms:modified>
</cp:coreProperties>
</file>