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57" r:id="rId9"/>
    <p:sldId id="28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3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D1FD50-16F2-4DF4-8BDF-38D61CE69905}"/>
              </a:ext>
            </a:extLst>
          </p:cNvPr>
          <p:cNvSpPr/>
          <p:nvPr userDrawn="1"/>
        </p:nvSpPr>
        <p:spPr>
          <a:xfrm>
            <a:off x="903188" y="-247333"/>
            <a:ext cx="5752251" cy="20182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3B6D4-8099-4756-8908-562500375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0E2CC7-777D-448D-B56E-B8CD1C186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F387E-AB7B-4B4B-897D-81514C7B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FBE17-044B-4AF6-A289-0A782F3B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144957-439D-47CC-A8ED-6A2C122E5876}"/>
              </a:ext>
            </a:extLst>
          </p:cNvPr>
          <p:cNvSpPr/>
          <p:nvPr userDrawn="1"/>
        </p:nvSpPr>
        <p:spPr>
          <a:xfrm>
            <a:off x="4854698" y="634674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presentation-creation.ru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9A56F-C8EE-4028-B120-76C4E70D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presentation-creation.ru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15E017-FBEA-43E5-BEF2-B852B6A94906}"/>
              </a:ext>
            </a:extLst>
          </p:cNvPr>
          <p:cNvSpPr/>
          <p:nvPr userDrawn="1"/>
        </p:nvSpPr>
        <p:spPr>
          <a:xfrm rot="5400000">
            <a:off x="11135364" y="89019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E6E6E6"/>
                </a:solidFill>
              </a:rPr>
              <a:t>presentation-creation.ru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C67BA58-7A09-4547-BAED-001287A2F2EE}"/>
              </a:ext>
            </a:extLst>
          </p:cNvPr>
          <p:cNvCxnSpPr/>
          <p:nvPr userDrawn="1"/>
        </p:nvCxnSpPr>
        <p:spPr>
          <a:xfrm>
            <a:off x="504497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3296E60-0868-48A9-B479-2AB92BB2A7BF}"/>
              </a:ext>
            </a:extLst>
          </p:cNvPr>
          <p:cNvCxnSpPr/>
          <p:nvPr userDrawn="1"/>
        </p:nvCxnSpPr>
        <p:spPr>
          <a:xfrm>
            <a:off x="325821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8E0229F-261C-41BF-A12C-B5845FA2FBD6}"/>
              </a:ext>
            </a:extLst>
          </p:cNvPr>
          <p:cNvCxnSpPr/>
          <p:nvPr userDrawn="1"/>
        </p:nvCxnSpPr>
        <p:spPr>
          <a:xfrm>
            <a:off x="11661228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B1CA08C-B418-4425-B845-DCC4DB589141}"/>
              </a:ext>
            </a:extLst>
          </p:cNvPr>
          <p:cNvCxnSpPr/>
          <p:nvPr userDrawn="1"/>
        </p:nvCxnSpPr>
        <p:spPr>
          <a:xfrm>
            <a:off x="8833946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99FCD3-56A4-4284-81DF-E3E50BDC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047691-5406-41FC-B8DB-B022027B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7AEBC5-6561-4B36-B570-38605695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69B2-4FAE-42A4-BBC5-8BF096D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D1947-0CD2-42BD-BFD1-5C441661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CDABD2-BF7A-4C8F-8B16-EA52A5F1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2B473-E977-441B-A8EB-3301D765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E1CEE-3915-4259-A6A7-D1B01B39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B3D31-7ACD-4C98-9D8E-2BDDE7B0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05F6B-C902-4B3E-9912-C6E442B6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BC53AF-8425-4939-91AE-F683272D0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2FBB3-E12C-46E0-9C0A-AECE9178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FC505-F1A6-46C8-AAC8-934BC95D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E9474-4172-432C-832B-FEC719D7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9343C-F37B-47D0-875B-2AF37732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3A611-4217-496F-A970-40D336B5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A99D7E-740A-449C-B04F-6390E5DB2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07AD3-B579-44BB-B354-6F0449D5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F37B6-1BF7-43A4-81B9-1EFFAFF2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6BAB7-98C3-43DF-A563-53F5C2CD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7C772B-141C-4727-B105-B525D750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AF9FFA-49AD-4472-B85D-6ACC9C4B2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E0885-5569-4FF3-8865-96B5AEB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1D7BD-2437-400A-B0D7-8AFEDE15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5A581-BC3B-448C-8E3E-BD317415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AEA4B8-5F70-408F-8267-EBC3BF799D39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2BE6B4-BBE7-4FD2-9A9E-3F0A7E86E6E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F320754-C7CA-4B0F-8B73-F8AA8A2CCFC9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D6C79DC-EE4C-4388-9262-DC5743925B11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F6707BF-E794-4758-9198-C4AAEF44FAB4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7D4AAE0-5436-4037-A072-14A77D30BC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1330AE4-0F80-4FD2-B97D-7A59BDCEC183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9ED9AD7-2833-49ED-A8DA-415C198F42A6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FBCD121-23DE-4E48-9674-5BF667C62D10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E9831BE-31D6-4DF1-91FE-B61B9CEC498A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F84C9FF-64C4-4618-9726-6B133EDCAA1C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5B04B1-DB07-4665-BD0A-B478E567E861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F539780-49F5-4453-B246-123EF9869C97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8BB6DE-FEDF-40A7-860E-03F8897CFC45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1B34079-A0CC-4764-B2FB-A039F07A6BC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F4253EE-6072-4F68-971B-A47CB1ED625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406EFD0-7731-42D5-BFEB-A9093C23524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3A88D89-5BF4-4CCE-BDB9-19A752ED55F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9EEA78E-9AF0-41D3-861E-9195C915C0D2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6D758FC-2531-4B75-97B5-2AF89F9A07EF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9E25F44-2886-4168-A05A-B449B6CBB3F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CAFB58-3E06-41C1-B1D3-8E757395E9F5}"/>
              </a:ext>
            </a:extLst>
          </p:cNvPr>
          <p:cNvSpPr/>
          <p:nvPr userDrawn="1"/>
        </p:nvSpPr>
        <p:spPr>
          <a:xfrm>
            <a:off x="596137" y="1805817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9338" y="1825625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B639A41-DCFC-4CBD-95A9-00918D1E0C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59337" y="2515712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E6A01D8-B25F-4969-9EEE-02D4039373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444548" y="3400900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B1E053F-9E78-4E0C-A2B0-31B557FA902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444547" y="4090987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B877FE1-D2EF-4E9F-AC08-DACA8D5147E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36188" y="4916011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8790F4C-C0C7-494A-ACE0-B312EAD20E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436187" y="5606098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FD3D3-A261-41F6-9B31-77CF879FEDB4}"/>
              </a:ext>
            </a:extLst>
          </p:cNvPr>
          <p:cNvSpPr txBox="1"/>
          <p:nvPr userDrawn="1"/>
        </p:nvSpPr>
        <p:spPr>
          <a:xfrm>
            <a:off x="656202" y="159536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89ABCA-A0FD-4E3C-AFB3-8604C63789C3}"/>
              </a:ext>
            </a:extLst>
          </p:cNvPr>
          <p:cNvSpPr/>
          <p:nvPr userDrawn="1"/>
        </p:nvSpPr>
        <p:spPr>
          <a:xfrm>
            <a:off x="604341" y="3324606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A9D2CA-8F73-4D3A-9B91-2101DC1239D1}"/>
              </a:ext>
            </a:extLst>
          </p:cNvPr>
          <p:cNvSpPr txBox="1"/>
          <p:nvPr userDrawn="1"/>
        </p:nvSpPr>
        <p:spPr>
          <a:xfrm>
            <a:off x="664406" y="311415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59BE560-D647-44EE-9A88-B7FD52A2E5FE}"/>
              </a:ext>
            </a:extLst>
          </p:cNvPr>
          <p:cNvSpPr/>
          <p:nvPr userDrawn="1"/>
        </p:nvSpPr>
        <p:spPr>
          <a:xfrm>
            <a:off x="604341" y="4872252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C91866-0E34-4E24-830A-F655D0C79346}"/>
              </a:ext>
            </a:extLst>
          </p:cNvPr>
          <p:cNvSpPr txBox="1"/>
          <p:nvPr userDrawn="1"/>
        </p:nvSpPr>
        <p:spPr>
          <a:xfrm>
            <a:off x="664406" y="466180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3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E2F3F11-B7C5-483E-86A6-1287F67442C8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71BBAA-077E-4C88-B1DD-BEF3872F56D6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42CE9A3-0EC4-457C-8634-4F0E0AD2DC25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021C39A-DCA1-4E06-8D31-E867516DE30B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C02349D-6773-40E7-9A32-EEA66FDCB6B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3469A3A-6A19-49D5-8236-5D576EC201A2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2DF72E4-035F-4A8A-9CC4-6AEE40CEC0F1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EBAF21C-252C-41DF-B8BC-ED32970F4A58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208EC90-944D-41D0-9B21-591317DD814D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437CD4-F16C-4334-8808-32569D0AE01F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980DD60-1AA3-4A08-9611-651D640EC22A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D12EC0C-4C49-4CF8-BBAE-C52D728BEC6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F812C86-C516-4FA0-A290-3977B163D41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C4F17A9-F14F-4A29-B7E0-1F9F399FC3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D3E6B25-E05F-4368-A4E2-3951418D57DD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8FE516D-0347-4D4B-8906-E720575B4150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FC2F1-B382-4B54-9A9F-91023520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8882E1-F531-4863-8725-4DFFB1D9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42041-3F17-4A54-9CFD-5CC89C88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D8362-ABA0-448B-9472-8CE3041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2121C-8D9C-473B-9CAA-041E14CE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D5AC9-D947-4E91-8E54-564E619C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C3E08-A33C-41B0-9FF8-A48D661D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63770-7BF6-4230-8BC5-AB14818DC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4B284D-4A4E-43FE-BC90-E29166BB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419C2-0DDE-45ED-A6BB-A7CF0C6F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D6DE2-C0F1-4631-8D1B-61DD10E7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F1CD0-71F9-4ED3-890F-20F3C621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EAC71-3741-4F27-877E-AC8E2B1CC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C1B9D-7DA5-4D32-81AA-D58CAF37C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45751E-43C2-4B2E-91C9-868F84D3E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6CFF53-F322-41AA-9E85-224959B71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24C7FE-288B-4A4F-A747-871045C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3F8A51-9E24-4CD8-9A95-89D90C66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29EE09-F27C-4D57-8664-E5E7CB80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F0AC8-9D6A-48CD-9E4D-7A12D1C8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3AF8AA-A3DF-45CE-90B8-A257BB2E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F56705-7C94-4DCD-BF06-8BF6906E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F7DF18-617E-48F0-9074-B7506BD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9284-BDA4-45F8-A54F-94F6151A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2D6D37-E80C-4087-8866-D624C739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1800B-2E1A-4303-9892-AB08F80E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C04A6-2998-40EB-BF13-94B54C7AD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E2691-9DFE-40D1-8BB1-8DFF491D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1847D26E-390E-4229-B0D7-62066CD41B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808" y="-63994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14C99-7919-492A-902F-F998BFE7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884" y="2951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latin typeface="Bahnschrift Condensed" panose="020B0502040204020203" pitchFamily="34" charset="0"/>
              </a:rPr>
            </a:br>
            <a:r>
              <a:rPr lang="ru-RU" dirty="0">
                <a:latin typeface="Bahnschrift Condensed" panose="020B0502040204020203" pitchFamily="34" charset="0"/>
              </a:rPr>
              <a:t/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dirty="0" smtClean="0"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ОСНОВНЫЕ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ОШИБКИ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ОФОРМЛЕНИЯ ДОКУМЕНТОВ ПРИ ПРЕДОСТАВЛЕНИИ ФИНАНСОВОЙ ПОДДЕРЖКИ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285" y="569136"/>
            <a:ext cx="551227" cy="76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1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6018" y="438648"/>
            <a:ext cx="1051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Договор</a:t>
            </a:r>
            <a:endParaRPr lang="ru-RU" alt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6769" y="3129037"/>
            <a:ext cx="4214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Если были заключены дополнительные соглашения, то они 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все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 должны быть приложены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26519" y="891079"/>
            <a:ext cx="6895123" cy="5285884"/>
            <a:chOff x="838200" y="1617383"/>
            <a:chExt cx="5817781" cy="4560133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38200" y="1617383"/>
              <a:ext cx="5188689" cy="1765004"/>
              <a:chOff x="838200" y="1617383"/>
              <a:chExt cx="5188689" cy="1765004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62" r="440" b="79225"/>
              <a:stretch/>
            </p:blipFill>
            <p:spPr>
              <a:xfrm>
                <a:off x="838200" y="1617383"/>
                <a:ext cx="5071095" cy="1765004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838200" y="1617383"/>
                <a:ext cx="5188689" cy="1765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838200" y="3676397"/>
              <a:ext cx="5817781" cy="2501119"/>
              <a:chOff x="838200" y="3676397"/>
              <a:chExt cx="5817781" cy="2501119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98" t="8711" r="3380" b="67512"/>
              <a:stretch/>
            </p:blipFill>
            <p:spPr>
              <a:xfrm>
                <a:off x="838200" y="3676398"/>
                <a:ext cx="5805377" cy="2466753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38200" y="3676397"/>
                <a:ext cx="5817781" cy="25011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1439846" y="1602841"/>
            <a:ext cx="2115879" cy="1089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5149" y="5515579"/>
            <a:ext cx="1718931" cy="170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7971" y="5137072"/>
            <a:ext cx="1718931" cy="172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26769" y="1382429"/>
            <a:ext cx="3872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Если по тексту договора имеются ссылки на приложения или иные документы (заказы, спецификации и т.д.), то эти документы должны быть приложены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26769" y="4334812"/>
            <a:ext cx="4090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Важно!</a:t>
            </a:r>
          </a:p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Если у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приложений к договору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имеются приложения, они должны быть в пакете документов!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7267" y="61025"/>
            <a:ext cx="10515600" cy="1325563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Договор аренды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1127" y="2806612"/>
            <a:ext cx="43717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Это согласованная сторонами форма акта приема-передачи. Такой документ акт не заменяет. Форма акта является приложением к договору и не заполняется.</a:t>
            </a:r>
          </a:p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Акт приема-передачи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должен быть представлен в составе пакета документов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обязательно,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если его подписание предусмотрено договором аренды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!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2656" r="421" b="80984"/>
          <a:stretch/>
        </p:blipFill>
        <p:spPr>
          <a:xfrm>
            <a:off x="4147002" y="574622"/>
            <a:ext cx="7523146" cy="200187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361925" y="1393675"/>
            <a:ext cx="5117946" cy="217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4934" r="4333" b="38437"/>
          <a:stretch/>
        </p:blipFill>
        <p:spPr>
          <a:xfrm>
            <a:off x="668127" y="1719893"/>
            <a:ext cx="4956746" cy="467446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11282" y="1738311"/>
            <a:ext cx="1467117" cy="564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820861" y="2576501"/>
            <a:ext cx="1719984" cy="460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7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181" y="100189"/>
            <a:ext cx="10515600" cy="1325563"/>
          </a:xfrm>
        </p:spPr>
        <p:txBody>
          <a:bodyPr>
            <a:noAutofit/>
          </a:bodyPr>
          <a:lstStyle/>
          <a:p>
            <a:r>
              <a:rPr lang="ru-RU" sz="3000" dirty="0">
                <a:latin typeface="Bahnschrift Condensed" panose="020B0502040204020203" pitchFamily="34" charset="0"/>
              </a:rPr>
              <a:t>Договор аренды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074" name="Picture 2" descr="Расторжение договора аренды нежилого помещения: соглашение, уведомление,  поряд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879" r="4603" b="74970"/>
          <a:stretch/>
        </p:blipFill>
        <p:spPr bwMode="auto">
          <a:xfrm>
            <a:off x="633181" y="3657743"/>
            <a:ext cx="8033276" cy="18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55113" y="3669897"/>
            <a:ext cx="33429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Срок действия договора и срок аренды это разные сроки. Необходимость государственной регистрации определяется исходя из срока действия договора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076" name="Picture 4" descr="Заключение контракта после оказания услуг в 2023 год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" b="77652"/>
          <a:stretch/>
        </p:blipFill>
        <p:spPr bwMode="auto">
          <a:xfrm>
            <a:off x="633181" y="1035088"/>
            <a:ext cx="8033276" cy="21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55113" y="1501867"/>
            <a:ext cx="3309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Этот договор заключен на 12 месяцев и подлежит обязательной государственной регистрации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31079" y="3255228"/>
            <a:ext cx="3928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55113" y="4237016"/>
            <a:ext cx="3928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Заголовок 155"/>
          <p:cNvSpPr>
            <a:spLocks noGrp="1"/>
          </p:cNvSpPr>
          <p:nvPr>
            <p:ph type="ctrTitle"/>
          </p:nvPr>
        </p:nvSpPr>
        <p:spPr>
          <a:xfrm>
            <a:off x="520004" y="480760"/>
            <a:ext cx="3858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ru-RU" altLang="ru-RU" sz="3000" dirty="0" smtClean="0">
                <a:latin typeface="Bahnschrift Condensed" panose="020B0502040204020203" pitchFamily="34" charset="0"/>
                <a:ea typeface="+mn-ea"/>
                <a:cs typeface="+mn-cs"/>
              </a:rPr>
              <a:t>Платежное поручение</a:t>
            </a:r>
            <a:endParaRPr lang="ru-RU" altLang="ru-RU" sz="3000" dirty="0"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7530" y="5124280"/>
            <a:ext cx="1791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Отметка банка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 исполнении платежа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524364" y="1033565"/>
            <a:ext cx="4731145" cy="5450924"/>
            <a:chOff x="674724" y="938786"/>
            <a:chExt cx="4972271" cy="5598406"/>
          </a:xfrm>
        </p:grpSpPr>
        <p:sp>
          <p:nvSpPr>
            <p:cNvPr id="55" name="Полилиния 60">
              <a:extLst>
                <a:ext uri="{FF2B5EF4-FFF2-40B4-BE49-F238E27FC236}">
                  <a16:creationId xmlns:a16="http://schemas.microsoft.com/office/drawing/2014/main" id="{EFD6FC68-17C2-4DAB-B759-7940D9BC3343}"/>
                </a:ext>
              </a:extLst>
            </p:cNvPr>
            <p:cNvSpPr/>
            <p:nvPr/>
          </p:nvSpPr>
          <p:spPr>
            <a:xfrm>
              <a:off x="824304" y="1955147"/>
              <a:ext cx="45719" cy="4571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24250" y="1002846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600450" y="996362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3524251" y="4109813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 rot="16200000">
              <a:off x="1900921" y="3615304"/>
              <a:ext cx="3317592" cy="70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9" name="Рисунок 188"/>
            <p:cNvPicPr>
              <a:picLocks noChangeAspect="1"/>
            </p:cNvPicPr>
            <p:nvPr/>
          </p:nvPicPr>
          <p:blipFill rotWithShape="1">
            <a:blip r:embed="rId2"/>
            <a:srcRect l="19854" t="10300" r="43742" b="14358"/>
            <a:stretch/>
          </p:blipFill>
          <p:spPr>
            <a:xfrm>
              <a:off x="787652" y="938786"/>
              <a:ext cx="4859343" cy="5598406"/>
            </a:xfrm>
            <a:prstGeom prst="rect">
              <a:avLst/>
            </a:prstGeom>
          </p:spPr>
        </p:pic>
        <p:sp>
          <p:nvSpPr>
            <p:cNvPr id="190" name="Прямоугольник 189"/>
            <p:cNvSpPr/>
            <p:nvPr/>
          </p:nvSpPr>
          <p:spPr>
            <a:xfrm>
              <a:off x="802314" y="1088943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2231053" y="1060093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Списано со </a:t>
              </a:r>
              <a:r>
                <a:rPr lang="ru-RU" altLang="ru-RU" sz="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сч.плат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2" name="Прямая соединительная линия 191"/>
            <p:cNvCxnSpPr/>
            <p:nvPr/>
          </p:nvCxnSpPr>
          <p:spPr>
            <a:xfrm>
              <a:off x="884503" y="1125855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/>
            <p:cNvCxnSpPr/>
            <p:nvPr/>
          </p:nvCxnSpPr>
          <p:spPr>
            <a:xfrm>
              <a:off x="2353059" y="1112567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Прямоугольник 193"/>
            <p:cNvSpPr/>
            <p:nvPr/>
          </p:nvSpPr>
          <p:spPr>
            <a:xfrm>
              <a:off x="2408709" y="947307"/>
              <a:ext cx="74393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1000355" y="965833"/>
              <a:ext cx="77380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674724" y="4109813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1426409" y="4340401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750923" y="4777723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/>
            <p:cNvSpPr/>
            <p:nvPr/>
          </p:nvSpPr>
          <p:spPr>
            <a:xfrm rot="16200000">
              <a:off x="-850455" y="3627871"/>
              <a:ext cx="3317592" cy="70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4481576" y="5623326"/>
              <a:ext cx="1120141" cy="82518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841586" y="4843297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1387256" y="4793429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74055" y="1011388"/>
            <a:ext cx="4607305" cy="5491273"/>
            <a:chOff x="7263482" y="943372"/>
            <a:chExt cx="4885810" cy="561411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19854" t="10300" r="43742" b="14358"/>
            <a:stretch/>
          </p:blipFill>
          <p:spPr>
            <a:xfrm>
              <a:off x="7276317" y="943372"/>
              <a:ext cx="4872975" cy="5614111"/>
            </a:xfrm>
            <a:prstGeom prst="rect">
              <a:avLst/>
            </a:prstGeom>
          </p:spPr>
        </p:pic>
        <p:sp>
          <p:nvSpPr>
            <p:cNvPr id="157" name="Прямоугольник 156"/>
            <p:cNvSpPr/>
            <p:nvPr/>
          </p:nvSpPr>
          <p:spPr>
            <a:xfrm>
              <a:off x="8694314" y="1100186"/>
              <a:ext cx="120967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Списано со </a:t>
              </a:r>
              <a:r>
                <a:rPr lang="ru-RU" altLang="ru-RU" sz="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сч.плат</a:t>
              </a: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8763717" y="1135477"/>
              <a:ext cx="876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8911916" y="965833"/>
              <a:ext cx="7040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7328888" y="4120297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/>
            <p:cNvSpPr/>
            <p:nvPr/>
          </p:nvSpPr>
          <p:spPr>
            <a:xfrm rot="5400000">
              <a:off x="5588848" y="3563649"/>
              <a:ext cx="3420552" cy="71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945994" y="5543550"/>
              <a:ext cx="1203298" cy="99364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7326024" y="4805506"/>
              <a:ext cx="3420552" cy="230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7459435" y="1109116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7605310" y="984770"/>
              <a:ext cx="7040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459435" y="1132306"/>
              <a:ext cx="948156" cy="10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11039474" y="5623326"/>
              <a:ext cx="1038225" cy="7515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8241039" y="4326940"/>
              <a:ext cx="1542816" cy="2984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7" name="Рисунок 206" descr="Download Red Cross Mark Png Image HQ PNG Image | FreePNGIm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763" y="1011388"/>
            <a:ext cx="446644" cy="510450"/>
          </a:xfrm>
          <a:prstGeom prst="rect">
            <a:avLst/>
          </a:prstGeom>
        </p:spPr>
      </p:pic>
      <p:pic>
        <p:nvPicPr>
          <p:cNvPr id="208" name="Рисунок 207" descr="Зеленая галочка без фона в пнг (png) формате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48" y="1034327"/>
            <a:ext cx="691621" cy="566445"/>
          </a:xfrm>
          <a:prstGeom prst="rect">
            <a:avLst/>
          </a:prstGeom>
        </p:spPr>
      </p:pic>
      <p:sp>
        <p:nvSpPr>
          <p:cNvPr id="210" name="Прямоугольник 209"/>
          <p:cNvSpPr/>
          <p:nvPr/>
        </p:nvSpPr>
        <p:spPr>
          <a:xfrm>
            <a:off x="5393070" y="1340354"/>
            <a:ext cx="182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Дата списания средств со счета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39167" y="1491236"/>
            <a:ext cx="1159314" cy="46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955932" y="1243543"/>
            <a:ext cx="888207" cy="14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рямоугольник 210"/>
          <p:cNvSpPr/>
          <p:nvPr/>
        </p:nvSpPr>
        <p:spPr>
          <a:xfrm>
            <a:off x="8750626" y="965545"/>
            <a:ext cx="1159314" cy="46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3471114" y="1643822"/>
            <a:ext cx="1871206" cy="148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>
            <a:stCxn id="210" idx="3"/>
          </p:cNvCxnSpPr>
          <p:nvPr/>
        </p:nvCxnSpPr>
        <p:spPr>
          <a:xfrm flipV="1">
            <a:off x="7213526" y="1228648"/>
            <a:ext cx="1498358" cy="4656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 flipH="1">
            <a:off x="5121374" y="5343541"/>
            <a:ext cx="279114" cy="180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>
            <a:off x="7172736" y="5371666"/>
            <a:ext cx="3269486" cy="4125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Прямоугольник 215"/>
          <p:cNvSpPr/>
          <p:nvPr/>
        </p:nvSpPr>
        <p:spPr>
          <a:xfrm>
            <a:off x="831650" y="4847281"/>
            <a:ext cx="3547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Оплаты аренды за декабрь по договору от 01.01.2020 № 1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5393070" y="2264353"/>
            <a:ext cx="1958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Если не указано назначение платежа, рекомендуется приложить пояснительную записку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18" name="Прямая со стрелкой 217"/>
          <p:cNvCxnSpPr/>
          <p:nvPr/>
        </p:nvCxnSpPr>
        <p:spPr>
          <a:xfrm flipH="1">
            <a:off x="4415982" y="4199467"/>
            <a:ext cx="895501" cy="727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7144236" y="4199467"/>
            <a:ext cx="870875" cy="727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936075" y="1036997"/>
            <a:ext cx="636499" cy="15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4923" y="593467"/>
            <a:ext cx="110099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Акт выполненных работ (оказанных услуг)</a:t>
            </a:r>
            <a:endParaRPr lang="ru-RU" alt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1" name="Рисунок 60" descr="Download Red Cross Mark Png Image HQ PNG Image | FreePNGIm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41" y="2348850"/>
            <a:ext cx="328555" cy="375491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5591175" y="1276291"/>
            <a:ext cx="6349581" cy="4791134"/>
            <a:chOff x="198406" y="1087429"/>
            <a:chExt cx="5693975" cy="4411745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3"/>
            <a:srcRect l="20345" t="16075" r="37352" b="25655"/>
            <a:stretch/>
          </p:blipFill>
          <p:spPr>
            <a:xfrm>
              <a:off x="198406" y="1087429"/>
              <a:ext cx="5693975" cy="4411745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2291970" y="1571625"/>
              <a:ext cx="1403730" cy="85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291970" y="1688968"/>
              <a:ext cx="2614217" cy="130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081483" y="1819275"/>
              <a:ext cx="1033067" cy="1333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654731" y="2141546"/>
              <a:ext cx="1250519" cy="279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1446251" y="2223630"/>
            <a:ext cx="3850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Отсутствует документ, указанный в основании акта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5450" y="2724341"/>
            <a:ext cx="2124075" cy="295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1378363" y="4780884"/>
            <a:ext cx="3850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Отсутствует подпись исполнителя (продавца) и/или подпись заказчика (покупателя)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518483" y="5105401"/>
            <a:ext cx="6422273" cy="962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 descr="Download Red Cross Mark Png Image HQ PNG Image | FreePNGIm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5" y="4906993"/>
            <a:ext cx="347213" cy="3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10395" y="1012784"/>
            <a:ext cx="8521848" cy="5362138"/>
            <a:chOff x="198406" y="617710"/>
            <a:chExt cx="8825278" cy="589695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9894" t="13749" r="28679" b="13284"/>
            <a:stretch/>
          </p:blipFill>
          <p:spPr>
            <a:xfrm>
              <a:off x="198406" y="617710"/>
              <a:ext cx="8825278" cy="5896953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448050" y="1905000"/>
              <a:ext cx="2162175" cy="85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48050" y="1751111"/>
              <a:ext cx="38508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400" dirty="0" smtClean="0">
                  <a:latin typeface="Bahnschrift Condensed" panose="020B0502040204020203" pitchFamily="34" charset="0"/>
                </a:rPr>
                <a:t>Иванов И.И.</a:t>
              </a:r>
              <a:endParaRPr lang="ru-RU" sz="14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48050" y="1751111"/>
              <a:ext cx="904875" cy="3077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8406" y="4446686"/>
              <a:ext cx="4240244" cy="3920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17456" y="5214796"/>
              <a:ext cx="8806228" cy="7478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9224194" y="4717350"/>
            <a:ext cx="2459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Отсутствует подпись исполнителя (продавца) и/или подпись заказчика (покупателя)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118892" y="1395937"/>
            <a:ext cx="2779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 оформлен НЕ на участника отбора, правильно – ИП Иванов И.И.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118892" y="3076994"/>
            <a:ext cx="3024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Отсутствует документ, указанный в основании УПД</a:t>
            </a:r>
          </a:p>
        </p:txBody>
      </p:sp>
      <p:cxnSp>
        <p:nvCxnSpPr>
          <p:cNvPr id="9" name="Прямая со стрелкой 8"/>
          <p:cNvCxnSpPr>
            <a:stCxn id="36" idx="1"/>
          </p:cNvCxnSpPr>
          <p:nvPr/>
        </p:nvCxnSpPr>
        <p:spPr>
          <a:xfrm flipH="1">
            <a:off x="4692228" y="1903769"/>
            <a:ext cx="4426664" cy="254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4775200" y="3531121"/>
            <a:ext cx="4343692" cy="1074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8753521" y="4917818"/>
            <a:ext cx="470673" cy="179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0395" y="474481"/>
            <a:ext cx="8713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Универсальный передаточный документ</a:t>
            </a:r>
            <a:endParaRPr lang="ru-RU" alt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540504" y="410312"/>
            <a:ext cx="11530975" cy="5665080"/>
            <a:chOff x="-430042" y="292359"/>
            <a:chExt cx="10835880" cy="566508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-377940" y="292359"/>
              <a:ext cx="848928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3000" dirty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Товарная накладная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11689" t="13492" r="31605" b="21410"/>
            <a:stretch/>
          </p:blipFill>
          <p:spPr>
            <a:xfrm>
              <a:off x="2638424" y="537714"/>
              <a:ext cx="7767414" cy="541972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3030854" y="798058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38750" y="809623"/>
              <a:ext cx="1428750" cy="6477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72125" y="1655444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11854" y="2098123"/>
              <a:ext cx="260985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11854" y="1938056"/>
              <a:ext cx="7391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100" dirty="0" smtClean="0">
                  <a:latin typeface="Bahnschrift Condensed" panose="020B0502040204020203" pitchFamily="34" charset="0"/>
                </a:rPr>
                <a:t>Иванов И.И</a:t>
              </a:r>
              <a:endParaRPr lang="ru-RU" sz="11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57186" y="1958396"/>
              <a:ext cx="1741517" cy="241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57187" y="2220716"/>
              <a:ext cx="7408674" cy="3186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57186" y="4867704"/>
              <a:ext cx="7451300" cy="9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430042" y="890791"/>
              <a:ext cx="255228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Документ оформлен НЕ на участника отбора, правильно – ИП Иванов И.И.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430042" y="2481579"/>
              <a:ext cx="269675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В пакете должен быть документ: заявка от 27.08.2014 № 1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377940" y="4965826"/>
              <a:ext cx="25001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Отсутствует подпись продавца и/или покупателя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065505" y="1398151"/>
              <a:ext cx="1075882" cy="4636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2122238" y="2436964"/>
              <a:ext cx="621388" cy="3555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023140" y="5357561"/>
              <a:ext cx="72048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80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198406" y="392384"/>
            <a:ext cx="11756970" cy="6347663"/>
            <a:chOff x="198406" y="392384"/>
            <a:chExt cx="11756970" cy="634766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94692" y="392384"/>
              <a:ext cx="841988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3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Чек </a:t>
              </a:r>
              <a:r>
                <a:rPr lang="ru-RU" altLang="ru-RU" sz="3000" dirty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контрольно-кассовой техники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12475" y="878250"/>
              <a:ext cx="112295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В чеке ККТ </a:t>
              </a:r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обязательно должны </a:t>
              </a: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быть </a:t>
              </a:r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указаны наименование </a:t>
              </a: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покупателя (клиента) </a:t>
              </a:r>
              <a:r>
                <a:rPr lang="ru-RU" sz="20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(наименование организации, фамилия, имя, отчество (при наличии) индивидуального предпринимателя)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и </a:t>
              </a:r>
              <a:r>
                <a:rPr lang="ru-RU" sz="20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ИНН покупателя </a:t>
              </a:r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(п. 6.1 ст. 4.7 Федерального закона № 54-ФЗ)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406" y="1685679"/>
              <a:ext cx="3392272" cy="5054368"/>
              <a:chOff x="198406" y="1685679"/>
              <a:chExt cx="3392272" cy="5054368"/>
            </a:xfrm>
          </p:grpSpPr>
          <p:sp>
            <p:nvSpPr>
              <p:cNvPr id="20" name="Номер слайда 1"/>
              <p:cNvSpPr txBox="1">
                <a:spLocks/>
              </p:cNvSpPr>
              <p:nvPr/>
            </p:nvSpPr>
            <p:spPr>
              <a:xfrm>
                <a:off x="198406" y="6374922"/>
                <a:ext cx="414069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r" defTabSz="4572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CC173F88-3387-453B-9303-AC0210B95CB8}" type="slidenum">
                  <a:rPr lang="ru-RU" sz="2000" smtClean="0">
                    <a:latin typeface="Bahnschrift Light Condensed" panose="020B0502040204020203" pitchFamily="34" charset="0"/>
                  </a:rPr>
                  <a:pPr/>
                  <a:t>17</a:t>
                </a:fld>
                <a:endParaRPr lang="ru-RU" sz="2000" dirty="0">
                  <a:latin typeface="Bahnschrift Light Condensed" panose="020B0502040204020203" pitchFamily="34" charset="0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82" t="1623" r="40830" b="52246"/>
              <a:stretch/>
            </p:blipFill>
            <p:spPr>
              <a:xfrm>
                <a:off x="998063" y="1685679"/>
                <a:ext cx="2592615" cy="4571971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1087263" y="2068021"/>
                <a:ext cx="1781655" cy="835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1043582" y="1812596"/>
              <a:ext cx="2705346" cy="5448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Зеленая галочка без фона в пнг (png) формате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494" y="1867765"/>
              <a:ext cx="606033" cy="66786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/>
            <a:srcRect l="28082" t="9338" r="47348" b="14003"/>
            <a:stretch/>
          </p:blipFill>
          <p:spPr>
            <a:xfrm>
              <a:off x="4794348" y="1681255"/>
              <a:ext cx="2345082" cy="411553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1" t="52454" b="13566"/>
            <a:stretch/>
          </p:blipFill>
          <p:spPr>
            <a:xfrm>
              <a:off x="7366335" y="3784360"/>
              <a:ext cx="4589041" cy="266736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14" t="10413" r="539" b="65841"/>
            <a:stretch/>
          </p:blipFill>
          <p:spPr>
            <a:xfrm rot="21278531">
              <a:off x="10023630" y="2243079"/>
              <a:ext cx="1544700" cy="1628503"/>
            </a:xfrm>
            <a:prstGeom prst="rect">
              <a:avLst/>
            </a:prstGeom>
          </p:spPr>
        </p:pic>
        <p:pic>
          <p:nvPicPr>
            <p:cNvPr id="17" name="Рисунок 16" descr="Download Red Cross Mark Png Image HQ PNG Image | FreePNGIm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5672" y="1839589"/>
              <a:ext cx="515315" cy="58893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7517316" y="1785583"/>
              <a:ext cx="215446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Не указаны наименование и ИНН покупателя 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515695" y="2782232"/>
              <a:ext cx="14901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Не являются чеками ККТ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H="1">
              <a:off x="7067318" y="2293415"/>
              <a:ext cx="480479" cy="746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9616468" y="3028671"/>
              <a:ext cx="441932" cy="8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8927280" y="3405711"/>
              <a:ext cx="7714" cy="3786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1091419" y="2077407"/>
            <a:ext cx="1619249" cy="95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50185" y="1975835"/>
            <a:ext cx="3026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Иванов Иван Иванович или ООО «Организация»</a:t>
            </a:r>
            <a:endParaRPr lang="ru-RU" sz="1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0526" y="2175448"/>
            <a:ext cx="970769" cy="106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751902" y="1792623"/>
            <a:ext cx="3850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1100" dirty="0" smtClean="0">
              <a:solidFill>
                <a:srgbClr val="C00000"/>
              </a:solidFill>
              <a:latin typeface="Bahnschrift Condensed" panose="020B0502040204020203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sz="11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123456789123</a:t>
            </a:r>
            <a:endParaRPr lang="ru-RU" sz="11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2475" y="46272"/>
            <a:ext cx="10515600" cy="1325563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Оборудование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050" name="Picture 2" descr="Инструкция по эксплуа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" t="14997" r="1147" b="18653"/>
          <a:stretch/>
        </p:blipFill>
        <p:spPr bwMode="auto">
          <a:xfrm>
            <a:off x="2458180" y="1696615"/>
            <a:ext cx="2646553" cy="43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аклейки производителя оборудования 25*50 м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32274" r="1740" b="27346"/>
          <a:stretch/>
        </p:blipFill>
        <p:spPr bwMode="auto">
          <a:xfrm>
            <a:off x="6949492" y="1696615"/>
            <a:ext cx="3944286" cy="17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чиститель воздуха Supra SAWC-130 - купить с доставкой в интернет ...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62" y="3594059"/>
            <a:ext cx="1865607" cy="23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ownload Red Cross Mark Png Image HQ PNG Image | FreePNGIm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73" y="1158637"/>
            <a:ext cx="472785" cy="5403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13236" y="1171780"/>
            <a:ext cx="430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Невозможно идентифицировать оборудование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Рисунок 13" descr="Зеленая галочка без фона в пнг (png) формат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37" y="1130180"/>
            <a:ext cx="695311" cy="5694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55726" y="1134064"/>
            <a:ext cx="3744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Оборудование идентифицировано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13" y="455896"/>
            <a:ext cx="10515600" cy="72315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Результаты рассмотрения заявок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>
            <a:off x="2555054" y="1429858"/>
            <a:ext cx="1650287" cy="66826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2813198" y="1465962"/>
            <a:ext cx="1535028" cy="52322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2024 год</a:t>
            </a:r>
            <a:endParaRPr lang="ru-RU" sz="28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>
            <a:off x="8078148" y="1470847"/>
            <a:ext cx="1650287" cy="66826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405753" y="1502378"/>
            <a:ext cx="1469014" cy="52322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2025 год</a:t>
            </a:r>
            <a:endParaRPr lang="ru-RU" sz="28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1129809" y="2274005"/>
            <a:ext cx="4654124" cy="310854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Поступило 395 заявок</a:t>
            </a:r>
          </a:p>
          <a:p>
            <a:pPr defTabSz="457200">
              <a:spcAft>
                <a:spcPts val="554"/>
              </a:spcAft>
              <a:defRPr/>
            </a:pPr>
            <a:endParaRPr lang="ru-RU" sz="22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spcAft>
                <a:spcPts val="554"/>
              </a:spcAft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239 одобрены              41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(17%)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после устранения замечаний по результатам рассмотрения первой заявки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156 отклонены              124 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(79%)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 причине представления неполного пакета документов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6671817" y="2235204"/>
            <a:ext cx="4936887" cy="310854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200" b="1" dirty="0" smtClean="0">
                <a:latin typeface="Bahnschrift Condensed" panose="020B0502040204020203" pitchFamily="34" charset="0"/>
              </a:rPr>
              <a:t>Поступило 379 заявок</a:t>
            </a:r>
          </a:p>
          <a:p>
            <a:pPr defTabSz="457200">
              <a:spcAft>
                <a:spcPts val="554"/>
              </a:spcAft>
              <a:defRPr/>
            </a:pPr>
            <a:endParaRPr lang="ru-RU" sz="2200" b="1" dirty="0">
              <a:latin typeface="Bahnschrift Condensed" panose="020B0502040204020203" pitchFamily="34" charset="0"/>
            </a:endParaRPr>
          </a:p>
          <a:p>
            <a:pPr>
              <a:spcAft>
                <a:spcPts val="554"/>
              </a:spcAft>
              <a:defRPr/>
            </a:pPr>
            <a:r>
              <a:rPr lang="ru-RU" sz="2200" b="1" dirty="0" smtClean="0">
                <a:latin typeface="Bahnschrift Condensed" panose="020B0502040204020203" pitchFamily="34" charset="0"/>
              </a:rPr>
              <a:t>190 одобрены              40 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(21%)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после устранения замечаний по результатам рассмотрения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первой/второй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заявки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endParaRPr lang="ru-RU" sz="2200" b="1" dirty="0">
              <a:latin typeface="Bahnschrift Condensed" panose="020B0502040204020203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r>
              <a:rPr lang="ru-RU" sz="2200" b="1" dirty="0" smtClean="0">
                <a:latin typeface="Bahnschrift Condensed" panose="020B0502040204020203" pitchFamily="34" charset="0"/>
              </a:rPr>
              <a:t>189 отклонены            145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(76%)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200" b="1" dirty="0" smtClean="0">
                <a:latin typeface="Bahnschrift Condensed" panose="020B0502040204020203" pitchFamily="34" charset="0"/>
              </a:rPr>
              <a:t>по причине представления неполного пакета документов</a:t>
            </a:r>
            <a:endParaRPr lang="ru-RU" sz="2200" b="1" dirty="0">
              <a:latin typeface="Bahnschrift Condensed" panose="020B0502040204020203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626586" y="3163762"/>
            <a:ext cx="373224" cy="1959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720730" y="1330821"/>
            <a:ext cx="3318936" cy="512770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7256167" y="1349190"/>
            <a:ext cx="3337822" cy="512770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8902130" y="4740029"/>
            <a:ext cx="1057694" cy="29515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955185" y="5754156"/>
            <a:ext cx="2976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ahnschrift Condensed" panose="020B0502040204020203" pitchFamily="34" charset="0"/>
              </a:rPr>
              <a:t>из них </a:t>
            </a:r>
            <a:r>
              <a:rPr lang="ru-RU" b="1" dirty="0" smtClean="0">
                <a:latin typeface="Bahnschrift Condensed" panose="020B0502040204020203" pitchFamily="34" charset="0"/>
              </a:rPr>
              <a:t>28</a:t>
            </a:r>
            <a:r>
              <a:rPr lang="ru-RU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(15%)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>
                <a:latin typeface="Bahnschrift Condensed" panose="020B0502040204020203" pitchFamily="34" charset="0"/>
              </a:rPr>
              <a:t>по причине отсутствия заявки </a:t>
            </a:r>
            <a:r>
              <a:rPr lang="ru-RU" b="1" dirty="0" smtClean="0">
                <a:latin typeface="Bahnschrift Condensed" panose="020B0502040204020203" pitchFamily="34" charset="0"/>
              </a:rPr>
              <a:t>/ </a:t>
            </a:r>
            <a:r>
              <a:rPr lang="ru-RU" b="1" dirty="0">
                <a:latin typeface="Bahnschrift Condensed" panose="020B0502040204020203" pitchFamily="34" charset="0"/>
              </a:rPr>
              <a:t>согласия ОПД / деклараций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630097" y="4726228"/>
            <a:ext cx="373224" cy="1959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8219141" y="3163762"/>
            <a:ext cx="373224" cy="1959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8219141" y="4684915"/>
            <a:ext cx="373224" cy="1959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8630726" y="5523789"/>
            <a:ext cx="486000" cy="591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1379"/>
            <a:ext cx="10515600" cy="80193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Перечень документов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75084" y="1263317"/>
          <a:ext cx="9400674" cy="4800599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4700337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4700337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171594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Сканированная копия подписанной заявки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Доверенность на осуществление действий от имени участника отбора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(в случае подписания заявки не участником отбора)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30846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Декларации: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о неосуществлении производства и (или) реализации подакцизных товаров;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об отсутствии заинтересованности в совершении сделок, затраты по которым представлены к возмещению 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Документ, подтверждающий наличие на законном основании нежилого помещения на территории города Сургута </a:t>
                      </a:r>
                    </a:p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(для участников отбора, не состоящих на налоговом учете в городе Сургуте)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4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1" y="391366"/>
            <a:ext cx="10515600" cy="80193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Перечень документов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75084" y="1263317"/>
          <a:ext cx="9400674" cy="4704346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4700337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4700337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2045367"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Документы-основания для осуществления оплаты:</a:t>
                      </a:r>
                    </a:p>
                    <a:p>
                      <a:pPr algn="l"/>
                      <a:endPara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l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договор со всеми приложениями (включая приложения, устанавливающие форму документа) и дополнительными соглашениями</a:t>
                      </a:r>
                    </a:p>
                    <a:p>
                      <a:pPr algn="l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счет либо иной документ, являющийся основанием осуществления оплаты или указанный в документах (заказ клиента, заявка и т.п.)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265897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Документы, подтверждающие факт оплаты:</a:t>
                      </a:r>
                    </a:p>
                    <a:p>
                      <a:pPr algn="l"/>
                      <a:endPara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чеки ККТ (54-ФЗ) </a:t>
                      </a: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платежное поручение (платежное требование)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с отметкой банка об исполнении и датой списания средств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со счета</a:t>
                      </a: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БСО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Документы, подтверждающие выполнение работ  </a:t>
                      </a:r>
                    </a:p>
                    <a:p>
                      <a:pPr algn="l"/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(оказание услуг), поставку (приемку) товара, подписанные сторонами сделки:</a:t>
                      </a:r>
                    </a:p>
                    <a:p>
                      <a:pPr algn="l"/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l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- акт выполненных работ (оказанных услуг) </a:t>
                      </a:r>
                    </a:p>
                    <a:p>
                      <a:pPr algn="l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- товарная накладная</a:t>
                      </a:r>
                    </a:p>
                    <a:p>
                      <a:pPr algn="l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- универсальный передаточный документ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39080" y="6130267"/>
            <a:ext cx="4806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Заверение копий документов не требуется!</a:t>
            </a:r>
            <a:endParaRPr lang="ru-RU" sz="2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60" y="329032"/>
            <a:ext cx="10515600" cy="6214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Перечень документов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275970"/>
              </p:ext>
            </p:extLst>
          </p:nvPr>
        </p:nvGraphicFramePr>
        <p:xfrm>
          <a:off x="612011" y="1541510"/>
          <a:ext cx="11036969" cy="4236720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5766487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3032609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237873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2821892"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Акт выполненных работ (оказанных услуг) или УПД представляются </a:t>
                      </a:r>
                      <a:b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в случае, если они предусмотрены договором аренды либо </a:t>
                      </a:r>
                      <a:b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на основании них осуществляется оплата</a:t>
                      </a: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Если невозможно определить площадь помещения, используемую для осуществления СЗВД, затраты по такому договору не подлежат возмещению</a:t>
                      </a: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Документы, позволяющие </a:t>
                      </a:r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идентифицировать оборудование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(серийный (заводской) номер, марка и модель) </a:t>
                      </a:r>
                      <a:b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(техническая документация, фотографии заводской наклейки, этикетки)</a:t>
                      </a: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Фотографии оборудования, оргтехники, на которых изображен их </a:t>
                      </a:r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общий вид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(в  том числе из сети Интернет)</a:t>
                      </a: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Сертификат соответствия, выдаваемый органом </a:t>
                      </a:r>
                      <a:b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по сертификации или декларация о соответствии продукции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682151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Акт приема-передачи, если его подписание предусмотрено договором аренды</a:t>
                      </a:r>
                    </a:p>
                    <a:p>
                      <a:pPr algn="l">
                        <a:spcAft>
                          <a:spcPts val="1200"/>
                        </a:spcAft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Договор аренды (субаренды) и доп. соглашения к нему с отметкой о государственной регистрации (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12 месяцев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и более)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kumimoji="0" lang="ru-RU" sz="16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kumimoji="0" lang="ru-RU" sz="16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2080874" y="1678676"/>
            <a:ext cx="2528362" cy="54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Аренда (субаренда) нежилых помещений </a:t>
            </a:r>
            <a:endParaRPr lang="ru-RU" sz="20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7104783" y="1541510"/>
            <a:ext cx="1428290" cy="612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Оборудование</a:t>
            </a:r>
            <a:endParaRPr lang="ru-RU" sz="16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9438848" y="1678676"/>
            <a:ext cx="1985277" cy="759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Сертификация и декларирование продукции</a:t>
            </a:r>
            <a:endParaRPr lang="ru-RU" sz="20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EA1EF-15A6-4A92-86EC-CB7639E8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1" y="129104"/>
            <a:ext cx="8768644" cy="1325563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Важно учесть при заполнении заявки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1142900" y="1471931"/>
            <a:ext cx="10844563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Корректно указывать 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результат предоставления субсидии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(количество приобретенных товаров, работ, услуг)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90A71F-92CC-442E-9A55-14487BDF2785}"/>
              </a:ext>
            </a:extLst>
          </p:cNvPr>
          <p:cNvSpPr/>
          <p:nvPr/>
        </p:nvSpPr>
        <p:spPr>
          <a:xfrm>
            <a:off x="1142900" y="1850686"/>
            <a:ext cx="10439500" cy="249299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Значение результата предоставления субсидии измеряется в единицах и рассчитывается в следующем порядке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: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возмещении части затрат на приобретение оборудования </a:t>
            </a:r>
            <a:r>
              <a:rPr lang="ru-RU" u="sng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каждая единица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приобретенного оборудования принимается за единицу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 возмещении части затрат на обязательную сертификацию произведенной продукции и (или) декларирование ее соответствия значение результата принимается за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единицу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 возмещении части затрат на аренду (субаренду) нежилых помещений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значение результата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всегда принимается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 единицу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(по каждому направлению) независимо от количества заключенных договоров, расчетных периодов, оказанных услуг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1267077" y="4832684"/>
            <a:ext cx="9818612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заполнении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декларации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неосуществлении участником отбора деятельности по производству и (или) реализации подакцизных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товаров обязательно указать период, с которого не осуществляется производство и реализация подакцизных товаров </a:t>
            </a:r>
            <a:r>
              <a:rPr lang="ru-RU" sz="2000" dirty="0" smtClean="0">
                <a:latin typeface="Bahnschrift Condensed" panose="020B0502040204020203" pitchFamily="34" charset="0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 число </a:t>
            </a:r>
            <a:r>
              <a:rPr lang="ru-RU" sz="2000" dirty="0" smtClean="0">
                <a:latin typeface="Bahnschrift Condensed" panose="020B0502040204020203" pitchFamily="34" charset="0"/>
              </a:rPr>
              <a:t>квартала)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708710" y="1591382"/>
            <a:ext cx="190501" cy="21200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08710" y="4959341"/>
            <a:ext cx="190501" cy="21200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1379"/>
            <a:ext cx="10515600" cy="80193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Основания для возврата заявок на доработку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610840"/>
              </p:ext>
            </p:extLst>
          </p:nvPr>
        </p:nvGraphicFramePr>
        <p:xfrm>
          <a:off x="745066" y="1419726"/>
          <a:ext cx="10471838" cy="4219215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5235919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5235919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1256567">
                <a:tc>
                  <a:txBody>
                    <a:bodyPr/>
                    <a:lstStyle/>
                    <a:p>
                      <a:pPr algn="ctr" defTabSz="457200">
                        <a:spcAft>
                          <a:spcPts val="554"/>
                        </a:spcAft>
                        <a:defRPr/>
                      </a:pPr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Незаполнение (частичное заполнение) форм документов, установленных в объявлении о проведении отбора в соответствии с порядком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Наличие </a:t>
                      </a:r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технических неточностей, несоответствий, допущенных при заполнении заявки и деклараций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1390429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Неполное представление документов, указанных  в подпунктах 11.5.1, 11.6, 11.7 пункта 11 раздела </a:t>
                      </a:r>
                      <a:r>
                        <a:rPr kumimoji="0" lang="en-US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II </a:t>
                      </a:r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Порядка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Наличие недостатков технического характера (текст сканированной заявки или прилагаемых к ней документов не поддается прочтению полностью или частично)</a:t>
                      </a:r>
                      <a:endParaRPr kumimoji="0" lang="ru-RU" sz="20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1572219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Несоответствие представленных документов формам, установленным </a:t>
                      </a:r>
                    </a:p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в объявлении о проведении отбора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Непредставление или неполное представление документов, указанных  в подпунктах 11.5.1, 11.6, 11.7 пункта 11 раздела </a:t>
                      </a:r>
                      <a:r>
                        <a:rPr kumimoji="0" lang="en-US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II </a:t>
                      </a:r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Порядка</a:t>
                      </a:r>
                    </a:p>
                    <a:p>
                      <a:pPr algn="ctr"/>
                      <a:endParaRPr kumimoji="0" lang="ru-RU" sz="20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047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492062-CC3E-8249-AB45-CF21536F4126}"/>
              </a:ext>
            </a:extLst>
          </p:cNvPr>
          <p:cNvSpPr txBox="1"/>
          <p:nvPr/>
        </p:nvSpPr>
        <p:spPr>
          <a:xfrm>
            <a:off x="1607275" y="5645628"/>
            <a:ext cx="960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Внесение изменений в заявку после возврата на доработку осуществляется в течение </a:t>
            </a:r>
          </a:p>
          <a:p>
            <a:pPr algn="ctr" defTabSz="457200">
              <a:defRPr/>
            </a:pPr>
            <a:r>
              <a:rPr lang="ru-RU" sz="24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 рабочих дней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tikz-pgf - tikzの短い中括弧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4689" y="4974110"/>
            <a:ext cx="2474632" cy="453270"/>
          </a:xfrm>
          <a:prstGeom prst="rect">
            <a:avLst/>
          </a:prstGeom>
        </p:spPr>
      </p:pic>
      <p:sp>
        <p:nvSpPr>
          <p:cNvPr id="9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5764634" y="288756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5764634" y="316187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5889684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5615379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24644" y="534075"/>
            <a:ext cx="7400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Документы </a:t>
            </a:r>
            <a:r>
              <a:rPr lang="ru-RU" altLang="ru-RU" sz="3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оформлены НЕ на участника отбора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7508" r="3454" b="60562"/>
          <a:stretch/>
        </p:blipFill>
        <p:spPr>
          <a:xfrm>
            <a:off x="419560" y="1270328"/>
            <a:ext cx="6628770" cy="245510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3643" y="2698266"/>
            <a:ext cx="2581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Иван Иванович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 descr="Download Red Cross Mark Png Image HQ PNG Image | FreePNGIm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91" y="3036820"/>
            <a:ext cx="531026" cy="6068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7493132" y="1776875"/>
            <a:ext cx="3773371" cy="1384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Договор оформлен на физическое лицо (без статуса индивидуального предпринимателя)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Физическое лицо               участник отбора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18" y="2788199"/>
            <a:ext cx="611408" cy="521444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866585" y="2175893"/>
            <a:ext cx="2155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«Общество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7508" r="3454" b="60562"/>
          <a:stretch/>
        </p:blipFill>
        <p:spPr>
          <a:xfrm>
            <a:off x="4637733" y="3963429"/>
            <a:ext cx="6628770" cy="24551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329469" y="5400903"/>
            <a:ext cx="2970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Иванов Иван Иванович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552493" y="4913568"/>
            <a:ext cx="2155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«Общество»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 descr="Зеленая галочка без фона в пнг (png) формате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01" y="5554791"/>
            <a:ext cx="725102" cy="59386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1178096" y="3853409"/>
            <a:ext cx="2970157" cy="23083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Договор оформлен на индивидуального предпринимателя или юр. лицо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Так должны быть оформлены ВСЕ документы (платежные поручения, УПД, товарные накладные, счета и т.д.)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4" name="Рисунок 53" descr="tikz-pgf - tikzの短い中括弧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8393" y="2270690"/>
            <a:ext cx="2456207" cy="4532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37733" y="1569156"/>
            <a:ext cx="792223" cy="270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5764634" y="288756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5764634" y="316187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5889684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5615379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24644" y="534075"/>
            <a:ext cx="109592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Документ, </a:t>
            </a:r>
            <a:r>
              <a:rPr lang="ru-RU" altLang="ru-RU" sz="3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являющийся основанием для осуществления оплаты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17865" r="39395" b="52831"/>
          <a:stretch/>
        </p:blipFill>
        <p:spPr>
          <a:xfrm>
            <a:off x="651557" y="1047086"/>
            <a:ext cx="5719234" cy="203265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78553" y="1756655"/>
            <a:ext cx="3153452" cy="20201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 rot="10800000" flipV="1">
            <a:off x="1612656" y="1773023"/>
            <a:ext cx="250688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100" dirty="0" smtClean="0">
                <a:latin typeface="Arial Black" panose="020B0A04020102020204" pitchFamily="34" charset="0"/>
              </a:rPr>
              <a:t> Счет от 01.01.2023 № 111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41" r="41720" b="33860"/>
          <a:stretch/>
        </p:blipFill>
        <p:spPr>
          <a:xfrm>
            <a:off x="651557" y="3161869"/>
            <a:ext cx="4589212" cy="298678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488488" y="5791492"/>
            <a:ext cx="2752281" cy="23677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 rot="10800000" flipV="1">
            <a:off x="2855279" y="5849858"/>
            <a:ext cx="250688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100" dirty="0" smtClean="0">
                <a:latin typeface="Arial Black" panose="020B0A04020102020204" pitchFamily="34" charset="0"/>
              </a:rPr>
              <a:t> Договор от 01.01.2023 № 1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4096" r="28105" b="10452"/>
          <a:stretch/>
        </p:blipFill>
        <p:spPr>
          <a:xfrm>
            <a:off x="7219900" y="1047086"/>
            <a:ext cx="4263968" cy="448627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7329664" y="4991603"/>
            <a:ext cx="2028825" cy="3524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5419832" y="3836386"/>
            <a:ext cx="1840533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Документ, указанный в основании платежного поручения, товарной накладной, УПД, должен быть в пакете документов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1152</Words>
  <Application>Microsoft Office PowerPoint</Application>
  <PresentationFormat>Широкоэкранный</PresentationFormat>
  <Paragraphs>145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Bahnschrift Condensed</vt:lpstr>
      <vt:lpstr>Bahnschrift Light Condensed</vt:lpstr>
      <vt:lpstr>Calibri</vt:lpstr>
      <vt:lpstr>Calibri Light</vt:lpstr>
      <vt:lpstr>Open Sans Light</vt:lpstr>
      <vt:lpstr>Times New Roman</vt:lpstr>
      <vt:lpstr>Тема Office</vt:lpstr>
      <vt:lpstr>   ОСНОВНЫЕ ОШИБКИ ОФОРМЛЕНИЯ ДОКУМЕНТОВ ПРИ ПРЕДОСТАВЛЕНИИ ФИНАНСОВОЙ ПОДДЕРЖКИ</vt:lpstr>
      <vt:lpstr>Результаты рассмотрения заявок</vt:lpstr>
      <vt:lpstr>Перечень документов</vt:lpstr>
      <vt:lpstr>Перечень документов</vt:lpstr>
      <vt:lpstr>Перечень документов</vt:lpstr>
      <vt:lpstr>Важно учесть при заполнении заявки</vt:lpstr>
      <vt:lpstr>Основания для возврата заявок на доработку</vt:lpstr>
      <vt:lpstr>Презентация PowerPoint</vt:lpstr>
      <vt:lpstr>Презентация PowerPoint</vt:lpstr>
      <vt:lpstr>Договор</vt:lpstr>
      <vt:lpstr>Договор аренды</vt:lpstr>
      <vt:lpstr>Договор аренды</vt:lpstr>
      <vt:lpstr>Платежное поручение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 деловой, шаблон презентации с сайта presentation-creation.ru</dc:title>
  <dc:creator>User Obstinate</dc:creator>
  <cp:lastModifiedBy>Чуркина Светлана Петровна</cp:lastModifiedBy>
  <cp:revision>78</cp:revision>
  <cp:lastPrinted>2026-03-10T09:20:00Z</cp:lastPrinted>
  <dcterms:created xsi:type="dcterms:W3CDTF">2024-11-04T08:17:15Z</dcterms:created>
  <dcterms:modified xsi:type="dcterms:W3CDTF">2026-04-08T06:37:11Z</dcterms:modified>
</cp:coreProperties>
</file>