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5" r:id="rId3"/>
    <p:sldId id="286" r:id="rId4"/>
    <p:sldId id="287" r:id="rId5"/>
    <p:sldId id="288" r:id="rId6"/>
    <p:sldId id="289" r:id="rId7"/>
    <p:sldId id="278" r:id="rId8"/>
  </p:sldIdLst>
  <p:sldSz cx="10080625" cy="567055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FF0000"/>
    <a:srgbClr val="99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0" autoAdjust="0"/>
  </p:normalViewPr>
  <p:slideViewPr>
    <p:cSldViewPr>
      <p:cViewPr varScale="1">
        <p:scale>
          <a:sx n="84" d="100"/>
          <a:sy n="84" d="100"/>
        </p:scale>
        <p:origin x="924" y="90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9C404-ACC3-4A8F-807A-F1181BB07A4E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F3F5D-7A51-4A55-8BC7-3A6D5541A6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4145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73015-EEA4-413D-AEA7-D5EF3E0F0278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BB411-2E6C-4977-B8A7-7E1030609B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747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BB411-2E6C-4977-B8A7-7E1030609B6F}" type="slidenum">
              <a:rPr lang="ru-RU" smtClean="0"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11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BB411-2E6C-4977-B8A7-7E1030609B6F}" type="slidenum">
              <a:rPr lang="ru-RU" smtClean="0"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11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BB411-2E6C-4977-B8A7-7E1030609B6F}" type="slidenum">
              <a:rPr lang="ru-RU" smtClean="0"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11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BB411-2E6C-4977-B8A7-7E1030609B6F}" type="slidenum">
              <a:rPr lang="ru-RU" smtClean="0"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11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BB411-2E6C-4977-B8A7-7E1030609B6F}" type="slidenum">
              <a:rPr lang="ru-RU" smtClean="0"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11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200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0" y="206244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0" y="0"/>
            <a:ext cx="10075680" cy="20584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pic>
        <p:nvPicPr>
          <p:cNvPr id="40" name="Рисунок 3"/>
          <p:cNvPicPr/>
          <p:nvPr/>
        </p:nvPicPr>
        <p:blipFill>
          <a:blip r:embed="rId2"/>
          <a:stretch/>
        </p:blipFill>
        <p:spPr>
          <a:xfrm>
            <a:off x="6840" y="5400000"/>
            <a:ext cx="10068480" cy="270360"/>
          </a:xfrm>
          <a:prstGeom prst="rect">
            <a:avLst/>
          </a:prstGeom>
          <a:ln>
            <a:noFill/>
          </a:ln>
        </p:spPr>
      </p:pic>
      <p:sp>
        <p:nvSpPr>
          <p:cNvPr id="41" name="CustomShape 3"/>
          <p:cNvSpPr/>
          <p:nvPr/>
        </p:nvSpPr>
        <p:spPr>
          <a:xfrm>
            <a:off x="509760" y="2907360"/>
            <a:ext cx="9135360" cy="10757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 smtClean="0">
                <a:solidFill>
                  <a:srgbClr val="2F5597"/>
                </a:solidFill>
                <a:latin typeface="Akrobat Bold"/>
                <a:ea typeface="DejaVu Sans"/>
              </a:rPr>
              <a:t>Федеральная государственная поддержка </a:t>
            </a:r>
            <a:br>
              <a:rPr lang="ru-RU" sz="3200" b="1" strike="noStrike" spc="-1" dirty="0" smtClean="0">
                <a:solidFill>
                  <a:srgbClr val="2F5597"/>
                </a:solidFill>
                <a:latin typeface="Akrobat Bold"/>
                <a:ea typeface="DejaVu Sans"/>
              </a:rPr>
            </a:br>
            <a:r>
              <a:rPr lang="ru-RU" sz="3200" b="1" strike="noStrike" spc="-1" dirty="0" smtClean="0">
                <a:solidFill>
                  <a:srgbClr val="2F5597"/>
                </a:solidFill>
                <a:latin typeface="Akrobat Bold"/>
                <a:ea typeface="DejaVu Sans"/>
              </a:rPr>
              <a:t>в сфере туризма в 2022 году</a:t>
            </a:r>
            <a:endParaRPr lang="ru-RU" sz="3200" b="0" strike="noStrike" spc="-1" dirty="0">
              <a:latin typeface="Arial"/>
            </a:endParaRPr>
          </a:p>
        </p:txBody>
      </p:sp>
      <p:pic>
        <p:nvPicPr>
          <p:cNvPr id="42" name="Рисунок 2"/>
          <p:cNvPicPr/>
          <p:nvPr/>
        </p:nvPicPr>
        <p:blipFill>
          <a:blip r:embed="rId3"/>
          <a:stretch/>
        </p:blipFill>
        <p:spPr>
          <a:xfrm>
            <a:off x="3888360" y="99000"/>
            <a:ext cx="2014200" cy="1839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45720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9486360" y="5302440"/>
            <a:ext cx="588960" cy="26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4960574" y="183960"/>
            <a:ext cx="4819546" cy="2601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1100" spc="-1" dirty="0" smtClean="0">
                <a:solidFill>
                  <a:srgbClr val="AFABAB"/>
                </a:solidFill>
                <a:latin typeface="Akrobat"/>
              </a:rPr>
              <a:t>Федеральная государственная </a:t>
            </a:r>
            <a:r>
              <a:rPr lang="ru-RU" sz="1100" spc="-1" dirty="0">
                <a:solidFill>
                  <a:srgbClr val="AFABAB"/>
                </a:solidFill>
                <a:latin typeface="Akrobat"/>
              </a:rPr>
              <a:t>поддержка </a:t>
            </a:r>
            <a:r>
              <a:rPr lang="ru-RU" sz="1100" spc="-1" dirty="0" smtClean="0">
                <a:solidFill>
                  <a:srgbClr val="AFABAB"/>
                </a:solidFill>
                <a:latin typeface="Akrobat"/>
              </a:rPr>
              <a:t> в сфере туризма</a:t>
            </a:r>
            <a:endParaRPr lang="ru-RU" sz="1100" spc="-1" dirty="0">
              <a:solidFill>
                <a:srgbClr val="AFABAB"/>
              </a:solidFill>
              <a:latin typeface="Akrobat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1243836" y="785087"/>
            <a:ext cx="8404988" cy="9041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spc="-1" dirty="0">
                <a:solidFill>
                  <a:srgbClr val="203864"/>
                </a:solidFill>
                <a:latin typeface="Akrobat Bold"/>
                <a:ea typeface="DejaVu Sans"/>
              </a:rPr>
              <a:t>М</a:t>
            </a:r>
            <a:r>
              <a:rPr lang="ru-RU" sz="2400" b="1" spc="-1" dirty="0" smtClean="0">
                <a:solidFill>
                  <a:srgbClr val="203864"/>
                </a:solidFill>
                <a:latin typeface="Akrobat Bold"/>
                <a:ea typeface="DejaVu Sans"/>
              </a:rPr>
              <a:t>еры государственной поддержки Ростуризма субъектов Российской Федерации </a:t>
            </a:r>
            <a:endParaRPr lang="ru-RU" sz="2400" b="1" spc="-1" dirty="0">
              <a:solidFill>
                <a:srgbClr val="203864"/>
              </a:solidFill>
              <a:latin typeface="Akrobat Bold"/>
              <a:ea typeface="DejaVu Sans"/>
            </a:endParaRPr>
          </a:p>
        </p:txBody>
      </p:sp>
      <p:pic>
        <p:nvPicPr>
          <p:cNvPr id="47" name="Рисунок 87"/>
          <p:cNvPicPr/>
          <p:nvPr/>
        </p:nvPicPr>
        <p:blipFill>
          <a:blip r:embed="rId3"/>
          <a:stretch/>
        </p:blipFill>
        <p:spPr>
          <a:xfrm>
            <a:off x="272324" y="129431"/>
            <a:ext cx="971512" cy="835920"/>
          </a:xfrm>
          <a:prstGeom prst="rect">
            <a:avLst/>
          </a:prstGeom>
          <a:ln>
            <a:noFill/>
          </a:ln>
        </p:spPr>
      </p:pic>
      <p:sp>
        <p:nvSpPr>
          <p:cNvPr id="9" name="CustomShape 2"/>
          <p:cNvSpPr/>
          <p:nvPr/>
        </p:nvSpPr>
        <p:spPr>
          <a:xfrm>
            <a:off x="9486360" y="5302440"/>
            <a:ext cx="5889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- 2 -</a:t>
            </a:r>
            <a:endParaRPr lang="ru-RU" sz="1200" strike="noStrike" spc="-1" dirty="0"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2324" y="2086687"/>
            <a:ext cx="93765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spc="-1" dirty="0" smtClean="0">
                <a:solidFill>
                  <a:srgbClr val="203864"/>
                </a:solidFill>
                <a:latin typeface="Akrobat Bold"/>
              </a:rPr>
              <a:t>- государственная поддержка развития инфраструктуры туризма;</a:t>
            </a:r>
            <a:endParaRPr lang="ru-RU" sz="2000" spc="-1" dirty="0">
              <a:solidFill>
                <a:srgbClr val="203864"/>
              </a:solidFill>
              <a:latin typeface="Akrobat Bold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9681" y="2791733"/>
            <a:ext cx="9376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spc="-1" dirty="0" smtClean="0">
                <a:solidFill>
                  <a:srgbClr val="203864"/>
                </a:solidFill>
                <a:latin typeface="Akrobat Bold"/>
              </a:rPr>
              <a:t>- поддержка общественных инициатив на создание модульных некапитальных средств размещения (кемпингов и </a:t>
            </a:r>
            <a:r>
              <a:rPr lang="ru-RU" sz="2000" spc="-1" dirty="0" err="1" smtClean="0">
                <a:solidFill>
                  <a:srgbClr val="203864"/>
                </a:solidFill>
                <a:latin typeface="Akrobat Bold"/>
              </a:rPr>
              <a:t>автокемпингов</a:t>
            </a:r>
            <a:r>
              <a:rPr lang="ru-RU" sz="2000" spc="-1" dirty="0" smtClean="0">
                <a:solidFill>
                  <a:srgbClr val="203864"/>
                </a:solidFill>
                <a:latin typeface="Akrobat Bold"/>
              </a:rPr>
              <a:t>);</a:t>
            </a:r>
            <a:endParaRPr lang="ru-RU" sz="2000" spc="-1" dirty="0">
              <a:solidFill>
                <a:srgbClr val="203864"/>
              </a:solidFill>
              <a:latin typeface="Akrobat Bold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2324" y="3771379"/>
            <a:ext cx="9376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spc="-1" dirty="0" smtClean="0">
                <a:solidFill>
                  <a:srgbClr val="203864"/>
                </a:solidFill>
                <a:latin typeface="Akrobat Bold"/>
              </a:rPr>
              <a:t>- поддержка реализации общественных инициатив, направленных на развитие туристической инфраструктуры.</a:t>
            </a:r>
            <a:endParaRPr lang="ru-RU" sz="2000" spc="-1" dirty="0">
              <a:solidFill>
                <a:srgbClr val="203864"/>
              </a:solidFill>
              <a:latin typeface="Akrobat Bold"/>
            </a:endParaRPr>
          </a:p>
        </p:txBody>
      </p:sp>
    </p:spTree>
    <p:extLst>
      <p:ext uri="{BB962C8B-B14F-4D97-AF65-F5344CB8AC3E}">
        <p14:creationId xmlns:p14="http://schemas.microsoft.com/office/powerpoint/2010/main" val="38267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45720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9486360" y="5302440"/>
            <a:ext cx="588960" cy="26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4248224" y="183960"/>
            <a:ext cx="5531896" cy="2601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/>
            <a:r>
              <a:rPr lang="ru-RU" sz="1100" spc="-1" dirty="0">
                <a:solidFill>
                  <a:srgbClr val="AFABAB"/>
                </a:solidFill>
                <a:latin typeface="Akrobat"/>
              </a:rPr>
              <a:t>Федеральная государственная поддержка  в сфере </a:t>
            </a:r>
            <a:r>
              <a:rPr lang="ru-RU" sz="1100" spc="-1" dirty="0" smtClean="0">
                <a:solidFill>
                  <a:srgbClr val="AFABAB"/>
                </a:solidFill>
                <a:latin typeface="Akrobat"/>
              </a:rPr>
              <a:t>туризма</a:t>
            </a:r>
            <a:endParaRPr lang="ru-RU" sz="1100" spc="-1" dirty="0">
              <a:solidFill>
                <a:srgbClr val="AFABAB"/>
              </a:solidFill>
              <a:latin typeface="Akrobat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930304" y="498116"/>
            <a:ext cx="9145016" cy="4794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15000"/>
              </a:lnSpc>
            </a:pP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Поддержка </a:t>
            </a:r>
            <a:r>
              <a:rPr lang="ru-RU" sz="2400" b="1" spc="-1" dirty="0">
                <a:solidFill>
                  <a:srgbClr val="203864"/>
                </a:solidFill>
                <a:latin typeface="Akrobat Bold"/>
              </a:rPr>
              <a:t>развития инфраструктуры </a:t>
            </a: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туризма</a:t>
            </a:r>
            <a:endParaRPr lang="ru-RU" sz="2400" b="1" spc="-1" dirty="0">
              <a:solidFill>
                <a:srgbClr val="203864"/>
              </a:solidFill>
              <a:latin typeface="Akrobat Bold"/>
            </a:endParaRPr>
          </a:p>
        </p:txBody>
      </p:sp>
      <p:pic>
        <p:nvPicPr>
          <p:cNvPr id="47" name="Рисунок 87"/>
          <p:cNvPicPr/>
          <p:nvPr/>
        </p:nvPicPr>
        <p:blipFill>
          <a:blip r:embed="rId3"/>
          <a:stretch/>
        </p:blipFill>
        <p:spPr>
          <a:xfrm>
            <a:off x="272324" y="129431"/>
            <a:ext cx="971512" cy="835920"/>
          </a:xfrm>
          <a:prstGeom prst="rect">
            <a:avLst/>
          </a:prstGeom>
          <a:ln>
            <a:noFill/>
          </a:ln>
        </p:spPr>
      </p:pic>
      <p:sp>
        <p:nvSpPr>
          <p:cNvPr id="9" name="CustomShape 2"/>
          <p:cNvSpPr/>
          <p:nvPr/>
        </p:nvSpPr>
        <p:spPr>
          <a:xfrm>
            <a:off x="9486360" y="5302440"/>
            <a:ext cx="5889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- 3 -</a:t>
            </a:r>
            <a:endParaRPr lang="ru-RU" sz="1200" strike="noStrike" spc="-1" dirty="0"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529" y="1444503"/>
            <a:ext cx="10080625" cy="4232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spc="-1" dirty="0" smtClean="0">
                <a:solidFill>
                  <a:srgbClr val="203864"/>
                </a:solidFill>
                <a:latin typeface="Akrobat Bold"/>
              </a:rPr>
              <a:t>1. Приобретение туристического оборудования </a:t>
            </a:r>
          </a:p>
          <a:p>
            <a:pPr algn="just"/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- в </a:t>
            </a:r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целях обеспечения эксплуатации туристских объектов, объектов туристского показа, объектов развлекательной инфраструктуры, приобретение оборудования для туристских информационных центров, пунктов проката, включая детские развлекательные </a:t>
            </a:r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комплексы.</a:t>
            </a:r>
          </a:p>
          <a:p>
            <a:pPr algn="just"/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2. Организация круглогодичного функционирования и расширение доступности плавательных бассейнов</a:t>
            </a:r>
          </a:p>
          <a:p>
            <a:pPr algn="just"/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- приобретение </a:t>
            </a:r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систем подогрева, теплообменных устройств, приобретение мобильных погружных устройств для лиц с ограниченными возможностям здоровья</a:t>
            </a:r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.</a:t>
            </a:r>
          </a:p>
          <a:p>
            <a:pPr algn="just"/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3. Организация круглогодичного функционирования и расширение доступности плавательных бассейнов</a:t>
            </a:r>
          </a:p>
          <a:p>
            <a:pPr algn="just"/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- приобретение </a:t>
            </a:r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систем подогрева, теплообменных устройств, приобретение мобильных погружных устройств для лиц с ограниченными возможностям здоровья</a:t>
            </a:r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.</a:t>
            </a:r>
          </a:p>
          <a:p>
            <a:pPr algn="just"/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4. Разработка новых туристских маршрутов </a:t>
            </a:r>
          </a:p>
          <a:p>
            <a:pPr algn="just"/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- включая маркировку, навигацию, обеспечение безопасности, организацию выделенных зон отдыха</a:t>
            </a:r>
          </a:p>
          <a:p>
            <a:pPr algn="just"/>
            <a:r>
              <a:rPr lang="ru-RU" sz="1600" b="1" spc="-1" dirty="0" smtClean="0">
                <a:solidFill>
                  <a:srgbClr val="203864"/>
                </a:solidFill>
                <a:latin typeface="Akrobat Bold"/>
              </a:rPr>
              <a:t>5</a:t>
            </a:r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. </a:t>
            </a:r>
            <a:r>
              <a:rPr lang="ru-RU" sz="1600" b="1" spc="-1" dirty="0" smtClean="0">
                <a:solidFill>
                  <a:srgbClr val="203864"/>
                </a:solidFill>
                <a:latin typeface="Akrobat Bold"/>
              </a:rPr>
              <a:t>Реализация </a:t>
            </a:r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проектов, направленных на создание и развитие доступной туристской среды для людей с </a:t>
            </a:r>
            <a:r>
              <a:rPr lang="ru-RU" sz="1600" b="1" spc="-1" dirty="0" smtClean="0">
                <a:solidFill>
                  <a:srgbClr val="203864"/>
                </a:solidFill>
                <a:latin typeface="Akrobat Bold"/>
              </a:rPr>
              <a:t>ОВЗ, </a:t>
            </a:r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стимулирование развития инклюзивного туризма</a:t>
            </a:r>
          </a:p>
          <a:p>
            <a:pPr algn="just"/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- оборудование пандусов, подъемников, адаптационные работы и иные мероприятия по созданию </a:t>
            </a:r>
            <a:r>
              <a:rPr lang="ru-RU" sz="1400" spc="-1" dirty="0" err="1">
                <a:solidFill>
                  <a:srgbClr val="203864"/>
                </a:solidFill>
                <a:latin typeface="Akrobat Bold"/>
              </a:rPr>
              <a:t>безбарьерной</a:t>
            </a:r>
            <a:r>
              <a:rPr lang="ru-RU" sz="1400" spc="-1" dirty="0">
                <a:solidFill>
                  <a:srgbClr val="203864"/>
                </a:solidFill>
                <a:latin typeface="Akrobat Bold"/>
              </a:rPr>
              <a:t> среды, среды для инвалидов по зрению и </a:t>
            </a:r>
            <a:r>
              <a:rPr lang="ru-RU" sz="1400" spc="-1" dirty="0" smtClean="0">
                <a:solidFill>
                  <a:srgbClr val="203864"/>
                </a:solidFill>
                <a:latin typeface="Akrobat Bold"/>
              </a:rPr>
              <a:t>слуху</a:t>
            </a:r>
            <a:endParaRPr lang="ru-RU" sz="1400" spc="-1" dirty="0">
              <a:solidFill>
                <a:srgbClr val="203864"/>
              </a:solidFill>
              <a:latin typeface="Akrobat Bold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2315" y="1072948"/>
            <a:ext cx="75363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B00000"/>
                </a:solidFill>
              </a:rPr>
              <a:t>Получатели: ООО и ИП.     Максимальная </a:t>
            </a:r>
            <a:r>
              <a:rPr lang="ru-RU" sz="1400" dirty="0">
                <a:solidFill>
                  <a:srgbClr val="B00000"/>
                </a:solidFill>
              </a:rPr>
              <a:t>сумма гранта – 3,0 млн. руб. </a:t>
            </a:r>
          </a:p>
        </p:txBody>
      </p:sp>
    </p:spTree>
    <p:extLst>
      <p:ext uri="{BB962C8B-B14F-4D97-AF65-F5344CB8AC3E}">
        <p14:creationId xmlns:p14="http://schemas.microsoft.com/office/powerpoint/2010/main" val="160113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45720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9486360" y="5302440"/>
            <a:ext cx="588960" cy="26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5122220" y="183960"/>
            <a:ext cx="4657900" cy="2601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1100" spc="-1" dirty="0">
                <a:solidFill>
                  <a:srgbClr val="AFABAB"/>
                </a:solidFill>
                <a:latin typeface="Akrobat"/>
              </a:rPr>
              <a:t>Федеральная государственная поддержка  в </a:t>
            </a:r>
            <a:r>
              <a:rPr lang="ru-RU" sz="1100" spc="-1" dirty="0" smtClean="0">
                <a:solidFill>
                  <a:srgbClr val="AFABAB"/>
                </a:solidFill>
                <a:latin typeface="Akrobat"/>
              </a:rPr>
              <a:t>сфере туризма</a:t>
            </a:r>
            <a:endParaRPr lang="ru-RU" sz="1100" spc="-1" dirty="0">
              <a:solidFill>
                <a:srgbClr val="AFABAB"/>
              </a:solidFill>
              <a:latin typeface="Akrobat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930304" y="498116"/>
            <a:ext cx="9145016" cy="13289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15000"/>
              </a:lnSpc>
            </a:pPr>
            <a:r>
              <a:rPr lang="ru-RU" sz="2400" b="1" spc="-1" dirty="0">
                <a:solidFill>
                  <a:srgbClr val="203864"/>
                </a:solidFill>
                <a:latin typeface="Akrobat Bold"/>
              </a:rPr>
              <a:t>Поддержка общественных инициатив на создание модульных некапитальных средств размещения (кемпингов и </a:t>
            </a:r>
            <a:r>
              <a:rPr lang="ru-RU" sz="2400" b="1" spc="-1" dirty="0" err="1">
                <a:solidFill>
                  <a:srgbClr val="203864"/>
                </a:solidFill>
                <a:latin typeface="Akrobat Bold"/>
              </a:rPr>
              <a:t>автокемпингов</a:t>
            </a:r>
            <a:r>
              <a:rPr lang="ru-RU" sz="2400" b="1" spc="-1" dirty="0">
                <a:solidFill>
                  <a:srgbClr val="203864"/>
                </a:solidFill>
                <a:latin typeface="Akrobat Bold"/>
              </a:rPr>
              <a:t>);</a:t>
            </a:r>
          </a:p>
        </p:txBody>
      </p:sp>
      <p:pic>
        <p:nvPicPr>
          <p:cNvPr id="47" name="Рисунок 87"/>
          <p:cNvPicPr/>
          <p:nvPr/>
        </p:nvPicPr>
        <p:blipFill>
          <a:blip r:embed="rId3"/>
          <a:stretch/>
        </p:blipFill>
        <p:spPr>
          <a:xfrm>
            <a:off x="272324" y="129431"/>
            <a:ext cx="971512" cy="835920"/>
          </a:xfrm>
          <a:prstGeom prst="rect">
            <a:avLst/>
          </a:prstGeom>
          <a:ln>
            <a:noFill/>
          </a:ln>
        </p:spPr>
      </p:pic>
      <p:sp>
        <p:nvSpPr>
          <p:cNvPr id="9" name="CustomShape 2"/>
          <p:cNvSpPr/>
          <p:nvPr/>
        </p:nvSpPr>
        <p:spPr>
          <a:xfrm>
            <a:off x="9486360" y="5302440"/>
            <a:ext cx="5889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- 4 -</a:t>
            </a:r>
            <a:endParaRPr lang="ru-RU" sz="1200" strike="noStrike" spc="-1" dirty="0"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8080" y="2259211"/>
            <a:ext cx="872828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Создание модульных некапитальных средств размещения;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Создание кемпинга, объекта кемпинг-размещение, питча, </a:t>
            </a:r>
            <a:r>
              <a:rPr lang="ru-RU" spc="-1" dirty="0" err="1" smtClean="0">
                <a:solidFill>
                  <a:srgbClr val="203864"/>
                </a:solidFill>
                <a:latin typeface="Akrobat Bold"/>
              </a:rPr>
              <a:t>кемпстоянки</a:t>
            </a: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Приобретение кемпинговых палаток и других видов оборудования, используемого для организации пребывания (ночлега);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Обустройство жилой и рекреационной зоны кемпинга, оборудование санитарных узлов (место общего пользования);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203864"/>
                </a:solidFill>
                <a:latin typeface="Akrobat Bold"/>
              </a:rPr>
              <a:t>Обеспечение доступа для лиц с ограниченными возможностями здоровья, создание системы визуальной информации и навигации.</a:t>
            </a:r>
            <a:endParaRPr lang="ru-RU" spc="-1" dirty="0">
              <a:solidFill>
                <a:srgbClr val="203864"/>
              </a:solidFill>
              <a:latin typeface="Akrobat Bold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3900" y="1776441"/>
            <a:ext cx="75363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B00000"/>
                </a:solidFill>
              </a:rPr>
              <a:t>Получатели: ООО и ИП.    Максимальная </a:t>
            </a:r>
            <a:r>
              <a:rPr lang="ru-RU" sz="1400" dirty="0">
                <a:solidFill>
                  <a:srgbClr val="B00000"/>
                </a:solidFill>
              </a:rPr>
              <a:t>сумма гранта – </a:t>
            </a:r>
            <a:r>
              <a:rPr lang="ru-RU" sz="1400" dirty="0" smtClean="0">
                <a:solidFill>
                  <a:srgbClr val="B00000"/>
                </a:solidFill>
              </a:rPr>
              <a:t>3,5 </a:t>
            </a:r>
            <a:r>
              <a:rPr lang="ru-RU" sz="1400" dirty="0">
                <a:solidFill>
                  <a:srgbClr val="B00000"/>
                </a:solidFill>
              </a:rPr>
              <a:t>млн. руб. </a:t>
            </a:r>
          </a:p>
        </p:txBody>
      </p:sp>
    </p:spTree>
    <p:extLst>
      <p:ext uri="{BB962C8B-B14F-4D97-AF65-F5344CB8AC3E}">
        <p14:creationId xmlns:p14="http://schemas.microsoft.com/office/powerpoint/2010/main" val="167291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45720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9486360" y="5302440"/>
            <a:ext cx="588960" cy="26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4896296" y="183960"/>
            <a:ext cx="4883824" cy="2601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1100" spc="-1" dirty="0">
                <a:solidFill>
                  <a:srgbClr val="AFABAB"/>
                </a:solidFill>
                <a:latin typeface="Akrobat"/>
              </a:rPr>
              <a:t>Федеральная государственная поддержка  в сфере туризма</a:t>
            </a:r>
          </a:p>
        </p:txBody>
      </p:sp>
      <p:sp>
        <p:nvSpPr>
          <p:cNvPr id="46" name="CustomShape 4"/>
          <p:cNvSpPr/>
          <p:nvPr/>
        </p:nvSpPr>
        <p:spPr>
          <a:xfrm>
            <a:off x="930304" y="498116"/>
            <a:ext cx="9145016" cy="13289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15000"/>
              </a:lnSpc>
            </a:pPr>
            <a:r>
              <a:rPr lang="ru-RU" sz="2400" b="1" spc="-1" dirty="0">
                <a:solidFill>
                  <a:srgbClr val="203864"/>
                </a:solidFill>
                <a:latin typeface="Akrobat Bold"/>
              </a:rPr>
              <a:t>Поддержка реализации общественных инициатив, направленных на развитие туристической </a:t>
            </a: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инфраструктуры</a:t>
            </a:r>
            <a:endParaRPr lang="ru-RU" sz="2400" b="1" spc="-1" dirty="0">
              <a:solidFill>
                <a:srgbClr val="203864"/>
              </a:solidFill>
              <a:latin typeface="Akrobat Bold"/>
            </a:endParaRPr>
          </a:p>
        </p:txBody>
      </p:sp>
      <p:pic>
        <p:nvPicPr>
          <p:cNvPr id="47" name="Рисунок 87"/>
          <p:cNvPicPr/>
          <p:nvPr/>
        </p:nvPicPr>
        <p:blipFill>
          <a:blip r:embed="rId3"/>
          <a:stretch/>
        </p:blipFill>
        <p:spPr>
          <a:xfrm>
            <a:off x="272324" y="129431"/>
            <a:ext cx="971512" cy="835920"/>
          </a:xfrm>
          <a:prstGeom prst="rect">
            <a:avLst/>
          </a:prstGeom>
          <a:ln>
            <a:noFill/>
          </a:ln>
        </p:spPr>
      </p:pic>
      <p:sp>
        <p:nvSpPr>
          <p:cNvPr id="9" name="CustomShape 2"/>
          <p:cNvSpPr/>
          <p:nvPr/>
        </p:nvSpPr>
        <p:spPr>
          <a:xfrm>
            <a:off x="9486360" y="5302440"/>
            <a:ext cx="5889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- </a:t>
            </a:r>
            <a:r>
              <a:rPr lang="ru-RU" sz="1200" spc="-1" dirty="0">
                <a:solidFill>
                  <a:srgbClr val="4472C4"/>
                </a:solidFill>
                <a:latin typeface="Akrobat"/>
                <a:ea typeface="DejaVu Sans"/>
              </a:rPr>
              <a:t>5</a:t>
            </a: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 -</a:t>
            </a:r>
            <a:endParaRPr lang="ru-RU" sz="1200" strike="noStrike" spc="-1" dirty="0">
              <a:latin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65" y="1519249"/>
            <a:ext cx="75363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B00000"/>
                </a:solidFill>
              </a:rPr>
              <a:t>Получатели: муниципалитеты, ООО и ИП.   Максимальная </a:t>
            </a:r>
            <a:r>
              <a:rPr lang="ru-RU" sz="1400" dirty="0">
                <a:solidFill>
                  <a:srgbClr val="B00000"/>
                </a:solidFill>
              </a:rPr>
              <a:t>сумма гранта – </a:t>
            </a:r>
            <a:r>
              <a:rPr lang="ru-RU" sz="1400" dirty="0" smtClean="0">
                <a:solidFill>
                  <a:srgbClr val="B00000"/>
                </a:solidFill>
              </a:rPr>
              <a:t>8,3 млн. руб</a:t>
            </a:r>
            <a:r>
              <a:rPr lang="ru-RU" sz="1400" dirty="0">
                <a:solidFill>
                  <a:srgbClr val="B00000"/>
                </a:solidFill>
              </a:rPr>
              <a:t>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26926" y="1792565"/>
            <a:ext cx="1007532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spc="-1" dirty="0">
                <a:solidFill>
                  <a:srgbClr val="203864"/>
                </a:solidFill>
                <a:latin typeface="Akrobat Bold"/>
              </a:rPr>
              <a:t>1. </a:t>
            </a:r>
            <a:r>
              <a:rPr lang="ru-RU" b="1" spc="-1" dirty="0" smtClean="0">
                <a:solidFill>
                  <a:srgbClr val="203864"/>
                </a:solidFill>
                <a:latin typeface="Akrobat Bold"/>
              </a:rPr>
              <a:t>Пляжи на морских побережьях и пресных водоемах:</a:t>
            </a:r>
            <a:endParaRPr lang="ru-RU" b="1" spc="-1" dirty="0">
              <a:solidFill>
                <a:srgbClr val="203864"/>
              </a:solidFill>
              <a:latin typeface="Akrobat Bold"/>
            </a:endParaRPr>
          </a:p>
          <a:p>
            <a:pPr marL="285750" indent="-285750" algn="just">
              <a:buFontTx/>
              <a:buChar char="-"/>
            </a:pP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о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бустройство пляжей в соответствии с требованиями Нац. Стандарта РФ «Туристские услуги. Услуги пляжей.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Общие требования» (ГОСТ Р 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55698-2013);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п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риобретение оборудования (инвентарь, экипировка, товары для отдыха для туристской деятельности и расширения доступности для лиц с ОВЗ);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о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бустройство детских и спортивных зон отдыха;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с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оздание пунктов общественного питания (некапитальное строительство)</a:t>
            </a:r>
          </a:p>
          <a:p>
            <a:pPr algn="just"/>
            <a:r>
              <a:rPr lang="ru-RU" b="1" spc="-1" dirty="0" smtClean="0">
                <a:solidFill>
                  <a:srgbClr val="203864"/>
                </a:solidFill>
                <a:latin typeface="Akrobat Bold"/>
              </a:rPr>
              <a:t>2</a:t>
            </a:r>
            <a:r>
              <a:rPr lang="ru-RU" b="1" spc="-1" dirty="0">
                <a:solidFill>
                  <a:srgbClr val="203864"/>
                </a:solidFill>
                <a:latin typeface="Akrobat Bold"/>
              </a:rPr>
              <a:t>. </a:t>
            </a:r>
            <a:r>
              <a:rPr lang="ru-RU" b="1" spc="-1" dirty="0" smtClean="0">
                <a:solidFill>
                  <a:srgbClr val="203864"/>
                </a:solidFill>
                <a:latin typeface="Akrobat Bold"/>
              </a:rPr>
              <a:t>Поддержка доработки существующих и создаваемых национальных туристических маршрутов (формирование доп. точек притяжения, навигации, сан. зон) 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создание и модернизация объектов туристического показа в составе национального туристического маршрута, включая элементы доступной среды;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изготовление и установка элементов системы навигации национальных туристических маршрутов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у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становка или обустройство туристических информационных центров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(некапитальное строительство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приобретение и установка санитарных модулей. </a:t>
            </a:r>
            <a:endParaRPr lang="ru-RU" sz="1600" spc="-1" dirty="0">
              <a:solidFill>
                <a:srgbClr val="203864"/>
              </a:solidFill>
              <a:latin typeface="Akrobat Bold"/>
            </a:endParaRPr>
          </a:p>
        </p:txBody>
      </p:sp>
    </p:spTree>
    <p:extLst>
      <p:ext uri="{BB962C8B-B14F-4D97-AF65-F5344CB8AC3E}">
        <p14:creationId xmlns:p14="http://schemas.microsoft.com/office/powerpoint/2010/main" val="275977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45720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9486360" y="5302440"/>
            <a:ext cx="588960" cy="26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>
            <a:off x="4896296" y="183960"/>
            <a:ext cx="4883824" cy="2601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1100" spc="-1" dirty="0">
                <a:solidFill>
                  <a:srgbClr val="AFABAB"/>
                </a:solidFill>
                <a:latin typeface="Akrobat"/>
              </a:rPr>
              <a:t>Федеральная государственная поддержка  в сфере туризма</a:t>
            </a:r>
          </a:p>
        </p:txBody>
      </p:sp>
      <p:sp>
        <p:nvSpPr>
          <p:cNvPr id="46" name="CustomShape 4"/>
          <p:cNvSpPr/>
          <p:nvPr/>
        </p:nvSpPr>
        <p:spPr>
          <a:xfrm>
            <a:off x="930304" y="498116"/>
            <a:ext cx="9145016" cy="9403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15000"/>
              </a:lnSpc>
            </a:pP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Поддержка от Министерства </a:t>
            </a:r>
            <a:r>
              <a:rPr lang="ru-RU" sz="2400" b="1" spc="-1" dirty="0">
                <a:solidFill>
                  <a:srgbClr val="203864"/>
                </a:solidFill>
                <a:latin typeface="Akrobat Bold"/>
              </a:rPr>
              <a:t>сельского </a:t>
            </a: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хозяйства</a:t>
            </a:r>
          </a:p>
          <a:p>
            <a:pPr algn="r">
              <a:lnSpc>
                <a:spcPct val="115000"/>
              </a:lnSpc>
            </a:pP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грант «</a:t>
            </a:r>
            <a:r>
              <a:rPr lang="ru-RU" sz="2400" b="1" spc="-1" dirty="0" err="1" smtClean="0">
                <a:solidFill>
                  <a:srgbClr val="203864"/>
                </a:solidFill>
                <a:latin typeface="Akrobat Bold"/>
              </a:rPr>
              <a:t>Агротуризм</a:t>
            </a:r>
            <a:r>
              <a:rPr lang="ru-RU" sz="2400" b="1" spc="-1" dirty="0" smtClean="0">
                <a:solidFill>
                  <a:srgbClr val="203864"/>
                </a:solidFill>
                <a:latin typeface="Akrobat Bold"/>
              </a:rPr>
              <a:t>»</a:t>
            </a:r>
            <a:endParaRPr lang="ru-RU" sz="2400" b="1" spc="-1" dirty="0">
              <a:solidFill>
                <a:srgbClr val="203864"/>
              </a:solidFill>
              <a:latin typeface="Akrobat Bold"/>
            </a:endParaRPr>
          </a:p>
        </p:txBody>
      </p:sp>
      <p:pic>
        <p:nvPicPr>
          <p:cNvPr id="47" name="Рисунок 87"/>
          <p:cNvPicPr/>
          <p:nvPr/>
        </p:nvPicPr>
        <p:blipFill>
          <a:blip r:embed="rId3"/>
          <a:stretch/>
        </p:blipFill>
        <p:spPr>
          <a:xfrm>
            <a:off x="272324" y="129431"/>
            <a:ext cx="971512" cy="835920"/>
          </a:xfrm>
          <a:prstGeom prst="rect">
            <a:avLst/>
          </a:prstGeom>
          <a:ln>
            <a:noFill/>
          </a:ln>
        </p:spPr>
      </p:pic>
      <p:sp>
        <p:nvSpPr>
          <p:cNvPr id="9" name="CustomShape 2"/>
          <p:cNvSpPr/>
          <p:nvPr/>
        </p:nvSpPr>
        <p:spPr>
          <a:xfrm>
            <a:off x="9486360" y="5302440"/>
            <a:ext cx="5889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- </a:t>
            </a:r>
            <a:r>
              <a:rPr lang="ru-RU" sz="1200" spc="-1" dirty="0">
                <a:solidFill>
                  <a:srgbClr val="4472C4"/>
                </a:solidFill>
                <a:latin typeface="Akrobat"/>
                <a:ea typeface="DejaVu Sans"/>
              </a:rPr>
              <a:t>6</a:t>
            </a:r>
            <a:r>
              <a:rPr lang="ru-RU" sz="1200" strike="noStrike" spc="-1" dirty="0" smtClean="0">
                <a:solidFill>
                  <a:srgbClr val="4472C4"/>
                </a:solidFill>
                <a:latin typeface="Akrobat"/>
                <a:ea typeface="DejaVu Sans"/>
              </a:rPr>
              <a:t> -</a:t>
            </a:r>
            <a:endParaRPr lang="ru-RU" sz="1200" strike="noStrike" spc="-1" dirty="0">
              <a:latin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65" y="1519249"/>
            <a:ext cx="75363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B00000"/>
                </a:solidFill>
              </a:rPr>
              <a:t>Получатели: муниципалитеты, ООО и ИП.   Максимальная </a:t>
            </a:r>
            <a:r>
              <a:rPr lang="ru-RU" sz="1400" dirty="0">
                <a:solidFill>
                  <a:srgbClr val="B00000"/>
                </a:solidFill>
              </a:rPr>
              <a:t>сумма гранта – </a:t>
            </a:r>
            <a:r>
              <a:rPr lang="ru-RU" sz="1400" dirty="0" smtClean="0">
                <a:solidFill>
                  <a:srgbClr val="B00000"/>
                </a:solidFill>
              </a:rPr>
              <a:t>10 млн. руб</a:t>
            </a:r>
            <a:r>
              <a:rPr lang="ru-RU" sz="1400" dirty="0">
                <a:solidFill>
                  <a:srgbClr val="B00000"/>
                </a:solidFill>
              </a:rPr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830817-6822-411E-B0EE-DF0F1A9E365A}"/>
              </a:ext>
            </a:extLst>
          </p:cNvPr>
          <p:cNvSpPr txBox="1"/>
          <p:nvPr/>
        </p:nvSpPr>
        <p:spPr>
          <a:xfrm>
            <a:off x="575816" y="1867242"/>
            <a:ext cx="891054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Господдержку могут получить представители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малого аграрного бизнеса на проекты по развитию сельского 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туризма</a:t>
            </a:r>
          </a:p>
          <a:p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на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строительство или ремонт помещений для приёма туристов и 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благоустройство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прилегающих территорий, создание развлекательной инфраструктуры, закупку туристического оборудования, снаряжения и инвентаря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.</a:t>
            </a:r>
            <a:endParaRPr lang="ru-RU" sz="1600" spc="-1" dirty="0">
              <a:solidFill>
                <a:srgbClr val="203864"/>
              </a:solidFill>
              <a:latin typeface="Akrobat Bold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830817-6822-411E-B0EE-DF0F1A9E365A}"/>
              </a:ext>
            </a:extLst>
          </p:cNvPr>
          <p:cNvSpPr txBox="1"/>
          <p:nvPr/>
        </p:nvSpPr>
        <p:spPr>
          <a:xfrm>
            <a:off x="575815" y="3483347"/>
            <a:ext cx="87874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spc="-1" dirty="0">
                <a:solidFill>
                  <a:srgbClr val="203864"/>
                </a:solidFill>
                <a:latin typeface="Akrobat Bold"/>
              </a:rPr>
              <a:t>Акселерационная </a:t>
            </a:r>
            <a:r>
              <a:rPr lang="ru-RU" sz="1600" b="1" spc="-1" dirty="0" smtClean="0">
                <a:solidFill>
                  <a:srgbClr val="203864"/>
                </a:solidFill>
                <a:latin typeface="Akrobat Bold"/>
              </a:rPr>
              <a:t>программа 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«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Вовлечение сельского населения в развитие туризма</a:t>
            </a: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»</a:t>
            </a:r>
          </a:p>
          <a:p>
            <a:pPr>
              <a:lnSpc>
                <a:spcPct val="100000"/>
              </a:lnSpc>
            </a:pPr>
            <a:endParaRPr lang="ru-RU" sz="1600" spc="-1" dirty="0" smtClean="0">
              <a:solidFill>
                <a:srgbClr val="203864"/>
              </a:solidFill>
              <a:latin typeface="Akrobat Bold"/>
            </a:endParaRP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Участники: некоммерческие </a:t>
            </a:r>
            <a:r>
              <a:rPr lang="ru-RU" sz="1600" spc="-1" dirty="0">
                <a:solidFill>
                  <a:srgbClr val="203864"/>
                </a:solidFill>
                <a:latin typeface="Akrobat Bold"/>
              </a:rPr>
              <a:t>организации и/или неформальные инициативные группы, занимающиеся вовлечением сельских жителей в развитие туризма.</a:t>
            </a:r>
          </a:p>
          <a:p>
            <a:pPr>
              <a:lnSpc>
                <a:spcPct val="100000"/>
              </a:lnSpc>
            </a:pPr>
            <a:endParaRPr lang="ru-RU" sz="1600" spc="-1" dirty="0">
              <a:solidFill>
                <a:srgbClr val="203864"/>
              </a:solidFill>
              <a:latin typeface="Akrobat Bold"/>
            </a:endParaRP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203864"/>
                </a:solidFill>
                <a:latin typeface="Akrobat Bold"/>
              </a:rPr>
              <a:t>Сайт программы: </a:t>
            </a:r>
            <a:r>
              <a:rPr lang="en-US" sz="1600" b="1" spc="-1" dirty="0">
                <a:solidFill>
                  <a:srgbClr val="203864"/>
                </a:solidFill>
                <a:latin typeface="Akrobat Bold"/>
              </a:rPr>
              <a:t>https://</a:t>
            </a:r>
            <a:r>
              <a:rPr lang="en-US" sz="1600" b="1" spc="-1" dirty="0" smtClean="0">
                <a:solidFill>
                  <a:srgbClr val="203864"/>
                </a:solidFill>
                <a:latin typeface="Akrobat Bold"/>
              </a:rPr>
              <a:t>seltour-accelerator.ru/</a:t>
            </a:r>
            <a:endParaRPr lang="ru-RU" sz="1600" b="1" spc="-1" dirty="0">
              <a:solidFill>
                <a:srgbClr val="203864"/>
              </a:solidFill>
              <a:latin typeface="Akrobat Bold"/>
            </a:endParaRPr>
          </a:p>
        </p:txBody>
      </p:sp>
    </p:spTree>
    <p:extLst>
      <p:ext uri="{BB962C8B-B14F-4D97-AF65-F5344CB8AC3E}">
        <p14:creationId xmlns:p14="http://schemas.microsoft.com/office/powerpoint/2010/main" val="371715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0" y="2062440"/>
            <a:ext cx="10075680" cy="39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0" y="0"/>
            <a:ext cx="10075680" cy="20584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pic>
        <p:nvPicPr>
          <p:cNvPr id="40" name="Рисунок 3"/>
          <p:cNvPicPr/>
          <p:nvPr/>
        </p:nvPicPr>
        <p:blipFill>
          <a:blip r:embed="rId2"/>
          <a:stretch/>
        </p:blipFill>
        <p:spPr>
          <a:xfrm>
            <a:off x="6840" y="5400000"/>
            <a:ext cx="10068480" cy="270360"/>
          </a:xfrm>
          <a:prstGeom prst="rect">
            <a:avLst/>
          </a:prstGeom>
          <a:ln>
            <a:noFill/>
          </a:ln>
        </p:spPr>
      </p:pic>
      <p:pic>
        <p:nvPicPr>
          <p:cNvPr id="42" name="Рисунок 2"/>
          <p:cNvPicPr/>
          <p:nvPr/>
        </p:nvPicPr>
        <p:blipFill>
          <a:blip r:embed="rId3"/>
          <a:stretch/>
        </p:blipFill>
        <p:spPr>
          <a:xfrm>
            <a:off x="3888360" y="99000"/>
            <a:ext cx="2014200" cy="1839240"/>
          </a:xfrm>
          <a:prstGeom prst="rect">
            <a:avLst/>
          </a:prstGeom>
          <a:ln>
            <a:noFill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2115195"/>
            <a:ext cx="4999038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ustomShape 13"/>
          <p:cNvSpPr/>
          <p:nvPr/>
        </p:nvSpPr>
        <p:spPr>
          <a:xfrm>
            <a:off x="1871960" y="2907283"/>
            <a:ext cx="6120680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>Ларионова Наталья Ивановна</a:t>
            </a:r>
            <a:b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</a:b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>начальник Управления </a:t>
            </a:r>
            <a:r>
              <a:rPr lang="ru-RU" sz="1800" b="0" strike="noStrike" spc="-1" dirty="0">
                <a:solidFill>
                  <a:srgbClr val="203864"/>
                </a:solidFill>
                <a:latin typeface="Akrobat bold"/>
                <a:ea typeface="DejaVu Sans"/>
              </a:rPr>
              <a:t>туризма </a:t>
            </a: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/>
            </a:r>
            <a:b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</a:b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>Департамента </a:t>
            </a:r>
            <a:r>
              <a:rPr lang="ru-RU" sz="1800" b="0" strike="noStrike" spc="-1" dirty="0">
                <a:solidFill>
                  <a:srgbClr val="203864"/>
                </a:solidFill>
                <a:latin typeface="Akrobat bold"/>
                <a:ea typeface="DejaVu Sans"/>
              </a:rPr>
              <a:t>промышленности </a:t>
            </a: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/>
            </a:r>
            <a:b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</a:br>
            <a:r>
              <a:rPr lang="ru-RU" sz="1800" b="0" strike="noStrike" spc="-1" dirty="0" smtClean="0">
                <a:solidFill>
                  <a:srgbClr val="203864"/>
                </a:solidFill>
                <a:latin typeface="Akrobat bold"/>
                <a:ea typeface="DejaVu Sans"/>
              </a:rPr>
              <a:t>Ханты-Мансийского автономного округа – Югры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9" name="CustomShape 10"/>
          <p:cNvSpPr/>
          <p:nvPr/>
        </p:nvSpPr>
        <p:spPr>
          <a:xfrm>
            <a:off x="3960192" y="4055491"/>
            <a:ext cx="289404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irce Light"/>
                <a:ea typeface="DejaVu Sans"/>
              </a:rPr>
              <a:t>depprom@admhmao.ru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" name="CustomShape 11"/>
          <p:cNvSpPr/>
          <p:nvPr/>
        </p:nvSpPr>
        <p:spPr>
          <a:xfrm>
            <a:off x="3888360" y="4406534"/>
            <a:ext cx="3816248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irce Light"/>
                <a:ea typeface="DejaVu Sans"/>
              </a:rPr>
              <a:t>+7 (3467) 35-34-04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Circe Light"/>
                <a:ea typeface="DejaVu Sans"/>
              </a:rPr>
              <a:t>(доб. 3814)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Circe Light"/>
                <a:ea typeface="DejaVu Sans"/>
              </a:rPr>
              <a:t>)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1" name="Рисунок 30"/>
          <p:cNvPicPr/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/>
        </p:blipFill>
        <p:spPr>
          <a:xfrm>
            <a:off x="3363022" y="4090411"/>
            <a:ext cx="329040" cy="329040"/>
          </a:xfrm>
          <a:prstGeom prst="rect">
            <a:avLst/>
          </a:prstGeom>
          <a:ln>
            <a:noFill/>
          </a:ln>
        </p:spPr>
      </p:pic>
      <p:pic>
        <p:nvPicPr>
          <p:cNvPr id="12" name="Рисунок 32"/>
          <p:cNvPicPr/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/>
        </p:blipFill>
        <p:spPr>
          <a:xfrm>
            <a:off x="3384128" y="4450451"/>
            <a:ext cx="329040" cy="329040"/>
          </a:xfrm>
          <a:prstGeom prst="rect">
            <a:avLst/>
          </a:prstGeom>
          <a:ln>
            <a:noFill/>
          </a:ln>
        </p:spPr>
      </p:pic>
      <p:sp>
        <p:nvSpPr>
          <p:cNvPr id="13" name="CustomShape 7"/>
          <p:cNvSpPr/>
          <p:nvPr/>
        </p:nvSpPr>
        <p:spPr>
          <a:xfrm>
            <a:off x="2970432" y="4930171"/>
            <a:ext cx="4141296" cy="398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2E75B6"/>
                </a:solidFill>
                <a:latin typeface="Akrobat bold"/>
                <a:ea typeface="DejaVu Sans"/>
              </a:rPr>
              <a:t>tourism.admhmao.ru</a:t>
            </a:r>
            <a:endParaRPr lang="ru-RU" sz="2000" b="1" strike="noStrike" spc="-1" dirty="0">
              <a:latin typeface="Akrobat bold"/>
            </a:endParaRPr>
          </a:p>
        </p:txBody>
      </p:sp>
    </p:spTree>
    <p:extLst>
      <p:ext uri="{BB962C8B-B14F-4D97-AF65-F5344CB8AC3E}">
        <p14:creationId xmlns:p14="http://schemas.microsoft.com/office/powerpoint/2010/main" val="198050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5533</TotalTime>
  <Words>660</Words>
  <Application>Microsoft Office PowerPoint</Application>
  <PresentationFormat>Произвольный</PresentationFormat>
  <Paragraphs>65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Akrobat</vt:lpstr>
      <vt:lpstr>Akrobat Bold</vt:lpstr>
      <vt:lpstr>Akrobat Bold</vt:lpstr>
      <vt:lpstr>Arial</vt:lpstr>
      <vt:lpstr>Calibri</vt:lpstr>
      <vt:lpstr>Circe Light</vt:lpstr>
      <vt:lpstr>DejaVu Sans</vt:lpstr>
      <vt:lpstr>Symbol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</dc:creator>
  <cp:lastModifiedBy>Алексова Екатерина Евгеньевна</cp:lastModifiedBy>
  <cp:revision>303</cp:revision>
  <dcterms:created xsi:type="dcterms:W3CDTF">2017-02-01T05:47:04Z</dcterms:created>
  <dcterms:modified xsi:type="dcterms:W3CDTF">2022-02-07T10:59:04Z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