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3" r:id="rId4"/>
    <p:sldId id="262" r:id="rId5"/>
    <p:sldId id="264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F7114-D783-4672-8D4C-B27694D19D3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48A31-0718-45DC-BECF-F2F084E01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697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48A31-0718-45DC-BECF-F2F084E01F2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544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36193" y="185420"/>
            <a:ext cx="7671612" cy="589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 u="sng">
                <a:solidFill>
                  <a:srgbClr val="4995D2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33985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34911" y="5974079"/>
            <a:ext cx="2609087" cy="8839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1F487C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 u="sng">
                <a:solidFill>
                  <a:srgbClr val="4995D2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33985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1F487C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 u="sng">
                <a:solidFill>
                  <a:srgbClr val="4995D2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33985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1F487C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 u="sng">
                <a:solidFill>
                  <a:srgbClr val="4995D2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33985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34911" y="5974079"/>
            <a:ext cx="2609087" cy="8839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 u="sng">
                <a:solidFill>
                  <a:srgbClr val="4995D2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33985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34911" y="5974079"/>
            <a:ext cx="2609087" cy="88391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3999" cy="1093642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463540" y="6554723"/>
            <a:ext cx="1903730" cy="277495"/>
          </a:xfrm>
          <a:custGeom>
            <a:avLst/>
            <a:gdLst/>
            <a:ahLst/>
            <a:cxnLst/>
            <a:rect l="l" t="t" r="r" b="b"/>
            <a:pathLst>
              <a:path w="1903729" h="277495">
                <a:moveTo>
                  <a:pt x="1903475" y="0"/>
                </a:moveTo>
                <a:lnTo>
                  <a:pt x="0" y="0"/>
                </a:lnTo>
                <a:lnTo>
                  <a:pt x="0" y="277367"/>
                </a:lnTo>
                <a:lnTo>
                  <a:pt x="1903475" y="277367"/>
                </a:lnTo>
                <a:lnTo>
                  <a:pt x="19034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5876" y="43434"/>
            <a:ext cx="3990340" cy="589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1F487C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4954" y="1834895"/>
            <a:ext cx="8211820" cy="2304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57265" y="6599742"/>
            <a:ext cx="173291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 u="sng">
                <a:solidFill>
                  <a:srgbClr val="4995D2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822438" y="6552497"/>
            <a:ext cx="343534" cy="226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33985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mailto:tp@tp86.r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ck86.ru/" TargetMode="External"/><Relationship Id="rId5" Type="http://schemas.microsoft.com/office/2007/relationships/hdphoto" Target="../media/hdphoto1.wdp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5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2.jp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4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9364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463540" y="6554723"/>
            <a:ext cx="1903730" cy="277495"/>
          </a:xfrm>
          <a:custGeom>
            <a:avLst/>
            <a:gdLst/>
            <a:ahLst/>
            <a:cxnLst/>
            <a:rect l="l" t="t" r="r" b="b"/>
            <a:pathLst>
              <a:path w="1903729" h="277495">
                <a:moveTo>
                  <a:pt x="1903475" y="0"/>
                </a:moveTo>
                <a:lnTo>
                  <a:pt x="0" y="0"/>
                </a:lnTo>
                <a:lnTo>
                  <a:pt x="0" y="277367"/>
                </a:lnTo>
                <a:lnTo>
                  <a:pt x="1903475" y="277367"/>
                </a:lnTo>
                <a:lnTo>
                  <a:pt x="19034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569965" y="6612442"/>
            <a:ext cx="1707514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10" dirty="0">
                <a:solidFill>
                  <a:srgbClr val="4995D2"/>
                </a:solidFill>
                <a:latin typeface="Microsoft Sans Serif"/>
                <a:cs typeface="Microsoft Sans Serif"/>
              </a:rPr>
              <a:t>пр</a:t>
            </a:r>
            <a:r>
              <a:rPr sz="1200" spc="-5" dirty="0">
                <a:solidFill>
                  <a:srgbClr val="4995D2"/>
                </a:solidFill>
                <a:latin typeface="Microsoft Sans Serif"/>
                <a:cs typeface="Microsoft Sans Serif"/>
              </a:rPr>
              <a:t>о</a:t>
            </a:r>
            <a:r>
              <a:rPr sz="1200" spc="-30" dirty="0">
                <a:solidFill>
                  <a:srgbClr val="4995D2"/>
                </a:solidFill>
                <a:latin typeface="Microsoft Sans Serif"/>
                <a:cs typeface="Microsoft Sans Serif"/>
              </a:rPr>
              <a:t>из</a:t>
            </a:r>
            <a:r>
              <a:rPr sz="1200" spc="-15" dirty="0">
                <a:solidFill>
                  <a:srgbClr val="4995D2"/>
                </a:solidFill>
                <a:latin typeface="Microsoft Sans Serif"/>
                <a:cs typeface="Microsoft Sans Serif"/>
              </a:rPr>
              <a:t>в</a:t>
            </a:r>
            <a:r>
              <a:rPr sz="1200" spc="-20" dirty="0">
                <a:solidFill>
                  <a:srgbClr val="4995D2"/>
                </a:solidFill>
                <a:latin typeface="Microsoft Sans Serif"/>
                <a:cs typeface="Microsoft Sans Serif"/>
              </a:rPr>
              <a:t>о</a:t>
            </a:r>
            <a:r>
              <a:rPr sz="1200" spc="-5" dirty="0">
                <a:solidFill>
                  <a:srgbClr val="4995D2"/>
                </a:solidFill>
                <a:latin typeface="Microsoft Sans Serif"/>
                <a:cs typeface="Microsoft Sans Serif"/>
              </a:rPr>
              <a:t>ди</a:t>
            </a:r>
            <a:r>
              <a:rPr sz="1200" spc="-15" dirty="0">
                <a:solidFill>
                  <a:srgbClr val="4995D2"/>
                </a:solidFill>
                <a:latin typeface="Microsoft Sans Serif"/>
                <a:cs typeface="Microsoft Sans Serif"/>
              </a:rPr>
              <a:t>т</a:t>
            </a:r>
            <a:r>
              <a:rPr sz="1200" spc="-35" dirty="0">
                <a:solidFill>
                  <a:srgbClr val="4995D2"/>
                </a:solidFill>
                <a:latin typeface="Microsoft Sans Serif"/>
                <a:cs typeface="Microsoft Sans Serif"/>
              </a:rPr>
              <a:t>е</a:t>
            </a:r>
            <a:r>
              <a:rPr sz="1200" spc="10" dirty="0">
                <a:solidFill>
                  <a:srgbClr val="4995D2"/>
                </a:solidFill>
                <a:latin typeface="Microsoft Sans Serif"/>
                <a:cs typeface="Microsoft Sans Serif"/>
              </a:rPr>
              <a:t>л</a:t>
            </a:r>
            <a:r>
              <a:rPr sz="1200" spc="-5" dirty="0">
                <a:solidFill>
                  <a:srgbClr val="4995D2"/>
                </a:solidFill>
                <a:latin typeface="Microsoft Sans Serif"/>
                <a:cs typeface="Microsoft Sans Serif"/>
              </a:rPr>
              <a:t>ь</a:t>
            </a:r>
            <a:r>
              <a:rPr sz="1200" spc="-10" dirty="0">
                <a:solidFill>
                  <a:srgbClr val="4995D2"/>
                </a:solidFill>
                <a:latin typeface="Microsoft Sans Serif"/>
                <a:cs typeface="Microsoft Sans Serif"/>
              </a:rPr>
              <a:t>н</a:t>
            </a:r>
            <a:r>
              <a:rPr sz="1200" dirty="0">
                <a:solidFill>
                  <a:srgbClr val="4995D2"/>
                </a:solidFill>
                <a:latin typeface="Microsoft Sans Serif"/>
                <a:cs typeface="Microsoft Sans Serif"/>
              </a:rPr>
              <a:t>ос</a:t>
            </a:r>
            <a:r>
              <a:rPr sz="1200" spc="-10" dirty="0">
                <a:solidFill>
                  <a:srgbClr val="4995D2"/>
                </a:solidFill>
                <a:latin typeface="Microsoft Sans Serif"/>
                <a:cs typeface="Microsoft Sans Serif"/>
              </a:rPr>
              <a:t>т</a:t>
            </a:r>
            <a:r>
              <a:rPr sz="1200" spc="-5" dirty="0">
                <a:solidFill>
                  <a:srgbClr val="4995D2"/>
                </a:solidFill>
                <a:latin typeface="Microsoft Sans Serif"/>
                <a:cs typeface="Microsoft Sans Serif"/>
              </a:rPr>
              <a:t>ь.рф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object 6"/>
            <p:cNvSpPr/>
            <p:nvPr/>
          </p:nvSpPr>
          <p:spPr>
            <a:xfrm>
              <a:off x="5568823" y="6765543"/>
              <a:ext cx="1706880" cy="10795"/>
            </a:xfrm>
            <a:custGeom>
              <a:avLst/>
              <a:gdLst/>
              <a:ahLst/>
              <a:cxnLst/>
              <a:rect l="l" t="t" r="r" b="b"/>
              <a:pathLst>
                <a:path w="1706879" h="10795">
                  <a:moveTo>
                    <a:pt x="1706879" y="0"/>
                  </a:moveTo>
                  <a:lnTo>
                    <a:pt x="0" y="0"/>
                  </a:lnTo>
                  <a:lnTo>
                    <a:pt x="0" y="10666"/>
                  </a:lnTo>
                  <a:lnTo>
                    <a:pt x="1706879" y="10666"/>
                  </a:lnTo>
                  <a:lnTo>
                    <a:pt x="1706879" y="0"/>
                  </a:lnTo>
                  <a:close/>
                </a:path>
              </a:pathLst>
            </a:custGeom>
            <a:solidFill>
              <a:srgbClr val="4995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7139" y="2389377"/>
            <a:ext cx="4323080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120" dirty="0">
                <a:solidFill>
                  <a:srgbClr val="000000"/>
                </a:solidFill>
                <a:latin typeface="Arial"/>
                <a:cs typeface="Arial"/>
              </a:rPr>
              <a:t>Н</a:t>
            </a:r>
            <a:r>
              <a:rPr sz="3200" b="1" spc="-130" dirty="0">
                <a:solidFill>
                  <a:srgbClr val="000000"/>
                </a:solidFill>
                <a:latin typeface="Arial"/>
                <a:cs typeface="Arial"/>
              </a:rPr>
              <a:t>а</a:t>
            </a:r>
            <a:r>
              <a:rPr sz="3200" b="1" spc="-125" dirty="0">
                <a:solidFill>
                  <a:srgbClr val="000000"/>
                </a:solidFill>
                <a:latin typeface="Arial"/>
                <a:cs typeface="Arial"/>
              </a:rPr>
              <a:t>цион</a:t>
            </a:r>
            <a:r>
              <a:rPr sz="3200" b="1" spc="-130" dirty="0">
                <a:solidFill>
                  <a:srgbClr val="000000"/>
                </a:solidFill>
                <a:latin typeface="Arial"/>
                <a:cs typeface="Arial"/>
              </a:rPr>
              <a:t>а</a:t>
            </a:r>
            <a:r>
              <a:rPr sz="3200" b="1" spc="-120" dirty="0">
                <a:solidFill>
                  <a:srgbClr val="000000"/>
                </a:solidFill>
                <a:latin typeface="Arial"/>
                <a:cs typeface="Arial"/>
              </a:rPr>
              <a:t>л</a:t>
            </a:r>
            <a:r>
              <a:rPr sz="3200" b="1" spc="-125" dirty="0">
                <a:solidFill>
                  <a:srgbClr val="000000"/>
                </a:solidFill>
                <a:latin typeface="Arial"/>
                <a:cs typeface="Arial"/>
              </a:rPr>
              <a:t>ьны</a:t>
            </a:r>
            <a:r>
              <a:rPr sz="3200" b="1" dirty="0">
                <a:solidFill>
                  <a:srgbClr val="000000"/>
                </a:solidFill>
                <a:latin typeface="Arial"/>
                <a:cs typeface="Arial"/>
              </a:rPr>
              <a:t>й</a:t>
            </a:r>
            <a:r>
              <a:rPr sz="3200" b="1" spc="-2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1" spc="-125" dirty="0">
                <a:solidFill>
                  <a:srgbClr val="000000"/>
                </a:solidFill>
                <a:latin typeface="Arial"/>
                <a:cs typeface="Arial"/>
              </a:rPr>
              <a:t>про</a:t>
            </a:r>
            <a:r>
              <a:rPr sz="3200" b="1" spc="-130" dirty="0">
                <a:solidFill>
                  <a:srgbClr val="000000"/>
                </a:solidFill>
                <a:latin typeface="Arial"/>
                <a:cs typeface="Arial"/>
              </a:rPr>
              <a:t>е</a:t>
            </a:r>
            <a:r>
              <a:rPr sz="3200" b="1" spc="-120" dirty="0">
                <a:solidFill>
                  <a:srgbClr val="000000"/>
                </a:solidFill>
                <a:latin typeface="Arial"/>
                <a:cs typeface="Arial"/>
              </a:rPr>
              <a:t>к</a:t>
            </a:r>
            <a:r>
              <a:rPr sz="3200" b="1" dirty="0">
                <a:solidFill>
                  <a:srgbClr val="000000"/>
                </a:solidFill>
                <a:latin typeface="Arial"/>
                <a:cs typeface="Arial"/>
              </a:rPr>
              <a:t>т</a:t>
            </a:r>
            <a:endParaRPr sz="3200">
              <a:latin typeface="Arial"/>
              <a:cs typeface="Arial"/>
            </a:endParaRPr>
          </a:p>
          <a:p>
            <a:pPr marL="12700" marR="19050">
              <a:lnSpc>
                <a:spcPct val="100000"/>
              </a:lnSpc>
            </a:pPr>
            <a:r>
              <a:rPr sz="3200" b="1" spc="-130" dirty="0">
                <a:solidFill>
                  <a:srgbClr val="000000"/>
                </a:solidFill>
                <a:latin typeface="Arial"/>
                <a:cs typeface="Arial"/>
              </a:rPr>
              <a:t>«</a:t>
            </a:r>
            <a:r>
              <a:rPr sz="3200" b="1" spc="-120" dirty="0">
                <a:solidFill>
                  <a:srgbClr val="000000"/>
                </a:solidFill>
                <a:latin typeface="Arial"/>
                <a:cs typeface="Arial"/>
              </a:rPr>
              <a:t>П</a:t>
            </a:r>
            <a:r>
              <a:rPr sz="3200" b="1" spc="-125" dirty="0">
                <a:solidFill>
                  <a:srgbClr val="000000"/>
                </a:solidFill>
                <a:latin typeface="Arial"/>
                <a:cs typeface="Arial"/>
              </a:rPr>
              <a:t>рои</a:t>
            </a:r>
            <a:r>
              <a:rPr sz="3200" b="1" spc="-120" dirty="0">
                <a:solidFill>
                  <a:srgbClr val="000000"/>
                </a:solidFill>
                <a:latin typeface="Arial"/>
                <a:cs typeface="Arial"/>
              </a:rPr>
              <a:t>з</a:t>
            </a:r>
            <a:r>
              <a:rPr sz="3200" b="1" spc="-170" dirty="0">
                <a:solidFill>
                  <a:srgbClr val="000000"/>
                </a:solidFill>
                <a:latin typeface="Arial"/>
                <a:cs typeface="Arial"/>
              </a:rPr>
              <a:t>во</a:t>
            </a:r>
            <a:r>
              <a:rPr sz="3200" b="1" spc="-125" dirty="0">
                <a:solidFill>
                  <a:srgbClr val="000000"/>
                </a:solidFill>
                <a:latin typeface="Arial"/>
                <a:cs typeface="Arial"/>
              </a:rPr>
              <a:t>ди</a:t>
            </a:r>
            <a:r>
              <a:rPr sz="3200" b="1" spc="-120" dirty="0">
                <a:solidFill>
                  <a:srgbClr val="000000"/>
                </a:solidFill>
                <a:latin typeface="Arial"/>
                <a:cs typeface="Arial"/>
              </a:rPr>
              <a:t>т</a:t>
            </a:r>
            <a:r>
              <a:rPr sz="3200" b="1" spc="-130" dirty="0">
                <a:solidFill>
                  <a:srgbClr val="000000"/>
                </a:solidFill>
                <a:latin typeface="Arial"/>
                <a:cs typeface="Arial"/>
              </a:rPr>
              <a:t>е</a:t>
            </a:r>
            <a:r>
              <a:rPr sz="3200" b="1" spc="-120" dirty="0">
                <a:solidFill>
                  <a:srgbClr val="000000"/>
                </a:solidFill>
                <a:latin typeface="Arial"/>
                <a:cs typeface="Arial"/>
              </a:rPr>
              <a:t>л</a:t>
            </a:r>
            <a:r>
              <a:rPr sz="3200" b="1" spc="-135" dirty="0">
                <a:solidFill>
                  <a:srgbClr val="000000"/>
                </a:solidFill>
                <a:latin typeface="Arial"/>
                <a:cs typeface="Arial"/>
              </a:rPr>
              <a:t>ь</a:t>
            </a:r>
            <a:r>
              <a:rPr sz="3200" b="1" spc="-125" dirty="0">
                <a:solidFill>
                  <a:srgbClr val="000000"/>
                </a:solidFill>
                <a:latin typeface="Arial"/>
                <a:cs typeface="Arial"/>
              </a:rPr>
              <a:t>н</a:t>
            </a:r>
            <a:r>
              <a:rPr sz="3200" b="1" spc="-160" dirty="0">
                <a:solidFill>
                  <a:srgbClr val="000000"/>
                </a:solidFill>
                <a:latin typeface="Arial"/>
                <a:cs typeface="Arial"/>
              </a:rPr>
              <a:t>о</a:t>
            </a:r>
            <a:r>
              <a:rPr sz="3200" b="1" spc="-130" dirty="0">
                <a:solidFill>
                  <a:srgbClr val="000000"/>
                </a:solidFill>
                <a:latin typeface="Arial"/>
                <a:cs typeface="Arial"/>
              </a:rPr>
              <a:t>с</a:t>
            </a:r>
            <a:r>
              <a:rPr sz="3200" b="1" spc="-135" dirty="0">
                <a:solidFill>
                  <a:srgbClr val="000000"/>
                </a:solidFill>
                <a:latin typeface="Arial"/>
                <a:cs typeface="Arial"/>
              </a:rPr>
              <a:t>т</a:t>
            </a:r>
            <a:r>
              <a:rPr sz="3200" b="1" dirty="0">
                <a:solidFill>
                  <a:srgbClr val="000000"/>
                </a:solidFill>
                <a:latin typeface="Arial"/>
                <a:cs typeface="Arial"/>
              </a:rPr>
              <a:t>ь  </a:t>
            </a:r>
            <a:r>
              <a:rPr sz="3200" b="1" spc="-125" dirty="0">
                <a:solidFill>
                  <a:srgbClr val="000000"/>
                </a:solidFill>
                <a:latin typeface="Arial"/>
                <a:cs typeface="Arial"/>
              </a:rPr>
              <a:t>труда»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9148" y="4669028"/>
            <a:ext cx="4243705" cy="9438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spc="-5" dirty="0" smtClean="0">
                <a:solidFill>
                  <a:srgbClr val="1F487C"/>
                </a:solidFill>
                <a:latin typeface="Arial"/>
                <a:cs typeface="Arial"/>
              </a:rPr>
              <a:t>Бобрышев Игорь Валерьевич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lang="ru-RU" sz="1200" b="1" spc="-10" dirty="0" smtClean="0">
                <a:solidFill>
                  <a:srgbClr val="1F487C"/>
                </a:solidFill>
                <a:latin typeface="Arial"/>
                <a:cs typeface="Arial"/>
              </a:rPr>
              <a:t>Начальник управления по координации и реализации национальных проектов АУ Технопарк высоких технологий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546821"/>
            <a:ext cx="5092582" cy="9028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9364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463540" y="6554723"/>
            <a:ext cx="1903730" cy="277495"/>
          </a:xfrm>
          <a:custGeom>
            <a:avLst/>
            <a:gdLst/>
            <a:ahLst/>
            <a:cxnLst/>
            <a:rect l="l" t="t" r="r" b="b"/>
            <a:pathLst>
              <a:path w="1903729" h="277495">
                <a:moveTo>
                  <a:pt x="1903475" y="0"/>
                </a:moveTo>
                <a:lnTo>
                  <a:pt x="0" y="0"/>
                </a:lnTo>
                <a:lnTo>
                  <a:pt x="0" y="277367"/>
                </a:lnTo>
                <a:lnTo>
                  <a:pt x="1903475" y="277367"/>
                </a:lnTo>
                <a:lnTo>
                  <a:pt x="19034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4494" y="48006"/>
            <a:ext cx="3787775" cy="84899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pc="-210" dirty="0"/>
              <a:t>Р</a:t>
            </a:r>
            <a:r>
              <a:rPr spc="-170" dirty="0"/>
              <a:t>е</a:t>
            </a:r>
            <a:r>
              <a:rPr spc="-225" dirty="0"/>
              <a:t>з</a:t>
            </a:r>
            <a:r>
              <a:rPr spc="-175" dirty="0"/>
              <a:t>у</a:t>
            </a:r>
            <a:r>
              <a:rPr spc="-105" dirty="0"/>
              <a:t>л</a:t>
            </a:r>
            <a:r>
              <a:rPr spc="-285" dirty="0"/>
              <a:t>ь</a:t>
            </a:r>
            <a:r>
              <a:rPr spc="-155" dirty="0"/>
              <a:t>т</a:t>
            </a:r>
            <a:r>
              <a:rPr spc="-170" dirty="0"/>
              <a:t>а</a:t>
            </a:r>
            <a:r>
              <a:rPr spc="-130" dirty="0"/>
              <a:t>т</a:t>
            </a:r>
            <a:r>
              <a:rPr spc="5" dirty="0"/>
              <a:t>ы</a:t>
            </a:r>
            <a:r>
              <a:rPr spc="-235" dirty="0"/>
              <a:t> </a:t>
            </a:r>
            <a:r>
              <a:rPr spc="-120" dirty="0"/>
              <a:t>реа</a:t>
            </a:r>
            <a:r>
              <a:rPr spc="-105" dirty="0"/>
              <a:t>л</a:t>
            </a:r>
            <a:r>
              <a:rPr spc="-125" dirty="0"/>
              <a:t>и</a:t>
            </a:r>
            <a:r>
              <a:rPr spc="-225" dirty="0"/>
              <a:t>з</a:t>
            </a:r>
            <a:r>
              <a:rPr spc="-120" dirty="0"/>
              <a:t>о</a:t>
            </a:r>
            <a:r>
              <a:rPr spc="-145" dirty="0"/>
              <a:t>в</a:t>
            </a:r>
            <a:r>
              <a:rPr spc="-120" dirty="0"/>
              <a:t>а</a:t>
            </a:r>
            <a:r>
              <a:rPr spc="-135" dirty="0"/>
              <a:t>н</a:t>
            </a:r>
            <a:r>
              <a:rPr spc="-145" dirty="0"/>
              <a:t>н</a:t>
            </a:r>
            <a:r>
              <a:rPr spc="-114" dirty="0"/>
              <a:t>ы</a:t>
            </a:r>
            <a:r>
              <a:rPr dirty="0"/>
              <a:t>х</a:t>
            </a:r>
            <a:r>
              <a:rPr spc="-265" dirty="0"/>
              <a:t> </a:t>
            </a:r>
            <a:r>
              <a:rPr spc="-135" dirty="0"/>
              <a:t>н</a:t>
            </a:r>
            <a:r>
              <a:rPr dirty="0"/>
              <a:t>а  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70" dirty="0"/>
              <a:t>е</a:t>
            </a:r>
            <a:r>
              <a:rPr spc="-130" dirty="0"/>
              <a:t>д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25" dirty="0"/>
              <a:t>и</a:t>
            </a:r>
            <a:r>
              <a:rPr spc="-130" dirty="0"/>
              <a:t>ят</a:t>
            </a:r>
            <a:r>
              <a:rPr spc="-125" dirty="0"/>
              <a:t>и</a:t>
            </a:r>
            <a:r>
              <a:rPr spc="-130" dirty="0"/>
              <a:t>я</a:t>
            </a:r>
            <a:r>
              <a:rPr dirty="0"/>
              <a:t>х</a:t>
            </a:r>
            <a:r>
              <a:rPr spc="-215" dirty="0"/>
              <a:t> </a:t>
            </a:r>
            <a:r>
              <a:rPr spc="-160" dirty="0"/>
              <a:t>п</a:t>
            </a:r>
            <a:r>
              <a:rPr spc="-120" dirty="0"/>
              <a:t>рое</a:t>
            </a:r>
            <a:r>
              <a:rPr spc="-225" dirty="0"/>
              <a:t>к</a:t>
            </a:r>
            <a:r>
              <a:rPr spc="-155" dirty="0"/>
              <a:t>т</a:t>
            </a:r>
            <a:r>
              <a:rPr spc="-120" dirty="0"/>
              <a:t>о</a:t>
            </a:r>
            <a:r>
              <a:rPr dirty="0"/>
              <a:t>в</a:t>
            </a:r>
            <a:r>
              <a:rPr spc="-229" dirty="0"/>
              <a:t> </a:t>
            </a:r>
            <a:r>
              <a:rPr dirty="0"/>
              <a:t>/</a:t>
            </a:r>
            <a:r>
              <a:rPr spc="-225" dirty="0"/>
              <a:t> </a:t>
            </a:r>
            <a:r>
              <a:rPr spc="-95" dirty="0"/>
              <a:t>с</a:t>
            </a:r>
            <a:r>
              <a:rPr spc="-145" dirty="0"/>
              <a:t>о</a:t>
            </a:r>
            <a:r>
              <a:rPr spc="-250" dirty="0"/>
              <a:t>з</a:t>
            </a:r>
            <a:r>
              <a:rPr spc="-130" dirty="0"/>
              <a:t>д</a:t>
            </a:r>
            <a:r>
              <a:rPr spc="-120" dirty="0"/>
              <a:t>а</a:t>
            </a:r>
            <a:r>
              <a:rPr spc="-135" dirty="0"/>
              <a:t>нн</a:t>
            </a:r>
            <a:r>
              <a:rPr spc="-114" dirty="0"/>
              <a:t>ы</a:t>
            </a:r>
            <a:r>
              <a:rPr dirty="0"/>
              <a:t>х  </a:t>
            </a:r>
            <a:r>
              <a:rPr spc="-160" dirty="0"/>
              <a:t>п</a:t>
            </a:r>
            <a:r>
              <a:rPr spc="-170" dirty="0"/>
              <a:t>о</a:t>
            </a:r>
            <a:r>
              <a:rPr spc="-155" dirty="0"/>
              <a:t>т</a:t>
            </a:r>
            <a:r>
              <a:rPr spc="-120" dirty="0"/>
              <a:t>о</a:t>
            </a:r>
            <a:r>
              <a:rPr spc="-225" dirty="0"/>
              <a:t>к</a:t>
            </a:r>
            <a:r>
              <a:rPr spc="-120" dirty="0"/>
              <a:t>ов-обр</a:t>
            </a:r>
            <a:r>
              <a:rPr spc="-145" dirty="0"/>
              <a:t>а</a:t>
            </a:r>
            <a:r>
              <a:rPr spc="-204" dirty="0"/>
              <a:t>з</a:t>
            </a:r>
            <a:r>
              <a:rPr spc="-145" dirty="0"/>
              <a:t>ц</a:t>
            </a:r>
            <a:r>
              <a:rPr spc="-120" dirty="0"/>
              <a:t>о</a:t>
            </a:r>
            <a:r>
              <a:rPr dirty="0"/>
              <a:t>в</a:t>
            </a:r>
            <a:r>
              <a:rPr spc="-265" dirty="0"/>
              <a:t> </a:t>
            </a:r>
            <a:r>
              <a:rPr spc="-120" dirty="0"/>
              <a:t>(</a:t>
            </a:r>
            <a:r>
              <a:rPr spc="-155" dirty="0"/>
              <a:t>т</a:t>
            </a:r>
            <a:r>
              <a:rPr spc="-120" dirty="0"/>
              <a:t>ор</a:t>
            </a:r>
            <a:r>
              <a:rPr spc="-204" dirty="0"/>
              <a:t>г</a:t>
            </a:r>
            <a:r>
              <a:rPr spc="-120" dirty="0"/>
              <a:t>о</a:t>
            </a:r>
            <a:r>
              <a:rPr spc="-165" dirty="0"/>
              <a:t>в</a:t>
            </a:r>
            <a:r>
              <a:rPr spc="-105" dirty="0"/>
              <a:t>л</a:t>
            </a:r>
            <a:r>
              <a:rPr spc="-130" dirty="0"/>
              <a:t>я</a:t>
            </a:r>
            <a:r>
              <a:rPr dirty="0"/>
              <a:t>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72897" y="1113536"/>
            <a:ext cx="48469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 err="1" smtClean="0">
                <a:latin typeface="Arial"/>
                <a:cs typeface="Arial"/>
              </a:rPr>
              <a:t>Проект</a:t>
            </a:r>
            <a:r>
              <a:rPr sz="1600" b="1" dirty="0" smtClean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«Ввод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и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оприходование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нового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товара»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0584" y="1737360"/>
            <a:ext cx="8979535" cy="4267200"/>
            <a:chOff x="100584" y="1737360"/>
            <a:chExt cx="8979535" cy="42672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84" y="1737360"/>
              <a:ext cx="8979408" cy="4267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38872" y="4282439"/>
              <a:ext cx="1320165" cy="462280"/>
            </a:xfrm>
            <a:custGeom>
              <a:avLst/>
              <a:gdLst/>
              <a:ahLst/>
              <a:cxnLst/>
              <a:rect l="l" t="t" r="r" b="b"/>
              <a:pathLst>
                <a:path w="1320165" h="462279">
                  <a:moveTo>
                    <a:pt x="309372" y="309372"/>
                  </a:moveTo>
                  <a:lnTo>
                    <a:pt x="0" y="309372"/>
                  </a:lnTo>
                  <a:lnTo>
                    <a:pt x="0" y="461772"/>
                  </a:lnTo>
                  <a:lnTo>
                    <a:pt x="309372" y="461772"/>
                  </a:lnTo>
                  <a:lnTo>
                    <a:pt x="309372" y="309372"/>
                  </a:lnTo>
                  <a:close/>
                </a:path>
                <a:path w="1320165" h="462279">
                  <a:moveTo>
                    <a:pt x="957072" y="150876"/>
                  </a:moveTo>
                  <a:lnTo>
                    <a:pt x="647700" y="150876"/>
                  </a:lnTo>
                  <a:lnTo>
                    <a:pt x="647700" y="303276"/>
                  </a:lnTo>
                  <a:lnTo>
                    <a:pt x="957072" y="303276"/>
                  </a:lnTo>
                  <a:lnTo>
                    <a:pt x="957072" y="150876"/>
                  </a:lnTo>
                  <a:close/>
                </a:path>
                <a:path w="1320165" h="462279">
                  <a:moveTo>
                    <a:pt x="1319784" y="0"/>
                  </a:moveTo>
                  <a:lnTo>
                    <a:pt x="1010412" y="0"/>
                  </a:lnTo>
                  <a:lnTo>
                    <a:pt x="1010412" y="152400"/>
                  </a:lnTo>
                  <a:lnTo>
                    <a:pt x="1319784" y="152400"/>
                  </a:lnTo>
                  <a:lnTo>
                    <a:pt x="13197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72897" y="6201993"/>
            <a:ext cx="6356350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b="1" spc="-15" dirty="0">
                <a:solidFill>
                  <a:srgbClr val="7E7E7E"/>
                </a:solidFill>
                <a:latin typeface="Arial"/>
                <a:cs typeface="Arial"/>
              </a:rPr>
              <a:t>Расчетный</a:t>
            </a:r>
            <a:r>
              <a:rPr sz="1400" b="1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7E7E7E"/>
                </a:solidFill>
                <a:latin typeface="Arial"/>
                <a:cs typeface="Arial"/>
              </a:rPr>
              <a:t>экономический</a:t>
            </a:r>
            <a:r>
              <a:rPr sz="1400" b="1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7E7E7E"/>
                </a:solidFill>
                <a:latin typeface="Arial"/>
                <a:cs typeface="Arial"/>
              </a:rPr>
              <a:t>эффект</a:t>
            </a:r>
            <a:r>
              <a:rPr sz="1400" b="1" spc="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E7E7E"/>
                </a:solidFill>
                <a:latin typeface="Arial"/>
                <a:cs typeface="Arial"/>
              </a:rPr>
              <a:t>(по</a:t>
            </a:r>
            <a:r>
              <a:rPr sz="1400" b="1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7E7E7E"/>
                </a:solidFill>
                <a:latin typeface="Arial"/>
                <a:cs typeface="Arial"/>
              </a:rPr>
              <a:t>выручке)</a:t>
            </a:r>
            <a:r>
              <a:rPr sz="1400" b="1" spc="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E7E7E"/>
                </a:solidFill>
                <a:latin typeface="Arial"/>
                <a:cs typeface="Arial"/>
              </a:rPr>
              <a:t>–</a:t>
            </a:r>
            <a:r>
              <a:rPr sz="1400" b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7E7E7E"/>
                </a:solidFill>
                <a:latin typeface="Arial"/>
                <a:cs typeface="Arial"/>
              </a:rPr>
              <a:t>99</a:t>
            </a:r>
            <a:r>
              <a:rPr sz="1400" b="1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7E7E7E"/>
                </a:solidFill>
                <a:latin typeface="Arial"/>
                <a:cs typeface="Arial"/>
              </a:rPr>
              <a:t>123,2</a:t>
            </a:r>
            <a:r>
              <a:rPr sz="1400" b="1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7E7E7E"/>
                </a:solidFill>
                <a:latin typeface="Arial"/>
                <a:cs typeface="Arial"/>
              </a:rPr>
              <a:t>руб.</a:t>
            </a:r>
            <a:r>
              <a:rPr sz="1400" b="1" spc="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E7E7E"/>
                </a:solidFill>
                <a:latin typeface="Arial"/>
                <a:cs typeface="Arial"/>
              </a:rPr>
              <a:t>в </a:t>
            </a:r>
            <a:r>
              <a:rPr sz="1400" b="1" spc="-5" dirty="0">
                <a:solidFill>
                  <a:srgbClr val="7E7E7E"/>
                </a:solidFill>
                <a:latin typeface="Arial"/>
                <a:cs typeface="Arial"/>
              </a:rPr>
              <a:t>смену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10</a:t>
            </a:fld>
            <a:endParaRPr spc="-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365" y="171420"/>
            <a:ext cx="3453073" cy="6121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9364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463540" y="6554723"/>
            <a:ext cx="1903730" cy="277495"/>
          </a:xfrm>
          <a:custGeom>
            <a:avLst/>
            <a:gdLst/>
            <a:ahLst/>
            <a:cxnLst/>
            <a:rect l="l" t="t" r="r" b="b"/>
            <a:pathLst>
              <a:path w="1903729" h="277495">
                <a:moveTo>
                  <a:pt x="1903475" y="0"/>
                </a:moveTo>
                <a:lnTo>
                  <a:pt x="0" y="0"/>
                </a:lnTo>
                <a:lnTo>
                  <a:pt x="0" y="277367"/>
                </a:lnTo>
                <a:lnTo>
                  <a:pt x="1903475" y="277367"/>
                </a:lnTo>
                <a:lnTo>
                  <a:pt x="19034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4494" y="48006"/>
            <a:ext cx="3787775" cy="84899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pc="-210" dirty="0"/>
              <a:t>Р</a:t>
            </a:r>
            <a:r>
              <a:rPr spc="-170" dirty="0"/>
              <a:t>е</a:t>
            </a:r>
            <a:r>
              <a:rPr spc="-225" dirty="0"/>
              <a:t>з</a:t>
            </a:r>
            <a:r>
              <a:rPr spc="-175" dirty="0"/>
              <a:t>у</a:t>
            </a:r>
            <a:r>
              <a:rPr spc="-105" dirty="0"/>
              <a:t>л</a:t>
            </a:r>
            <a:r>
              <a:rPr spc="-285" dirty="0"/>
              <a:t>ь</a:t>
            </a:r>
            <a:r>
              <a:rPr spc="-155" dirty="0"/>
              <a:t>т</a:t>
            </a:r>
            <a:r>
              <a:rPr spc="-170" dirty="0"/>
              <a:t>а</a:t>
            </a:r>
            <a:r>
              <a:rPr spc="-130" dirty="0"/>
              <a:t>т</a:t>
            </a:r>
            <a:r>
              <a:rPr spc="5" dirty="0"/>
              <a:t>ы</a:t>
            </a:r>
            <a:r>
              <a:rPr spc="-235" dirty="0"/>
              <a:t> </a:t>
            </a:r>
            <a:r>
              <a:rPr spc="-120" dirty="0"/>
              <a:t>реа</a:t>
            </a:r>
            <a:r>
              <a:rPr spc="-105" dirty="0"/>
              <a:t>л</a:t>
            </a:r>
            <a:r>
              <a:rPr spc="-125" dirty="0"/>
              <a:t>и</a:t>
            </a:r>
            <a:r>
              <a:rPr spc="-225" dirty="0"/>
              <a:t>з</a:t>
            </a:r>
            <a:r>
              <a:rPr spc="-120" dirty="0"/>
              <a:t>о</a:t>
            </a:r>
            <a:r>
              <a:rPr spc="-145" dirty="0"/>
              <a:t>в</a:t>
            </a:r>
            <a:r>
              <a:rPr spc="-120" dirty="0"/>
              <a:t>а</a:t>
            </a:r>
            <a:r>
              <a:rPr spc="-135" dirty="0"/>
              <a:t>н</a:t>
            </a:r>
            <a:r>
              <a:rPr spc="-145" dirty="0"/>
              <a:t>н</a:t>
            </a:r>
            <a:r>
              <a:rPr spc="-114" dirty="0"/>
              <a:t>ы</a:t>
            </a:r>
            <a:r>
              <a:rPr dirty="0"/>
              <a:t>х</a:t>
            </a:r>
            <a:r>
              <a:rPr spc="-265" dirty="0"/>
              <a:t> </a:t>
            </a:r>
            <a:r>
              <a:rPr spc="-135" dirty="0"/>
              <a:t>н</a:t>
            </a:r>
            <a:r>
              <a:rPr dirty="0"/>
              <a:t>а  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70" dirty="0"/>
              <a:t>е</a:t>
            </a:r>
            <a:r>
              <a:rPr spc="-130" dirty="0"/>
              <a:t>д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25" dirty="0"/>
              <a:t>и</a:t>
            </a:r>
            <a:r>
              <a:rPr spc="-130" dirty="0"/>
              <a:t>ят</a:t>
            </a:r>
            <a:r>
              <a:rPr spc="-125" dirty="0"/>
              <a:t>и</a:t>
            </a:r>
            <a:r>
              <a:rPr spc="-130" dirty="0"/>
              <a:t>я</a:t>
            </a:r>
            <a:r>
              <a:rPr dirty="0"/>
              <a:t>х</a:t>
            </a:r>
            <a:r>
              <a:rPr spc="-215" dirty="0"/>
              <a:t> </a:t>
            </a:r>
            <a:r>
              <a:rPr spc="-160" dirty="0"/>
              <a:t>п</a:t>
            </a:r>
            <a:r>
              <a:rPr spc="-120" dirty="0"/>
              <a:t>рое</a:t>
            </a:r>
            <a:r>
              <a:rPr spc="-225" dirty="0"/>
              <a:t>к</a:t>
            </a:r>
            <a:r>
              <a:rPr spc="-155" dirty="0"/>
              <a:t>т</a:t>
            </a:r>
            <a:r>
              <a:rPr spc="-120" dirty="0"/>
              <a:t>о</a:t>
            </a:r>
            <a:r>
              <a:rPr dirty="0"/>
              <a:t>в</a:t>
            </a:r>
            <a:r>
              <a:rPr spc="-229" dirty="0"/>
              <a:t> </a:t>
            </a:r>
            <a:r>
              <a:rPr dirty="0"/>
              <a:t>/</a:t>
            </a:r>
            <a:r>
              <a:rPr spc="-225" dirty="0"/>
              <a:t> </a:t>
            </a:r>
            <a:r>
              <a:rPr spc="-95" dirty="0"/>
              <a:t>с</a:t>
            </a:r>
            <a:r>
              <a:rPr spc="-145" dirty="0"/>
              <a:t>о</a:t>
            </a:r>
            <a:r>
              <a:rPr spc="-250" dirty="0"/>
              <a:t>з</a:t>
            </a:r>
            <a:r>
              <a:rPr spc="-130" dirty="0"/>
              <a:t>д</a:t>
            </a:r>
            <a:r>
              <a:rPr spc="-120" dirty="0"/>
              <a:t>а</a:t>
            </a:r>
            <a:r>
              <a:rPr spc="-135" dirty="0"/>
              <a:t>нн</a:t>
            </a:r>
            <a:r>
              <a:rPr spc="-114" dirty="0"/>
              <a:t>ы</a:t>
            </a:r>
            <a:r>
              <a:rPr dirty="0"/>
              <a:t>х  </a:t>
            </a:r>
            <a:r>
              <a:rPr spc="-160" dirty="0"/>
              <a:t>п</a:t>
            </a:r>
            <a:r>
              <a:rPr spc="-170" dirty="0"/>
              <a:t>о</a:t>
            </a:r>
            <a:r>
              <a:rPr spc="-155" dirty="0"/>
              <a:t>т</a:t>
            </a:r>
            <a:r>
              <a:rPr spc="-120" dirty="0"/>
              <a:t>о</a:t>
            </a:r>
            <a:r>
              <a:rPr spc="-225" dirty="0"/>
              <a:t>к</a:t>
            </a:r>
            <a:r>
              <a:rPr spc="-120" dirty="0"/>
              <a:t>ов-обр</a:t>
            </a:r>
            <a:r>
              <a:rPr spc="-145" dirty="0"/>
              <a:t>а</a:t>
            </a:r>
            <a:r>
              <a:rPr spc="-204" dirty="0"/>
              <a:t>з</a:t>
            </a:r>
            <a:r>
              <a:rPr spc="-145" dirty="0"/>
              <a:t>ц</a:t>
            </a:r>
            <a:r>
              <a:rPr spc="-120" dirty="0"/>
              <a:t>о</a:t>
            </a:r>
            <a:r>
              <a:rPr dirty="0"/>
              <a:t>в</a:t>
            </a:r>
            <a:r>
              <a:rPr spc="-265" dirty="0"/>
              <a:t> </a:t>
            </a:r>
            <a:r>
              <a:rPr spc="-120" dirty="0"/>
              <a:t>(</a:t>
            </a:r>
            <a:r>
              <a:rPr spc="-155" dirty="0"/>
              <a:t>т</a:t>
            </a:r>
            <a:r>
              <a:rPr spc="-120" dirty="0"/>
              <a:t>ор</a:t>
            </a:r>
            <a:r>
              <a:rPr spc="-204" dirty="0"/>
              <a:t>г</a:t>
            </a:r>
            <a:r>
              <a:rPr spc="-120" dirty="0"/>
              <a:t>о</a:t>
            </a:r>
            <a:r>
              <a:rPr spc="-165" dirty="0"/>
              <a:t>в</a:t>
            </a:r>
            <a:r>
              <a:rPr spc="-105" dirty="0"/>
              <a:t>л</a:t>
            </a:r>
            <a:r>
              <a:rPr spc="-130" dirty="0"/>
              <a:t>я</a:t>
            </a:r>
            <a:r>
              <a:rPr dirty="0"/>
              <a:t>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72897" y="1113536"/>
            <a:ext cx="38017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Проект</a:t>
            </a:r>
            <a:r>
              <a:rPr sz="1600" b="1" spc="-15" dirty="0">
                <a:latin typeface="Arial"/>
                <a:cs typeface="Arial"/>
              </a:rPr>
              <a:t> «Отгрузка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товаров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клиентам»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2296" y="1737360"/>
            <a:ext cx="8979535" cy="4267200"/>
            <a:chOff x="82296" y="1737360"/>
            <a:chExt cx="8979535" cy="42672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96" y="1737360"/>
              <a:ext cx="8979408" cy="4267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661148" y="4171187"/>
              <a:ext cx="1278890" cy="893444"/>
            </a:xfrm>
            <a:custGeom>
              <a:avLst/>
              <a:gdLst/>
              <a:ahLst/>
              <a:cxnLst/>
              <a:rect l="l" t="t" r="r" b="b"/>
              <a:pathLst>
                <a:path w="1278890" h="893445">
                  <a:moveTo>
                    <a:pt x="309372" y="740664"/>
                  </a:moveTo>
                  <a:lnTo>
                    <a:pt x="0" y="740664"/>
                  </a:lnTo>
                  <a:lnTo>
                    <a:pt x="0" y="893064"/>
                  </a:lnTo>
                  <a:lnTo>
                    <a:pt x="309372" y="893064"/>
                  </a:lnTo>
                  <a:lnTo>
                    <a:pt x="309372" y="740664"/>
                  </a:lnTo>
                  <a:close/>
                </a:path>
                <a:path w="1278890" h="893445">
                  <a:moveTo>
                    <a:pt x="934212" y="262128"/>
                  </a:moveTo>
                  <a:lnTo>
                    <a:pt x="624840" y="262128"/>
                  </a:lnTo>
                  <a:lnTo>
                    <a:pt x="624840" y="414528"/>
                  </a:lnTo>
                  <a:lnTo>
                    <a:pt x="934212" y="414528"/>
                  </a:lnTo>
                  <a:lnTo>
                    <a:pt x="934212" y="262128"/>
                  </a:lnTo>
                  <a:close/>
                </a:path>
                <a:path w="1278890" h="893445">
                  <a:moveTo>
                    <a:pt x="1278636" y="0"/>
                  </a:moveTo>
                  <a:lnTo>
                    <a:pt x="969264" y="0"/>
                  </a:lnTo>
                  <a:lnTo>
                    <a:pt x="969264" y="152400"/>
                  </a:lnTo>
                  <a:lnTo>
                    <a:pt x="1278636" y="152400"/>
                  </a:lnTo>
                  <a:lnTo>
                    <a:pt x="12786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72897" y="6185103"/>
            <a:ext cx="63074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7E7E7E"/>
                </a:solidFill>
                <a:latin typeface="Arial"/>
                <a:cs typeface="Arial"/>
              </a:rPr>
              <a:t>Расчетный</a:t>
            </a:r>
            <a:r>
              <a:rPr sz="1400" b="1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7E7E7E"/>
                </a:solidFill>
                <a:latin typeface="Arial"/>
                <a:cs typeface="Arial"/>
              </a:rPr>
              <a:t>экономический</a:t>
            </a:r>
            <a:r>
              <a:rPr sz="1400" b="1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7E7E7E"/>
                </a:solidFill>
                <a:latin typeface="Arial"/>
                <a:cs typeface="Arial"/>
              </a:rPr>
              <a:t>эффект</a:t>
            </a:r>
            <a:r>
              <a:rPr sz="1400" b="1" spc="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E7E7E"/>
                </a:solidFill>
                <a:latin typeface="Arial"/>
                <a:cs typeface="Arial"/>
              </a:rPr>
              <a:t>(по</a:t>
            </a:r>
            <a:r>
              <a:rPr sz="1400" b="1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7E7E7E"/>
                </a:solidFill>
                <a:latin typeface="Arial"/>
                <a:cs typeface="Arial"/>
              </a:rPr>
              <a:t>выручке)</a:t>
            </a:r>
            <a:r>
              <a:rPr sz="1400" b="1" spc="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E7E7E"/>
                </a:solidFill>
                <a:latin typeface="Arial"/>
                <a:cs typeface="Arial"/>
              </a:rPr>
              <a:t>–</a:t>
            </a:r>
            <a:r>
              <a:rPr sz="1400" b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7E7E7E"/>
                </a:solidFill>
                <a:latin typeface="Arial"/>
                <a:cs typeface="Arial"/>
              </a:rPr>
              <a:t>106</a:t>
            </a:r>
            <a:r>
              <a:rPr sz="1400" b="1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7E7E7E"/>
                </a:solidFill>
                <a:latin typeface="Arial"/>
                <a:cs typeface="Arial"/>
              </a:rPr>
              <a:t>500</a:t>
            </a:r>
            <a:r>
              <a:rPr sz="1400" b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7E7E7E"/>
                </a:solidFill>
                <a:latin typeface="Arial"/>
                <a:cs typeface="Arial"/>
              </a:rPr>
              <a:t>руб.</a:t>
            </a:r>
            <a:r>
              <a:rPr sz="1400" b="1" spc="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E7E7E"/>
                </a:solidFill>
                <a:latin typeface="Arial"/>
                <a:cs typeface="Arial"/>
              </a:rPr>
              <a:t>в</a:t>
            </a:r>
            <a:r>
              <a:rPr sz="1400" b="1" spc="-5" dirty="0">
                <a:solidFill>
                  <a:srgbClr val="7E7E7E"/>
                </a:solidFill>
                <a:latin typeface="Arial"/>
                <a:cs typeface="Arial"/>
              </a:rPr>
              <a:t> смену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44357" y="6582673"/>
            <a:ext cx="19621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-5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1200" b="1" spc="-5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05057"/>
            <a:ext cx="3409522" cy="6044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9364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463540" y="6554723"/>
            <a:ext cx="1903730" cy="277495"/>
          </a:xfrm>
          <a:custGeom>
            <a:avLst/>
            <a:gdLst/>
            <a:ahLst/>
            <a:cxnLst/>
            <a:rect l="l" t="t" r="r" b="b"/>
            <a:pathLst>
              <a:path w="1903729" h="277495">
                <a:moveTo>
                  <a:pt x="1903475" y="0"/>
                </a:moveTo>
                <a:lnTo>
                  <a:pt x="0" y="0"/>
                </a:lnTo>
                <a:lnTo>
                  <a:pt x="0" y="277367"/>
                </a:lnTo>
                <a:lnTo>
                  <a:pt x="1903475" y="277367"/>
                </a:lnTo>
                <a:lnTo>
                  <a:pt x="19034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4494" y="48006"/>
            <a:ext cx="3787775" cy="84899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pc="-210" dirty="0"/>
              <a:t>Р</a:t>
            </a:r>
            <a:r>
              <a:rPr spc="-170" dirty="0"/>
              <a:t>е</a:t>
            </a:r>
            <a:r>
              <a:rPr spc="-225" dirty="0"/>
              <a:t>з</a:t>
            </a:r>
            <a:r>
              <a:rPr spc="-175" dirty="0"/>
              <a:t>у</a:t>
            </a:r>
            <a:r>
              <a:rPr spc="-105" dirty="0"/>
              <a:t>л</a:t>
            </a:r>
            <a:r>
              <a:rPr spc="-285" dirty="0"/>
              <a:t>ь</a:t>
            </a:r>
            <a:r>
              <a:rPr spc="-155" dirty="0"/>
              <a:t>т</a:t>
            </a:r>
            <a:r>
              <a:rPr spc="-170" dirty="0"/>
              <a:t>а</a:t>
            </a:r>
            <a:r>
              <a:rPr spc="-130" dirty="0"/>
              <a:t>т</a:t>
            </a:r>
            <a:r>
              <a:rPr spc="5" dirty="0"/>
              <a:t>ы</a:t>
            </a:r>
            <a:r>
              <a:rPr spc="-235" dirty="0"/>
              <a:t> </a:t>
            </a:r>
            <a:r>
              <a:rPr spc="-120" dirty="0"/>
              <a:t>реа</a:t>
            </a:r>
            <a:r>
              <a:rPr spc="-105" dirty="0"/>
              <a:t>л</a:t>
            </a:r>
            <a:r>
              <a:rPr spc="-125" dirty="0"/>
              <a:t>и</a:t>
            </a:r>
            <a:r>
              <a:rPr spc="-225" dirty="0"/>
              <a:t>з</a:t>
            </a:r>
            <a:r>
              <a:rPr spc="-120" dirty="0"/>
              <a:t>о</a:t>
            </a:r>
            <a:r>
              <a:rPr spc="-145" dirty="0"/>
              <a:t>в</a:t>
            </a:r>
            <a:r>
              <a:rPr spc="-120" dirty="0"/>
              <a:t>а</a:t>
            </a:r>
            <a:r>
              <a:rPr spc="-135" dirty="0"/>
              <a:t>н</a:t>
            </a:r>
            <a:r>
              <a:rPr spc="-145" dirty="0"/>
              <a:t>н</a:t>
            </a:r>
            <a:r>
              <a:rPr spc="-114" dirty="0"/>
              <a:t>ы</a:t>
            </a:r>
            <a:r>
              <a:rPr dirty="0"/>
              <a:t>х</a:t>
            </a:r>
            <a:r>
              <a:rPr spc="-265" dirty="0"/>
              <a:t> </a:t>
            </a:r>
            <a:r>
              <a:rPr spc="-135" dirty="0"/>
              <a:t>н</a:t>
            </a:r>
            <a:r>
              <a:rPr dirty="0"/>
              <a:t>а  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70" dirty="0"/>
              <a:t>е</a:t>
            </a:r>
            <a:r>
              <a:rPr spc="-130" dirty="0"/>
              <a:t>д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25" dirty="0"/>
              <a:t>и</a:t>
            </a:r>
            <a:r>
              <a:rPr spc="-130" dirty="0"/>
              <a:t>ят</a:t>
            </a:r>
            <a:r>
              <a:rPr spc="-125" dirty="0"/>
              <a:t>и</a:t>
            </a:r>
            <a:r>
              <a:rPr spc="-130" dirty="0"/>
              <a:t>я</a:t>
            </a:r>
            <a:r>
              <a:rPr dirty="0"/>
              <a:t>х</a:t>
            </a:r>
            <a:r>
              <a:rPr spc="-215" dirty="0"/>
              <a:t> </a:t>
            </a:r>
            <a:r>
              <a:rPr spc="-160" dirty="0"/>
              <a:t>п</a:t>
            </a:r>
            <a:r>
              <a:rPr spc="-120" dirty="0"/>
              <a:t>рое</a:t>
            </a:r>
            <a:r>
              <a:rPr spc="-225" dirty="0"/>
              <a:t>к</a:t>
            </a:r>
            <a:r>
              <a:rPr spc="-155" dirty="0"/>
              <a:t>т</a:t>
            </a:r>
            <a:r>
              <a:rPr spc="-120" dirty="0"/>
              <a:t>о</a:t>
            </a:r>
            <a:r>
              <a:rPr dirty="0"/>
              <a:t>в</a:t>
            </a:r>
            <a:r>
              <a:rPr spc="-229" dirty="0"/>
              <a:t> </a:t>
            </a:r>
            <a:r>
              <a:rPr dirty="0"/>
              <a:t>/</a:t>
            </a:r>
            <a:r>
              <a:rPr spc="-225" dirty="0"/>
              <a:t> </a:t>
            </a:r>
            <a:r>
              <a:rPr spc="-95" dirty="0"/>
              <a:t>с</a:t>
            </a:r>
            <a:r>
              <a:rPr spc="-145" dirty="0"/>
              <a:t>о</a:t>
            </a:r>
            <a:r>
              <a:rPr spc="-250" dirty="0"/>
              <a:t>з</a:t>
            </a:r>
            <a:r>
              <a:rPr spc="-130" dirty="0"/>
              <a:t>д</a:t>
            </a:r>
            <a:r>
              <a:rPr spc="-120" dirty="0"/>
              <a:t>а</a:t>
            </a:r>
            <a:r>
              <a:rPr spc="-135" dirty="0"/>
              <a:t>нн</a:t>
            </a:r>
            <a:r>
              <a:rPr spc="-114" dirty="0"/>
              <a:t>ы</a:t>
            </a:r>
            <a:r>
              <a:rPr dirty="0"/>
              <a:t>х  </a:t>
            </a:r>
            <a:r>
              <a:rPr spc="-160" dirty="0"/>
              <a:t>п</a:t>
            </a:r>
            <a:r>
              <a:rPr spc="-170" dirty="0"/>
              <a:t>о</a:t>
            </a:r>
            <a:r>
              <a:rPr spc="-155" dirty="0"/>
              <a:t>т</a:t>
            </a:r>
            <a:r>
              <a:rPr spc="-120" dirty="0"/>
              <a:t>о</a:t>
            </a:r>
            <a:r>
              <a:rPr spc="-225" dirty="0"/>
              <a:t>к</a:t>
            </a:r>
            <a:r>
              <a:rPr spc="-120" dirty="0"/>
              <a:t>ов-обр</a:t>
            </a:r>
            <a:r>
              <a:rPr spc="-145" dirty="0"/>
              <a:t>а</a:t>
            </a:r>
            <a:r>
              <a:rPr spc="-204" dirty="0"/>
              <a:t>з</a:t>
            </a:r>
            <a:r>
              <a:rPr spc="-145" dirty="0"/>
              <a:t>ц</a:t>
            </a:r>
            <a:r>
              <a:rPr spc="-120" dirty="0"/>
              <a:t>о</a:t>
            </a:r>
            <a:r>
              <a:rPr dirty="0"/>
              <a:t>в</a:t>
            </a:r>
            <a:r>
              <a:rPr spc="-265" dirty="0"/>
              <a:t> </a:t>
            </a:r>
            <a:r>
              <a:rPr spc="-120" dirty="0"/>
              <a:t>(</a:t>
            </a:r>
            <a:r>
              <a:rPr spc="-155" dirty="0"/>
              <a:t>т</a:t>
            </a:r>
            <a:r>
              <a:rPr spc="-120" dirty="0"/>
              <a:t>ор</a:t>
            </a:r>
            <a:r>
              <a:rPr spc="-204" dirty="0"/>
              <a:t>г</a:t>
            </a:r>
            <a:r>
              <a:rPr spc="-120" dirty="0"/>
              <a:t>о</a:t>
            </a:r>
            <a:r>
              <a:rPr spc="-165" dirty="0"/>
              <a:t>в</a:t>
            </a:r>
            <a:r>
              <a:rPr spc="-105" dirty="0"/>
              <a:t>л</a:t>
            </a:r>
            <a:r>
              <a:rPr spc="-130" dirty="0"/>
              <a:t>я</a:t>
            </a:r>
            <a:r>
              <a:rPr dirty="0"/>
              <a:t>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72897" y="1113536"/>
            <a:ext cx="81045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 err="1" smtClean="0">
                <a:latin typeface="Arial"/>
                <a:cs typeface="Arial"/>
              </a:rPr>
              <a:t>Проект</a:t>
            </a:r>
            <a:r>
              <a:rPr sz="1600" b="1" spc="10" dirty="0" smtClean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«Оптимизация</a:t>
            </a:r>
            <a:r>
              <a:rPr sz="1600" b="1" spc="7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процесса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привлечения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клиентов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и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развития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отношений»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3" y="1737360"/>
            <a:ext cx="9064752" cy="445008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72897" y="6185103"/>
            <a:ext cx="42932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7E7E7E"/>
                </a:solidFill>
                <a:latin typeface="Arial"/>
                <a:cs typeface="Arial"/>
              </a:rPr>
              <a:t>Годовой</a:t>
            </a:r>
            <a:r>
              <a:rPr sz="1400" b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7E7E7E"/>
                </a:solidFill>
                <a:latin typeface="Arial"/>
                <a:cs typeface="Arial"/>
              </a:rPr>
              <a:t>экономический</a:t>
            </a:r>
            <a:r>
              <a:rPr sz="1400" b="1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7E7E7E"/>
                </a:solidFill>
                <a:latin typeface="Arial"/>
                <a:cs typeface="Arial"/>
              </a:rPr>
              <a:t>эффект</a:t>
            </a:r>
            <a:r>
              <a:rPr sz="1400" b="1" spc="-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E7E7E"/>
                </a:solidFill>
                <a:latin typeface="Arial"/>
                <a:cs typeface="Arial"/>
              </a:rPr>
              <a:t>–</a:t>
            </a:r>
            <a:r>
              <a:rPr sz="1400" b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E7E7E"/>
                </a:solidFill>
                <a:latin typeface="Arial"/>
                <a:cs typeface="Arial"/>
              </a:rPr>
              <a:t>6</a:t>
            </a:r>
            <a:r>
              <a:rPr sz="1400" b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E7E7E"/>
                </a:solidFill>
                <a:latin typeface="Arial"/>
                <a:cs typeface="Arial"/>
              </a:rPr>
              <a:t>422</a:t>
            </a:r>
            <a:r>
              <a:rPr sz="1400" b="1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E7E7E"/>
                </a:solidFill>
                <a:latin typeface="Arial"/>
                <a:cs typeface="Arial"/>
              </a:rPr>
              <a:t>000</a:t>
            </a:r>
            <a:r>
              <a:rPr sz="1400" b="1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7E7E7E"/>
                </a:solidFill>
                <a:latin typeface="Arial"/>
                <a:cs typeface="Arial"/>
              </a:rPr>
              <a:t>руб.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78751"/>
            <a:ext cx="3294851" cy="58414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4494" y="177545"/>
            <a:ext cx="410972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pc="-210" dirty="0"/>
              <a:t>Р</a:t>
            </a:r>
            <a:r>
              <a:rPr spc="-120" dirty="0"/>
              <a:t>еа</a:t>
            </a:r>
            <a:r>
              <a:rPr spc="-105" dirty="0"/>
              <a:t>л</a:t>
            </a:r>
            <a:r>
              <a:rPr spc="-125" dirty="0"/>
              <a:t>и</a:t>
            </a:r>
            <a:r>
              <a:rPr spc="-225" dirty="0"/>
              <a:t>з</a:t>
            </a:r>
            <a:r>
              <a:rPr spc="-120" dirty="0"/>
              <a:t>о</a:t>
            </a:r>
            <a:r>
              <a:rPr spc="-145" dirty="0"/>
              <a:t>в</a:t>
            </a:r>
            <a:r>
              <a:rPr spc="-120" dirty="0"/>
              <a:t>а</a:t>
            </a:r>
            <a:r>
              <a:rPr spc="-135" dirty="0"/>
              <a:t>нн</a:t>
            </a:r>
            <a:r>
              <a:rPr spc="-130" dirty="0"/>
              <a:t>ы</a:t>
            </a:r>
            <a:r>
              <a:rPr dirty="0"/>
              <a:t>е</a:t>
            </a:r>
            <a:r>
              <a:rPr spc="-254" dirty="0"/>
              <a:t> </a:t>
            </a:r>
            <a:r>
              <a:rPr spc="-120" dirty="0"/>
              <a:t>реше</a:t>
            </a:r>
            <a:r>
              <a:rPr spc="-135" dirty="0"/>
              <a:t>н</a:t>
            </a:r>
            <a:r>
              <a:rPr spc="-125" dirty="0"/>
              <a:t>и</a:t>
            </a:r>
            <a:r>
              <a:rPr dirty="0"/>
              <a:t>я</a:t>
            </a:r>
            <a:r>
              <a:rPr spc="-250" dirty="0"/>
              <a:t> </a:t>
            </a:r>
            <a:r>
              <a:rPr dirty="0"/>
              <a:t>в</a:t>
            </a:r>
            <a:r>
              <a:rPr spc="-220" dirty="0"/>
              <a:t> </a:t>
            </a:r>
            <a:r>
              <a:rPr spc="-160" dirty="0"/>
              <a:t>п</a:t>
            </a:r>
            <a:r>
              <a:rPr spc="-120" dirty="0"/>
              <a:t>рое</a:t>
            </a:r>
            <a:r>
              <a:rPr spc="-225" dirty="0"/>
              <a:t>к</a:t>
            </a:r>
            <a:r>
              <a:rPr spc="-155" dirty="0"/>
              <a:t>т</a:t>
            </a:r>
            <a:r>
              <a:rPr spc="-120" dirty="0"/>
              <a:t>а</a:t>
            </a:r>
            <a:r>
              <a:rPr dirty="0"/>
              <a:t>х  </a:t>
            </a:r>
            <a:r>
              <a:rPr spc="-114" dirty="0"/>
              <a:t>повышения</a:t>
            </a:r>
            <a:r>
              <a:rPr spc="-229" dirty="0"/>
              <a:t> </a:t>
            </a:r>
            <a:r>
              <a:rPr spc="-135" dirty="0"/>
              <a:t>производительности</a:t>
            </a:r>
            <a:r>
              <a:rPr spc="-250" dirty="0"/>
              <a:t> </a:t>
            </a:r>
            <a:r>
              <a:rPr spc="-120" dirty="0"/>
              <a:t>труда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587" y="1434083"/>
            <a:ext cx="8237104" cy="430987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38" y="247299"/>
            <a:ext cx="3124200" cy="55389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4494" y="177545"/>
            <a:ext cx="410972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z="2000" spc="-210" dirty="0">
                <a:solidFill>
                  <a:srgbClr val="1F487C"/>
                </a:solidFill>
                <a:latin typeface="Microsoft Sans Serif"/>
                <a:cs typeface="Microsoft Sans Serif"/>
              </a:rPr>
              <a:t>Р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еа</a:t>
            </a:r>
            <a:r>
              <a:rPr sz="2000" spc="-105" dirty="0">
                <a:solidFill>
                  <a:srgbClr val="1F487C"/>
                </a:solidFill>
                <a:latin typeface="Microsoft Sans Serif"/>
                <a:cs typeface="Microsoft Sans Serif"/>
              </a:rPr>
              <a:t>л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з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о</a:t>
            </a:r>
            <a:r>
              <a:rPr sz="2000" spc="-145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нн</a:t>
            </a:r>
            <a:r>
              <a:rPr sz="2000" spc="-130" dirty="0">
                <a:solidFill>
                  <a:srgbClr val="1F487C"/>
                </a:solidFill>
                <a:latin typeface="Microsoft Sans Serif"/>
                <a:cs typeface="Microsoft Sans Serif"/>
              </a:rPr>
              <a:t>ы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е</a:t>
            </a:r>
            <a:r>
              <a:rPr sz="2000" spc="-254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реше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я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22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solidFill>
                  <a:srgbClr val="1F487C"/>
                </a:solidFill>
                <a:latin typeface="Microsoft Sans Serif"/>
                <a:cs typeface="Microsoft Sans Serif"/>
              </a:rPr>
              <a:t>п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рое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к</a:t>
            </a:r>
            <a:r>
              <a:rPr sz="2000" spc="-155" dirty="0">
                <a:solidFill>
                  <a:srgbClr val="1F487C"/>
                </a:solidFill>
                <a:latin typeface="Microsoft Sans Serif"/>
                <a:cs typeface="Microsoft Sans Serif"/>
              </a:rPr>
              <a:t>т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х  </a:t>
            </a:r>
            <a:r>
              <a:rPr sz="2000" spc="-114" dirty="0">
                <a:solidFill>
                  <a:srgbClr val="1F487C"/>
                </a:solidFill>
                <a:latin typeface="Microsoft Sans Serif"/>
                <a:cs typeface="Microsoft Sans Serif"/>
              </a:rPr>
              <a:t>повышения</a:t>
            </a:r>
            <a:r>
              <a:rPr sz="2000" spc="-229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производительности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труда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692" y="1726692"/>
            <a:ext cx="8839200" cy="43525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90880" y="1051686"/>
            <a:ext cx="340867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Стандартизированная</a:t>
            </a:r>
            <a:r>
              <a:rPr sz="1800" b="1" spc="3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1F487C"/>
                </a:solidFill>
                <a:latin typeface="Arial"/>
                <a:cs typeface="Arial"/>
              </a:rPr>
              <a:t>работа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14" y="237227"/>
            <a:ext cx="2972466" cy="52699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4494" y="177545"/>
            <a:ext cx="410972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pc="-210" dirty="0"/>
              <a:t>Р</a:t>
            </a:r>
            <a:r>
              <a:rPr spc="-120" dirty="0"/>
              <a:t>еа</a:t>
            </a:r>
            <a:r>
              <a:rPr spc="-105" dirty="0"/>
              <a:t>л</a:t>
            </a:r>
            <a:r>
              <a:rPr spc="-125" dirty="0"/>
              <a:t>и</a:t>
            </a:r>
            <a:r>
              <a:rPr spc="-225" dirty="0"/>
              <a:t>з</a:t>
            </a:r>
            <a:r>
              <a:rPr spc="-120" dirty="0"/>
              <a:t>о</a:t>
            </a:r>
            <a:r>
              <a:rPr spc="-145" dirty="0"/>
              <a:t>в</a:t>
            </a:r>
            <a:r>
              <a:rPr spc="-120" dirty="0"/>
              <a:t>а</a:t>
            </a:r>
            <a:r>
              <a:rPr spc="-135" dirty="0"/>
              <a:t>нн</a:t>
            </a:r>
            <a:r>
              <a:rPr spc="-130" dirty="0"/>
              <a:t>ы</a:t>
            </a:r>
            <a:r>
              <a:rPr dirty="0"/>
              <a:t>е</a:t>
            </a:r>
            <a:r>
              <a:rPr spc="-254" dirty="0"/>
              <a:t> </a:t>
            </a:r>
            <a:r>
              <a:rPr spc="-120" dirty="0"/>
              <a:t>реше</a:t>
            </a:r>
            <a:r>
              <a:rPr spc="-135" dirty="0"/>
              <a:t>н</a:t>
            </a:r>
            <a:r>
              <a:rPr spc="-125" dirty="0"/>
              <a:t>и</a:t>
            </a:r>
            <a:r>
              <a:rPr dirty="0"/>
              <a:t>я</a:t>
            </a:r>
            <a:r>
              <a:rPr spc="-250" dirty="0"/>
              <a:t> </a:t>
            </a:r>
            <a:r>
              <a:rPr dirty="0"/>
              <a:t>в</a:t>
            </a:r>
            <a:r>
              <a:rPr spc="-220" dirty="0"/>
              <a:t> </a:t>
            </a:r>
            <a:r>
              <a:rPr spc="-160" dirty="0"/>
              <a:t>п</a:t>
            </a:r>
            <a:r>
              <a:rPr spc="-120" dirty="0"/>
              <a:t>рое</a:t>
            </a:r>
            <a:r>
              <a:rPr spc="-225" dirty="0"/>
              <a:t>к</a:t>
            </a:r>
            <a:r>
              <a:rPr spc="-155" dirty="0"/>
              <a:t>т</a:t>
            </a:r>
            <a:r>
              <a:rPr spc="-120" dirty="0"/>
              <a:t>а</a:t>
            </a:r>
            <a:r>
              <a:rPr dirty="0"/>
              <a:t>х  </a:t>
            </a:r>
            <a:r>
              <a:rPr spc="-114" dirty="0"/>
              <a:t>повышения</a:t>
            </a:r>
            <a:r>
              <a:rPr spc="-229" dirty="0"/>
              <a:t> </a:t>
            </a:r>
            <a:r>
              <a:rPr spc="-135" dirty="0"/>
              <a:t>производительности</a:t>
            </a:r>
            <a:r>
              <a:rPr spc="-250" dirty="0"/>
              <a:t> </a:t>
            </a:r>
            <a:r>
              <a:rPr spc="-120" dirty="0"/>
              <a:t>труда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566" y="1488068"/>
            <a:ext cx="8455482" cy="398103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307" y="239183"/>
            <a:ext cx="2979720" cy="52827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4494" y="177545"/>
            <a:ext cx="410972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z="2000" spc="-210" dirty="0">
                <a:solidFill>
                  <a:srgbClr val="1F487C"/>
                </a:solidFill>
                <a:latin typeface="Microsoft Sans Serif"/>
                <a:cs typeface="Microsoft Sans Serif"/>
              </a:rPr>
              <a:t>Р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еа</a:t>
            </a:r>
            <a:r>
              <a:rPr sz="2000" spc="-105" dirty="0">
                <a:solidFill>
                  <a:srgbClr val="1F487C"/>
                </a:solidFill>
                <a:latin typeface="Microsoft Sans Serif"/>
                <a:cs typeface="Microsoft Sans Serif"/>
              </a:rPr>
              <a:t>л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з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о</a:t>
            </a:r>
            <a:r>
              <a:rPr sz="2000" spc="-145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нн</a:t>
            </a:r>
            <a:r>
              <a:rPr sz="2000" spc="-130" dirty="0">
                <a:solidFill>
                  <a:srgbClr val="1F487C"/>
                </a:solidFill>
                <a:latin typeface="Microsoft Sans Serif"/>
                <a:cs typeface="Microsoft Sans Serif"/>
              </a:rPr>
              <a:t>ы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е</a:t>
            </a:r>
            <a:r>
              <a:rPr sz="2000" spc="-254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реше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я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22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solidFill>
                  <a:srgbClr val="1F487C"/>
                </a:solidFill>
                <a:latin typeface="Microsoft Sans Serif"/>
                <a:cs typeface="Microsoft Sans Serif"/>
              </a:rPr>
              <a:t>п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рое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к</a:t>
            </a:r>
            <a:r>
              <a:rPr sz="2000" spc="-155" dirty="0">
                <a:solidFill>
                  <a:srgbClr val="1F487C"/>
                </a:solidFill>
                <a:latin typeface="Microsoft Sans Serif"/>
                <a:cs typeface="Microsoft Sans Serif"/>
              </a:rPr>
              <a:t>т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х  </a:t>
            </a:r>
            <a:r>
              <a:rPr sz="2000" spc="-114" dirty="0">
                <a:solidFill>
                  <a:srgbClr val="1F487C"/>
                </a:solidFill>
                <a:latin typeface="Microsoft Sans Serif"/>
                <a:cs typeface="Microsoft Sans Serif"/>
              </a:rPr>
              <a:t>повышения</a:t>
            </a:r>
            <a:r>
              <a:rPr sz="2000" spc="-229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производительности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труда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836" y="1615262"/>
            <a:ext cx="8932164" cy="44348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90880" y="1051686"/>
            <a:ext cx="4035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Организация</a:t>
            </a:r>
            <a:r>
              <a:rPr sz="1800" b="1" spc="1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1F487C"/>
                </a:solidFill>
                <a:latin typeface="Arial"/>
                <a:cs typeface="Arial"/>
              </a:rPr>
              <a:t>5С</a:t>
            </a:r>
            <a:r>
              <a:rPr sz="1800" b="1" spc="1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487C"/>
                </a:solidFill>
                <a:latin typeface="Arial"/>
                <a:cs typeface="Arial"/>
              </a:rPr>
              <a:t>на</a:t>
            </a:r>
            <a:r>
              <a:rPr sz="1800" b="1" spc="-1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рабочих</a:t>
            </a:r>
            <a:r>
              <a:rPr sz="1800" b="1" spc="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1F487C"/>
                </a:solidFill>
                <a:latin typeface="Arial"/>
                <a:cs typeface="Arial"/>
              </a:rPr>
              <a:t>местах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94625"/>
            <a:ext cx="2819400" cy="499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4494" y="177545"/>
            <a:ext cx="410972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z="2000" spc="-210" dirty="0">
                <a:solidFill>
                  <a:srgbClr val="1F487C"/>
                </a:solidFill>
                <a:latin typeface="Microsoft Sans Serif"/>
                <a:cs typeface="Microsoft Sans Serif"/>
              </a:rPr>
              <a:t>Р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еа</a:t>
            </a:r>
            <a:r>
              <a:rPr sz="2000" spc="-105" dirty="0">
                <a:solidFill>
                  <a:srgbClr val="1F487C"/>
                </a:solidFill>
                <a:latin typeface="Microsoft Sans Serif"/>
                <a:cs typeface="Microsoft Sans Serif"/>
              </a:rPr>
              <a:t>л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з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о</a:t>
            </a:r>
            <a:r>
              <a:rPr sz="2000" spc="-145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нн</a:t>
            </a:r>
            <a:r>
              <a:rPr sz="2000" spc="-130" dirty="0">
                <a:solidFill>
                  <a:srgbClr val="1F487C"/>
                </a:solidFill>
                <a:latin typeface="Microsoft Sans Serif"/>
                <a:cs typeface="Microsoft Sans Serif"/>
              </a:rPr>
              <a:t>ы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е</a:t>
            </a:r>
            <a:r>
              <a:rPr sz="2000" spc="-254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реше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я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22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solidFill>
                  <a:srgbClr val="1F487C"/>
                </a:solidFill>
                <a:latin typeface="Microsoft Sans Serif"/>
                <a:cs typeface="Microsoft Sans Serif"/>
              </a:rPr>
              <a:t>п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рое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к</a:t>
            </a:r>
            <a:r>
              <a:rPr sz="2000" spc="-155" dirty="0">
                <a:solidFill>
                  <a:srgbClr val="1F487C"/>
                </a:solidFill>
                <a:latin typeface="Microsoft Sans Serif"/>
                <a:cs typeface="Microsoft Sans Serif"/>
              </a:rPr>
              <a:t>т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х  </a:t>
            </a:r>
            <a:r>
              <a:rPr sz="2000" spc="-114" dirty="0">
                <a:solidFill>
                  <a:srgbClr val="1F487C"/>
                </a:solidFill>
                <a:latin typeface="Microsoft Sans Serif"/>
                <a:cs typeface="Microsoft Sans Serif"/>
              </a:rPr>
              <a:t>повышения</a:t>
            </a:r>
            <a:r>
              <a:rPr sz="2000" spc="-229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производительности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труда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2336" y="1626107"/>
            <a:ext cx="8436864" cy="410870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90880" y="1051686"/>
            <a:ext cx="4044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Сокращение</a:t>
            </a:r>
            <a:r>
              <a:rPr sz="1800" b="1" spc="2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1F487C"/>
                </a:solidFill>
                <a:latin typeface="Arial"/>
                <a:cs typeface="Arial"/>
              </a:rPr>
              <a:t>внутренней</a:t>
            </a:r>
            <a:r>
              <a:rPr sz="1800" b="1" spc="2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логистики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85228"/>
            <a:ext cx="2684564" cy="4759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4494" y="177545"/>
            <a:ext cx="410972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z="2000" spc="-210" dirty="0">
                <a:solidFill>
                  <a:srgbClr val="1F487C"/>
                </a:solidFill>
                <a:latin typeface="Microsoft Sans Serif"/>
                <a:cs typeface="Microsoft Sans Serif"/>
              </a:rPr>
              <a:t>Р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еа</a:t>
            </a:r>
            <a:r>
              <a:rPr sz="2000" spc="-105" dirty="0">
                <a:solidFill>
                  <a:srgbClr val="1F487C"/>
                </a:solidFill>
                <a:latin typeface="Microsoft Sans Serif"/>
                <a:cs typeface="Microsoft Sans Serif"/>
              </a:rPr>
              <a:t>л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з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о</a:t>
            </a:r>
            <a:r>
              <a:rPr sz="2000" spc="-145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нн</a:t>
            </a:r>
            <a:r>
              <a:rPr sz="2000" spc="-130" dirty="0">
                <a:solidFill>
                  <a:srgbClr val="1F487C"/>
                </a:solidFill>
                <a:latin typeface="Microsoft Sans Serif"/>
                <a:cs typeface="Microsoft Sans Serif"/>
              </a:rPr>
              <a:t>ы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е</a:t>
            </a:r>
            <a:r>
              <a:rPr sz="2000" spc="-254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реше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я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22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solidFill>
                  <a:srgbClr val="1F487C"/>
                </a:solidFill>
                <a:latin typeface="Microsoft Sans Serif"/>
                <a:cs typeface="Microsoft Sans Serif"/>
              </a:rPr>
              <a:t>п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рое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к</a:t>
            </a:r>
            <a:r>
              <a:rPr sz="2000" spc="-155" dirty="0">
                <a:solidFill>
                  <a:srgbClr val="1F487C"/>
                </a:solidFill>
                <a:latin typeface="Microsoft Sans Serif"/>
                <a:cs typeface="Microsoft Sans Serif"/>
              </a:rPr>
              <a:t>т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х  </a:t>
            </a:r>
            <a:r>
              <a:rPr sz="2000" spc="-114" dirty="0">
                <a:solidFill>
                  <a:srgbClr val="1F487C"/>
                </a:solidFill>
                <a:latin typeface="Microsoft Sans Serif"/>
                <a:cs typeface="Microsoft Sans Serif"/>
              </a:rPr>
              <a:t>повышения</a:t>
            </a:r>
            <a:r>
              <a:rPr sz="2000" spc="-229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производительности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труда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836" y="1760220"/>
            <a:ext cx="8787383" cy="464210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90880" y="1051686"/>
            <a:ext cx="71894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Сокращение</a:t>
            </a:r>
            <a:r>
              <a:rPr sz="1800" b="1" spc="5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непроизводительных</a:t>
            </a:r>
            <a:r>
              <a:rPr sz="1800" b="1" spc="5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1F487C"/>
                </a:solidFill>
                <a:latin typeface="Arial"/>
                <a:cs typeface="Arial"/>
              </a:rPr>
              <a:t>потерь</a:t>
            </a:r>
            <a:r>
              <a:rPr sz="1800" b="1" spc="4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1F487C"/>
                </a:solidFill>
                <a:latin typeface="Arial"/>
                <a:cs typeface="Arial"/>
              </a:rPr>
              <a:t>рабочего</a:t>
            </a:r>
            <a:r>
              <a:rPr sz="1800" b="1" spc="1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1F487C"/>
                </a:solidFill>
                <a:latin typeface="Arial"/>
                <a:cs typeface="Arial"/>
              </a:rPr>
              <a:t>времени</a:t>
            </a:r>
            <a:r>
              <a:rPr sz="1800" b="1" spc="3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487C"/>
                </a:solidFill>
                <a:latin typeface="Arial"/>
                <a:cs typeface="Arial"/>
              </a:rPr>
              <a:t>и </a:t>
            </a:r>
            <a:r>
              <a:rPr sz="1800" b="1" spc="-484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сокращение</a:t>
            </a:r>
            <a:r>
              <a:rPr sz="1800" b="1" spc="4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1F487C"/>
                </a:solidFill>
                <a:latin typeface="Arial"/>
                <a:cs typeface="Arial"/>
              </a:rPr>
              <a:t>внутренней</a:t>
            </a:r>
            <a:r>
              <a:rPr sz="1800" b="1" spc="4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логистики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92" y="258699"/>
            <a:ext cx="2869644" cy="50876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4494" y="177545"/>
            <a:ext cx="410972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z="2000" spc="-210" dirty="0">
                <a:solidFill>
                  <a:srgbClr val="1F487C"/>
                </a:solidFill>
                <a:latin typeface="Microsoft Sans Serif"/>
                <a:cs typeface="Microsoft Sans Serif"/>
              </a:rPr>
              <a:t>Р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еа</a:t>
            </a:r>
            <a:r>
              <a:rPr sz="2000" spc="-105" dirty="0">
                <a:solidFill>
                  <a:srgbClr val="1F487C"/>
                </a:solidFill>
                <a:latin typeface="Microsoft Sans Serif"/>
                <a:cs typeface="Microsoft Sans Serif"/>
              </a:rPr>
              <a:t>л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з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о</a:t>
            </a:r>
            <a:r>
              <a:rPr sz="2000" spc="-145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нн</a:t>
            </a:r>
            <a:r>
              <a:rPr sz="2000" spc="-130" dirty="0">
                <a:solidFill>
                  <a:srgbClr val="1F487C"/>
                </a:solidFill>
                <a:latin typeface="Microsoft Sans Serif"/>
                <a:cs typeface="Microsoft Sans Serif"/>
              </a:rPr>
              <a:t>ы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е</a:t>
            </a:r>
            <a:r>
              <a:rPr sz="2000" spc="-254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реше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я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22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solidFill>
                  <a:srgbClr val="1F487C"/>
                </a:solidFill>
                <a:latin typeface="Microsoft Sans Serif"/>
                <a:cs typeface="Microsoft Sans Serif"/>
              </a:rPr>
              <a:t>п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рое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к</a:t>
            </a:r>
            <a:r>
              <a:rPr sz="2000" spc="-155" dirty="0">
                <a:solidFill>
                  <a:srgbClr val="1F487C"/>
                </a:solidFill>
                <a:latin typeface="Microsoft Sans Serif"/>
                <a:cs typeface="Microsoft Sans Serif"/>
              </a:rPr>
              <a:t>т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х  </a:t>
            </a:r>
            <a:r>
              <a:rPr sz="2000" spc="-114" dirty="0">
                <a:solidFill>
                  <a:srgbClr val="1F487C"/>
                </a:solidFill>
                <a:latin typeface="Microsoft Sans Serif"/>
                <a:cs typeface="Microsoft Sans Serif"/>
              </a:rPr>
              <a:t>повышения</a:t>
            </a:r>
            <a:r>
              <a:rPr sz="2000" spc="-229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производительности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труда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940" y="1699260"/>
            <a:ext cx="8383524" cy="432816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0984" y="1113790"/>
            <a:ext cx="6993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Сокращение</a:t>
            </a:r>
            <a:r>
              <a:rPr sz="1800" b="1" spc="5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1F487C"/>
                </a:solidFill>
                <a:latin typeface="Arial"/>
                <a:cs typeface="Arial"/>
              </a:rPr>
              <a:t>непроизводительных</a:t>
            </a:r>
            <a:r>
              <a:rPr sz="1800" b="1" spc="4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1F487C"/>
                </a:solidFill>
                <a:latin typeface="Arial"/>
                <a:cs typeface="Arial"/>
              </a:rPr>
              <a:t>потерь</a:t>
            </a:r>
            <a:r>
              <a:rPr sz="1800" b="1" spc="3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рабочего</a:t>
            </a:r>
            <a:r>
              <a:rPr sz="1800" b="1" spc="-5" dirty="0">
                <a:solidFill>
                  <a:srgbClr val="1F487C"/>
                </a:solidFill>
                <a:latin typeface="Arial"/>
                <a:cs typeface="Arial"/>
              </a:rPr>
              <a:t> времени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72336"/>
            <a:ext cx="2613618" cy="4633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789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5876" y="172974"/>
            <a:ext cx="3934460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20"/>
              </a:lnSpc>
              <a:spcBef>
                <a:spcPts val="100"/>
              </a:spcBef>
            </a:pPr>
            <a:r>
              <a:rPr spc="-114" dirty="0"/>
              <a:t>Н</a:t>
            </a:r>
            <a:r>
              <a:rPr spc="-125" dirty="0"/>
              <a:t>А</a:t>
            </a:r>
            <a:r>
              <a:rPr spc="-130" dirty="0"/>
              <a:t>Ц</a:t>
            </a:r>
            <a:r>
              <a:rPr spc="-125" dirty="0"/>
              <a:t>И</a:t>
            </a:r>
            <a:r>
              <a:rPr spc="-120" dirty="0"/>
              <a:t>О</a:t>
            </a:r>
            <a:r>
              <a:rPr spc="-114" dirty="0"/>
              <a:t>Н</a:t>
            </a:r>
            <a:r>
              <a:rPr spc="-80" dirty="0"/>
              <a:t>А</a:t>
            </a:r>
            <a:r>
              <a:rPr spc="-210" dirty="0"/>
              <a:t>Л</a:t>
            </a:r>
            <a:r>
              <a:rPr spc="-110" dirty="0"/>
              <a:t>Ь</a:t>
            </a:r>
            <a:r>
              <a:rPr spc="-114" dirty="0"/>
              <a:t>НЫ</a:t>
            </a:r>
            <a:r>
              <a:rPr spc="-5" dirty="0"/>
              <a:t>Й</a:t>
            </a:r>
            <a:r>
              <a:rPr spc="-270" dirty="0"/>
              <a:t> </a:t>
            </a:r>
            <a:r>
              <a:rPr spc="-125" dirty="0"/>
              <a:t>П</a:t>
            </a:r>
            <a:r>
              <a:rPr spc="-175" dirty="0"/>
              <a:t>Р</a:t>
            </a:r>
            <a:r>
              <a:rPr spc="-120" dirty="0"/>
              <a:t>О</a:t>
            </a:r>
            <a:r>
              <a:rPr spc="-125" dirty="0"/>
              <a:t>Е</a:t>
            </a:r>
            <a:r>
              <a:rPr spc="-295" dirty="0"/>
              <a:t>К</a:t>
            </a:r>
            <a:r>
              <a:rPr dirty="0"/>
              <a:t>Т</a:t>
            </a:r>
          </a:p>
          <a:p>
            <a:pPr marL="12700">
              <a:lnSpc>
                <a:spcPts val="2220"/>
              </a:lnSpc>
            </a:pPr>
            <a:r>
              <a:rPr spc="-120" dirty="0"/>
              <a:t>«</a:t>
            </a:r>
            <a:r>
              <a:rPr spc="-125" dirty="0"/>
              <a:t>П</a:t>
            </a:r>
            <a:r>
              <a:rPr spc="-175" dirty="0"/>
              <a:t>Р</a:t>
            </a:r>
            <a:r>
              <a:rPr spc="-120" dirty="0"/>
              <a:t>О</a:t>
            </a:r>
            <a:r>
              <a:rPr spc="-125" dirty="0"/>
              <a:t>И</a:t>
            </a:r>
            <a:r>
              <a:rPr spc="-180" dirty="0"/>
              <a:t>З</a:t>
            </a:r>
            <a:r>
              <a:rPr spc="-200" dirty="0"/>
              <a:t>В</a:t>
            </a:r>
            <a:r>
              <a:rPr spc="-170" dirty="0"/>
              <a:t>О</a:t>
            </a:r>
            <a:r>
              <a:rPr spc="-320" dirty="0"/>
              <a:t>Д</a:t>
            </a:r>
            <a:r>
              <a:rPr spc="-125" dirty="0"/>
              <a:t>И</a:t>
            </a:r>
            <a:r>
              <a:rPr spc="-120" dirty="0"/>
              <a:t>Т</a:t>
            </a:r>
            <a:r>
              <a:rPr spc="-125" dirty="0"/>
              <a:t>Е</a:t>
            </a:r>
            <a:r>
              <a:rPr spc="-210" dirty="0"/>
              <a:t>Л</a:t>
            </a:r>
            <a:r>
              <a:rPr spc="-110" dirty="0"/>
              <a:t>Ь</a:t>
            </a:r>
            <a:r>
              <a:rPr spc="-114" dirty="0"/>
              <a:t>Н</a:t>
            </a:r>
            <a:r>
              <a:rPr spc="-120" dirty="0"/>
              <a:t>О</a:t>
            </a:r>
            <a:r>
              <a:rPr spc="-190" dirty="0"/>
              <a:t>С</a:t>
            </a:r>
            <a:r>
              <a:rPr spc="-120" dirty="0"/>
              <a:t>Т</a:t>
            </a:r>
            <a:r>
              <a:rPr spc="5" dirty="0"/>
              <a:t>Ь</a:t>
            </a:r>
            <a:r>
              <a:rPr spc="-250" dirty="0"/>
              <a:t> </a:t>
            </a:r>
            <a:r>
              <a:rPr spc="-120" dirty="0"/>
              <a:t>Т</a:t>
            </a:r>
            <a:r>
              <a:rPr spc="-175" dirty="0"/>
              <a:t>Р</a:t>
            </a:r>
            <a:r>
              <a:rPr spc="-215" dirty="0"/>
              <a:t>У</a:t>
            </a:r>
            <a:r>
              <a:rPr spc="-320" dirty="0"/>
              <a:t>Д</a:t>
            </a:r>
            <a:r>
              <a:rPr spc="-125" dirty="0"/>
              <a:t>А</a:t>
            </a:r>
            <a:r>
              <a:rPr dirty="0"/>
              <a:t>»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39951" y="1286383"/>
            <a:ext cx="615759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0545" marR="542290" indent="35052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1C4B71"/>
                </a:solidFill>
                <a:latin typeface="Arial"/>
                <a:cs typeface="Arial"/>
              </a:rPr>
              <a:t>Цели:</a:t>
            </a:r>
            <a:r>
              <a:rPr sz="1600" b="1" spc="20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1C4B71"/>
                </a:solidFill>
                <a:latin typeface="Arial"/>
                <a:cs typeface="Arial"/>
              </a:rPr>
              <a:t>Обеспечить</a:t>
            </a:r>
            <a:r>
              <a:rPr sz="1600" b="1" spc="60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1C4B71"/>
                </a:solidFill>
                <a:latin typeface="Arial"/>
                <a:cs typeface="Arial"/>
              </a:rPr>
              <a:t>к</a:t>
            </a:r>
            <a:r>
              <a:rPr sz="1600" b="1" spc="5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1C4B71"/>
                </a:solidFill>
                <a:latin typeface="Arial"/>
                <a:cs typeface="Arial"/>
              </a:rPr>
              <a:t>2024</a:t>
            </a:r>
            <a:r>
              <a:rPr sz="1600" b="1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1C4B71"/>
                </a:solidFill>
                <a:latin typeface="Arial"/>
                <a:cs typeface="Arial"/>
              </a:rPr>
              <a:t>году</a:t>
            </a:r>
            <a:r>
              <a:rPr sz="1600" b="1" spc="30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1C4B71"/>
                </a:solidFill>
                <a:latin typeface="Arial"/>
                <a:cs typeface="Arial"/>
              </a:rPr>
              <a:t>темпы</a:t>
            </a:r>
            <a:r>
              <a:rPr sz="1600" b="1" spc="35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1C4B71"/>
                </a:solidFill>
                <a:latin typeface="Arial"/>
                <a:cs typeface="Arial"/>
              </a:rPr>
              <a:t>роста </a:t>
            </a:r>
            <a:r>
              <a:rPr sz="1600" b="1" spc="-10" dirty="0">
                <a:solidFill>
                  <a:srgbClr val="1C4B71"/>
                </a:solidFill>
                <a:latin typeface="Arial"/>
                <a:cs typeface="Arial"/>
              </a:rPr>
              <a:t> производительности</a:t>
            </a:r>
            <a:r>
              <a:rPr sz="1600" b="1" spc="65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30" dirty="0">
                <a:solidFill>
                  <a:srgbClr val="1C4B71"/>
                </a:solidFill>
                <a:latin typeface="Arial"/>
                <a:cs typeface="Arial"/>
              </a:rPr>
              <a:t>труда</a:t>
            </a:r>
            <a:r>
              <a:rPr sz="1600" b="1" spc="50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1C4B71"/>
                </a:solidFill>
                <a:latin typeface="Arial"/>
                <a:cs typeface="Arial"/>
              </a:rPr>
              <a:t>на</a:t>
            </a:r>
            <a:r>
              <a:rPr sz="1600" b="1" spc="5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1C4B71"/>
                </a:solidFill>
                <a:latin typeface="Arial"/>
                <a:cs typeface="Arial"/>
              </a:rPr>
              <a:t>средних</a:t>
            </a:r>
            <a:r>
              <a:rPr sz="1600" b="1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1C4B71"/>
                </a:solidFill>
                <a:latin typeface="Arial"/>
                <a:cs typeface="Arial"/>
              </a:rPr>
              <a:t>и</a:t>
            </a:r>
            <a:r>
              <a:rPr sz="1600" b="1" spc="10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1C4B71"/>
                </a:solidFill>
                <a:latin typeface="Arial"/>
                <a:cs typeface="Arial"/>
              </a:rPr>
              <a:t>крупных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b="1" spc="-10" dirty="0">
                <a:solidFill>
                  <a:srgbClr val="1C4B71"/>
                </a:solidFill>
                <a:latin typeface="Arial"/>
                <a:cs typeface="Arial"/>
              </a:rPr>
              <a:t>предприятиях</a:t>
            </a:r>
            <a:r>
              <a:rPr sz="1600" b="1" spc="60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1C4B71"/>
                </a:solidFill>
                <a:latin typeface="Arial"/>
                <a:cs typeface="Arial"/>
              </a:rPr>
              <a:t>базовых</a:t>
            </a:r>
            <a:r>
              <a:rPr sz="1600" b="1" spc="25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1C4B71"/>
                </a:solidFill>
                <a:latin typeface="Arial"/>
                <a:cs typeface="Arial"/>
              </a:rPr>
              <a:t>несырьевых</a:t>
            </a:r>
            <a:r>
              <a:rPr sz="1600" b="1" spc="20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1C4B71"/>
                </a:solidFill>
                <a:latin typeface="Arial"/>
                <a:cs typeface="Arial"/>
              </a:rPr>
              <a:t>отраслей</a:t>
            </a:r>
            <a:r>
              <a:rPr sz="1600" b="1" spc="50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1C4B71"/>
                </a:solidFill>
                <a:latin typeface="Arial"/>
                <a:cs typeface="Arial"/>
              </a:rPr>
              <a:t>экономики</a:t>
            </a:r>
            <a:r>
              <a:rPr sz="1600" b="1" spc="50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1C4B71"/>
                </a:solidFill>
                <a:latin typeface="Arial"/>
                <a:cs typeface="Arial"/>
              </a:rPr>
              <a:t>не</a:t>
            </a:r>
            <a:endParaRPr sz="1600"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</a:pPr>
            <a:r>
              <a:rPr sz="1600" b="1" spc="-10" dirty="0">
                <a:solidFill>
                  <a:srgbClr val="1C4B71"/>
                </a:solidFill>
                <a:latin typeface="Arial"/>
                <a:cs typeface="Arial"/>
              </a:rPr>
              <a:t>ниже</a:t>
            </a:r>
            <a:r>
              <a:rPr sz="1600" b="1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1C4B71"/>
                </a:solidFill>
                <a:latin typeface="Arial"/>
                <a:cs typeface="Arial"/>
              </a:rPr>
              <a:t>5%</a:t>
            </a:r>
            <a:r>
              <a:rPr sz="1600" b="1" spc="-20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1C4B71"/>
                </a:solidFill>
                <a:latin typeface="Arial"/>
                <a:cs typeface="Arial"/>
              </a:rPr>
              <a:t>в</a:t>
            </a:r>
            <a:r>
              <a:rPr sz="1600" b="1" spc="-10" dirty="0">
                <a:solidFill>
                  <a:srgbClr val="1C4B71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1C4B71"/>
                </a:solidFill>
                <a:latin typeface="Arial"/>
                <a:cs typeface="Arial"/>
              </a:rPr>
              <a:t>год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5749" y="2688239"/>
            <a:ext cx="8102630" cy="278292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961630" y="6582673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76800" y="6643054"/>
            <a:ext cx="1732914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u="sng" spc="-10" dirty="0" smtClean="0">
                <a:solidFill>
                  <a:srgbClr val="4995D2"/>
                </a:solidFill>
                <a:uFill>
                  <a:solidFill>
                    <a:srgbClr val="4995D2"/>
                  </a:solidFill>
                </a:uFill>
                <a:latin typeface="Microsoft Sans Serif"/>
                <a:cs typeface="Microsoft Sans Serif"/>
              </a:rPr>
              <a:t>производителость.рф</a:t>
            </a:r>
            <a:endParaRPr sz="1200" dirty="0">
              <a:latin typeface="Microsoft Sans Serif"/>
              <a:cs typeface="Microsoft Sans Serif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66" y="274571"/>
            <a:ext cx="2859322" cy="50693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4494" y="177545"/>
            <a:ext cx="410972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z="2000" spc="-210" dirty="0">
                <a:solidFill>
                  <a:srgbClr val="1F487C"/>
                </a:solidFill>
                <a:latin typeface="Microsoft Sans Serif"/>
                <a:cs typeface="Microsoft Sans Serif"/>
              </a:rPr>
              <a:t>Р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еа</a:t>
            </a:r>
            <a:r>
              <a:rPr sz="2000" spc="-105" dirty="0">
                <a:solidFill>
                  <a:srgbClr val="1F487C"/>
                </a:solidFill>
                <a:latin typeface="Microsoft Sans Serif"/>
                <a:cs typeface="Microsoft Sans Serif"/>
              </a:rPr>
              <a:t>л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з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о</a:t>
            </a:r>
            <a:r>
              <a:rPr sz="2000" spc="-145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нн</a:t>
            </a:r>
            <a:r>
              <a:rPr sz="2000" spc="-130" dirty="0">
                <a:solidFill>
                  <a:srgbClr val="1F487C"/>
                </a:solidFill>
                <a:latin typeface="Microsoft Sans Serif"/>
                <a:cs typeface="Microsoft Sans Serif"/>
              </a:rPr>
              <a:t>ы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е</a:t>
            </a:r>
            <a:r>
              <a:rPr sz="2000" spc="-254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реше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я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22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solidFill>
                  <a:srgbClr val="1F487C"/>
                </a:solidFill>
                <a:latin typeface="Microsoft Sans Serif"/>
                <a:cs typeface="Microsoft Sans Serif"/>
              </a:rPr>
              <a:t>п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рое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к</a:t>
            </a:r>
            <a:r>
              <a:rPr sz="2000" spc="-155" dirty="0">
                <a:solidFill>
                  <a:srgbClr val="1F487C"/>
                </a:solidFill>
                <a:latin typeface="Microsoft Sans Serif"/>
                <a:cs typeface="Microsoft Sans Serif"/>
              </a:rPr>
              <a:t>т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х  </a:t>
            </a:r>
            <a:r>
              <a:rPr sz="2000" spc="-114" dirty="0">
                <a:solidFill>
                  <a:srgbClr val="1F487C"/>
                </a:solidFill>
                <a:latin typeface="Microsoft Sans Serif"/>
                <a:cs typeface="Microsoft Sans Serif"/>
              </a:rPr>
              <a:t>повышения</a:t>
            </a:r>
            <a:r>
              <a:rPr sz="2000" spc="-229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производительности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труда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784" y="1498091"/>
            <a:ext cx="8967216" cy="48249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0984" y="1113790"/>
            <a:ext cx="6993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Сокращение</a:t>
            </a:r>
            <a:r>
              <a:rPr sz="1800" b="1" spc="5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1F487C"/>
                </a:solidFill>
                <a:latin typeface="Arial"/>
                <a:cs typeface="Arial"/>
              </a:rPr>
              <a:t>непроизводительных</a:t>
            </a:r>
            <a:r>
              <a:rPr sz="1800" b="1" spc="4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1F487C"/>
                </a:solidFill>
                <a:latin typeface="Arial"/>
                <a:cs typeface="Arial"/>
              </a:rPr>
              <a:t>потерь</a:t>
            </a:r>
            <a:r>
              <a:rPr sz="1800" b="1" spc="3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рабочего</a:t>
            </a:r>
            <a:r>
              <a:rPr sz="1800" b="1" spc="-5" dirty="0">
                <a:solidFill>
                  <a:srgbClr val="1F487C"/>
                </a:solidFill>
                <a:latin typeface="Arial"/>
                <a:cs typeface="Arial"/>
              </a:rPr>
              <a:t> времени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20</a:t>
            </a:fld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20" y="254858"/>
            <a:ext cx="3070818" cy="54442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4494" y="177545"/>
            <a:ext cx="410972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z="2000" spc="-210" dirty="0">
                <a:solidFill>
                  <a:srgbClr val="1F487C"/>
                </a:solidFill>
                <a:latin typeface="Microsoft Sans Serif"/>
                <a:cs typeface="Microsoft Sans Serif"/>
              </a:rPr>
              <a:t>Р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еа</a:t>
            </a:r>
            <a:r>
              <a:rPr sz="2000" spc="-105" dirty="0">
                <a:solidFill>
                  <a:srgbClr val="1F487C"/>
                </a:solidFill>
                <a:latin typeface="Microsoft Sans Serif"/>
                <a:cs typeface="Microsoft Sans Serif"/>
              </a:rPr>
              <a:t>л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з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о</a:t>
            </a:r>
            <a:r>
              <a:rPr sz="2000" spc="-145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нн</a:t>
            </a:r>
            <a:r>
              <a:rPr sz="2000" spc="-130" dirty="0">
                <a:solidFill>
                  <a:srgbClr val="1F487C"/>
                </a:solidFill>
                <a:latin typeface="Microsoft Sans Serif"/>
                <a:cs typeface="Microsoft Sans Serif"/>
              </a:rPr>
              <a:t>ы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е</a:t>
            </a:r>
            <a:r>
              <a:rPr sz="2000" spc="-254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реше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я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22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solidFill>
                  <a:srgbClr val="1F487C"/>
                </a:solidFill>
                <a:latin typeface="Microsoft Sans Serif"/>
                <a:cs typeface="Microsoft Sans Serif"/>
              </a:rPr>
              <a:t>п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рое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к</a:t>
            </a:r>
            <a:r>
              <a:rPr sz="2000" spc="-155" dirty="0">
                <a:solidFill>
                  <a:srgbClr val="1F487C"/>
                </a:solidFill>
                <a:latin typeface="Microsoft Sans Serif"/>
                <a:cs typeface="Microsoft Sans Serif"/>
              </a:rPr>
              <a:t>т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х  </a:t>
            </a:r>
            <a:r>
              <a:rPr sz="2000" spc="-114" dirty="0">
                <a:solidFill>
                  <a:srgbClr val="1F487C"/>
                </a:solidFill>
                <a:latin typeface="Microsoft Sans Serif"/>
                <a:cs typeface="Microsoft Sans Serif"/>
              </a:rPr>
              <a:t>повышения</a:t>
            </a:r>
            <a:r>
              <a:rPr sz="2000" spc="-229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производительности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труда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587" y="1626107"/>
            <a:ext cx="8782811" cy="46131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90880" y="1051686"/>
            <a:ext cx="4044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Сокращение</a:t>
            </a:r>
            <a:r>
              <a:rPr sz="1800" b="1" spc="2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1F487C"/>
                </a:solidFill>
                <a:latin typeface="Arial"/>
                <a:cs typeface="Arial"/>
              </a:rPr>
              <a:t>внутренней</a:t>
            </a:r>
            <a:r>
              <a:rPr sz="1800" b="1" spc="2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логистики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21</a:t>
            </a:fld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21" y="237473"/>
            <a:ext cx="2918418" cy="51740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4494" y="177545"/>
            <a:ext cx="410972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z="2000" spc="-210" dirty="0">
                <a:solidFill>
                  <a:srgbClr val="1F487C"/>
                </a:solidFill>
                <a:latin typeface="Microsoft Sans Serif"/>
                <a:cs typeface="Microsoft Sans Serif"/>
              </a:rPr>
              <a:t>Р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еа</a:t>
            </a:r>
            <a:r>
              <a:rPr sz="2000" spc="-105" dirty="0">
                <a:solidFill>
                  <a:srgbClr val="1F487C"/>
                </a:solidFill>
                <a:latin typeface="Microsoft Sans Serif"/>
                <a:cs typeface="Microsoft Sans Serif"/>
              </a:rPr>
              <a:t>л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з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о</a:t>
            </a:r>
            <a:r>
              <a:rPr sz="2000" spc="-145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нн</a:t>
            </a:r>
            <a:r>
              <a:rPr sz="2000" spc="-130" dirty="0">
                <a:solidFill>
                  <a:srgbClr val="1F487C"/>
                </a:solidFill>
                <a:latin typeface="Microsoft Sans Serif"/>
                <a:cs typeface="Microsoft Sans Serif"/>
              </a:rPr>
              <a:t>ы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е</a:t>
            </a:r>
            <a:r>
              <a:rPr sz="2000" spc="-254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реше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я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22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solidFill>
                  <a:srgbClr val="1F487C"/>
                </a:solidFill>
                <a:latin typeface="Microsoft Sans Serif"/>
                <a:cs typeface="Microsoft Sans Serif"/>
              </a:rPr>
              <a:t>п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рое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к</a:t>
            </a:r>
            <a:r>
              <a:rPr sz="2000" spc="-155" dirty="0">
                <a:solidFill>
                  <a:srgbClr val="1F487C"/>
                </a:solidFill>
                <a:latin typeface="Microsoft Sans Serif"/>
                <a:cs typeface="Microsoft Sans Serif"/>
              </a:rPr>
              <a:t>т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х  </a:t>
            </a:r>
            <a:r>
              <a:rPr sz="2000" spc="-114" dirty="0">
                <a:solidFill>
                  <a:srgbClr val="1F487C"/>
                </a:solidFill>
                <a:latin typeface="Microsoft Sans Serif"/>
                <a:cs typeface="Microsoft Sans Serif"/>
              </a:rPr>
              <a:t>повышения</a:t>
            </a:r>
            <a:r>
              <a:rPr sz="2000" spc="-229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производительности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труда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736" y="1505711"/>
            <a:ext cx="8796528" cy="459943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90880" y="1051686"/>
            <a:ext cx="5860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Организация</a:t>
            </a:r>
            <a:r>
              <a:rPr sz="1800" b="1" spc="1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1F487C"/>
                </a:solidFill>
                <a:latin typeface="Arial"/>
                <a:cs typeface="Arial"/>
              </a:rPr>
              <a:t>5С</a:t>
            </a:r>
            <a:r>
              <a:rPr sz="1800" b="1" spc="1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487C"/>
                </a:solidFill>
                <a:latin typeface="Arial"/>
                <a:cs typeface="Arial"/>
              </a:rPr>
              <a:t>на</a:t>
            </a:r>
            <a:r>
              <a:rPr sz="1800" b="1" spc="-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рабочих</a:t>
            </a:r>
            <a:r>
              <a:rPr sz="1800" b="1" spc="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1F487C"/>
                </a:solidFill>
                <a:latin typeface="Arial"/>
                <a:cs typeface="Arial"/>
              </a:rPr>
              <a:t>местах,</a:t>
            </a:r>
            <a:r>
              <a:rPr sz="1800" b="1" spc="5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1F487C"/>
                </a:solidFill>
                <a:latin typeface="Arial"/>
                <a:cs typeface="Arial"/>
              </a:rPr>
              <a:t>цифровизация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22</a:t>
            </a:fld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39183"/>
            <a:ext cx="2979720" cy="52827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4494" y="177545"/>
            <a:ext cx="410972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z="2000" spc="-210" dirty="0">
                <a:solidFill>
                  <a:srgbClr val="1F487C"/>
                </a:solidFill>
                <a:latin typeface="Microsoft Sans Serif"/>
                <a:cs typeface="Microsoft Sans Serif"/>
              </a:rPr>
              <a:t>Р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еа</a:t>
            </a:r>
            <a:r>
              <a:rPr sz="2000" spc="-105" dirty="0">
                <a:solidFill>
                  <a:srgbClr val="1F487C"/>
                </a:solidFill>
                <a:latin typeface="Microsoft Sans Serif"/>
                <a:cs typeface="Microsoft Sans Serif"/>
              </a:rPr>
              <a:t>л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з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о</a:t>
            </a:r>
            <a:r>
              <a:rPr sz="2000" spc="-145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нн</a:t>
            </a:r>
            <a:r>
              <a:rPr sz="2000" spc="-130" dirty="0">
                <a:solidFill>
                  <a:srgbClr val="1F487C"/>
                </a:solidFill>
                <a:latin typeface="Microsoft Sans Serif"/>
                <a:cs typeface="Microsoft Sans Serif"/>
              </a:rPr>
              <a:t>ы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е</a:t>
            </a:r>
            <a:r>
              <a:rPr sz="2000" spc="-254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реше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я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22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solidFill>
                  <a:srgbClr val="1F487C"/>
                </a:solidFill>
                <a:latin typeface="Microsoft Sans Serif"/>
                <a:cs typeface="Microsoft Sans Serif"/>
              </a:rPr>
              <a:t>п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рое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к</a:t>
            </a:r>
            <a:r>
              <a:rPr sz="2000" spc="-155" dirty="0">
                <a:solidFill>
                  <a:srgbClr val="1F487C"/>
                </a:solidFill>
                <a:latin typeface="Microsoft Sans Serif"/>
                <a:cs typeface="Microsoft Sans Serif"/>
              </a:rPr>
              <a:t>т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х  </a:t>
            </a:r>
            <a:r>
              <a:rPr sz="2000" spc="-114" dirty="0">
                <a:solidFill>
                  <a:srgbClr val="1F487C"/>
                </a:solidFill>
                <a:latin typeface="Microsoft Sans Serif"/>
                <a:cs typeface="Microsoft Sans Serif"/>
              </a:rPr>
              <a:t>повышения</a:t>
            </a:r>
            <a:r>
              <a:rPr sz="2000" spc="-229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производительности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труда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163" y="1513298"/>
            <a:ext cx="8641000" cy="439677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90880" y="1051686"/>
            <a:ext cx="4035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Организация</a:t>
            </a:r>
            <a:r>
              <a:rPr sz="1800" b="1" spc="1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1F487C"/>
                </a:solidFill>
                <a:latin typeface="Arial"/>
                <a:cs typeface="Arial"/>
              </a:rPr>
              <a:t>5С</a:t>
            </a:r>
            <a:r>
              <a:rPr sz="1800" b="1" spc="1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487C"/>
                </a:solidFill>
                <a:latin typeface="Arial"/>
                <a:cs typeface="Arial"/>
              </a:rPr>
              <a:t>на</a:t>
            </a:r>
            <a:r>
              <a:rPr sz="1800" b="1" spc="-1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рабочих</a:t>
            </a:r>
            <a:r>
              <a:rPr sz="1800" b="1" spc="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1F487C"/>
                </a:solidFill>
                <a:latin typeface="Arial"/>
                <a:cs typeface="Arial"/>
              </a:rPr>
              <a:t>местах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23</a:t>
            </a:fld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08" y="239183"/>
            <a:ext cx="2979720" cy="52827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4494" y="177545"/>
            <a:ext cx="410972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z="2000" spc="-210" dirty="0">
                <a:solidFill>
                  <a:srgbClr val="1F487C"/>
                </a:solidFill>
                <a:latin typeface="Microsoft Sans Serif"/>
                <a:cs typeface="Microsoft Sans Serif"/>
              </a:rPr>
              <a:t>Р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еа</a:t>
            </a:r>
            <a:r>
              <a:rPr sz="2000" spc="-105" dirty="0">
                <a:solidFill>
                  <a:srgbClr val="1F487C"/>
                </a:solidFill>
                <a:latin typeface="Microsoft Sans Serif"/>
                <a:cs typeface="Microsoft Sans Serif"/>
              </a:rPr>
              <a:t>л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з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о</a:t>
            </a:r>
            <a:r>
              <a:rPr sz="2000" spc="-145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нн</a:t>
            </a:r>
            <a:r>
              <a:rPr sz="2000" spc="-130" dirty="0">
                <a:solidFill>
                  <a:srgbClr val="1F487C"/>
                </a:solidFill>
                <a:latin typeface="Microsoft Sans Serif"/>
                <a:cs typeface="Microsoft Sans Serif"/>
              </a:rPr>
              <a:t>ы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е</a:t>
            </a:r>
            <a:r>
              <a:rPr sz="2000" spc="-254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реше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я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22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solidFill>
                  <a:srgbClr val="1F487C"/>
                </a:solidFill>
                <a:latin typeface="Microsoft Sans Serif"/>
                <a:cs typeface="Microsoft Sans Serif"/>
              </a:rPr>
              <a:t>п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рое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к</a:t>
            </a:r>
            <a:r>
              <a:rPr sz="2000" spc="-155" dirty="0">
                <a:solidFill>
                  <a:srgbClr val="1F487C"/>
                </a:solidFill>
                <a:latin typeface="Microsoft Sans Serif"/>
                <a:cs typeface="Microsoft Sans Serif"/>
              </a:rPr>
              <a:t>т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х  </a:t>
            </a:r>
            <a:r>
              <a:rPr sz="2000" spc="-114" dirty="0">
                <a:solidFill>
                  <a:srgbClr val="1F487C"/>
                </a:solidFill>
                <a:latin typeface="Microsoft Sans Serif"/>
                <a:cs typeface="Microsoft Sans Serif"/>
              </a:rPr>
              <a:t>повышения</a:t>
            </a:r>
            <a:r>
              <a:rPr sz="2000" spc="-229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производительности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труда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831" y="1520987"/>
            <a:ext cx="8857488" cy="421378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90880" y="1051686"/>
            <a:ext cx="5261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Организация</a:t>
            </a:r>
            <a:r>
              <a:rPr sz="1800" b="1" spc="1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1F487C"/>
                </a:solidFill>
                <a:latin typeface="Arial"/>
                <a:cs typeface="Arial"/>
              </a:rPr>
              <a:t>5С</a:t>
            </a:r>
            <a:r>
              <a:rPr sz="1800" b="1" spc="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487C"/>
                </a:solidFill>
                <a:latin typeface="Arial"/>
                <a:cs typeface="Arial"/>
              </a:rPr>
              <a:t>в </a:t>
            </a: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виртуальном</a:t>
            </a:r>
            <a:r>
              <a:rPr sz="1800" b="1" spc="6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пространстве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24</a:t>
            </a:fld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06" y="250081"/>
            <a:ext cx="2918251" cy="51737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4494" y="177545"/>
            <a:ext cx="410972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z="2000" spc="-210" dirty="0">
                <a:solidFill>
                  <a:srgbClr val="1F487C"/>
                </a:solidFill>
                <a:latin typeface="Microsoft Sans Serif"/>
                <a:cs typeface="Microsoft Sans Serif"/>
              </a:rPr>
              <a:t>Р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еа</a:t>
            </a:r>
            <a:r>
              <a:rPr sz="2000" spc="-105" dirty="0">
                <a:solidFill>
                  <a:srgbClr val="1F487C"/>
                </a:solidFill>
                <a:latin typeface="Microsoft Sans Serif"/>
                <a:cs typeface="Microsoft Sans Serif"/>
              </a:rPr>
              <a:t>л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з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о</a:t>
            </a:r>
            <a:r>
              <a:rPr sz="2000" spc="-145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нн</a:t>
            </a:r>
            <a:r>
              <a:rPr sz="2000" spc="-130" dirty="0">
                <a:solidFill>
                  <a:srgbClr val="1F487C"/>
                </a:solidFill>
                <a:latin typeface="Microsoft Sans Serif"/>
                <a:cs typeface="Microsoft Sans Serif"/>
              </a:rPr>
              <a:t>ы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е</a:t>
            </a:r>
            <a:r>
              <a:rPr sz="2000" spc="-254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реше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я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22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solidFill>
                  <a:srgbClr val="1F487C"/>
                </a:solidFill>
                <a:latin typeface="Microsoft Sans Serif"/>
                <a:cs typeface="Microsoft Sans Serif"/>
              </a:rPr>
              <a:t>п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рое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к</a:t>
            </a:r>
            <a:r>
              <a:rPr sz="2000" spc="-155" dirty="0">
                <a:solidFill>
                  <a:srgbClr val="1F487C"/>
                </a:solidFill>
                <a:latin typeface="Microsoft Sans Serif"/>
                <a:cs typeface="Microsoft Sans Serif"/>
              </a:rPr>
              <a:t>т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х  </a:t>
            </a:r>
            <a:r>
              <a:rPr sz="2000" spc="-114" dirty="0">
                <a:solidFill>
                  <a:srgbClr val="1F487C"/>
                </a:solidFill>
                <a:latin typeface="Microsoft Sans Serif"/>
                <a:cs typeface="Microsoft Sans Serif"/>
              </a:rPr>
              <a:t>повышения</a:t>
            </a:r>
            <a:r>
              <a:rPr sz="2000" spc="-229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производительности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труда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8515" y="1815083"/>
            <a:ext cx="8753856" cy="407212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90880" y="1080008"/>
            <a:ext cx="5261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Организация</a:t>
            </a:r>
            <a:r>
              <a:rPr sz="1800" b="1" spc="1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1F487C"/>
                </a:solidFill>
                <a:latin typeface="Arial"/>
                <a:cs typeface="Arial"/>
              </a:rPr>
              <a:t>5С</a:t>
            </a:r>
            <a:r>
              <a:rPr sz="1800" b="1" spc="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487C"/>
                </a:solidFill>
                <a:latin typeface="Arial"/>
                <a:cs typeface="Arial"/>
              </a:rPr>
              <a:t>в </a:t>
            </a: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виртуальном</a:t>
            </a:r>
            <a:r>
              <a:rPr sz="1800" b="1" spc="6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пространстве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25</a:t>
            </a:fld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14" y="269888"/>
            <a:ext cx="2806531" cy="49757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4494" y="177545"/>
            <a:ext cx="410972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z="2000" spc="-210" dirty="0">
                <a:solidFill>
                  <a:srgbClr val="1F487C"/>
                </a:solidFill>
                <a:latin typeface="Microsoft Sans Serif"/>
                <a:cs typeface="Microsoft Sans Serif"/>
              </a:rPr>
              <a:t>Р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еа</a:t>
            </a:r>
            <a:r>
              <a:rPr sz="2000" spc="-105" dirty="0">
                <a:solidFill>
                  <a:srgbClr val="1F487C"/>
                </a:solidFill>
                <a:latin typeface="Microsoft Sans Serif"/>
                <a:cs typeface="Microsoft Sans Serif"/>
              </a:rPr>
              <a:t>л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з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о</a:t>
            </a:r>
            <a:r>
              <a:rPr sz="2000" spc="-145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нн</a:t>
            </a:r>
            <a:r>
              <a:rPr sz="2000" spc="-130" dirty="0">
                <a:solidFill>
                  <a:srgbClr val="1F487C"/>
                </a:solidFill>
                <a:latin typeface="Microsoft Sans Serif"/>
                <a:cs typeface="Microsoft Sans Serif"/>
              </a:rPr>
              <a:t>ы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е</a:t>
            </a:r>
            <a:r>
              <a:rPr sz="2000" spc="-254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реше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я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22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solidFill>
                  <a:srgbClr val="1F487C"/>
                </a:solidFill>
                <a:latin typeface="Microsoft Sans Serif"/>
                <a:cs typeface="Microsoft Sans Serif"/>
              </a:rPr>
              <a:t>п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рое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к</a:t>
            </a:r>
            <a:r>
              <a:rPr sz="2000" spc="-155" dirty="0">
                <a:solidFill>
                  <a:srgbClr val="1F487C"/>
                </a:solidFill>
                <a:latin typeface="Microsoft Sans Serif"/>
                <a:cs typeface="Microsoft Sans Serif"/>
              </a:rPr>
              <a:t>т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х  </a:t>
            </a:r>
            <a:r>
              <a:rPr sz="2000" spc="-114" dirty="0">
                <a:solidFill>
                  <a:srgbClr val="1F487C"/>
                </a:solidFill>
                <a:latin typeface="Microsoft Sans Serif"/>
                <a:cs typeface="Microsoft Sans Serif"/>
              </a:rPr>
              <a:t>повышения</a:t>
            </a:r>
            <a:r>
              <a:rPr sz="2000" spc="-229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производительности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труда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711" y="1656588"/>
            <a:ext cx="8682195" cy="38099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79298" y="1123010"/>
            <a:ext cx="34093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Стандартизированная</a:t>
            </a:r>
            <a:r>
              <a:rPr sz="1800" b="1" spc="4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1F487C"/>
                </a:solidFill>
                <a:latin typeface="Arial"/>
                <a:cs typeface="Arial"/>
              </a:rPr>
              <a:t>работа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26</a:t>
            </a:fld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111" y="220552"/>
            <a:ext cx="2842218" cy="5038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4494" y="177545"/>
            <a:ext cx="410972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z="2000" spc="-210" dirty="0">
                <a:solidFill>
                  <a:srgbClr val="1F487C"/>
                </a:solidFill>
                <a:latin typeface="Microsoft Sans Serif"/>
                <a:cs typeface="Microsoft Sans Serif"/>
              </a:rPr>
              <a:t>Р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еа</a:t>
            </a:r>
            <a:r>
              <a:rPr sz="2000" spc="-105" dirty="0">
                <a:solidFill>
                  <a:srgbClr val="1F487C"/>
                </a:solidFill>
                <a:latin typeface="Microsoft Sans Serif"/>
                <a:cs typeface="Microsoft Sans Serif"/>
              </a:rPr>
              <a:t>л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з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о</a:t>
            </a:r>
            <a:r>
              <a:rPr sz="2000" spc="-145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нн</a:t>
            </a:r>
            <a:r>
              <a:rPr sz="2000" spc="-130" dirty="0">
                <a:solidFill>
                  <a:srgbClr val="1F487C"/>
                </a:solidFill>
                <a:latin typeface="Microsoft Sans Serif"/>
                <a:cs typeface="Microsoft Sans Serif"/>
              </a:rPr>
              <a:t>ы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е</a:t>
            </a:r>
            <a:r>
              <a:rPr sz="2000" spc="-254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реше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я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22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solidFill>
                  <a:srgbClr val="1F487C"/>
                </a:solidFill>
                <a:latin typeface="Microsoft Sans Serif"/>
                <a:cs typeface="Microsoft Sans Serif"/>
              </a:rPr>
              <a:t>п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рое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к</a:t>
            </a:r>
            <a:r>
              <a:rPr sz="2000" spc="-155" dirty="0">
                <a:solidFill>
                  <a:srgbClr val="1F487C"/>
                </a:solidFill>
                <a:latin typeface="Microsoft Sans Serif"/>
                <a:cs typeface="Microsoft Sans Serif"/>
              </a:rPr>
              <a:t>т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х  </a:t>
            </a:r>
            <a:r>
              <a:rPr sz="2000" spc="-114" dirty="0">
                <a:solidFill>
                  <a:srgbClr val="1F487C"/>
                </a:solidFill>
                <a:latin typeface="Microsoft Sans Serif"/>
                <a:cs typeface="Microsoft Sans Serif"/>
              </a:rPr>
              <a:t>повышения</a:t>
            </a:r>
            <a:r>
              <a:rPr sz="2000" spc="-229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производительности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труда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1752" y="1717548"/>
            <a:ext cx="8780145" cy="4330065"/>
            <a:chOff x="301752" y="1717548"/>
            <a:chExt cx="8780145" cy="43300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752" y="1717548"/>
              <a:ext cx="8779764" cy="432968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278880" y="4524755"/>
              <a:ext cx="1226820" cy="134620"/>
            </a:xfrm>
            <a:custGeom>
              <a:avLst/>
              <a:gdLst/>
              <a:ahLst/>
              <a:cxnLst/>
              <a:rect l="l" t="t" r="r" b="b"/>
              <a:pathLst>
                <a:path w="1226820" h="134620">
                  <a:moveTo>
                    <a:pt x="1226820" y="0"/>
                  </a:moveTo>
                  <a:lnTo>
                    <a:pt x="0" y="0"/>
                  </a:lnTo>
                  <a:lnTo>
                    <a:pt x="0" y="134112"/>
                  </a:lnTo>
                  <a:lnTo>
                    <a:pt x="1226820" y="134112"/>
                  </a:lnTo>
                  <a:lnTo>
                    <a:pt x="1226820" y="0"/>
                  </a:lnTo>
                  <a:close/>
                </a:path>
              </a:pathLst>
            </a:custGeom>
            <a:solidFill>
              <a:srgbClr val="FFFFFF">
                <a:alpha val="9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10692" y="1114171"/>
            <a:ext cx="3169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1F487C"/>
                </a:solidFill>
                <a:latin typeface="Arial"/>
                <a:cs typeface="Arial"/>
              </a:rPr>
              <a:t>Система</a:t>
            </a:r>
            <a:r>
              <a:rPr sz="1800" b="1" spc="2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1F487C"/>
                </a:solidFill>
                <a:latin typeface="Arial"/>
                <a:cs typeface="Arial"/>
              </a:rPr>
              <a:t>защиты</a:t>
            </a:r>
            <a:r>
              <a:rPr sz="1800" b="1" spc="4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F487C"/>
                </a:solidFill>
                <a:latin typeface="Arial"/>
                <a:cs typeface="Arial"/>
              </a:rPr>
              <a:t>от</a:t>
            </a: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 ошибок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27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24" y="253229"/>
            <a:ext cx="2972466" cy="52699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6193" y="185420"/>
            <a:ext cx="410972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z="2000" spc="-210" dirty="0">
                <a:solidFill>
                  <a:srgbClr val="1F487C"/>
                </a:solidFill>
                <a:latin typeface="Microsoft Sans Serif"/>
                <a:cs typeface="Microsoft Sans Serif"/>
              </a:rPr>
              <a:t>Р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еа</a:t>
            </a:r>
            <a:r>
              <a:rPr sz="2000" spc="-105" dirty="0">
                <a:solidFill>
                  <a:srgbClr val="1F487C"/>
                </a:solidFill>
                <a:latin typeface="Microsoft Sans Serif"/>
                <a:cs typeface="Microsoft Sans Serif"/>
              </a:rPr>
              <a:t>л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з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о</a:t>
            </a:r>
            <a:r>
              <a:rPr sz="2000" spc="-145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нн</a:t>
            </a:r>
            <a:r>
              <a:rPr sz="2000" spc="-130" dirty="0">
                <a:solidFill>
                  <a:srgbClr val="1F487C"/>
                </a:solidFill>
                <a:latin typeface="Microsoft Sans Serif"/>
                <a:cs typeface="Microsoft Sans Serif"/>
              </a:rPr>
              <a:t>ы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е</a:t>
            </a:r>
            <a:r>
              <a:rPr sz="2000" spc="-254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реше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я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22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solidFill>
                  <a:srgbClr val="1F487C"/>
                </a:solidFill>
                <a:latin typeface="Microsoft Sans Serif"/>
                <a:cs typeface="Microsoft Sans Serif"/>
              </a:rPr>
              <a:t>п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рое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к</a:t>
            </a:r>
            <a:r>
              <a:rPr sz="2000" spc="-155" dirty="0">
                <a:solidFill>
                  <a:srgbClr val="1F487C"/>
                </a:solidFill>
                <a:latin typeface="Microsoft Sans Serif"/>
                <a:cs typeface="Microsoft Sans Serif"/>
              </a:rPr>
              <a:t>т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х  </a:t>
            </a:r>
            <a:r>
              <a:rPr sz="2000" spc="-114" dirty="0">
                <a:solidFill>
                  <a:srgbClr val="1F487C"/>
                </a:solidFill>
                <a:latin typeface="Microsoft Sans Serif"/>
                <a:cs typeface="Microsoft Sans Serif"/>
              </a:rPr>
              <a:t>повышения</a:t>
            </a:r>
            <a:r>
              <a:rPr sz="2000" spc="-229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производительности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труда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552" y="1906554"/>
            <a:ext cx="8919935" cy="37992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0984" y="1113790"/>
            <a:ext cx="6993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Сокращение</a:t>
            </a:r>
            <a:r>
              <a:rPr sz="1800" b="1" spc="5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1F487C"/>
                </a:solidFill>
                <a:latin typeface="Arial"/>
                <a:cs typeface="Arial"/>
              </a:rPr>
              <a:t>непроизводительных</a:t>
            </a:r>
            <a:r>
              <a:rPr sz="1800" b="1" spc="4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1F487C"/>
                </a:solidFill>
                <a:latin typeface="Arial"/>
                <a:cs typeface="Arial"/>
              </a:rPr>
              <a:t>потерь</a:t>
            </a:r>
            <a:r>
              <a:rPr sz="1800" b="1" spc="3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87C"/>
                </a:solidFill>
                <a:latin typeface="Arial"/>
                <a:cs typeface="Arial"/>
              </a:rPr>
              <a:t>рабочего</a:t>
            </a:r>
            <a:r>
              <a:rPr sz="1800" b="1" spc="-5" dirty="0">
                <a:solidFill>
                  <a:srgbClr val="1F487C"/>
                </a:solidFill>
                <a:latin typeface="Arial"/>
                <a:cs typeface="Arial"/>
              </a:rPr>
              <a:t> времени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28</a:t>
            </a:fld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07" y="279694"/>
            <a:ext cx="2944580" cy="52204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6193" y="185420"/>
            <a:ext cx="410972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z="2000" spc="-210" dirty="0">
                <a:solidFill>
                  <a:srgbClr val="1F487C"/>
                </a:solidFill>
                <a:latin typeface="Microsoft Sans Serif"/>
                <a:cs typeface="Microsoft Sans Serif"/>
              </a:rPr>
              <a:t>Р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еа</a:t>
            </a:r>
            <a:r>
              <a:rPr sz="2000" spc="-105" dirty="0">
                <a:solidFill>
                  <a:srgbClr val="1F487C"/>
                </a:solidFill>
                <a:latin typeface="Microsoft Sans Serif"/>
                <a:cs typeface="Microsoft Sans Serif"/>
              </a:rPr>
              <a:t>л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з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о</a:t>
            </a:r>
            <a:r>
              <a:rPr sz="2000" spc="-145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нн</a:t>
            </a:r>
            <a:r>
              <a:rPr sz="2000" spc="-130" dirty="0">
                <a:solidFill>
                  <a:srgbClr val="1F487C"/>
                </a:solidFill>
                <a:latin typeface="Microsoft Sans Serif"/>
                <a:cs typeface="Microsoft Sans Serif"/>
              </a:rPr>
              <a:t>ы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е</a:t>
            </a:r>
            <a:r>
              <a:rPr sz="2000" spc="-254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реше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н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я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в</a:t>
            </a:r>
            <a:r>
              <a:rPr sz="2000" spc="-22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solidFill>
                  <a:srgbClr val="1F487C"/>
                </a:solidFill>
                <a:latin typeface="Microsoft Sans Serif"/>
                <a:cs typeface="Microsoft Sans Serif"/>
              </a:rPr>
              <a:t>п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рое</a:t>
            </a:r>
            <a:r>
              <a:rPr sz="2000" spc="-225" dirty="0">
                <a:solidFill>
                  <a:srgbClr val="1F487C"/>
                </a:solidFill>
                <a:latin typeface="Microsoft Sans Serif"/>
                <a:cs typeface="Microsoft Sans Serif"/>
              </a:rPr>
              <a:t>к</a:t>
            </a:r>
            <a:r>
              <a:rPr sz="2000" spc="-155" dirty="0">
                <a:solidFill>
                  <a:srgbClr val="1F487C"/>
                </a:solidFill>
                <a:latin typeface="Microsoft Sans Serif"/>
                <a:cs typeface="Microsoft Sans Serif"/>
              </a:rPr>
              <a:t>т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а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х  </a:t>
            </a:r>
            <a:r>
              <a:rPr sz="2000" spc="-114" dirty="0">
                <a:solidFill>
                  <a:srgbClr val="1F487C"/>
                </a:solidFill>
                <a:latin typeface="Microsoft Sans Serif"/>
                <a:cs typeface="Microsoft Sans Serif"/>
              </a:rPr>
              <a:t>повышения</a:t>
            </a:r>
            <a:r>
              <a:rPr sz="2000" spc="-229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35" dirty="0">
                <a:solidFill>
                  <a:srgbClr val="1F487C"/>
                </a:solidFill>
                <a:latin typeface="Microsoft Sans Serif"/>
                <a:cs typeface="Microsoft Sans Serif"/>
              </a:rPr>
              <a:t>производительности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20" dirty="0">
                <a:solidFill>
                  <a:srgbClr val="1F487C"/>
                </a:solidFill>
                <a:latin typeface="Microsoft Sans Serif"/>
                <a:cs typeface="Microsoft Sans Serif"/>
              </a:rPr>
              <a:t>труда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1589532"/>
            <a:ext cx="8991600" cy="442569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4635" y="1140078"/>
            <a:ext cx="1372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1F487C"/>
                </a:solidFill>
                <a:latin typeface="Arial"/>
                <a:cs typeface="Arial"/>
              </a:rPr>
              <a:t>АВС-анализ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29</a:t>
            </a:fld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13" y="277105"/>
            <a:ext cx="2810241" cy="4982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789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5876" y="172974"/>
            <a:ext cx="3801745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pc="-180" dirty="0"/>
              <a:t>З</a:t>
            </a:r>
            <a:r>
              <a:rPr spc="-170" dirty="0"/>
              <a:t>а</a:t>
            </a:r>
            <a:r>
              <a:rPr spc="-150" dirty="0"/>
              <a:t>ч</a:t>
            </a:r>
            <a:r>
              <a:rPr spc="-120" dirty="0"/>
              <a:t>е</a:t>
            </a:r>
            <a:r>
              <a:rPr spc="-50" dirty="0"/>
              <a:t>м</a:t>
            </a:r>
            <a:r>
              <a:rPr spc="-229" dirty="0"/>
              <a:t> </a:t>
            </a:r>
            <a:r>
              <a:rPr spc="-204" dirty="0"/>
              <a:t>з</a:t>
            </a:r>
            <a:r>
              <a:rPr spc="-120" dirty="0"/>
              <a:t>а</a:t>
            </a:r>
            <a:r>
              <a:rPr spc="-160" dirty="0"/>
              <a:t>п</a:t>
            </a:r>
            <a:r>
              <a:rPr spc="-155" dirty="0"/>
              <a:t>у</a:t>
            </a:r>
            <a:r>
              <a:rPr spc="-114" dirty="0"/>
              <a:t>с</a:t>
            </a:r>
            <a:r>
              <a:rPr spc="-200" dirty="0"/>
              <a:t>к</a:t>
            </a:r>
            <a:r>
              <a:rPr spc="-170" dirty="0"/>
              <a:t>а</a:t>
            </a:r>
            <a:r>
              <a:rPr spc="-130" dirty="0"/>
              <a:t>т</a:t>
            </a:r>
            <a:r>
              <a:rPr spc="-5" dirty="0"/>
              <a:t>ь</a:t>
            </a:r>
            <a:r>
              <a:rPr spc="-245" dirty="0"/>
              <a:t> </a:t>
            </a:r>
            <a:r>
              <a:rPr spc="-160" dirty="0"/>
              <a:t>п</a:t>
            </a:r>
            <a:r>
              <a:rPr spc="-120" dirty="0"/>
              <a:t>рое</a:t>
            </a:r>
            <a:r>
              <a:rPr spc="-225" dirty="0"/>
              <a:t>к</a:t>
            </a:r>
            <a:r>
              <a:rPr dirty="0"/>
              <a:t>т</a:t>
            </a:r>
            <a:r>
              <a:rPr spc="-240" dirty="0"/>
              <a:t> </a:t>
            </a:r>
            <a:r>
              <a:rPr spc="-160" dirty="0"/>
              <a:t>п</a:t>
            </a:r>
            <a:r>
              <a:rPr spc="-120" dirty="0"/>
              <a:t>ов</a:t>
            </a:r>
            <a:r>
              <a:rPr spc="-114" dirty="0"/>
              <a:t>ы</a:t>
            </a:r>
            <a:r>
              <a:rPr spc="-120" dirty="0"/>
              <a:t>ше</a:t>
            </a:r>
            <a:r>
              <a:rPr spc="-135" dirty="0"/>
              <a:t>н</a:t>
            </a:r>
            <a:r>
              <a:rPr spc="-125" dirty="0"/>
              <a:t>и</a:t>
            </a:r>
            <a:r>
              <a:rPr dirty="0"/>
              <a:t>я  </a:t>
            </a:r>
            <a:r>
              <a:rPr spc="-160" dirty="0"/>
              <a:t>п</a:t>
            </a:r>
            <a:r>
              <a:rPr spc="-120" dirty="0"/>
              <a:t>ро</a:t>
            </a:r>
            <a:r>
              <a:rPr spc="-125" dirty="0"/>
              <a:t>и</a:t>
            </a:r>
            <a:r>
              <a:rPr spc="-204" dirty="0"/>
              <a:t>з</a:t>
            </a:r>
            <a:r>
              <a:rPr spc="-145" dirty="0"/>
              <a:t>в</a:t>
            </a:r>
            <a:r>
              <a:rPr spc="-170" dirty="0"/>
              <a:t>о</a:t>
            </a:r>
            <a:r>
              <a:rPr spc="-130" dirty="0"/>
              <a:t>д</a:t>
            </a:r>
            <a:r>
              <a:rPr spc="-125" dirty="0"/>
              <a:t>и</a:t>
            </a:r>
            <a:r>
              <a:rPr spc="-155" dirty="0"/>
              <a:t>т</a:t>
            </a:r>
            <a:r>
              <a:rPr spc="-195" dirty="0"/>
              <a:t>е</a:t>
            </a:r>
            <a:r>
              <a:rPr spc="-105" dirty="0"/>
              <a:t>л</a:t>
            </a:r>
            <a:r>
              <a:rPr spc="-130" dirty="0"/>
              <a:t>ь</a:t>
            </a:r>
            <a:r>
              <a:rPr spc="-135" dirty="0"/>
              <a:t>н</a:t>
            </a:r>
            <a:r>
              <a:rPr spc="-120" dirty="0"/>
              <a:t>о</a:t>
            </a:r>
            <a:r>
              <a:rPr spc="-130" dirty="0"/>
              <a:t>ст</a:t>
            </a:r>
            <a:r>
              <a:rPr dirty="0"/>
              <a:t>и</a:t>
            </a:r>
            <a:r>
              <a:rPr spc="-260" dirty="0"/>
              <a:t> </a:t>
            </a:r>
            <a:r>
              <a:rPr spc="-130" dirty="0"/>
              <a:t>т</a:t>
            </a:r>
            <a:r>
              <a:rPr spc="-145" dirty="0"/>
              <a:t>р</a:t>
            </a:r>
            <a:r>
              <a:rPr spc="-200" dirty="0"/>
              <a:t>у</a:t>
            </a:r>
            <a:r>
              <a:rPr spc="-130" dirty="0"/>
              <a:t>д</a:t>
            </a:r>
            <a:r>
              <a:rPr spc="-120" dirty="0"/>
              <a:t>а</a:t>
            </a:r>
            <a:r>
              <a:rPr dirty="0"/>
              <a:t>?</a:t>
            </a:r>
          </a:p>
        </p:txBody>
      </p:sp>
      <p:sp>
        <p:nvSpPr>
          <p:cNvPr id="4" name="object 4"/>
          <p:cNvSpPr/>
          <p:nvPr/>
        </p:nvSpPr>
        <p:spPr>
          <a:xfrm>
            <a:off x="5449823" y="6554723"/>
            <a:ext cx="1905000" cy="277495"/>
          </a:xfrm>
          <a:custGeom>
            <a:avLst/>
            <a:gdLst/>
            <a:ahLst/>
            <a:cxnLst/>
            <a:rect l="l" t="t" r="r" b="b"/>
            <a:pathLst>
              <a:path w="1905000" h="277495">
                <a:moveTo>
                  <a:pt x="1905000" y="0"/>
                </a:moveTo>
                <a:lnTo>
                  <a:pt x="0" y="0"/>
                </a:lnTo>
                <a:lnTo>
                  <a:pt x="0" y="277367"/>
                </a:lnTo>
                <a:lnTo>
                  <a:pt x="1905000" y="277367"/>
                </a:lnTo>
                <a:lnTo>
                  <a:pt x="1905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60419" y="2738942"/>
            <a:ext cx="1221740" cy="1306830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5"/>
              </a:spcBef>
            </a:pPr>
            <a:r>
              <a:rPr sz="1800" b="1" spc="-10" dirty="0">
                <a:latin typeface="Arial"/>
                <a:cs typeface="Arial"/>
              </a:rPr>
              <a:t>Минимум</a:t>
            </a:r>
            <a:endParaRPr sz="18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1200"/>
              </a:spcBef>
            </a:pPr>
            <a:r>
              <a:rPr sz="1800" b="1" spc="-10" dirty="0">
                <a:latin typeface="Arial"/>
                <a:cs typeface="Arial"/>
              </a:rPr>
              <a:t>30%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sz="1800" b="1" spc="-10" dirty="0">
                <a:latin typeface="Arial"/>
                <a:cs typeface="Arial"/>
              </a:rPr>
              <a:t>за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2-3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года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51703" y="2378964"/>
            <a:ext cx="485140" cy="2136775"/>
          </a:xfrm>
          <a:custGeom>
            <a:avLst/>
            <a:gdLst/>
            <a:ahLst/>
            <a:cxnLst/>
            <a:rect l="l" t="t" r="r" b="b"/>
            <a:pathLst>
              <a:path w="485139" h="2136775">
                <a:moveTo>
                  <a:pt x="363474" y="0"/>
                </a:moveTo>
                <a:lnTo>
                  <a:pt x="121158" y="0"/>
                </a:lnTo>
                <a:lnTo>
                  <a:pt x="121158" y="1926209"/>
                </a:lnTo>
                <a:lnTo>
                  <a:pt x="0" y="1926209"/>
                </a:lnTo>
                <a:lnTo>
                  <a:pt x="242316" y="2136648"/>
                </a:lnTo>
                <a:lnTo>
                  <a:pt x="484632" y="1926209"/>
                </a:lnTo>
                <a:lnTo>
                  <a:pt x="363474" y="1926209"/>
                </a:lnTo>
                <a:lnTo>
                  <a:pt x="363474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92163" y="1855342"/>
            <a:ext cx="511175" cy="163830"/>
          </a:xfrm>
          <a:custGeom>
            <a:avLst/>
            <a:gdLst/>
            <a:ahLst/>
            <a:cxnLst/>
            <a:rect l="l" t="t" r="r" b="b"/>
            <a:pathLst>
              <a:path w="511175" h="163830">
                <a:moveTo>
                  <a:pt x="510717" y="0"/>
                </a:moveTo>
                <a:lnTo>
                  <a:pt x="0" y="0"/>
                </a:lnTo>
                <a:lnTo>
                  <a:pt x="0" y="163449"/>
                </a:lnTo>
                <a:lnTo>
                  <a:pt x="510717" y="163449"/>
                </a:lnTo>
                <a:lnTo>
                  <a:pt x="510717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955538" y="2274189"/>
            <a:ext cx="3000375" cy="1732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5600"/>
              </a:lnSpc>
              <a:spcBef>
                <a:spcPts val="100"/>
              </a:spcBef>
            </a:pPr>
            <a:r>
              <a:rPr sz="1800" spc="-35" dirty="0">
                <a:latin typeface="Microsoft Sans Serif"/>
                <a:cs typeface="Microsoft Sans Serif"/>
              </a:rPr>
              <a:t>Срок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протекания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процессов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Удельная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себестоимость 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Затратные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инвестиции 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Запасы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78752" y="1543811"/>
            <a:ext cx="739140" cy="741045"/>
          </a:xfrm>
          <a:custGeom>
            <a:avLst/>
            <a:gdLst/>
            <a:ahLst/>
            <a:cxnLst/>
            <a:rect l="l" t="t" r="r" b="b"/>
            <a:pathLst>
              <a:path w="739140" h="741044">
                <a:moveTo>
                  <a:pt x="0" y="370332"/>
                </a:moveTo>
                <a:lnTo>
                  <a:pt x="2879" y="323889"/>
                </a:lnTo>
                <a:lnTo>
                  <a:pt x="11288" y="279166"/>
                </a:lnTo>
                <a:lnTo>
                  <a:pt x="24878" y="236507"/>
                </a:lnTo>
                <a:lnTo>
                  <a:pt x="43304" y="196263"/>
                </a:lnTo>
                <a:lnTo>
                  <a:pt x="66219" y="158779"/>
                </a:lnTo>
                <a:lnTo>
                  <a:pt x="93277" y="124403"/>
                </a:lnTo>
                <a:lnTo>
                  <a:pt x="124131" y="93483"/>
                </a:lnTo>
                <a:lnTo>
                  <a:pt x="158434" y="66367"/>
                </a:lnTo>
                <a:lnTo>
                  <a:pt x="195841" y="43401"/>
                </a:lnTo>
                <a:lnTo>
                  <a:pt x="236004" y="24934"/>
                </a:lnTo>
                <a:lnTo>
                  <a:pt x="278578" y="11313"/>
                </a:lnTo>
                <a:lnTo>
                  <a:pt x="323215" y="2886"/>
                </a:lnTo>
                <a:lnTo>
                  <a:pt x="369570" y="0"/>
                </a:lnTo>
                <a:lnTo>
                  <a:pt x="415924" y="2886"/>
                </a:lnTo>
                <a:lnTo>
                  <a:pt x="460561" y="11313"/>
                </a:lnTo>
                <a:lnTo>
                  <a:pt x="503135" y="24934"/>
                </a:lnTo>
                <a:lnTo>
                  <a:pt x="543298" y="43401"/>
                </a:lnTo>
                <a:lnTo>
                  <a:pt x="580705" y="66367"/>
                </a:lnTo>
                <a:lnTo>
                  <a:pt x="615008" y="93483"/>
                </a:lnTo>
                <a:lnTo>
                  <a:pt x="645862" y="124403"/>
                </a:lnTo>
                <a:lnTo>
                  <a:pt x="672920" y="158779"/>
                </a:lnTo>
                <a:lnTo>
                  <a:pt x="695835" y="196263"/>
                </a:lnTo>
                <a:lnTo>
                  <a:pt x="714261" y="236507"/>
                </a:lnTo>
                <a:lnTo>
                  <a:pt x="727851" y="279166"/>
                </a:lnTo>
                <a:lnTo>
                  <a:pt x="736260" y="323889"/>
                </a:lnTo>
                <a:lnTo>
                  <a:pt x="739140" y="370332"/>
                </a:lnTo>
                <a:lnTo>
                  <a:pt x="736260" y="416774"/>
                </a:lnTo>
                <a:lnTo>
                  <a:pt x="727851" y="461497"/>
                </a:lnTo>
                <a:lnTo>
                  <a:pt x="714261" y="504156"/>
                </a:lnTo>
                <a:lnTo>
                  <a:pt x="695835" y="544400"/>
                </a:lnTo>
                <a:lnTo>
                  <a:pt x="672920" y="581884"/>
                </a:lnTo>
                <a:lnTo>
                  <a:pt x="645862" y="616260"/>
                </a:lnTo>
                <a:lnTo>
                  <a:pt x="615008" y="647180"/>
                </a:lnTo>
                <a:lnTo>
                  <a:pt x="580705" y="674296"/>
                </a:lnTo>
                <a:lnTo>
                  <a:pt x="543298" y="697262"/>
                </a:lnTo>
                <a:lnTo>
                  <a:pt x="503135" y="715729"/>
                </a:lnTo>
                <a:lnTo>
                  <a:pt x="460561" y="729350"/>
                </a:lnTo>
                <a:lnTo>
                  <a:pt x="415924" y="737777"/>
                </a:lnTo>
                <a:lnTo>
                  <a:pt x="369570" y="740663"/>
                </a:lnTo>
                <a:lnTo>
                  <a:pt x="323215" y="737777"/>
                </a:lnTo>
                <a:lnTo>
                  <a:pt x="278578" y="729350"/>
                </a:lnTo>
                <a:lnTo>
                  <a:pt x="236004" y="715729"/>
                </a:lnTo>
                <a:lnTo>
                  <a:pt x="195841" y="697262"/>
                </a:lnTo>
                <a:lnTo>
                  <a:pt x="158434" y="674296"/>
                </a:lnTo>
                <a:lnTo>
                  <a:pt x="124131" y="647180"/>
                </a:lnTo>
                <a:lnTo>
                  <a:pt x="93277" y="616260"/>
                </a:lnTo>
                <a:lnTo>
                  <a:pt x="66219" y="581884"/>
                </a:lnTo>
                <a:lnTo>
                  <a:pt x="43304" y="544400"/>
                </a:lnTo>
                <a:lnTo>
                  <a:pt x="24878" y="504156"/>
                </a:lnTo>
                <a:lnTo>
                  <a:pt x="11288" y="461497"/>
                </a:lnTo>
                <a:lnTo>
                  <a:pt x="2879" y="416774"/>
                </a:lnTo>
                <a:lnTo>
                  <a:pt x="0" y="370332"/>
                </a:lnTo>
                <a:close/>
              </a:path>
            </a:pathLst>
          </a:custGeom>
          <a:ln w="9525">
            <a:solidFill>
              <a:srgbClr val="932E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661531" y="1090421"/>
            <a:ext cx="974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Arial"/>
                <a:cs typeface="Arial"/>
              </a:rPr>
              <a:t>Затраты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11067" y="2378964"/>
            <a:ext cx="485140" cy="2136775"/>
          </a:xfrm>
          <a:custGeom>
            <a:avLst/>
            <a:gdLst/>
            <a:ahLst/>
            <a:cxnLst/>
            <a:rect l="l" t="t" r="r" b="b"/>
            <a:pathLst>
              <a:path w="485139" h="2136775">
                <a:moveTo>
                  <a:pt x="242316" y="0"/>
                </a:moveTo>
                <a:lnTo>
                  <a:pt x="0" y="210438"/>
                </a:lnTo>
                <a:lnTo>
                  <a:pt x="121157" y="210438"/>
                </a:lnTo>
                <a:lnTo>
                  <a:pt x="121157" y="2136648"/>
                </a:lnTo>
                <a:lnTo>
                  <a:pt x="363473" y="2136648"/>
                </a:lnTo>
                <a:lnTo>
                  <a:pt x="363473" y="210438"/>
                </a:lnTo>
                <a:lnTo>
                  <a:pt x="484631" y="210438"/>
                </a:lnTo>
                <a:lnTo>
                  <a:pt x="242316" y="0"/>
                </a:lnTo>
                <a:close/>
              </a:path>
            </a:pathLst>
          </a:custGeom>
          <a:solidFill>
            <a:srgbClr val="75A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237297" y="1539049"/>
            <a:ext cx="748665" cy="750570"/>
            <a:chOff x="1237297" y="1539049"/>
            <a:chExt cx="748665" cy="750570"/>
          </a:xfrm>
        </p:grpSpPr>
        <p:sp>
          <p:nvSpPr>
            <p:cNvPr id="13" name="object 13"/>
            <p:cNvSpPr/>
            <p:nvPr/>
          </p:nvSpPr>
          <p:spPr>
            <a:xfrm>
              <a:off x="1242060" y="1543811"/>
              <a:ext cx="739140" cy="741045"/>
            </a:xfrm>
            <a:custGeom>
              <a:avLst/>
              <a:gdLst/>
              <a:ahLst/>
              <a:cxnLst/>
              <a:rect l="l" t="t" r="r" b="b"/>
              <a:pathLst>
                <a:path w="739139" h="741044">
                  <a:moveTo>
                    <a:pt x="0" y="370332"/>
                  </a:moveTo>
                  <a:lnTo>
                    <a:pt x="2879" y="323889"/>
                  </a:lnTo>
                  <a:lnTo>
                    <a:pt x="11288" y="279166"/>
                  </a:lnTo>
                  <a:lnTo>
                    <a:pt x="24878" y="236507"/>
                  </a:lnTo>
                  <a:lnTo>
                    <a:pt x="43304" y="196263"/>
                  </a:lnTo>
                  <a:lnTo>
                    <a:pt x="66219" y="158779"/>
                  </a:lnTo>
                  <a:lnTo>
                    <a:pt x="93277" y="124403"/>
                  </a:lnTo>
                  <a:lnTo>
                    <a:pt x="124131" y="93483"/>
                  </a:lnTo>
                  <a:lnTo>
                    <a:pt x="158434" y="66367"/>
                  </a:lnTo>
                  <a:lnTo>
                    <a:pt x="195841" y="43401"/>
                  </a:lnTo>
                  <a:lnTo>
                    <a:pt x="236004" y="24934"/>
                  </a:lnTo>
                  <a:lnTo>
                    <a:pt x="278578" y="11313"/>
                  </a:lnTo>
                  <a:lnTo>
                    <a:pt x="323215" y="2886"/>
                  </a:lnTo>
                  <a:lnTo>
                    <a:pt x="369570" y="0"/>
                  </a:lnTo>
                  <a:lnTo>
                    <a:pt x="415924" y="2886"/>
                  </a:lnTo>
                  <a:lnTo>
                    <a:pt x="460561" y="11313"/>
                  </a:lnTo>
                  <a:lnTo>
                    <a:pt x="503135" y="24934"/>
                  </a:lnTo>
                  <a:lnTo>
                    <a:pt x="543298" y="43401"/>
                  </a:lnTo>
                  <a:lnTo>
                    <a:pt x="580705" y="66367"/>
                  </a:lnTo>
                  <a:lnTo>
                    <a:pt x="615008" y="93483"/>
                  </a:lnTo>
                  <a:lnTo>
                    <a:pt x="645862" y="124403"/>
                  </a:lnTo>
                  <a:lnTo>
                    <a:pt x="672920" y="158779"/>
                  </a:lnTo>
                  <a:lnTo>
                    <a:pt x="695835" y="196263"/>
                  </a:lnTo>
                  <a:lnTo>
                    <a:pt x="714261" y="236507"/>
                  </a:lnTo>
                  <a:lnTo>
                    <a:pt x="727851" y="279166"/>
                  </a:lnTo>
                  <a:lnTo>
                    <a:pt x="736260" y="323889"/>
                  </a:lnTo>
                  <a:lnTo>
                    <a:pt x="739140" y="370332"/>
                  </a:lnTo>
                  <a:lnTo>
                    <a:pt x="736260" y="416774"/>
                  </a:lnTo>
                  <a:lnTo>
                    <a:pt x="727851" y="461497"/>
                  </a:lnTo>
                  <a:lnTo>
                    <a:pt x="714261" y="504156"/>
                  </a:lnTo>
                  <a:lnTo>
                    <a:pt x="695835" y="544400"/>
                  </a:lnTo>
                  <a:lnTo>
                    <a:pt x="672920" y="581884"/>
                  </a:lnTo>
                  <a:lnTo>
                    <a:pt x="645862" y="616260"/>
                  </a:lnTo>
                  <a:lnTo>
                    <a:pt x="615008" y="647180"/>
                  </a:lnTo>
                  <a:lnTo>
                    <a:pt x="580705" y="674296"/>
                  </a:lnTo>
                  <a:lnTo>
                    <a:pt x="543298" y="697262"/>
                  </a:lnTo>
                  <a:lnTo>
                    <a:pt x="503135" y="715729"/>
                  </a:lnTo>
                  <a:lnTo>
                    <a:pt x="460561" y="729350"/>
                  </a:lnTo>
                  <a:lnTo>
                    <a:pt x="415924" y="737777"/>
                  </a:lnTo>
                  <a:lnTo>
                    <a:pt x="369570" y="740663"/>
                  </a:lnTo>
                  <a:lnTo>
                    <a:pt x="323215" y="737777"/>
                  </a:lnTo>
                  <a:lnTo>
                    <a:pt x="278578" y="729350"/>
                  </a:lnTo>
                  <a:lnTo>
                    <a:pt x="236004" y="715729"/>
                  </a:lnTo>
                  <a:lnTo>
                    <a:pt x="195841" y="697262"/>
                  </a:lnTo>
                  <a:lnTo>
                    <a:pt x="158434" y="674296"/>
                  </a:lnTo>
                  <a:lnTo>
                    <a:pt x="124131" y="647180"/>
                  </a:lnTo>
                  <a:lnTo>
                    <a:pt x="93277" y="616260"/>
                  </a:lnTo>
                  <a:lnTo>
                    <a:pt x="66219" y="581884"/>
                  </a:lnTo>
                  <a:lnTo>
                    <a:pt x="43304" y="544400"/>
                  </a:lnTo>
                  <a:lnTo>
                    <a:pt x="24878" y="504156"/>
                  </a:lnTo>
                  <a:lnTo>
                    <a:pt x="11288" y="461497"/>
                  </a:lnTo>
                  <a:lnTo>
                    <a:pt x="2879" y="416774"/>
                  </a:lnTo>
                  <a:lnTo>
                    <a:pt x="0" y="370332"/>
                  </a:lnTo>
                  <a:close/>
                </a:path>
              </a:pathLst>
            </a:custGeom>
            <a:ln w="9525">
              <a:solidFill>
                <a:srgbClr val="6CA6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55471" y="1681479"/>
              <a:ext cx="511175" cy="510540"/>
            </a:xfrm>
            <a:custGeom>
              <a:avLst/>
              <a:gdLst/>
              <a:ahLst/>
              <a:cxnLst/>
              <a:rect l="l" t="t" r="r" b="b"/>
              <a:pathLst>
                <a:path w="511175" h="510539">
                  <a:moveTo>
                    <a:pt x="510794" y="173990"/>
                  </a:moveTo>
                  <a:lnTo>
                    <a:pt x="337185" y="173990"/>
                  </a:lnTo>
                  <a:lnTo>
                    <a:pt x="337185" y="0"/>
                  </a:lnTo>
                  <a:lnTo>
                    <a:pt x="173609" y="0"/>
                  </a:lnTo>
                  <a:lnTo>
                    <a:pt x="173609" y="173990"/>
                  </a:lnTo>
                  <a:lnTo>
                    <a:pt x="0" y="173990"/>
                  </a:lnTo>
                  <a:lnTo>
                    <a:pt x="0" y="337820"/>
                  </a:lnTo>
                  <a:lnTo>
                    <a:pt x="173609" y="337820"/>
                  </a:lnTo>
                  <a:lnTo>
                    <a:pt x="173609" y="510540"/>
                  </a:lnTo>
                  <a:lnTo>
                    <a:pt x="337185" y="510540"/>
                  </a:lnTo>
                  <a:lnTo>
                    <a:pt x="337185" y="337820"/>
                  </a:lnTo>
                  <a:lnTo>
                    <a:pt x="510794" y="337820"/>
                  </a:lnTo>
                  <a:lnTo>
                    <a:pt x="510794" y="173990"/>
                  </a:lnTo>
                  <a:close/>
                </a:path>
              </a:pathLst>
            </a:custGeom>
            <a:solidFill>
              <a:srgbClr val="75A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82041" y="2426589"/>
            <a:ext cx="2386965" cy="212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Microsoft Sans Serif"/>
                <a:cs typeface="Microsoft Sans Serif"/>
              </a:rPr>
              <a:t>Свободный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денежный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-45" dirty="0">
                <a:latin typeface="Microsoft Sans Serif"/>
                <a:cs typeface="Microsoft Sans Serif"/>
              </a:rPr>
              <a:t>поток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40" dirty="0">
                <a:latin typeface="Microsoft Sans Serif"/>
                <a:cs typeface="Microsoft Sans Serif"/>
              </a:rPr>
              <a:t>(ССДП)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800" spc="-15" dirty="0">
                <a:latin typeface="Microsoft Sans Serif"/>
                <a:cs typeface="Microsoft Sans Serif"/>
              </a:rPr>
              <a:t>Производительность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25" dirty="0">
                <a:latin typeface="Microsoft Sans Serif"/>
                <a:cs typeface="Microsoft Sans Serif"/>
              </a:rPr>
              <a:t>труда</a:t>
            </a:r>
            <a:endParaRPr sz="1800">
              <a:latin typeface="Microsoft Sans Serif"/>
              <a:cs typeface="Microsoft Sans Serif"/>
            </a:endParaRPr>
          </a:p>
          <a:p>
            <a:pPr marL="12700" marR="414020">
              <a:lnSpc>
                <a:spcPct val="155600"/>
              </a:lnSpc>
            </a:pPr>
            <a:r>
              <a:rPr sz="1800" spc="-15" dirty="0">
                <a:latin typeface="Microsoft Sans Serif"/>
                <a:cs typeface="Microsoft Sans Serif"/>
              </a:rPr>
              <a:t>Портфель </a:t>
            </a:r>
            <a:r>
              <a:rPr sz="1800" spc="-45" dirty="0">
                <a:latin typeface="Microsoft Sans Serif"/>
                <a:cs typeface="Microsoft Sans Serif"/>
              </a:rPr>
              <a:t>заказов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Выручка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49502" y="1090421"/>
            <a:ext cx="923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20" dirty="0">
                <a:latin typeface="Arial"/>
                <a:cs typeface="Arial"/>
              </a:rPr>
              <a:t>Д</a:t>
            </a:r>
            <a:r>
              <a:rPr sz="1800" b="1" spc="-45" dirty="0">
                <a:latin typeface="Arial"/>
                <a:cs typeface="Arial"/>
              </a:rPr>
              <a:t>о</a:t>
            </a:r>
            <a:r>
              <a:rPr sz="1800" b="1" spc="-55" dirty="0">
                <a:latin typeface="Arial"/>
                <a:cs typeface="Arial"/>
              </a:rPr>
              <a:t>х</a:t>
            </a:r>
            <a:r>
              <a:rPr sz="1800" b="1" spc="-20" dirty="0">
                <a:latin typeface="Arial"/>
                <a:cs typeface="Arial"/>
              </a:rPr>
              <a:t>о</a:t>
            </a:r>
            <a:r>
              <a:rPr sz="1800" b="1" dirty="0">
                <a:latin typeface="Arial"/>
                <a:cs typeface="Arial"/>
              </a:rPr>
              <a:t>ды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81165" y="4747069"/>
            <a:ext cx="8763635" cy="1224280"/>
            <a:chOff x="181165" y="4747069"/>
            <a:chExt cx="8763635" cy="1224280"/>
          </a:xfrm>
        </p:grpSpPr>
        <p:sp>
          <p:nvSpPr>
            <p:cNvPr id="18" name="object 18"/>
            <p:cNvSpPr/>
            <p:nvPr/>
          </p:nvSpPr>
          <p:spPr>
            <a:xfrm>
              <a:off x="185928" y="4751832"/>
              <a:ext cx="8754110" cy="1214755"/>
            </a:xfrm>
            <a:custGeom>
              <a:avLst/>
              <a:gdLst/>
              <a:ahLst/>
              <a:cxnLst/>
              <a:rect l="l" t="t" r="r" b="b"/>
              <a:pathLst>
                <a:path w="8754110" h="1214754">
                  <a:moveTo>
                    <a:pt x="8753856" y="0"/>
                  </a:moveTo>
                  <a:lnTo>
                    <a:pt x="0" y="0"/>
                  </a:lnTo>
                  <a:lnTo>
                    <a:pt x="0" y="1214628"/>
                  </a:lnTo>
                  <a:lnTo>
                    <a:pt x="8753856" y="1214628"/>
                  </a:lnTo>
                  <a:lnTo>
                    <a:pt x="8753856" y="0"/>
                  </a:lnTo>
                  <a:close/>
                </a:path>
              </a:pathLst>
            </a:custGeom>
            <a:solidFill>
              <a:srgbClr val="D7E7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5928" y="4751832"/>
              <a:ext cx="8754110" cy="1214755"/>
            </a:xfrm>
            <a:custGeom>
              <a:avLst/>
              <a:gdLst/>
              <a:ahLst/>
              <a:cxnLst/>
              <a:rect l="l" t="t" r="r" b="b"/>
              <a:pathLst>
                <a:path w="8754110" h="1214754">
                  <a:moveTo>
                    <a:pt x="0" y="1214628"/>
                  </a:moveTo>
                  <a:lnTo>
                    <a:pt x="8753856" y="1214628"/>
                  </a:lnTo>
                  <a:lnTo>
                    <a:pt x="8753856" y="0"/>
                  </a:lnTo>
                  <a:lnTo>
                    <a:pt x="0" y="0"/>
                  </a:lnTo>
                  <a:lnTo>
                    <a:pt x="0" y="1214628"/>
                  </a:lnTo>
                  <a:close/>
                </a:path>
              </a:pathLst>
            </a:custGeom>
            <a:ln w="952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90690" y="4930520"/>
            <a:ext cx="87280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3290" indent="-25463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19329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Повышение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доли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на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международных</a:t>
            </a:r>
            <a:r>
              <a:rPr sz="1800" spc="5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рынках</a:t>
            </a:r>
            <a:endParaRPr sz="1800">
              <a:latin typeface="Microsoft Sans Serif"/>
              <a:cs typeface="Microsoft Sans Serif"/>
            </a:endParaRPr>
          </a:p>
          <a:p>
            <a:pPr marL="1362710" indent="-255270">
              <a:lnSpc>
                <a:spcPct val="100000"/>
              </a:lnSpc>
              <a:buAutoNum type="arabicPeriod"/>
              <a:tabLst>
                <a:tab pos="1363345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Новые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продукты</a:t>
            </a:r>
            <a:r>
              <a:rPr sz="1800" spc="55" dirty="0">
                <a:latin typeface="Microsoft Sans Serif"/>
                <a:cs typeface="Microsoft Sans Serif"/>
              </a:rPr>
              <a:t> </a:t>
            </a:r>
            <a:r>
              <a:rPr sz="1800" spc="5" dirty="0">
                <a:latin typeface="Microsoft Sans Serif"/>
                <a:cs typeface="Microsoft Sans Serif"/>
              </a:rPr>
              <a:t>для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российского</a:t>
            </a:r>
            <a:r>
              <a:rPr sz="1800" spc="5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и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международных</a:t>
            </a:r>
            <a:r>
              <a:rPr sz="1800" spc="5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рынков</a:t>
            </a:r>
            <a:endParaRPr sz="1800">
              <a:latin typeface="Microsoft Sans Serif"/>
              <a:cs typeface="Microsoft Sans Serif"/>
            </a:endParaRPr>
          </a:p>
          <a:p>
            <a:pPr marL="916940" indent="-254635">
              <a:lnSpc>
                <a:spcPct val="100000"/>
              </a:lnSpc>
              <a:buAutoNum type="arabicPeriod"/>
              <a:tabLst>
                <a:tab pos="917575" algn="l"/>
              </a:tabLst>
            </a:pPr>
            <a:r>
              <a:rPr sz="1800" spc="-20" dirty="0">
                <a:latin typeface="Microsoft Sans Serif"/>
                <a:cs typeface="Microsoft Sans Serif"/>
              </a:rPr>
              <a:t>Снижение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себестоимости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продукции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сроков</a:t>
            </a:r>
            <a:r>
              <a:rPr sz="1800" spc="6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протекания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процессов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6313" y="5474970"/>
            <a:ext cx="8714740" cy="381000"/>
          </a:xfrm>
          <a:custGeom>
            <a:avLst/>
            <a:gdLst/>
            <a:ahLst/>
            <a:cxnLst/>
            <a:rect l="l" t="t" r="r" b="b"/>
            <a:pathLst>
              <a:path w="8714740" h="381000">
                <a:moveTo>
                  <a:pt x="0" y="190499"/>
                </a:moveTo>
                <a:lnTo>
                  <a:pt x="36276" y="165815"/>
                </a:lnTo>
                <a:lnTo>
                  <a:pt x="73376" y="155515"/>
                </a:lnTo>
                <a:lnTo>
                  <a:pt x="122893" y="145405"/>
                </a:lnTo>
                <a:lnTo>
                  <a:pt x="162628" y="138778"/>
                </a:lnTo>
                <a:lnTo>
                  <a:pt x="207619" y="132247"/>
                </a:lnTo>
                <a:lnTo>
                  <a:pt x="257761" y="125817"/>
                </a:lnTo>
                <a:lnTo>
                  <a:pt x="312947" y="119493"/>
                </a:lnTo>
                <a:lnTo>
                  <a:pt x="373074" y="113278"/>
                </a:lnTo>
                <a:lnTo>
                  <a:pt x="438035" y="107177"/>
                </a:lnTo>
                <a:lnTo>
                  <a:pt x="507725" y="101196"/>
                </a:lnTo>
                <a:lnTo>
                  <a:pt x="582040" y="95339"/>
                </a:lnTo>
                <a:lnTo>
                  <a:pt x="620898" y="92458"/>
                </a:lnTo>
                <a:lnTo>
                  <a:pt x="660873" y="89609"/>
                </a:lnTo>
                <a:lnTo>
                  <a:pt x="701951" y="86794"/>
                </a:lnTo>
                <a:lnTo>
                  <a:pt x="744119" y="84013"/>
                </a:lnTo>
                <a:lnTo>
                  <a:pt x="787365" y="81266"/>
                </a:lnTo>
                <a:lnTo>
                  <a:pt x="831674" y="78554"/>
                </a:lnTo>
                <a:lnTo>
                  <a:pt x="877034" y="75878"/>
                </a:lnTo>
                <a:lnTo>
                  <a:pt x="923431" y="73238"/>
                </a:lnTo>
                <a:lnTo>
                  <a:pt x="970853" y="70634"/>
                </a:lnTo>
                <a:lnTo>
                  <a:pt x="1019286" y="68068"/>
                </a:lnTo>
                <a:lnTo>
                  <a:pt x="1068717" y="65540"/>
                </a:lnTo>
                <a:lnTo>
                  <a:pt x="1119133" y="63050"/>
                </a:lnTo>
                <a:lnTo>
                  <a:pt x="1170521" y="60599"/>
                </a:lnTo>
                <a:lnTo>
                  <a:pt x="1222867" y="58187"/>
                </a:lnTo>
                <a:lnTo>
                  <a:pt x="1276159" y="55816"/>
                </a:lnTo>
                <a:lnTo>
                  <a:pt x="1330383" y="53486"/>
                </a:lnTo>
                <a:lnTo>
                  <a:pt x="1385526" y="51196"/>
                </a:lnTo>
                <a:lnTo>
                  <a:pt x="1441575" y="48949"/>
                </a:lnTo>
                <a:lnTo>
                  <a:pt x="1498516" y="46744"/>
                </a:lnTo>
                <a:lnTo>
                  <a:pt x="1556337" y="44583"/>
                </a:lnTo>
                <a:lnTo>
                  <a:pt x="1615025" y="42464"/>
                </a:lnTo>
                <a:lnTo>
                  <a:pt x="1674566" y="40390"/>
                </a:lnTo>
                <a:lnTo>
                  <a:pt x="1734947" y="38361"/>
                </a:lnTo>
                <a:lnTo>
                  <a:pt x="1796155" y="36377"/>
                </a:lnTo>
                <a:lnTo>
                  <a:pt x="1858176" y="34440"/>
                </a:lnTo>
                <a:lnTo>
                  <a:pt x="1920999" y="32548"/>
                </a:lnTo>
                <a:lnTo>
                  <a:pt x="1984608" y="30704"/>
                </a:lnTo>
                <a:lnTo>
                  <a:pt x="2048992" y="28907"/>
                </a:lnTo>
                <a:lnTo>
                  <a:pt x="2114137" y="27159"/>
                </a:lnTo>
                <a:lnTo>
                  <a:pt x="2180030" y="25459"/>
                </a:lnTo>
                <a:lnTo>
                  <a:pt x="2246658" y="23809"/>
                </a:lnTo>
                <a:lnTo>
                  <a:pt x="2314007" y="22209"/>
                </a:lnTo>
                <a:lnTo>
                  <a:pt x="2382065" y="20659"/>
                </a:lnTo>
                <a:lnTo>
                  <a:pt x="2450818" y="19161"/>
                </a:lnTo>
                <a:lnTo>
                  <a:pt x="2520254" y="17714"/>
                </a:lnTo>
                <a:lnTo>
                  <a:pt x="2590358" y="16319"/>
                </a:lnTo>
                <a:lnTo>
                  <a:pt x="2661118" y="14978"/>
                </a:lnTo>
                <a:lnTo>
                  <a:pt x="2732520" y="13689"/>
                </a:lnTo>
                <a:lnTo>
                  <a:pt x="2804553" y="12455"/>
                </a:lnTo>
                <a:lnTo>
                  <a:pt x="2877201" y="11275"/>
                </a:lnTo>
                <a:lnTo>
                  <a:pt x="2950453" y="10151"/>
                </a:lnTo>
                <a:lnTo>
                  <a:pt x="3024294" y="9082"/>
                </a:lnTo>
                <a:lnTo>
                  <a:pt x="3098713" y="8069"/>
                </a:lnTo>
                <a:lnTo>
                  <a:pt x="3173695" y="7114"/>
                </a:lnTo>
                <a:lnTo>
                  <a:pt x="3249228" y="6216"/>
                </a:lnTo>
                <a:lnTo>
                  <a:pt x="3325298" y="5376"/>
                </a:lnTo>
                <a:lnTo>
                  <a:pt x="3401892" y="4594"/>
                </a:lnTo>
                <a:lnTo>
                  <a:pt x="3478997" y="3872"/>
                </a:lnTo>
                <a:lnTo>
                  <a:pt x="3556600" y="3210"/>
                </a:lnTo>
                <a:lnTo>
                  <a:pt x="3634687" y="2607"/>
                </a:lnTo>
                <a:lnTo>
                  <a:pt x="3713247" y="2066"/>
                </a:lnTo>
                <a:lnTo>
                  <a:pt x="3792264" y="1587"/>
                </a:lnTo>
                <a:lnTo>
                  <a:pt x="3871727" y="1169"/>
                </a:lnTo>
                <a:lnTo>
                  <a:pt x="3951622" y="814"/>
                </a:lnTo>
                <a:lnTo>
                  <a:pt x="4031935" y="522"/>
                </a:lnTo>
                <a:lnTo>
                  <a:pt x="4112655" y="294"/>
                </a:lnTo>
                <a:lnTo>
                  <a:pt x="4193767" y="131"/>
                </a:lnTo>
                <a:lnTo>
                  <a:pt x="4275258" y="32"/>
                </a:lnTo>
                <a:lnTo>
                  <a:pt x="4357116" y="0"/>
                </a:lnTo>
                <a:lnTo>
                  <a:pt x="4438973" y="32"/>
                </a:lnTo>
                <a:lnTo>
                  <a:pt x="4520464" y="131"/>
                </a:lnTo>
                <a:lnTo>
                  <a:pt x="4601576" y="294"/>
                </a:lnTo>
                <a:lnTo>
                  <a:pt x="4682296" y="522"/>
                </a:lnTo>
                <a:lnTo>
                  <a:pt x="4762609" y="814"/>
                </a:lnTo>
                <a:lnTo>
                  <a:pt x="4842504" y="1169"/>
                </a:lnTo>
                <a:lnTo>
                  <a:pt x="4921967" y="1587"/>
                </a:lnTo>
                <a:lnTo>
                  <a:pt x="5000984" y="2066"/>
                </a:lnTo>
                <a:lnTo>
                  <a:pt x="5079544" y="2607"/>
                </a:lnTo>
                <a:lnTo>
                  <a:pt x="5157631" y="3210"/>
                </a:lnTo>
                <a:lnTo>
                  <a:pt x="5235234" y="3872"/>
                </a:lnTo>
                <a:lnTo>
                  <a:pt x="5312339" y="4594"/>
                </a:lnTo>
                <a:lnTo>
                  <a:pt x="5388933" y="5376"/>
                </a:lnTo>
                <a:lnTo>
                  <a:pt x="5465003" y="6216"/>
                </a:lnTo>
                <a:lnTo>
                  <a:pt x="5540536" y="7114"/>
                </a:lnTo>
                <a:lnTo>
                  <a:pt x="5615518" y="8069"/>
                </a:lnTo>
                <a:lnTo>
                  <a:pt x="5689937" y="9082"/>
                </a:lnTo>
                <a:lnTo>
                  <a:pt x="5763778" y="10151"/>
                </a:lnTo>
                <a:lnTo>
                  <a:pt x="5837030" y="11275"/>
                </a:lnTo>
                <a:lnTo>
                  <a:pt x="5909678" y="12455"/>
                </a:lnTo>
                <a:lnTo>
                  <a:pt x="5981711" y="13689"/>
                </a:lnTo>
                <a:lnTo>
                  <a:pt x="6053113" y="14978"/>
                </a:lnTo>
                <a:lnTo>
                  <a:pt x="6123873" y="16319"/>
                </a:lnTo>
                <a:lnTo>
                  <a:pt x="6193977" y="17714"/>
                </a:lnTo>
                <a:lnTo>
                  <a:pt x="6263413" y="19161"/>
                </a:lnTo>
                <a:lnTo>
                  <a:pt x="6332166" y="20659"/>
                </a:lnTo>
                <a:lnTo>
                  <a:pt x="6400224" y="22209"/>
                </a:lnTo>
                <a:lnTo>
                  <a:pt x="6467573" y="23809"/>
                </a:lnTo>
                <a:lnTo>
                  <a:pt x="6534201" y="25459"/>
                </a:lnTo>
                <a:lnTo>
                  <a:pt x="6600094" y="27159"/>
                </a:lnTo>
                <a:lnTo>
                  <a:pt x="6665239" y="28907"/>
                </a:lnTo>
                <a:lnTo>
                  <a:pt x="6729623" y="30704"/>
                </a:lnTo>
                <a:lnTo>
                  <a:pt x="6793232" y="32548"/>
                </a:lnTo>
                <a:lnTo>
                  <a:pt x="6856055" y="34440"/>
                </a:lnTo>
                <a:lnTo>
                  <a:pt x="6918076" y="36377"/>
                </a:lnTo>
                <a:lnTo>
                  <a:pt x="6979284" y="38361"/>
                </a:lnTo>
                <a:lnTo>
                  <a:pt x="7039665" y="40390"/>
                </a:lnTo>
                <a:lnTo>
                  <a:pt x="7099206" y="42464"/>
                </a:lnTo>
                <a:lnTo>
                  <a:pt x="7157894" y="44583"/>
                </a:lnTo>
                <a:lnTo>
                  <a:pt x="7215715" y="46744"/>
                </a:lnTo>
                <a:lnTo>
                  <a:pt x="7272656" y="48949"/>
                </a:lnTo>
                <a:lnTo>
                  <a:pt x="7328705" y="51196"/>
                </a:lnTo>
                <a:lnTo>
                  <a:pt x="7383848" y="53486"/>
                </a:lnTo>
                <a:lnTo>
                  <a:pt x="7438072" y="55816"/>
                </a:lnTo>
                <a:lnTo>
                  <a:pt x="7491364" y="58187"/>
                </a:lnTo>
                <a:lnTo>
                  <a:pt x="7543710" y="60599"/>
                </a:lnTo>
                <a:lnTo>
                  <a:pt x="7595098" y="63050"/>
                </a:lnTo>
                <a:lnTo>
                  <a:pt x="7645514" y="65540"/>
                </a:lnTo>
                <a:lnTo>
                  <a:pt x="7694945" y="68068"/>
                </a:lnTo>
                <a:lnTo>
                  <a:pt x="7743378" y="70634"/>
                </a:lnTo>
                <a:lnTo>
                  <a:pt x="7790800" y="73238"/>
                </a:lnTo>
                <a:lnTo>
                  <a:pt x="7837197" y="75878"/>
                </a:lnTo>
                <a:lnTo>
                  <a:pt x="7882557" y="78554"/>
                </a:lnTo>
                <a:lnTo>
                  <a:pt x="7926866" y="81266"/>
                </a:lnTo>
                <a:lnTo>
                  <a:pt x="7970112" y="84013"/>
                </a:lnTo>
                <a:lnTo>
                  <a:pt x="8012280" y="86794"/>
                </a:lnTo>
                <a:lnTo>
                  <a:pt x="8053358" y="89609"/>
                </a:lnTo>
                <a:lnTo>
                  <a:pt x="8093333" y="92458"/>
                </a:lnTo>
                <a:lnTo>
                  <a:pt x="8132191" y="95339"/>
                </a:lnTo>
                <a:lnTo>
                  <a:pt x="8206506" y="101196"/>
                </a:lnTo>
                <a:lnTo>
                  <a:pt x="8276196" y="107177"/>
                </a:lnTo>
                <a:lnTo>
                  <a:pt x="8341157" y="113278"/>
                </a:lnTo>
                <a:lnTo>
                  <a:pt x="8401284" y="119493"/>
                </a:lnTo>
                <a:lnTo>
                  <a:pt x="8456470" y="125817"/>
                </a:lnTo>
                <a:lnTo>
                  <a:pt x="8506612" y="132247"/>
                </a:lnTo>
                <a:lnTo>
                  <a:pt x="8551603" y="138778"/>
                </a:lnTo>
                <a:lnTo>
                  <a:pt x="8591338" y="145405"/>
                </a:lnTo>
                <a:lnTo>
                  <a:pt x="8640855" y="155515"/>
                </a:lnTo>
                <a:lnTo>
                  <a:pt x="8677955" y="165815"/>
                </a:lnTo>
                <a:lnTo>
                  <a:pt x="8713478" y="186922"/>
                </a:lnTo>
                <a:lnTo>
                  <a:pt x="8714232" y="190499"/>
                </a:lnTo>
                <a:lnTo>
                  <a:pt x="8713478" y="194078"/>
                </a:lnTo>
                <a:lnTo>
                  <a:pt x="8677955" y="215195"/>
                </a:lnTo>
                <a:lnTo>
                  <a:pt x="8640855" y="225498"/>
                </a:lnTo>
                <a:lnTo>
                  <a:pt x="8591338" y="235611"/>
                </a:lnTo>
                <a:lnTo>
                  <a:pt x="8551603" y="242239"/>
                </a:lnTo>
                <a:lnTo>
                  <a:pt x="8506612" y="248771"/>
                </a:lnTo>
                <a:lnTo>
                  <a:pt x="8456470" y="255202"/>
                </a:lnTo>
                <a:lnTo>
                  <a:pt x="8401284" y="261527"/>
                </a:lnTo>
                <a:lnTo>
                  <a:pt x="8341157" y="267743"/>
                </a:lnTo>
                <a:lnTo>
                  <a:pt x="8276196" y="273844"/>
                </a:lnTo>
                <a:lnTo>
                  <a:pt x="8206506" y="279825"/>
                </a:lnTo>
                <a:lnTo>
                  <a:pt x="8132191" y="285683"/>
                </a:lnTo>
                <a:lnTo>
                  <a:pt x="8093333" y="288564"/>
                </a:lnTo>
                <a:lnTo>
                  <a:pt x="8053358" y="291412"/>
                </a:lnTo>
                <a:lnTo>
                  <a:pt x="8012280" y="294227"/>
                </a:lnTo>
                <a:lnTo>
                  <a:pt x="7970112" y="297008"/>
                </a:lnTo>
                <a:lnTo>
                  <a:pt x="7926866" y="299755"/>
                </a:lnTo>
                <a:lnTo>
                  <a:pt x="7882557" y="302467"/>
                </a:lnTo>
                <a:lnTo>
                  <a:pt x="7837197" y="305143"/>
                </a:lnTo>
                <a:lnTo>
                  <a:pt x="7790800" y="307783"/>
                </a:lnTo>
                <a:lnTo>
                  <a:pt x="7743378" y="310386"/>
                </a:lnTo>
                <a:lnTo>
                  <a:pt x="7694945" y="312952"/>
                </a:lnTo>
                <a:lnTo>
                  <a:pt x="7645514" y="315480"/>
                </a:lnTo>
                <a:lnTo>
                  <a:pt x="7595098" y="317970"/>
                </a:lnTo>
                <a:lnTo>
                  <a:pt x="7543710" y="320420"/>
                </a:lnTo>
                <a:lnTo>
                  <a:pt x="7491364" y="322831"/>
                </a:lnTo>
                <a:lnTo>
                  <a:pt x="7438072" y="325202"/>
                </a:lnTo>
                <a:lnTo>
                  <a:pt x="7383848" y="327532"/>
                </a:lnTo>
                <a:lnTo>
                  <a:pt x="7328705" y="329821"/>
                </a:lnTo>
                <a:lnTo>
                  <a:pt x="7272656" y="332068"/>
                </a:lnTo>
                <a:lnTo>
                  <a:pt x="7215715" y="334272"/>
                </a:lnTo>
                <a:lnTo>
                  <a:pt x="7157894" y="336433"/>
                </a:lnTo>
                <a:lnTo>
                  <a:pt x="7099206" y="338551"/>
                </a:lnTo>
                <a:lnTo>
                  <a:pt x="7039665" y="340624"/>
                </a:lnTo>
                <a:lnTo>
                  <a:pt x="6979284" y="342653"/>
                </a:lnTo>
                <a:lnTo>
                  <a:pt x="6918076" y="344636"/>
                </a:lnTo>
                <a:lnTo>
                  <a:pt x="6856055" y="346573"/>
                </a:lnTo>
                <a:lnTo>
                  <a:pt x="6793232" y="348464"/>
                </a:lnTo>
                <a:lnTo>
                  <a:pt x="6729623" y="350308"/>
                </a:lnTo>
                <a:lnTo>
                  <a:pt x="6665239" y="352104"/>
                </a:lnTo>
                <a:lnTo>
                  <a:pt x="6600094" y="353852"/>
                </a:lnTo>
                <a:lnTo>
                  <a:pt x="6534201" y="355551"/>
                </a:lnTo>
                <a:lnTo>
                  <a:pt x="6467573" y="357200"/>
                </a:lnTo>
                <a:lnTo>
                  <a:pt x="6400224" y="358800"/>
                </a:lnTo>
                <a:lnTo>
                  <a:pt x="6332166" y="360349"/>
                </a:lnTo>
                <a:lnTo>
                  <a:pt x="6263413" y="361847"/>
                </a:lnTo>
                <a:lnTo>
                  <a:pt x="6193977" y="363293"/>
                </a:lnTo>
                <a:lnTo>
                  <a:pt x="6123873" y="364687"/>
                </a:lnTo>
                <a:lnTo>
                  <a:pt x="6053113" y="366029"/>
                </a:lnTo>
                <a:lnTo>
                  <a:pt x="5981711" y="367316"/>
                </a:lnTo>
                <a:lnTo>
                  <a:pt x="5909678" y="368550"/>
                </a:lnTo>
                <a:lnTo>
                  <a:pt x="5837030" y="369729"/>
                </a:lnTo>
                <a:lnTo>
                  <a:pt x="5763778" y="370853"/>
                </a:lnTo>
                <a:lnTo>
                  <a:pt x="5689937" y="371922"/>
                </a:lnTo>
                <a:lnTo>
                  <a:pt x="5615518" y="372934"/>
                </a:lnTo>
                <a:lnTo>
                  <a:pt x="5540536" y="373889"/>
                </a:lnTo>
                <a:lnTo>
                  <a:pt x="5465003" y="374786"/>
                </a:lnTo>
                <a:lnTo>
                  <a:pt x="5388933" y="375626"/>
                </a:lnTo>
                <a:lnTo>
                  <a:pt x="5312339" y="376407"/>
                </a:lnTo>
                <a:lnTo>
                  <a:pt x="5235234" y="377129"/>
                </a:lnTo>
                <a:lnTo>
                  <a:pt x="5157631" y="377791"/>
                </a:lnTo>
                <a:lnTo>
                  <a:pt x="5079544" y="378393"/>
                </a:lnTo>
                <a:lnTo>
                  <a:pt x="5000984" y="378934"/>
                </a:lnTo>
                <a:lnTo>
                  <a:pt x="4921967" y="379413"/>
                </a:lnTo>
                <a:lnTo>
                  <a:pt x="4842504" y="379831"/>
                </a:lnTo>
                <a:lnTo>
                  <a:pt x="4762609" y="380185"/>
                </a:lnTo>
                <a:lnTo>
                  <a:pt x="4682296" y="380477"/>
                </a:lnTo>
                <a:lnTo>
                  <a:pt x="4601576" y="380705"/>
                </a:lnTo>
                <a:lnTo>
                  <a:pt x="4520464" y="380868"/>
                </a:lnTo>
                <a:lnTo>
                  <a:pt x="4438973" y="380967"/>
                </a:lnTo>
                <a:lnTo>
                  <a:pt x="4357116" y="380999"/>
                </a:lnTo>
                <a:lnTo>
                  <a:pt x="4275258" y="380967"/>
                </a:lnTo>
                <a:lnTo>
                  <a:pt x="4193767" y="380868"/>
                </a:lnTo>
                <a:lnTo>
                  <a:pt x="4112655" y="380705"/>
                </a:lnTo>
                <a:lnTo>
                  <a:pt x="4031935" y="380477"/>
                </a:lnTo>
                <a:lnTo>
                  <a:pt x="3951622" y="380185"/>
                </a:lnTo>
                <a:lnTo>
                  <a:pt x="3871727" y="379831"/>
                </a:lnTo>
                <a:lnTo>
                  <a:pt x="3792264" y="379413"/>
                </a:lnTo>
                <a:lnTo>
                  <a:pt x="3713247" y="378934"/>
                </a:lnTo>
                <a:lnTo>
                  <a:pt x="3634687" y="378393"/>
                </a:lnTo>
                <a:lnTo>
                  <a:pt x="3556600" y="377791"/>
                </a:lnTo>
                <a:lnTo>
                  <a:pt x="3478997" y="377129"/>
                </a:lnTo>
                <a:lnTo>
                  <a:pt x="3401892" y="376407"/>
                </a:lnTo>
                <a:lnTo>
                  <a:pt x="3325298" y="375626"/>
                </a:lnTo>
                <a:lnTo>
                  <a:pt x="3249228" y="374786"/>
                </a:lnTo>
                <a:lnTo>
                  <a:pt x="3173695" y="373889"/>
                </a:lnTo>
                <a:lnTo>
                  <a:pt x="3098713" y="372934"/>
                </a:lnTo>
                <a:lnTo>
                  <a:pt x="3024294" y="371922"/>
                </a:lnTo>
                <a:lnTo>
                  <a:pt x="2950453" y="370853"/>
                </a:lnTo>
                <a:lnTo>
                  <a:pt x="2877201" y="369729"/>
                </a:lnTo>
                <a:lnTo>
                  <a:pt x="2804553" y="368550"/>
                </a:lnTo>
                <a:lnTo>
                  <a:pt x="2732520" y="367316"/>
                </a:lnTo>
                <a:lnTo>
                  <a:pt x="2661118" y="366029"/>
                </a:lnTo>
                <a:lnTo>
                  <a:pt x="2590358" y="364687"/>
                </a:lnTo>
                <a:lnTo>
                  <a:pt x="2520254" y="363293"/>
                </a:lnTo>
                <a:lnTo>
                  <a:pt x="2450818" y="361847"/>
                </a:lnTo>
                <a:lnTo>
                  <a:pt x="2382065" y="360349"/>
                </a:lnTo>
                <a:lnTo>
                  <a:pt x="2314007" y="358800"/>
                </a:lnTo>
                <a:lnTo>
                  <a:pt x="2246658" y="357200"/>
                </a:lnTo>
                <a:lnTo>
                  <a:pt x="2180030" y="355551"/>
                </a:lnTo>
                <a:lnTo>
                  <a:pt x="2114137" y="353852"/>
                </a:lnTo>
                <a:lnTo>
                  <a:pt x="2048992" y="352104"/>
                </a:lnTo>
                <a:lnTo>
                  <a:pt x="1984608" y="350308"/>
                </a:lnTo>
                <a:lnTo>
                  <a:pt x="1920999" y="348464"/>
                </a:lnTo>
                <a:lnTo>
                  <a:pt x="1858176" y="346573"/>
                </a:lnTo>
                <a:lnTo>
                  <a:pt x="1796155" y="344636"/>
                </a:lnTo>
                <a:lnTo>
                  <a:pt x="1734947" y="342653"/>
                </a:lnTo>
                <a:lnTo>
                  <a:pt x="1674566" y="340624"/>
                </a:lnTo>
                <a:lnTo>
                  <a:pt x="1615025" y="338551"/>
                </a:lnTo>
                <a:lnTo>
                  <a:pt x="1556337" y="336433"/>
                </a:lnTo>
                <a:lnTo>
                  <a:pt x="1498516" y="334272"/>
                </a:lnTo>
                <a:lnTo>
                  <a:pt x="1441575" y="332068"/>
                </a:lnTo>
                <a:lnTo>
                  <a:pt x="1385526" y="329821"/>
                </a:lnTo>
                <a:lnTo>
                  <a:pt x="1330383" y="327532"/>
                </a:lnTo>
                <a:lnTo>
                  <a:pt x="1276159" y="325202"/>
                </a:lnTo>
                <a:lnTo>
                  <a:pt x="1222867" y="322831"/>
                </a:lnTo>
                <a:lnTo>
                  <a:pt x="1170521" y="320420"/>
                </a:lnTo>
                <a:lnTo>
                  <a:pt x="1119133" y="317970"/>
                </a:lnTo>
                <a:lnTo>
                  <a:pt x="1068717" y="315480"/>
                </a:lnTo>
                <a:lnTo>
                  <a:pt x="1019286" y="312952"/>
                </a:lnTo>
                <a:lnTo>
                  <a:pt x="970853" y="310386"/>
                </a:lnTo>
                <a:lnTo>
                  <a:pt x="923431" y="307783"/>
                </a:lnTo>
                <a:lnTo>
                  <a:pt x="877034" y="305143"/>
                </a:lnTo>
                <a:lnTo>
                  <a:pt x="831674" y="302467"/>
                </a:lnTo>
                <a:lnTo>
                  <a:pt x="787365" y="299755"/>
                </a:lnTo>
                <a:lnTo>
                  <a:pt x="744119" y="297008"/>
                </a:lnTo>
                <a:lnTo>
                  <a:pt x="701951" y="294227"/>
                </a:lnTo>
                <a:lnTo>
                  <a:pt x="660873" y="291412"/>
                </a:lnTo>
                <a:lnTo>
                  <a:pt x="620898" y="288564"/>
                </a:lnTo>
                <a:lnTo>
                  <a:pt x="582040" y="285683"/>
                </a:lnTo>
                <a:lnTo>
                  <a:pt x="507725" y="279825"/>
                </a:lnTo>
                <a:lnTo>
                  <a:pt x="438035" y="273844"/>
                </a:lnTo>
                <a:lnTo>
                  <a:pt x="373074" y="267743"/>
                </a:lnTo>
                <a:lnTo>
                  <a:pt x="312947" y="261527"/>
                </a:lnTo>
                <a:lnTo>
                  <a:pt x="257761" y="255202"/>
                </a:lnTo>
                <a:lnTo>
                  <a:pt x="207619" y="248771"/>
                </a:lnTo>
                <a:lnTo>
                  <a:pt x="162628" y="242239"/>
                </a:lnTo>
                <a:lnTo>
                  <a:pt x="122893" y="235611"/>
                </a:lnTo>
                <a:lnTo>
                  <a:pt x="73376" y="225498"/>
                </a:lnTo>
                <a:lnTo>
                  <a:pt x="36276" y="215195"/>
                </a:lnTo>
                <a:lnTo>
                  <a:pt x="753" y="194078"/>
                </a:lnTo>
                <a:lnTo>
                  <a:pt x="0" y="190499"/>
                </a:lnTo>
                <a:close/>
              </a:path>
            </a:pathLst>
          </a:custGeom>
          <a:ln w="25400">
            <a:solidFill>
              <a:srgbClr val="2C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569965" y="6612442"/>
            <a:ext cx="1707514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10" dirty="0">
                <a:solidFill>
                  <a:srgbClr val="4995D2"/>
                </a:solidFill>
                <a:latin typeface="Microsoft Sans Serif"/>
                <a:cs typeface="Microsoft Sans Serif"/>
              </a:rPr>
              <a:t>пр</a:t>
            </a:r>
            <a:r>
              <a:rPr sz="1200" spc="-5" dirty="0">
                <a:solidFill>
                  <a:srgbClr val="4995D2"/>
                </a:solidFill>
                <a:latin typeface="Microsoft Sans Serif"/>
                <a:cs typeface="Microsoft Sans Serif"/>
              </a:rPr>
              <a:t>о</a:t>
            </a:r>
            <a:r>
              <a:rPr sz="1200" spc="-30" dirty="0">
                <a:solidFill>
                  <a:srgbClr val="4995D2"/>
                </a:solidFill>
                <a:latin typeface="Microsoft Sans Serif"/>
                <a:cs typeface="Microsoft Sans Serif"/>
              </a:rPr>
              <a:t>из</a:t>
            </a:r>
            <a:r>
              <a:rPr sz="1200" spc="-15" dirty="0">
                <a:solidFill>
                  <a:srgbClr val="4995D2"/>
                </a:solidFill>
                <a:latin typeface="Microsoft Sans Serif"/>
                <a:cs typeface="Microsoft Sans Serif"/>
              </a:rPr>
              <a:t>в</a:t>
            </a:r>
            <a:r>
              <a:rPr sz="1200" spc="-20" dirty="0">
                <a:solidFill>
                  <a:srgbClr val="4995D2"/>
                </a:solidFill>
                <a:latin typeface="Microsoft Sans Serif"/>
                <a:cs typeface="Microsoft Sans Serif"/>
              </a:rPr>
              <a:t>о</a:t>
            </a:r>
            <a:r>
              <a:rPr sz="1200" spc="-5" dirty="0">
                <a:solidFill>
                  <a:srgbClr val="4995D2"/>
                </a:solidFill>
                <a:latin typeface="Microsoft Sans Serif"/>
                <a:cs typeface="Microsoft Sans Serif"/>
              </a:rPr>
              <a:t>ди</a:t>
            </a:r>
            <a:r>
              <a:rPr sz="1200" spc="-15" dirty="0">
                <a:solidFill>
                  <a:srgbClr val="4995D2"/>
                </a:solidFill>
                <a:latin typeface="Microsoft Sans Serif"/>
                <a:cs typeface="Microsoft Sans Serif"/>
              </a:rPr>
              <a:t>т</a:t>
            </a:r>
            <a:r>
              <a:rPr sz="1200" spc="-35" dirty="0">
                <a:solidFill>
                  <a:srgbClr val="4995D2"/>
                </a:solidFill>
                <a:latin typeface="Microsoft Sans Serif"/>
                <a:cs typeface="Microsoft Sans Serif"/>
              </a:rPr>
              <a:t>е</a:t>
            </a:r>
            <a:r>
              <a:rPr sz="1200" spc="10" dirty="0">
                <a:solidFill>
                  <a:srgbClr val="4995D2"/>
                </a:solidFill>
                <a:latin typeface="Microsoft Sans Serif"/>
                <a:cs typeface="Microsoft Sans Serif"/>
              </a:rPr>
              <a:t>л</a:t>
            </a:r>
            <a:r>
              <a:rPr sz="1200" spc="-5" dirty="0">
                <a:solidFill>
                  <a:srgbClr val="4995D2"/>
                </a:solidFill>
                <a:latin typeface="Microsoft Sans Serif"/>
                <a:cs typeface="Microsoft Sans Serif"/>
              </a:rPr>
              <a:t>ь</a:t>
            </a:r>
            <a:r>
              <a:rPr sz="1200" spc="-10" dirty="0">
                <a:solidFill>
                  <a:srgbClr val="4995D2"/>
                </a:solidFill>
                <a:latin typeface="Microsoft Sans Serif"/>
                <a:cs typeface="Microsoft Sans Serif"/>
              </a:rPr>
              <a:t>н</a:t>
            </a:r>
            <a:r>
              <a:rPr sz="1200" dirty="0">
                <a:solidFill>
                  <a:srgbClr val="4995D2"/>
                </a:solidFill>
                <a:latin typeface="Microsoft Sans Serif"/>
                <a:cs typeface="Microsoft Sans Serif"/>
              </a:rPr>
              <a:t>ос</a:t>
            </a:r>
            <a:r>
              <a:rPr sz="1200" spc="-10" dirty="0">
                <a:solidFill>
                  <a:srgbClr val="4995D2"/>
                </a:solidFill>
                <a:latin typeface="Microsoft Sans Serif"/>
                <a:cs typeface="Microsoft Sans Serif"/>
              </a:rPr>
              <a:t>т</a:t>
            </a:r>
            <a:r>
              <a:rPr sz="1200" spc="-5" dirty="0">
                <a:solidFill>
                  <a:srgbClr val="4995D2"/>
                </a:solidFill>
                <a:latin typeface="Microsoft Sans Serif"/>
                <a:cs typeface="Microsoft Sans Serif"/>
              </a:rPr>
              <a:t>ь.рф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61630" y="6582673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3</a:t>
            </a:fld>
            <a:endParaRPr sz="1200">
              <a:latin typeface="Arial"/>
              <a:cs typeface="Arial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36" y="221171"/>
            <a:ext cx="2979720" cy="52827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9364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463540" y="6554723"/>
            <a:ext cx="1903730" cy="277495"/>
          </a:xfrm>
          <a:custGeom>
            <a:avLst/>
            <a:gdLst/>
            <a:ahLst/>
            <a:cxnLst/>
            <a:rect l="l" t="t" r="r" b="b"/>
            <a:pathLst>
              <a:path w="1903729" h="277495">
                <a:moveTo>
                  <a:pt x="1903475" y="0"/>
                </a:moveTo>
                <a:lnTo>
                  <a:pt x="0" y="0"/>
                </a:lnTo>
                <a:lnTo>
                  <a:pt x="0" y="277367"/>
                </a:lnTo>
                <a:lnTo>
                  <a:pt x="1903475" y="277367"/>
                </a:lnTo>
                <a:lnTo>
                  <a:pt x="19034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0051" y="172974"/>
            <a:ext cx="4051300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pc="-125" dirty="0"/>
              <a:t>Р</a:t>
            </a:r>
            <a:r>
              <a:rPr spc="-130" dirty="0"/>
              <a:t>Ц</a:t>
            </a:r>
            <a:r>
              <a:rPr spc="-170" dirty="0"/>
              <a:t>К</a:t>
            </a:r>
            <a:r>
              <a:rPr spc="-240" dirty="0"/>
              <a:t> </a:t>
            </a:r>
            <a:r>
              <a:rPr spc="525" dirty="0"/>
              <a:t>–</a:t>
            </a:r>
            <a:r>
              <a:rPr spc="200" dirty="0"/>
              <a:t> </a:t>
            </a:r>
            <a:r>
              <a:rPr spc="-170" dirty="0"/>
              <a:t>о</a:t>
            </a:r>
            <a:r>
              <a:rPr spc="-130" dirty="0"/>
              <a:t>т</a:t>
            </a:r>
            <a:r>
              <a:rPr spc="-145" dirty="0"/>
              <a:t>в</a:t>
            </a:r>
            <a:r>
              <a:rPr spc="-195" dirty="0"/>
              <a:t>е</a:t>
            </a:r>
            <a:r>
              <a:rPr spc="-155" dirty="0"/>
              <a:t>т</a:t>
            </a:r>
            <a:r>
              <a:rPr spc="-114" dirty="0"/>
              <a:t>с</a:t>
            </a:r>
            <a:r>
              <a:rPr spc="-130" dirty="0"/>
              <a:t>т</a:t>
            </a:r>
            <a:r>
              <a:rPr spc="-145" dirty="0"/>
              <a:t>в</a:t>
            </a:r>
            <a:r>
              <a:rPr spc="-120" dirty="0"/>
              <a:t>е</a:t>
            </a:r>
            <a:r>
              <a:rPr spc="-135" dirty="0"/>
              <a:t>нн</a:t>
            </a:r>
            <a:r>
              <a:rPr spc="-114" dirty="0"/>
              <a:t>ы</a:t>
            </a:r>
            <a:r>
              <a:rPr dirty="0"/>
              <a:t>й</a:t>
            </a:r>
            <a:r>
              <a:rPr spc="-250" dirty="0"/>
              <a:t> </a:t>
            </a:r>
            <a:r>
              <a:rPr spc="-204" dirty="0"/>
              <a:t>з</a:t>
            </a:r>
            <a:r>
              <a:rPr dirty="0"/>
              <a:t>а</a:t>
            </a:r>
            <a:r>
              <a:rPr spc="-229" dirty="0"/>
              <a:t> </a:t>
            </a:r>
            <a:r>
              <a:rPr spc="-120" dirty="0"/>
              <a:t>реа</a:t>
            </a:r>
            <a:r>
              <a:rPr spc="-105" dirty="0"/>
              <a:t>л</a:t>
            </a:r>
            <a:r>
              <a:rPr spc="-125" dirty="0"/>
              <a:t>и</a:t>
            </a:r>
            <a:r>
              <a:rPr spc="-204" dirty="0"/>
              <a:t>з</a:t>
            </a:r>
            <a:r>
              <a:rPr spc="-120" dirty="0"/>
              <a:t>а</a:t>
            </a:r>
            <a:r>
              <a:rPr spc="-125" dirty="0"/>
              <a:t>ци</a:t>
            </a:r>
            <a:r>
              <a:rPr spc="5" dirty="0"/>
              <a:t>ю  </a:t>
            </a:r>
            <a:r>
              <a:rPr spc="-160" dirty="0"/>
              <a:t>п</a:t>
            </a:r>
            <a:r>
              <a:rPr spc="-120" dirty="0"/>
              <a:t>рое</a:t>
            </a:r>
            <a:r>
              <a:rPr spc="-225" dirty="0"/>
              <a:t>к</a:t>
            </a:r>
            <a:r>
              <a:rPr spc="-155" dirty="0"/>
              <a:t>т</a:t>
            </a:r>
            <a:r>
              <a:rPr spc="-120" dirty="0"/>
              <a:t>о</a:t>
            </a:r>
            <a:r>
              <a:rPr dirty="0"/>
              <a:t>в</a:t>
            </a:r>
            <a:r>
              <a:rPr spc="-229" dirty="0"/>
              <a:t> </a:t>
            </a:r>
            <a:r>
              <a:rPr spc="-135" dirty="0"/>
              <a:t>н</a:t>
            </a:r>
            <a:r>
              <a:rPr dirty="0"/>
              <a:t>а</a:t>
            </a:r>
            <a:r>
              <a:rPr spc="-229" dirty="0"/>
              <a:t> </a:t>
            </a:r>
            <a:r>
              <a:rPr spc="-225" dirty="0"/>
              <a:t>к</a:t>
            </a:r>
            <a:r>
              <a:rPr spc="-120" dirty="0"/>
              <a:t>о</a:t>
            </a:r>
            <a:r>
              <a:rPr spc="-135" dirty="0"/>
              <a:t>н</a:t>
            </a:r>
            <a:r>
              <a:rPr spc="-250" dirty="0"/>
              <a:t>к</a:t>
            </a:r>
            <a:r>
              <a:rPr spc="-120" dirty="0"/>
              <a:t>р</a:t>
            </a:r>
            <a:r>
              <a:rPr spc="-195" dirty="0"/>
              <a:t>е</a:t>
            </a:r>
            <a:r>
              <a:rPr spc="-130" dirty="0"/>
              <a:t>т</a:t>
            </a:r>
            <a:r>
              <a:rPr spc="-135" dirty="0"/>
              <a:t>н</a:t>
            </a:r>
            <a:r>
              <a:rPr spc="-114" dirty="0"/>
              <a:t>ы</a:t>
            </a:r>
            <a:r>
              <a:rPr dirty="0"/>
              <a:t>х</a:t>
            </a:r>
            <a:r>
              <a:rPr spc="-240" dirty="0"/>
              <a:t> 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70" dirty="0"/>
              <a:t>е</a:t>
            </a:r>
            <a:r>
              <a:rPr spc="-130" dirty="0"/>
              <a:t>д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25" dirty="0"/>
              <a:t>и</a:t>
            </a:r>
            <a:r>
              <a:rPr spc="-130" dirty="0"/>
              <a:t>ят</a:t>
            </a:r>
            <a:r>
              <a:rPr spc="-125" dirty="0"/>
              <a:t>и</a:t>
            </a:r>
            <a:r>
              <a:rPr spc="-130" dirty="0"/>
              <a:t>я</a:t>
            </a:r>
            <a:r>
              <a:rPr dirty="0"/>
              <a:t>х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439921" y="1608074"/>
            <a:ext cx="5257800" cy="877569"/>
            <a:chOff x="3439921" y="1608074"/>
            <a:chExt cx="5257800" cy="877569"/>
          </a:xfrm>
        </p:grpSpPr>
        <p:sp>
          <p:nvSpPr>
            <p:cNvPr id="6" name="object 6"/>
            <p:cNvSpPr/>
            <p:nvPr/>
          </p:nvSpPr>
          <p:spPr>
            <a:xfrm>
              <a:off x="8100821" y="1931670"/>
              <a:ext cx="584200" cy="541020"/>
            </a:xfrm>
            <a:custGeom>
              <a:avLst/>
              <a:gdLst/>
              <a:ahLst/>
              <a:cxnLst/>
              <a:rect l="l" t="t" r="r" b="b"/>
              <a:pathLst>
                <a:path w="584200" h="541019">
                  <a:moveTo>
                    <a:pt x="0" y="0"/>
                  </a:moveTo>
                  <a:lnTo>
                    <a:pt x="503300" y="0"/>
                  </a:lnTo>
                  <a:lnTo>
                    <a:pt x="583692" y="270509"/>
                  </a:lnTo>
                  <a:lnTo>
                    <a:pt x="503300" y="541019"/>
                  </a:lnTo>
                  <a:lnTo>
                    <a:pt x="0" y="54101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4995D2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64373" y="1931670"/>
              <a:ext cx="645160" cy="541020"/>
            </a:xfrm>
            <a:custGeom>
              <a:avLst/>
              <a:gdLst/>
              <a:ahLst/>
              <a:cxnLst/>
              <a:rect l="l" t="t" r="r" b="b"/>
              <a:pathLst>
                <a:path w="645159" h="541019">
                  <a:moveTo>
                    <a:pt x="564260" y="0"/>
                  </a:moveTo>
                  <a:lnTo>
                    <a:pt x="0" y="0"/>
                  </a:lnTo>
                  <a:lnTo>
                    <a:pt x="0" y="541019"/>
                  </a:lnTo>
                  <a:lnTo>
                    <a:pt x="564260" y="541019"/>
                  </a:lnTo>
                  <a:lnTo>
                    <a:pt x="644651" y="270509"/>
                  </a:lnTo>
                  <a:lnTo>
                    <a:pt x="564260" y="0"/>
                  </a:lnTo>
                  <a:close/>
                </a:path>
              </a:pathLst>
            </a:custGeom>
            <a:solidFill>
              <a:srgbClr val="4995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64373" y="1931670"/>
              <a:ext cx="645160" cy="541020"/>
            </a:xfrm>
            <a:custGeom>
              <a:avLst/>
              <a:gdLst/>
              <a:ahLst/>
              <a:cxnLst/>
              <a:rect l="l" t="t" r="r" b="b"/>
              <a:pathLst>
                <a:path w="645159" h="541019">
                  <a:moveTo>
                    <a:pt x="0" y="0"/>
                  </a:moveTo>
                  <a:lnTo>
                    <a:pt x="564260" y="0"/>
                  </a:lnTo>
                  <a:lnTo>
                    <a:pt x="644651" y="270509"/>
                  </a:lnTo>
                  <a:lnTo>
                    <a:pt x="564260" y="541019"/>
                  </a:lnTo>
                  <a:lnTo>
                    <a:pt x="0" y="54101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4995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85837" y="1931670"/>
              <a:ext cx="584200" cy="541020"/>
            </a:xfrm>
            <a:custGeom>
              <a:avLst/>
              <a:gdLst/>
              <a:ahLst/>
              <a:cxnLst/>
              <a:rect l="l" t="t" r="r" b="b"/>
              <a:pathLst>
                <a:path w="584200" h="541019">
                  <a:moveTo>
                    <a:pt x="503300" y="0"/>
                  </a:moveTo>
                  <a:lnTo>
                    <a:pt x="0" y="0"/>
                  </a:lnTo>
                  <a:lnTo>
                    <a:pt x="0" y="541019"/>
                  </a:lnTo>
                  <a:lnTo>
                    <a:pt x="503300" y="541019"/>
                  </a:lnTo>
                  <a:lnTo>
                    <a:pt x="583691" y="270509"/>
                  </a:lnTo>
                  <a:lnTo>
                    <a:pt x="503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085837" y="1931670"/>
              <a:ext cx="584200" cy="541020"/>
            </a:xfrm>
            <a:custGeom>
              <a:avLst/>
              <a:gdLst/>
              <a:ahLst/>
              <a:cxnLst/>
              <a:rect l="l" t="t" r="r" b="b"/>
              <a:pathLst>
                <a:path w="584200" h="541019">
                  <a:moveTo>
                    <a:pt x="0" y="0"/>
                  </a:moveTo>
                  <a:lnTo>
                    <a:pt x="503300" y="0"/>
                  </a:lnTo>
                  <a:lnTo>
                    <a:pt x="583691" y="270509"/>
                  </a:lnTo>
                  <a:lnTo>
                    <a:pt x="503300" y="541019"/>
                  </a:lnTo>
                  <a:lnTo>
                    <a:pt x="0" y="54101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4995D2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49389" y="1931670"/>
              <a:ext cx="643255" cy="541020"/>
            </a:xfrm>
            <a:custGeom>
              <a:avLst/>
              <a:gdLst/>
              <a:ahLst/>
              <a:cxnLst/>
              <a:rect l="l" t="t" r="r" b="b"/>
              <a:pathLst>
                <a:path w="643254" h="541019">
                  <a:moveTo>
                    <a:pt x="562736" y="0"/>
                  </a:moveTo>
                  <a:lnTo>
                    <a:pt x="0" y="0"/>
                  </a:lnTo>
                  <a:lnTo>
                    <a:pt x="0" y="541019"/>
                  </a:lnTo>
                  <a:lnTo>
                    <a:pt x="562736" y="541019"/>
                  </a:lnTo>
                  <a:lnTo>
                    <a:pt x="643127" y="270509"/>
                  </a:lnTo>
                  <a:lnTo>
                    <a:pt x="562736" y="0"/>
                  </a:lnTo>
                  <a:close/>
                </a:path>
              </a:pathLst>
            </a:custGeom>
            <a:solidFill>
              <a:srgbClr val="4995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49389" y="1931670"/>
              <a:ext cx="643255" cy="541020"/>
            </a:xfrm>
            <a:custGeom>
              <a:avLst/>
              <a:gdLst/>
              <a:ahLst/>
              <a:cxnLst/>
              <a:rect l="l" t="t" r="r" b="b"/>
              <a:pathLst>
                <a:path w="643254" h="541019">
                  <a:moveTo>
                    <a:pt x="0" y="0"/>
                  </a:moveTo>
                  <a:lnTo>
                    <a:pt x="562736" y="0"/>
                  </a:lnTo>
                  <a:lnTo>
                    <a:pt x="643127" y="270509"/>
                  </a:lnTo>
                  <a:lnTo>
                    <a:pt x="562736" y="541019"/>
                  </a:lnTo>
                  <a:lnTo>
                    <a:pt x="0" y="54101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4995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52621" y="1620774"/>
              <a:ext cx="3096895" cy="541020"/>
            </a:xfrm>
            <a:custGeom>
              <a:avLst/>
              <a:gdLst/>
              <a:ahLst/>
              <a:cxnLst/>
              <a:rect l="l" t="t" r="r" b="b"/>
              <a:pathLst>
                <a:path w="3096895" h="541019">
                  <a:moveTo>
                    <a:pt x="3016377" y="0"/>
                  </a:moveTo>
                  <a:lnTo>
                    <a:pt x="0" y="0"/>
                  </a:lnTo>
                  <a:lnTo>
                    <a:pt x="0" y="541020"/>
                  </a:lnTo>
                  <a:lnTo>
                    <a:pt x="3016377" y="541020"/>
                  </a:lnTo>
                  <a:lnTo>
                    <a:pt x="3096768" y="270510"/>
                  </a:lnTo>
                  <a:lnTo>
                    <a:pt x="30163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52621" y="1620774"/>
              <a:ext cx="3096895" cy="541020"/>
            </a:xfrm>
            <a:custGeom>
              <a:avLst/>
              <a:gdLst/>
              <a:ahLst/>
              <a:cxnLst/>
              <a:rect l="l" t="t" r="r" b="b"/>
              <a:pathLst>
                <a:path w="3096895" h="541019">
                  <a:moveTo>
                    <a:pt x="0" y="0"/>
                  </a:moveTo>
                  <a:lnTo>
                    <a:pt x="3016377" y="0"/>
                  </a:lnTo>
                  <a:lnTo>
                    <a:pt x="3096768" y="270510"/>
                  </a:lnTo>
                  <a:lnTo>
                    <a:pt x="3016377" y="541020"/>
                  </a:lnTo>
                  <a:lnTo>
                    <a:pt x="0" y="54102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4995D2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244600" y="1237233"/>
            <a:ext cx="8147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3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месяца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51628" y="1237233"/>
            <a:ext cx="8147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3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месяца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75126" y="1690496"/>
            <a:ext cx="2719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5955" marR="5080" indent="-64389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1F487C"/>
                </a:solidFill>
                <a:latin typeface="Arial"/>
                <a:cs typeface="Arial"/>
              </a:rPr>
              <a:t>Внедрение</a:t>
            </a:r>
            <a:r>
              <a:rPr sz="1200" b="1" spc="-2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Arial"/>
                <a:cs typeface="Arial"/>
              </a:rPr>
              <a:t>улучшений</a:t>
            </a:r>
            <a:r>
              <a:rPr sz="1200" b="1" spc="3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87C"/>
                </a:solidFill>
                <a:latin typeface="Arial"/>
                <a:cs typeface="Arial"/>
              </a:rPr>
              <a:t>(поддержка) </a:t>
            </a:r>
            <a:r>
              <a:rPr sz="1200" b="1" spc="-31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87C"/>
                </a:solidFill>
                <a:latin typeface="Arial"/>
                <a:cs typeface="Arial"/>
              </a:rPr>
              <a:t>20%</a:t>
            </a:r>
            <a:r>
              <a:rPr sz="1200" b="1" spc="-3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1F487C"/>
                </a:solidFill>
                <a:latin typeface="Arial"/>
                <a:cs typeface="Arial"/>
              </a:rPr>
              <a:t>на площадке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67894" y="1608074"/>
            <a:ext cx="3387725" cy="566420"/>
            <a:chOff x="167894" y="1608074"/>
            <a:chExt cx="3387725" cy="566420"/>
          </a:xfrm>
        </p:grpSpPr>
        <p:sp>
          <p:nvSpPr>
            <p:cNvPr id="19" name="object 19"/>
            <p:cNvSpPr/>
            <p:nvPr/>
          </p:nvSpPr>
          <p:spPr>
            <a:xfrm>
              <a:off x="180594" y="1620774"/>
              <a:ext cx="3362325" cy="541020"/>
            </a:xfrm>
            <a:custGeom>
              <a:avLst/>
              <a:gdLst/>
              <a:ahLst/>
              <a:cxnLst/>
              <a:rect l="l" t="t" r="r" b="b"/>
              <a:pathLst>
                <a:path w="3362325" h="541019">
                  <a:moveTo>
                    <a:pt x="3281553" y="0"/>
                  </a:moveTo>
                  <a:lnTo>
                    <a:pt x="0" y="0"/>
                  </a:lnTo>
                  <a:lnTo>
                    <a:pt x="0" y="541020"/>
                  </a:lnTo>
                  <a:lnTo>
                    <a:pt x="3281553" y="541020"/>
                  </a:lnTo>
                  <a:lnTo>
                    <a:pt x="3361943" y="270510"/>
                  </a:lnTo>
                  <a:lnTo>
                    <a:pt x="3281553" y="0"/>
                  </a:lnTo>
                  <a:close/>
                </a:path>
              </a:pathLst>
            </a:custGeom>
            <a:solidFill>
              <a:srgbClr val="4995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80594" y="1620774"/>
              <a:ext cx="3362325" cy="541020"/>
            </a:xfrm>
            <a:custGeom>
              <a:avLst/>
              <a:gdLst/>
              <a:ahLst/>
              <a:cxnLst/>
              <a:rect l="l" t="t" r="r" b="b"/>
              <a:pathLst>
                <a:path w="3362325" h="541019">
                  <a:moveTo>
                    <a:pt x="0" y="0"/>
                  </a:moveTo>
                  <a:lnTo>
                    <a:pt x="3281553" y="0"/>
                  </a:lnTo>
                  <a:lnTo>
                    <a:pt x="3361943" y="270510"/>
                  </a:lnTo>
                  <a:lnTo>
                    <a:pt x="3281553" y="541020"/>
                  </a:lnTo>
                  <a:lnTo>
                    <a:pt x="0" y="54102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4995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41731" y="1690496"/>
            <a:ext cx="26117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6745" marR="5080" indent="-6146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Диагностика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целевое состояние </a:t>
            </a:r>
            <a:r>
              <a:rPr sz="1200" b="1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80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на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площадке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3085" y="4025595"/>
            <a:ext cx="6223635" cy="2374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solidFill>
                  <a:srgbClr val="1F487C"/>
                </a:solidFill>
                <a:latin typeface="Arial"/>
                <a:cs typeface="Arial"/>
              </a:rPr>
              <a:t>Реализация</a:t>
            </a:r>
            <a:r>
              <a:rPr sz="1600" b="1" spc="3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1F487C"/>
                </a:solidFill>
                <a:latin typeface="Arial"/>
                <a:cs typeface="Arial"/>
              </a:rPr>
              <a:t>проекта</a:t>
            </a:r>
            <a:r>
              <a:rPr sz="1600" b="1" spc="3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1F487C"/>
                </a:solidFill>
                <a:latin typeface="Arial"/>
                <a:cs typeface="Arial"/>
              </a:rPr>
              <a:t>на</a:t>
            </a:r>
            <a:r>
              <a:rPr sz="1600" b="1" spc="1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1F487C"/>
                </a:solidFill>
                <a:latin typeface="Arial"/>
                <a:cs typeface="Arial"/>
              </a:rPr>
              <a:t>предприятии</a:t>
            </a:r>
            <a:r>
              <a:rPr sz="1600" b="1" spc="5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1F487C"/>
                </a:solidFill>
                <a:latin typeface="Arial"/>
                <a:cs typeface="Arial"/>
              </a:rPr>
              <a:t>включает</a:t>
            </a:r>
            <a:r>
              <a:rPr sz="1600" b="1" spc="1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1F487C"/>
                </a:solidFill>
                <a:latin typeface="Arial"/>
                <a:cs typeface="Arial"/>
              </a:rPr>
              <a:t>поддержку</a:t>
            </a:r>
            <a:r>
              <a:rPr sz="1600" b="1" spc="5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1F487C"/>
                </a:solidFill>
                <a:latin typeface="Arial"/>
                <a:cs typeface="Arial"/>
              </a:rPr>
              <a:t>по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spc="-10" dirty="0">
                <a:solidFill>
                  <a:srgbClr val="1F487C"/>
                </a:solidFill>
                <a:latin typeface="Arial"/>
                <a:cs typeface="Arial"/>
              </a:rPr>
              <a:t>ключевым</a:t>
            </a:r>
            <a:r>
              <a:rPr sz="1600" b="1" spc="-4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1F487C"/>
                </a:solidFill>
                <a:latin typeface="Arial"/>
                <a:cs typeface="Arial"/>
              </a:rPr>
              <a:t>направлениям:</a:t>
            </a:r>
            <a:endParaRPr sz="1600">
              <a:latin typeface="Arial"/>
              <a:cs typeface="Arial"/>
            </a:endParaRPr>
          </a:p>
          <a:p>
            <a:pPr marL="405765" marR="1325880" indent="-172720">
              <a:lnSpc>
                <a:spcPct val="100000"/>
              </a:lnSpc>
              <a:spcBef>
                <a:spcPts val="1210"/>
              </a:spcBef>
              <a:buFont typeface="Microsoft Sans Serif"/>
              <a:buChar char="•"/>
              <a:tabLst>
                <a:tab pos="406400" algn="l"/>
              </a:tabLst>
            </a:pPr>
            <a:r>
              <a:rPr sz="1600" b="1" spc="-10" dirty="0">
                <a:latin typeface="Arial"/>
                <a:cs typeface="Arial"/>
              </a:rPr>
              <a:t>Создание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потоков-образцов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по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повышению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производительности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труда;</a:t>
            </a:r>
            <a:endParaRPr sz="1600">
              <a:latin typeface="Arial"/>
              <a:cs typeface="Arial"/>
            </a:endParaRPr>
          </a:p>
          <a:p>
            <a:pPr marL="405765" indent="-172720">
              <a:lnSpc>
                <a:spcPct val="100000"/>
              </a:lnSpc>
              <a:buChar char="•"/>
              <a:tabLst>
                <a:tab pos="406400" algn="l"/>
              </a:tabLst>
            </a:pPr>
            <a:r>
              <a:rPr sz="1600" spc="-40" dirty="0">
                <a:latin typeface="Microsoft Sans Serif"/>
                <a:cs typeface="Microsoft Sans Serif"/>
              </a:rPr>
              <a:t>Декомпозиция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целей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предприятия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до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натуральных</a:t>
            </a:r>
            <a:endParaRPr sz="1600">
              <a:latin typeface="Microsoft Sans Serif"/>
              <a:cs typeface="Microsoft Sans Serif"/>
            </a:endParaRPr>
          </a:p>
          <a:p>
            <a:pPr marL="405765">
              <a:lnSpc>
                <a:spcPct val="100000"/>
              </a:lnSpc>
            </a:pPr>
            <a:r>
              <a:rPr sz="1600" spc="-25" dirty="0">
                <a:latin typeface="Microsoft Sans Serif"/>
                <a:cs typeface="Microsoft Sans Serif"/>
              </a:rPr>
              <a:t>показателей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до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уровня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руководителей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участков;</a:t>
            </a:r>
            <a:endParaRPr sz="1600">
              <a:latin typeface="Microsoft Sans Serif"/>
              <a:cs typeface="Microsoft Sans Serif"/>
            </a:endParaRPr>
          </a:p>
          <a:p>
            <a:pPr marL="405765" indent="-172720">
              <a:lnSpc>
                <a:spcPct val="100000"/>
              </a:lnSpc>
              <a:spcBef>
                <a:spcPts val="5"/>
              </a:spcBef>
              <a:buChar char="•"/>
              <a:tabLst>
                <a:tab pos="406400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Обучение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сотрудников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предприятия;</a:t>
            </a:r>
            <a:endParaRPr sz="1600">
              <a:latin typeface="Microsoft Sans Serif"/>
              <a:cs typeface="Microsoft Sans Serif"/>
            </a:endParaRPr>
          </a:p>
          <a:p>
            <a:pPr marL="405765" indent="-172720">
              <a:lnSpc>
                <a:spcPct val="100000"/>
              </a:lnSpc>
              <a:buChar char="•"/>
              <a:tabLst>
                <a:tab pos="40640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Внедрение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методологии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проектного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управления;</a:t>
            </a:r>
            <a:endParaRPr sz="1600">
              <a:latin typeface="Microsoft Sans Serif"/>
              <a:cs typeface="Microsoft Sans Serif"/>
            </a:endParaRPr>
          </a:p>
          <a:p>
            <a:pPr marL="405765" indent="-172720">
              <a:lnSpc>
                <a:spcPct val="100000"/>
              </a:lnSpc>
              <a:buChar char="•"/>
              <a:tabLst>
                <a:tab pos="406400" algn="l"/>
              </a:tabLst>
            </a:pPr>
            <a:r>
              <a:rPr sz="1600" spc="-25" dirty="0">
                <a:latin typeface="Microsoft Sans Serif"/>
                <a:cs typeface="Microsoft Sans Serif"/>
              </a:rPr>
              <a:t>Поддержка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мотивации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изменений.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91833" y="3782377"/>
            <a:ext cx="8783320" cy="218440"/>
            <a:chOff x="191833" y="3782377"/>
            <a:chExt cx="8783320" cy="218440"/>
          </a:xfrm>
        </p:grpSpPr>
        <p:sp>
          <p:nvSpPr>
            <p:cNvPr id="24" name="object 24"/>
            <p:cNvSpPr/>
            <p:nvPr/>
          </p:nvSpPr>
          <p:spPr>
            <a:xfrm>
              <a:off x="196595" y="3787140"/>
              <a:ext cx="6373495" cy="208915"/>
            </a:xfrm>
            <a:custGeom>
              <a:avLst/>
              <a:gdLst/>
              <a:ahLst/>
              <a:cxnLst/>
              <a:rect l="l" t="t" r="r" b="b"/>
              <a:pathLst>
                <a:path w="6373495" h="208914">
                  <a:moveTo>
                    <a:pt x="6373368" y="0"/>
                  </a:moveTo>
                  <a:lnTo>
                    <a:pt x="6367192" y="40636"/>
                  </a:lnTo>
                  <a:lnTo>
                    <a:pt x="6350349" y="73818"/>
                  </a:lnTo>
                  <a:lnTo>
                    <a:pt x="6325361" y="96190"/>
                  </a:lnTo>
                  <a:lnTo>
                    <a:pt x="6294755" y="104393"/>
                  </a:lnTo>
                  <a:lnTo>
                    <a:pt x="3265296" y="104393"/>
                  </a:lnTo>
                  <a:lnTo>
                    <a:pt x="3234690" y="112597"/>
                  </a:lnTo>
                  <a:lnTo>
                    <a:pt x="3209702" y="134969"/>
                  </a:lnTo>
                  <a:lnTo>
                    <a:pt x="3192859" y="168151"/>
                  </a:lnTo>
                  <a:lnTo>
                    <a:pt x="3186684" y="208787"/>
                  </a:lnTo>
                  <a:lnTo>
                    <a:pt x="3180508" y="168151"/>
                  </a:lnTo>
                  <a:lnTo>
                    <a:pt x="3163665" y="134969"/>
                  </a:lnTo>
                  <a:lnTo>
                    <a:pt x="3138678" y="112597"/>
                  </a:lnTo>
                  <a:lnTo>
                    <a:pt x="3108071" y="104393"/>
                  </a:lnTo>
                  <a:lnTo>
                    <a:pt x="78613" y="104393"/>
                  </a:lnTo>
                  <a:lnTo>
                    <a:pt x="48011" y="96190"/>
                  </a:lnTo>
                  <a:lnTo>
                    <a:pt x="23023" y="73818"/>
                  </a:lnTo>
                  <a:lnTo>
                    <a:pt x="6177" y="40636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569963" y="3787140"/>
              <a:ext cx="2400300" cy="208915"/>
            </a:xfrm>
            <a:custGeom>
              <a:avLst/>
              <a:gdLst/>
              <a:ahLst/>
              <a:cxnLst/>
              <a:rect l="l" t="t" r="r" b="b"/>
              <a:pathLst>
                <a:path w="2400300" h="208914">
                  <a:moveTo>
                    <a:pt x="2400300" y="0"/>
                  </a:moveTo>
                  <a:lnTo>
                    <a:pt x="2394124" y="40636"/>
                  </a:lnTo>
                  <a:lnTo>
                    <a:pt x="2377281" y="73818"/>
                  </a:lnTo>
                  <a:lnTo>
                    <a:pt x="2352293" y="96190"/>
                  </a:lnTo>
                  <a:lnTo>
                    <a:pt x="2321686" y="104393"/>
                  </a:lnTo>
                  <a:lnTo>
                    <a:pt x="1278762" y="104393"/>
                  </a:lnTo>
                  <a:lnTo>
                    <a:pt x="1248155" y="112597"/>
                  </a:lnTo>
                  <a:lnTo>
                    <a:pt x="1223168" y="134969"/>
                  </a:lnTo>
                  <a:lnTo>
                    <a:pt x="1206325" y="168151"/>
                  </a:lnTo>
                  <a:lnTo>
                    <a:pt x="1200150" y="208787"/>
                  </a:lnTo>
                  <a:lnTo>
                    <a:pt x="1193974" y="168151"/>
                  </a:lnTo>
                  <a:lnTo>
                    <a:pt x="1177131" y="134969"/>
                  </a:lnTo>
                  <a:lnTo>
                    <a:pt x="1152143" y="112597"/>
                  </a:lnTo>
                  <a:lnTo>
                    <a:pt x="1121536" y="104393"/>
                  </a:lnTo>
                  <a:lnTo>
                    <a:pt x="78612" y="104393"/>
                  </a:lnTo>
                  <a:lnTo>
                    <a:pt x="48005" y="96190"/>
                  </a:lnTo>
                  <a:lnTo>
                    <a:pt x="23018" y="73818"/>
                  </a:lnTo>
                  <a:lnTo>
                    <a:pt x="6175" y="40636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3529838" y="1972310"/>
            <a:ext cx="5431155" cy="894080"/>
            <a:chOff x="3529838" y="1972310"/>
            <a:chExt cx="5431155" cy="894080"/>
          </a:xfrm>
        </p:grpSpPr>
        <p:sp>
          <p:nvSpPr>
            <p:cNvPr id="27" name="object 27"/>
            <p:cNvSpPr/>
            <p:nvPr/>
          </p:nvSpPr>
          <p:spPr>
            <a:xfrm>
              <a:off x="8514715" y="1972310"/>
              <a:ext cx="446405" cy="460375"/>
            </a:xfrm>
            <a:custGeom>
              <a:avLst/>
              <a:gdLst/>
              <a:ahLst/>
              <a:cxnLst/>
              <a:rect l="l" t="t" r="r" b="b"/>
              <a:pathLst>
                <a:path w="446404" h="460375">
                  <a:moveTo>
                    <a:pt x="244220" y="0"/>
                  </a:moveTo>
                  <a:lnTo>
                    <a:pt x="199008" y="2539"/>
                  </a:lnTo>
                  <a:lnTo>
                    <a:pt x="155320" y="13335"/>
                  </a:lnTo>
                  <a:lnTo>
                    <a:pt x="114807" y="32130"/>
                  </a:lnTo>
                  <a:lnTo>
                    <a:pt x="78104" y="58419"/>
                  </a:lnTo>
                  <a:lnTo>
                    <a:pt x="46862" y="91693"/>
                  </a:lnTo>
                  <a:lnTo>
                    <a:pt x="22351" y="131699"/>
                  </a:lnTo>
                  <a:lnTo>
                    <a:pt x="6476" y="175767"/>
                  </a:lnTo>
                  <a:lnTo>
                    <a:pt x="0" y="220599"/>
                  </a:lnTo>
                  <a:lnTo>
                    <a:pt x="253" y="242950"/>
                  </a:lnTo>
                  <a:lnTo>
                    <a:pt x="7238" y="286765"/>
                  </a:lnTo>
                  <a:lnTo>
                    <a:pt x="22351" y="328167"/>
                  </a:lnTo>
                  <a:lnTo>
                    <a:pt x="45592" y="366394"/>
                  </a:lnTo>
                  <a:lnTo>
                    <a:pt x="76200" y="399668"/>
                  </a:lnTo>
                  <a:lnTo>
                    <a:pt x="113537" y="426974"/>
                  </a:lnTo>
                  <a:lnTo>
                    <a:pt x="156844" y="447039"/>
                  </a:lnTo>
                  <a:lnTo>
                    <a:pt x="202183" y="457835"/>
                  </a:lnTo>
                  <a:lnTo>
                    <a:pt x="225043" y="459866"/>
                  </a:lnTo>
                  <a:lnTo>
                    <a:pt x="247776" y="459739"/>
                  </a:lnTo>
                  <a:lnTo>
                    <a:pt x="292353" y="452881"/>
                  </a:lnTo>
                  <a:lnTo>
                    <a:pt x="334644" y="438023"/>
                  </a:lnTo>
                  <a:lnTo>
                    <a:pt x="363721" y="421766"/>
                  </a:lnTo>
                  <a:lnTo>
                    <a:pt x="224916" y="421766"/>
                  </a:lnTo>
                  <a:lnTo>
                    <a:pt x="205739" y="419862"/>
                  </a:lnTo>
                  <a:lnTo>
                    <a:pt x="167639" y="410463"/>
                  </a:lnTo>
                  <a:lnTo>
                    <a:pt x="131317" y="393318"/>
                  </a:lnTo>
                  <a:lnTo>
                    <a:pt x="100202" y="370204"/>
                  </a:lnTo>
                  <a:lnTo>
                    <a:pt x="64642" y="326643"/>
                  </a:lnTo>
                  <a:lnTo>
                    <a:pt x="43560" y="275463"/>
                  </a:lnTo>
                  <a:lnTo>
                    <a:pt x="38100" y="239013"/>
                  </a:lnTo>
                  <a:lnTo>
                    <a:pt x="38100" y="220472"/>
                  </a:lnTo>
                  <a:lnTo>
                    <a:pt x="49656" y="164591"/>
                  </a:lnTo>
                  <a:lnTo>
                    <a:pt x="67055" y="129286"/>
                  </a:lnTo>
                  <a:lnTo>
                    <a:pt x="90677" y="99060"/>
                  </a:lnTo>
                  <a:lnTo>
                    <a:pt x="135254" y="64135"/>
                  </a:lnTo>
                  <a:lnTo>
                    <a:pt x="187578" y="43434"/>
                  </a:lnTo>
                  <a:lnTo>
                    <a:pt x="225298" y="37973"/>
                  </a:lnTo>
                  <a:lnTo>
                    <a:pt x="349018" y="37973"/>
                  </a:lnTo>
                  <a:lnTo>
                    <a:pt x="352487" y="34431"/>
                  </a:lnTo>
                  <a:lnTo>
                    <a:pt x="338708" y="24129"/>
                  </a:lnTo>
                  <a:lnTo>
                    <a:pt x="337438" y="23113"/>
                  </a:lnTo>
                  <a:lnTo>
                    <a:pt x="336041" y="22351"/>
                  </a:lnTo>
                  <a:lnTo>
                    <a:pt x="334517" y="21716"/>
                  </a:lnTo>
                  <a:lnTo>
                    <a:pt x="312292" y="12826"/>
                  </a:lnTo>
                  <a:lnTo>
                    <a:pt x="289813" y="6223"/>
                  </a:lnTo>
                  <a:lnTo>
                    <a:pt x="267080" y="2031"/>
                  </a:lnTo>
                  <a:lnTo>
                    <a:pt x="244220" y="0"/>
                  </a:lnTo>
                  <a:close/>
                </a:path>
                <a:path w="446404" h="460375">
                  <a:moveTo>
                    <a:pt x="412623" y="311403"/>
                  </a:moveTo>
                  <a:lnTo>
                    <a:pt x="391032" y="346328"/>
                  </a:lnTo>
                  <a:lnTo>
                    <a:pt x="364743" y="374014"/>
                  </a:lnTo>
                  <a:lnTo>
                    <a:pt x="317118" y="404240"/>
                  </a:lnTo>
                  <a:lnTo>
                    <a:pt x="262889" y="419988"/>
                  </a:lnTo>
                  <a:lnTo>
                    <a:pt x="243966" y="421766"/>
                  </a:lnTo>
                  <a:lnTo>
                    <a:pt x="363721" y="421766"/>
                  </a:lnTo>
                  <a:lnTo>
                    <a:pt x="407415" y="385572"/>
                  </a:lnTo>
                  <a:lnTo>
                    <a:pt x="435609" y="348868"/>
                  </a:lnTo>
                  <a:lnTo>
                    <a:pt x="446024" y="329818"/>
                  </a:lnTo>
                  <a:lnTo>
                    <a:pt x="412623" y="311403"/>
                  </a:lnTo>
                  <a:close/>
                </a:path>
                <a:path w="446404" h="460375">
                  <a:moveTo>
                    <a:pt x="325619" y="61854"/>
                  </a:moveTo>
                  <a:lnTo>
                    <a:pt x="300862" y="87122"/>
                  </a:lnTo>
                  <a:lnTo>
                    <a:pt x="422528" y="126364"/>
                  </a:lnTo>
                  <a:lnTo>
                    <a:pt x="404807" y="74929"/>
                  </a:lnTo>
                  <a:lnTo>
                    <a:pt x="343026" y="74929"/>
                  </a:lnTo>
                  <a:lnTo>
                    <a:pt x="325619" y="61854"/>
                  </a:lnTo>
                  <a:close/>
                </a:path>
                <a:path w="446404" h="460375">
                  <a:moveTo>
                    <a:pt x="352487" y="34431"/>
                  </a:moveTo>
                  <a:lnTo>
                    <a:pt x="325619" y="61854"/>
                  </a:lnTo>
                  <a:lnTo>
                    <a:pt x="343026" y="74929"/>
                  </a:lnTo>
                  <a:lnTo>
                    <a:pt x="365886" y="44450"/>
                  </a:lnTo>
                  <a:lnTo>
                    <a:pt x="352487" y="34431"/>
                  </a:lnTo>
                  <a:close/>
                </a:path>
                <a:path w="446404" h="460375">
                  <a:moveTo>
                    <a:pt x="380873" y="5461"/>
                  </a:moveTo>
                  <a:lnTo>
                    <a:pt x="352487" y="34431"/>
                  </a:lnTo>
                  <a:lnTo>
                    <a:pt x="365886" y="44450"/>
                  </a:lnTo>
                  <a:lnTo>
                    <a:pt x="343026" y="74929"/>
                  </a:lnTo>
                  <a:lnTo>
                    <a:pt x="404807" y="74929"/>
                  </a:lnTo>
                  <a:lnTo>
                    <a:pt x="380873" y="5461"/>
                  </a:lnTo>
                  <a:close/>
                </a:path>
                <a:path w="446404" h="460375">
                  <a:moveTo>
                    <a:pt x="318006" y="56134"/>
                  </a:moveTo>
                  <a:lnTo>
                    <a:pt x="325619" y="61854"/>
                  </a:lnTo>
                  <a:lnTo>
                    <a:pt x="330353" y="57023"/>
                  </a:lnTo>
                  <a:lnTo>
                    <a:pt x="320166" y="57023"/>
                  </a:lnTo>
                  <a:lnTo>
                    <a:pt x="318006" y="56134"/>
                  </a:lnTo>
                  <a:close/>
                </a:path>
                <a:path w="446404" h="460375">
                  <a:moveTo>
                    <a:pt x="315975" y="54610"/>
                  </a:moveTo>
                  <a:lnTo>
                    <a:pt x="318006" y="56134"/>
                  </a:lnTo>
                  <a:lnTo>
                    <a:pt x="320166" y="57023"/>
                  </a:lnTo>
                  <a:lnTo>
                    <a:pt x="315975" y="54610"/>
                  </a:lnTo>
                  <a:close/>
                </a:path>
                <a:path w="446404" h="460375">
                  <a:moveTo>
                    <a:pt x="332717" y="54610"/>
                  </a:moveTo>
                  <a:lnTo>
                    <a:pt x="315975" y="54610"/>
                  </a:lnTo>
                  <a:lnTo>
                    <a:pt x="320166" y="57023"/>
                  </a:lnTo>
                  <a:lnTo>
                    <a:pt x="330353" y="57023"/>
                  </a:lnTo>
                  <a:lnTo>
                    <a:pt x="332717" y="54610"/>
                  </a:lnTo>
                  <a:close/>
                </a:path>
                <a:path w="446404" h="460375">
                  <a:moveTo>
                    <a:pt x="349018" y="37973"/>
                  </a:moveTo>
                  <a:lnTo>
                    <a:pt x="244348" y="37973"/>
                  </a:lnTo>
                  <a:lnTo>
                    <a:pt x="263398" y="40004"/>
                  </a:lnTo>
                  <a:lnTo>
                    <a:pt x="282575" y="43687"/>
                  </a:lnTo>
                  <a:lnTo>
                    <a:pt x="301625" y="49402"/>
                  </a:lnTo>
                  <a:lnTo>
                    <a:pt x="318006" y="56134"/>
                  </a:lnTo>
                  <a:lnTo>
                    <a:pt x="315975" y="54610"/>
                  </a:lnTo>
                  <a:lnTo>
                    <a:pt x="332717" y="54610"/>
                  </a:lnTo>
                  <a:lnTo>
                    <a:pt x="349018" y="37973"/>
                  </a:lnTo>
                  <a:close/>
                </a:path>
              </a:pathLst>
            </a:custGeom>
            <a:solidFill>
              <a:srgbClr val="4995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542538" y="2314194"/>
              <a:ext cx="3007360" cy="539750"/>
            </a:xfrm>
            <a:custGeom>
              <a:avLst/>
              <a:gdLst/>
              <a:ahLst/>
              <a:cxnLst/>
              <a:rect l="l" t="t" r="r" b="b"/>
              <a:pathLst>
                <a:path w="3007359" h="539750">
                  <a:moveTo>
                    <a:pt x="2926715" y="0"/>
                  </a:moveTo>
                  <a:lnTo>
                    <a:pt x="0" y="0"/>
                  </a:lnTo>
                  <a:lnTo>
                    <a:pt x="0" y="539495"/>
                  </a:lnTo>
                  <a:lnTo>
                    <a:pt x="2926715" y="539495"/>
                  </a:lnTo>
                  <a:lnTo>
                    <a:pt x="3006852" y="269747"/>
                  </a:lnTo>
                  <a:lnTo>
                    <a:pt x="292671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42538" y="2314194"/>
              <a:ext cx="3007360" cy="539750"/>
            </a:xfrm>
            <a:custGeom>
              <a:avLst/>
              <a:gdLst/>
              <a:ahLst/>
              <a:cxnLst/>
              <a:rect l="l" t="t" r="r" b="b"/>
              <a:pathLst>
                <a:path w="3007359" h="539750">
                  <a:moveTo>
                    <a:pt x="0" y="0"/>
                  </a:moveTo>
                  <a:lnTo>
                    <a:pt x="2926715" y="0"/>
                  </a:lnTo>
                  <a:lnTo>
                    <a:pt x="3006852" y="269747"/>
                  </a:lnTo>
                  <a:lnTo>
                    <a:pt x="2926715" y="539495"/>
                  </a:lnTo>
                  <a:lnTo>
                    <a:pt x="0" y="539495"/>
                  </a:lnTo>
                  <a:lnTo>
                    <a:pt x="0" y="0"/>
                  </a:lnTo>
                  <a:close/>
                </a:path>
              </a:pathLst>
            </a:custGeom>
            <a:ln w="25399">
              <a:solidFill>
                <a:srgbClr val="4995D2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811518" y="4033265"/>
            <a:ext cx="2160905" cy="1976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9420" marR="275590" indent="-153035">
              <a:lnSpc>
                <a:spcPct val="100000"/>
              </a:lnSpc>
              <a:spcBef>
                <a:spcPts val="95"/>
              </a:spcBef>
            </a:pPr>
            <a:r>
              <a:rPr sz="1600" b="1" spc="-70" dirty="0">
                <a:solidFill>
                  <a:srgbClr val="1F487C"/>
                </a:solidFill>
                <a:latin typeface="Arial"/>
                <a:cs typeface="Arial"/>
              </a:rPr>
              <a:t>Т</a:t>
            </a:r>
            <a:r>
              <a:rPr sz="1600" b="1" spc="-5" dirty="0">
                <a:solidFill>
                  <a:srgbClr val="1F487C"/>
                </a:solidFill>
                <a:latin typeface="Arial"/>
                <a:cs typeface="Arial"/>
              </a:rPr>
              <a:t>ираж</a:t>
            </a:r>
            <a:r>
              <a:rPr sz="1600" b="1" dirty="0">
                <a:solidFill>
                  <a:srgbClr val="1F487C"/>
                </a:solidFill>
                <a:latin typeface="Arial"/>
                <a:cs typeface="Arial"/>
              </a:rPr>
              <a:t>и</a:t>
            </a:r>
            <a:r>
              <a:rPr sz="1600" b="1" spc="-5" dirty="0">
                <a:solidFill>
                  <a:srgbClr val="1F487C"/>
                </a:solidFill>
                <a:latin typeface="Arial"/>
                <a:cs typeface="Arial"/>
              </a:rPr>
              <a:t>ро</a:t>
            </a:r>
            <a:r>
              <a:rPr sz="1600" b="1" spc="-30" dirty="0">
                <a:solidFill>
                  <a:srgbClr val="1F487C"/>
                </a:solidFill>
                <a:latin typeface="Arial"/>
                <a:cs typeface="Arial"/>
              </a:rPr>
              <a:t>в</a:t>
            </a:r>
            <a:r>
              <a:rPr sz="1600" b="1" spc="-10" dirty="0">
                <a:solidFill>
                  <a:srgbClr val="1F487C"/>
                </a:solidFill>
                <a:latin typeface="Arial"/>
                <a:cs typeface="Arial"/>
              </a:rPr>
              <a:t>ан</a:t>
            </a:r>
            <a:r>
              <a:rPr sz="1600" b="1" spc="-5" dirty="0">
                <a:solidFill>
                  <a:srgbClr val="1F487C"/>
                </a:solidFill>
                <a:latin typeface="Arial"/>
                <a:cs typeface="Arial"/>
              </a:rPr>
              <a:t>ие  </a:t>
            </a:r>
            <a:r>
              <a:rPr sz="1600" b="1" spc="-20" dirty="0">
                <a:solidFill>
                  <a:srgbClr val="1F487C"/>
                </a:solidFill>
                <a:latin typeface="Arial"/>
                <a:cs typeface="Arial"/>
              </a:rPr>
              <a:t>подходов</a:t>
            </a:r>
            <a:r>
              <a:rPr sz="1600" b="1" spc="1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1F487C"/>
                </a:solidFill>
                <a:latin typeface="Arial"/>
                <a:cs typeface="Arial"/>
              </a:rPr>
              <a:t>по </a:t>
            </a:r>
            <a:r>
              <a:rPr sz="1600" b="1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1F487C"/>
                </a:solidFill>
                <a:latin typeface="Arial"/>
                <a:cs typeface="Arial"/>
              </a:rPr>
              <a:t>повышению</a:t>
            </a:r>
            <a:endParaRPr sz="16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1600" b="1" spc="-5" dirty="0">
                <a:solidFill>
                  <a:srgbClr val="1F487C"/>
                </a:solidFill>
                <a:latin typeface="Arial"/>
                <a:cs typeface="Arial"/>
              </a:rPr>
              <a:t>п</a:t>
            </a:r>
            <a:r>
              <a:rPr sz="1600" b="1" spc="-15" dirty="0">
                <a:solidFill>
                  <a:srgbClr val="1F487C"/>
                </a:solidFill>
                <a:latin typeface="Arial"/>
                <a:cs typeface="Arial"/>
              </a:rPr>
              <a:t>р</a:t>
            </a:r>
            <a:r>
              <a:rPr sz="1600" b="1" spc="-5" dirty="0">
                <a:solidFill>
                  <a:srgbClr val="1F487C"/>
                </a:solidFill>
                <a:latin typeface="Arial"/>
                <a:cs typeface="Arial"/>
              </a:rPr>
              <a:t>оиз</a:t>
            </a:r>
            <a:r>
              <a:rPr sz="1600" b="1" spc="-30" dirty="0">
                <a:solidFill>
                  <a:srgbClr val="1F487C"/>
                </a:solidFill>
                <a:latin typeface="Arial"/>
                <a:cs typeface="Arial"/>
              </a:rPr>
              <a:t>в</a:t>
            </a:r>
            <a:r>
              <a:rPr sz="1600" b="1" spc="-35" dirty="0">
                <a:solidFill>
                  <a:srgbClr val="1F487C"/>
                </a:solidFill>
                <a:latin typeface="Arial"/>
                <a:cs typeface="Arial"/>
              </a:rPr>
              <a:t>о</a:t>
            </a:r>
            <a:r>
              <a:rPr sz="1600" b="1" spc="-10" dirty="0">
                <a:solidFill>
                  <a:srgbClr val="1F487C"/>
                </a:solidFill>
                <a:latin typeface="Arial"/>
                <a:cs typeface="Arial"/>
              </a:rPr>
              <a:t>д</a:t>
            </a:r>
            <a:r>
              <a:rPr sz="1600" b="1" spc="-5" dirty="0">
                <a:solidFill>
                  <a:srgbClr val="1F487C"/>
                </a:solidFill>
                <a:latin typeface="Arial"/>
                <a:cs typeface="Arial"/>
              </a:rPr>
              <a:t>и</a:t>
            </a:r>
            <a:r>
              <a:rPr sz="1600" b="1" spc="-20" dirty="0">
                <a:solidFill>
                  <a:srgbClr val="1F487C"/>
                </a:solidFill>
                <a:latin typeface="Arial"/>
                <a:cs typeface="Arial"/>
              </a:rPr>
              <a:t>т</a:t>
            </a:r>
            <a:r>
              <a:rPr sz="1600" b="1" spc="-10" dirty="0">
                <a:solidFill>
                  <a:srgbClr val="1F487C"/>
                </a:solidFill>
                <a:latin typeface="Arial"/>
                <a:cs typeface="Arial"/>
              </a:rPr>
              <a:t>е</a:t>
            </a:r>
            <a:r>
              <a:rPr sz="1600" b="1" spc="-5" dirty="0">
                <a:solidFill>
                  <a:srgbClr val="1F487C"/>
                </a:solidFill>
                <a:latin typeface="Arial"/>
                <a:cs typeface="Arial"/>
              </a:rPr>
              <a:t>льн</a:t>
            </a:r>
            <a:r>
              <a:rPr sz="1600" b="1" spc="-35" dirty="0">
                <a:solidFill>
                  <a:srgbClr val="1F487C"/>
                </a:solidFill>
                <a:latin typeface="Arial"/>
                <a:cs typeface="Arial"/>
              </a:rPr>
              <a:t>о</a:t>
            </a:r>
            <a:r>
              <a:rPr sz="1600" b="1" spc="5" dirty="0">
                <a:solidFill>
                  <a:srgbClr val="1F487C"/>
                </a:solidFill>
                <a:latin typeface="Arial"/>
                <a:cs typeface="Arial"/>
              </a:rPr>
              <a:t>с</a:t>
            </a:r>
            <a:r>
              <a:rPr sz="1600" b="1" spc="-5" dirty="0">
                <a:solidFill>
                  <a:srgbClr val="1F487C"/>
                </a:solidFill>
                <a:latin typeface="Arial"/>
                <a:cs typeface="Arial"/>
              </a:rPr>
              <a:t>ти  </a:t>
            </a:r>
            <a:r>
              <a:rPr sz="1600" b="1" spc="-30" dirty="0">
                <a:solidFill>
                  <a:srgbClr val="1F487C"/>
                </a:solidFill>
                <a:latin typeface="Arial"/>
                <a:cs typeface="Arial"/>
              </a:rPr>
              <a:t>труда</a:t>
            </a:r>
            <a:r>
              <a:rPr sz="1600" b="1" spc="6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1F487C"/>
                </a:solidFill>
                <a:latin typeface="Arial"/>
                <a:cs typeface="Arial"/>
              </a:rPr>
              <a:t>во</a:t>
            </a:r>
            <a:r>
              <a:rPr sz="1600" b="1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1F487C"/>
                </a:solidFill>
                <a:latin typeface="Arial"/>
                <a:cs typeface="Arial"/>
              </a:rPr>
              <a:t>всех</a:t>
            </a:r>
            <a:endParaRPr sz="1600">
              <a:latin typeface="Arial"/>
              <a:cs typeface="Arial"/>
            </a:endParaRPr>
          </a:p>
          <a:p>
            <a:pPr marL="17145" marR="8255" algn="ctr">
              <a:lnSpc>
                <a:spcPct val="100000"/>
              </a:lnSpc>
            </a:pPr>
            <a:r>
              <a:rPr sz="1600" b="1" spc="-15" dirty="0">
                <a:solidFill>
                  <a:srgbClr val="1F487C"/>
                </a:solidFill>
                <a:latin typeface="Arial"/>
                <a:cs typeface="Arial"/>
              </a:rPr>
              <a:t>производственных</a:t>
            </a:r>
            <a:r>
              <a:rPr sz="1600" b="1" spc="2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1F487C"/>
                </a:solidFill>
                <a:latin typeface="Arial"/>
                <a:cs typeface="Arial"/>
              </a:rPr>
              <a:t>и </a:t>
            </a:r>
            <a:r>
              <a:rPr sz="1600" b="1" spc="-43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1F487C"/>
                </a:solidFill>
                <a:latin typeface="Arial"/>
                <a:cs typeface="Arial"/>
              </a:rPr>
              <a:t>обеспечивающих</a:t>
            </a:r>
            <a:endParaRPr sz="16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sz="1600" b="1" spc="-5" dirty="0">
                <a:solidFill>
                  <a:srgbClr val="1F487C"/>
                </a:solidFill>
                <a:latin typeface="Arial"/>
                <a:cs typeface="Arial"/>
              </a:rPr>
              <a:t>процессах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126739" y="3516629"/>
            <a:ext cx="4324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1F487C"/>
                </a:solidFill>
                <a:latin typeface="Arial"/>
                <a:cs typeface="Arial"/>
              </a:rPr>
              <a:t>РЦК</a:t>
            </a:r>
            <a:endParaRPr sz="1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81266" y="3516629"/>
            <a:ext cx="1360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1F487C"/>
                </a:solidFill>
                <a:latin typeface="Arial"/>
                <a:cs typeface="Arial"/>
              </a:rPr>
              <a:t>Пред</a:t>
            </a:r>
            <a:r>
              <a:rPr sz="1600" b="1" spc="-15" dirty="0">
                <a:solidFill>
                  <a:srgbClr val="1F487C"/>
                </a:solidFill>
                <a:latin typeface="Arial"/>
                <a:cs typeface="Arial"/>
              </a:rPr>
              <a:t>п</a:t>
            </a:r>
            <a:r>
              <a:rPr sz="1600" b="1" spc="-5" dirty="0">
                <a:solidFill>
                  <a:srgbClr val="1F487C"/>
                </a:solidFill>
                <a:latin typeface="Arial"/>
                <a:cs typeface="Arial"/>
              </a:rPr>
              <a:t>рия</a:t>
            </a:r>
            <a:r>
              <a:rPr sz="1600" b="1" spc="-20" dirty="0">
                <a:solidFill>
                  <a:srgbClr val="1F487C"/>
                </a:solidFill>
                <a:latin typeface="Arial"/>
                <a:cs typeface="Arial"/>
              </a:rPr>
              <a:t>т</a:t>
            </a:r>
            <a:r>
              <a:rPr sz="1600" b="1" spc="-5" dirty="0">
                <a:solidFill>
                  <a:srgbClr val="1F487C"/>
                </a:solidFill>
                <a:latin typeface="Arial"/>
                <a:cs typeface="Arial"/>
              </a:rPr>
              <a:t>ие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787521" y="2382723"/>
            <a:ext cx="25806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1F487C"/>
                </a:solidFill>
                <a:latin typeface="Arial"/>
                <a:cs typeface="Arial"/>
              </a:rPr>
              <a:t>Проекты</a:t>
            </a:r>
            <a:r>
              <a:rPr sz="1200" b="1" spc="1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1F487C"/>
                </a:solidFill>
                <a:latin typeface="Arial"/>
                <a:cs typeface="Arial"/>
              </a:rPr>
              <a:t>по</a:t>
            </a:r>
            <a:r>
              <a:rPr sz="1200" b="1" spc="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Arial"/>
                <a:cs typeface="Arial"/>
              </a:rPr>
              <a:t>оптимизации</a:t>
            </a:r>
            <a:r>
              <a:rPr sz="1200" b="1" spc="3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1F487C"/>
                </a:solidFill>
                <a:latin typeface="Arial"/>
                <a:cs typeface="Arial"/>
              </a:rPr>
              <a:t>бизнес-</a:t>
            </a:r>
            <a:endParaRPr sz="1200">
              <a:latin typeface="Arial"/>
              <a:cs typeface="Arial"/>
            </a:endParaRPr>
          </a:p>
          <a:p>
            <a:pPr marL="286385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solidFill>
                  <a:srgbClr val="1F487C"/>
                </a:solidFill>
                <a:latin typeface="Arial"/>
                <a:cs typeface="Arial"/>
              </a:rPr>
              <a:t>процессов</a:t>
            </a:r>
            <a:r>
              <a:rPr sz="1200" b="1" spc="-2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87C"/>
                </a:solidFill>
                <a:latin typeface="Arial"/>
                <a:cs typeface="Arial"/>
              </a:rPr>
              <a:t>(см</a:t>
            </a:r>
            <a:r>
              <a:rPr sz="1200" b="1" spc="-1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87C"/>
                </a:solidFill>
                <a:latin typeface="Arial"/>
                <a:cs typeface="Arial"/>
              </a:rPr>
              <a:t>сл.</a:t>
            </a:r>
            <a:r>
              <a:rPr sz="1200" b="1" spc="-2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1F487C"/>
                </a:solidFill>
                <a:latin typeface="Arial"/>
                <a:cs typeface="Arial"/>
              </a:rPr>
              <a:t>слайд)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30</a:t>
            </a:fld>
            <a:endParaRPr spc="-5" dirty="0"/>
          </a:p>
        </p:txBody>
      </p: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33" y="233231"/>
            <a:ext cx="3070818" cy="54442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9364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2897" y="1297305"/>
            <a:ext cx="8820150" cy="5535295"/>
            <a:chOff x="72897" y="1297305"/>
            <a:chExt cx="8820150" cy="5535295"/>
          </a:xfrm>
        </p:grpSpPr>
        <p:sp>
          <p:nvSpPr>
            <p:cNvPr id="4" name="object 4"/>
            <p:cNvSpPr/>
            <p:nvPr/>
          </p:nvSpPr>
          <p:spPr>
            <a:xfrm>
              <a:off x="5463539" y="6562344"/>
              <a:ext cx="1903730" cy="269875"/>
            </a:xfrm>
            <a:custGeom>
              <a:avLst/>
              <a:gdLst/>
              <a:ahLst/>
              <a:cxnLst/>
              <a:rect l="l" t="t" r="r" b="b"/>
              <a:pathLst>
                <a:path w="1903729" h="269875">
                  <a:moveTo>
                    <a:pt x="0" y="269747"/>
                  </a:moveTo>
                  <a:lnTo>
                    <a:pt x="1903475" y="269747"/>
                  </a:lnTo>
                  <a:lnTo>
                    <a:pt x="1903475" y="0"/>
                  </a:lnTo>
                  <a:lnTo>
                    <a:pt x="0" y="0"/>
                  </a:lnTo>
                  <a:lnTo>
                    <a:pt x="0" y="2697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55547" y="5692139"/>
              <a:ext cx="7915909" cy="870585"/>
            </a:xfrm>
            <a:custGeom>
              <a:avLst/>
              <a:gdLst/>
              <a:ahLst/>
              <a:cxnLst/>
              <a:rect l="l" t="t" r="r" b="b"/>
              <a:pathLst>
                <a:path w="7915909" h="870584">
                  <a:moveTo>
                    <a:pt x="7915656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0" y="870204"/>
                  </a:lnTo>
                  <a:lnTo>
                    <a:pt x="7915656" y="870204"/>
                  </a:lnTo>
                  <a:lnTo>
                    <a:pt x="7915656" y="36576"/>
                  </a:lnTo>
                  <a:lnTo>
                    <a:pt x="791565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76884" y="4751832"/>
              <a:ext cx="7915909" cy="977265"/>
            </a:xfrm>
            <a:custGeom>
              <a:avLst/>
              <a:gdLst/>
              <a:ahLst/>
              <a:cxnLst/>
              <a:rect l="l" t="t" r="r" b="b"/>
              <a:pathLst>
                <a:path w="7915909" h="977264">
                  <a:moveTo>
                    <a:pt x="7915656" y="0"/>
                  </a:moveTo>
                  <a:lnTo>
                    <a:pt x="0" y="0"/>
                  </a:lnTo>
                  <a:lnTo>
                    <a:pt x="0" y="976884"/>
                  </a:lnTo>
                  <a:lnTo>
                    <a:pt x="7915656" y="976884"/>
                  </a:lnTo>
                  <a:lnTo>
                    <a:pt x="7915656" y="0"/>
                  </a:lnTo>
                  <a:close/>
                </a:path>
              </a:pathLst>
            </a:custGeom>
            <a:solidFill>
              <a:srgbClr val="EBF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884" y="2421636"/>
              <a:ext cx="7915909" cy="1094740"/>
            </a:xfrm>
            <a:custGeom>
              <a:avLst/>
              <a:gdLst/>
              <a:ahLst/>
              <a:cxnLst/>
              <a:rect l="l" t="t" r="r" b="b"/>
              <a:pathLst>
                <a:path w="7915909" h="1094739">
                  <a:moveTo>
                    <a:pt x="0" y="1094231"/>
                  </a:moveTo>
                  <a:lnTo>
                    <a:pt x="7915656" y="1094231"/>
                  </a:lnTo>
                  <a:lnTo>
                    <a:pt x="7915656" y="0"/>
                  </a:lnTo>
                  <a:lnTo>
                    <a:pt x="0" y="0"/>
                  </a:lnTo>
                  <a:lnTo>
                    <a:pt x="0" y="1094231"/>
                  </a:lnTo>
                  <a:close/>
                </a:path>
              </a:pathLst>
            </a:custGeom>
            <a:solidFill>
              <a:srgbClr val="D7F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6884" y="3515868"/>
              <a:ext cx="7915909" cy="1228725"/>
            </a:xfrm>
            <a:custGeom>
              <a:avLst/>
              <a:gdLst/>
              <a:ahLst/>
              <a:cxnLst/>
              <a:rect l="l" t="t" r="r" b="b"/>
              <a:pathLst>
                <a:path w="7915909" h="1228725">
                  <a:moveTo>
                    <a:pt x="7915656" y="0"/>
                  </a:moveTo>
                  <a:lnTo>
                    <a:pt x="0" y="0"/>
                  </a:lnTo>
                  <a:lnTo>
                    <a:pt x="0" y="1228343"/>
                  </a:lnTo>
                  <a:lnTo>
                    <a:pt x="7915656" y="1228343"/>
                  </a:lnTo>
                  <a:lnTo>
                    <a:pt x="7915656" y="0"/>
                  </a:lnTo>
                  <a:close/>
                </a:path>
              </a:pathLst>
            </a:custGeom>
            <a:solidFill>
              <a:srgbClr val="E6DF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76884" y="1499616"/>
              <a:ext cx="7915909" cy="922019"/>
            </a:xfrm>
            <a:custGeom>
              <a:avLst/>
              <a:gdLst/>
              <a:ahLst/>
              <a:cxnLst/>
              <a:rect l="l" t="t" r="r" b="b"/>
              <a:pathLst>
                <a:path w="7915909" h="922019">
                  <a:moveTo>
                    <a:pt x="7915656" y="0"/>
                  </a:moveTo>
                  <a:lnTo>
                    <a:pt x="0" y="0"/>
                  </a:lnTo>
                  <a:lnTo>
                    <a:pt x="0" y="922019"/>
                  </a:lnTo>
                  <a:lnTo>
                    <a:pt x="7915656" y="922019"/>
                  </a:lnTo>
                  <a:lnTo>
                    <a:pt x="791565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53918" y="1306830"/>
              <a:ext cx="3941445" cy="5465445"/>
            </a:xfrm>
            <a:custGeom>
              <a:avLst/>
              <a:gdLst/>
              <a:ahLst/>
              <a:cxnLst/>
              <a:rect l="l" t="t" r="r" b="b"/>
              <a:pathLst>
                <a:path w="3941445" h="5465445">
                  <a:moveTo>
                    <a:pt x="0" y="0"/>
                  </a:moveTo>
                  <a:lnTo>
                    <a:pt x="0" y="5465006"/>
                  </a:lnTo>
                </a:path>
                <a:path w="3941445" h="5465445">
                  <a:moveTo>
                    <a:pt x="1860804" y="0"/>
                  </a:moveTo>
                  <a:lnTo>
                    <a:pt x="1860804" y="5465006"/>
                  </a:lnTo>
                </a:path>
                <a:path w="3941445" h="5465445">
                  <a:moveTo>
                    <a:pt x="3941063" y="0"/>
                  </a:moveTo>
                  <a:lnTo>
                    <a:pt x="3941063" y="5465006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9247" y="1499616"/>
              <a:ext cx="1108075" cy="922019"/>
            </a:xfrm>
            <a:custGeom>
              <a:avLst/>
              <a:gdLst/>
              <a:ahLst/>
              <a:cxnLst/>
              <a:rect l="l" t="t" r="r" b="b"/>
              <a:pathLst>
                <a:path w="1108075" h="922019">
                  <a:moveTo>
                    <a:pt x="1053706" y="0"/>
                  </a:moveTo>
                  <a:lnTo>
                    <a:pt x="0" y="0"/>
                  </a:lnTo>
                  <a:lnTo>
                    <a:pt x="0" y="922020"/>
                  </a:lnTo>
                  <a:lnTo>
                    <a:pt x="1053706" y="922020"/>
                  </a:lnTo>
                  <a:lnTo>
                    <a:pt x="1107948" y="461010"/>
                  </a:lnTo>
                  <a:lnTo>
                    <a:pt x="1053706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9247" y="1499616"/>
              <a:ext cx="1108075" cy="922019"/>
            </a:xfrm>
            <a:custGeom>
              <a:avLst/>
              <a:gdLst/>
              <a:ahLst/>
              <a:cxnLst/>
              <a:rect l="l" t="t" r="r" b="b"/>
              <a:pathLst>
                <a:path w="1108075" h="922019">
                  <a:moveTo>
                    <a:pt x="0" y="0"/>
                  </a:moveTo>
                  <a:lnTo>
                    <a:pt x="1053706" y="0"/>
                  </a:lnTo>
                  <a:lnTo>
                    <a:pt x="1107948" y="461010"/>
                  </a:lnTo>
                  <a:lnTo>
                    <a:pt x="1053706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91032" y="172974"/>
            <a:ext cx="3684904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pc="-100" dirty="0"/>
              <a:t>М</a:t>
            </a:r>
            <a:r>
              <a:rPr spc="-195" dirty="0"/>
              <a:t>е</a:t>
            </a:r>
            <a:r>
              <a:rPr spc="-155" dirty="0"/>
              <a:t>т</a:t>
            </a:r>
            <a:r>
              <a:rPr spc="-170" dirty="0"/>
              <a:t>о</a:t>
            </a:r>
            <a:r>
              <a:rPr spc="-130" dirty="0"/>
              <a:t>д</a:t>
            </a:r>
            <a:r>
              <a:rPr spc="-125" dirty="0"/>
              <a:t>и</a:t>
            </a:r>
            <a:r>
              <a:rPr spc="-200" dirty="0"/>
              <a:t>к</a:t>
            </a:r>
            <a:r>
              <a:rPr dirty="0"/>
              <a:t>а</a:t>
            </a:r>
            <a:r>
              <a:rPr spc="-245" dirty="0"/>
              <a:t> </a:t>
            </a:r>
            <a:r>
              <a:rPr spc="-120" dirty="0"/>
              <a:t>реа</a:t>
            </a:r>
            <a:r>
              <a:rPr spc="-105" dirty="0"/>
              <a:t>л</a:t>
            </a:r>
            <a:r>
              <a:rPr spc="-125" dirty="0"/>
              <a:t>и</a:t>
            </a:r>
            <a:r>
              <a:rPr spc="-204" dirty="0"/>
              <a:t>з</a:t>
            </a:r>
            <a:r>
              <a:rPr spc="-120" dirty="0"/>
              <a:t>а</a:t>
            </a:r>
            <a:r>
              <a:rPr spc="-125" dirty="0"/>
              <a:t>ци</a:t>
            </a:r>
            <a:r>
              <a:rPr dirty="0"/>
              <a:t>и</a:t>
            </a:r>
            <a:r>
              <a:rPr spc="-260" dirty="0"/>
              <a:t> </a:t>
            </a:r>
            <a:r>
              <a:rPr spc="-160" dirty="0"/>
              <a:t>п</a:t>
            </a:r>
            <a:r>
              <a:rPr spc="-120" dirty="0"/>
              <a:t>рое</a:t>
            </a:r>
            <a:r>
              <a:rPr spc="-225" dirty="0"/>
              <a:t>к</a:t>
            </a:r>
            <a:r>
              <a:rPr spc="-155" dirty="0"/>
              <a:t>т</a:t>
            </a:r>
            <a:r>
              <a:rPr dirty="0"/>
              <a:t>а</a:t>
            </a:r>
            <a:r>
              <a:rPr spc="-229" dirty="0"/>
              <a:t> </a:t>
            </a:r>
            <a:r>
              <a:rPr spc="-135" dirty="0"/>
              <a:t>н</a:t>
            </a:r>
            <a:r>
              <a:rPr dirty="0"/>
              <a:t>а  </a:t>
            </a:r>
            <a:r>
              <a:rPr spc="-170" dirty="0"/>
              <a:t>о</a:t>
            </a:r>
            <a:r>
              <a:rPr spc="-200" dirty="0"/>
              <a:t>т</a:t>
            </a:r>
            <a:r>
              <a:rPr spc="-130" dirty="0"/>
              <a:t>д</a:t>
            </a:r>
            <a:r>
              <a:rPr spc="-195" dirty="0"/>
              <a:t>е</a:t>
            </a:r>
            <a:r>
              <a:rPr spc="-105" dirty="0"/>
              <a:t>л</a:t>
            </a:r>
            <a:r>
              <a:rPr spc="-130" dirty="0"/>
              <a:t>ь</a:t>
            </a:r>
            <a:r>
              <a:rPr spc="-135" dirty="0"/>
              <a:t>н</a:t>
            </a:r>
            <a:r>
              <a:rPr spc="-120" dirty="0"/>
              <a:t>о</a:t>
            </a:r>
            <a:r>
              <a:rPr spc="-50" dirty="0"/>
              <a:t>м</a:t>
            </a:r>
            <a:r>
              <a:rPr spc="-229" dirty="0"/>
              <a:t> 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70" dirty="0"/>
              <a:t>е</a:t>
            </a:r>
            <a:r>
              <a:rPr spc="-130" dirty="0"/>
              <a:t>д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25" dirty="0"/>
              <a:t>и</a:t>
            </a:r>
            <a:r>
              <a:rPr spc="-130" dirty="0"/>
              <a:t>ят</a:t>
            </a:r>
            <a:r>
              <a:rPr spc="-125" dirty="0"/>
              <a:t>и</a:t>
            </a:r>
            <a:r>
              <a:rPr spc="-120" dirty="0"/>
              <a:t>и-</a:t>
            </a:r>
            <a:r>
              <a:rPr spc="-130" dirty="0"/>
              <a:t>у</a:t>
            </a:r>
            <a:r>
              <a:rPr spc="-150" dirty="0"/>
              <a:t>ч</a:t>
            </a:r>
            <a:r>
              <a:rPr spc="-120" dirty="0"/>
              <a:t>а</a:t>
            </a:r>
            <a:r>
              <a:rPr spc="-114" dirty="0"/>
              <a:t>с</a:t>
            </a:r>
            <a:r>
              <a:rPr spc="-130" dirty="0"/>
              <a:t>т</a:t>
            </a:r>
            <a:r>
              <a:rPr spc="-135" dirty="0"/>
              <a:t>н</a:t>
            </a:r>
            <a:r>
              <a:rPr spc="-125" dirty="0"/>
              <a:t>и</a:t>
            </a:r>
            <a:r>
              <a:rPr spc="-225" dirty="0"/>
              <a:t>к</a:t>
            </a:r>
            <a:r>
              <a:rPr dirty="0"/>
              <a:t>е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30251" y="1944751"/>
            <a:ext cx="10096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205868"/>
                </a:solidFill>
                <a:latin typeface="Arial"/>
                <a:cs typeface="Arial"/>
              </a:rPr>
              <a:t>ДЕКОМПОЗИЦИЯ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2859" y="2082165"/>
            <a:ext cx="4248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05868"/>
                </a:solidFill>
                <a:latin typeface="Arial"/>
                <a:cs typeface="Arial"/>
              </a:rPr>
              <a:t>ЦЕЛЕЙ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2897" y="2415285"/>
            <a:ext cx="1120775" cy="1107440"/>
            <a:chOff x="72897" y="2415285"/>
            <a:chExt cx="1120775" cy="1107440"/>
          </a:xfrm>
        </p:grpSpPr>
        <p:sp>
          <p:nvSpPr>
            <p:cNvPr id="17" name="object 17"/>
            <p:cNvSpPr/>
            <p:nvPr/>
          </p:nvSpPr>
          <p:spPr>
            <a:xfrm>
              <a:off x="79247" y="2421635"/>
              <a:ext cx="1108075" cy="1094740"/>
            </a:xfrm>
            <a:custGeom>
              <a:avLst/>
              <a:gdLst/>
              <a:ahLst/>
              <a:cxnLst/>
              <a:rect l="l" t="t" r="r" b="b"/>
              <a:pathLst>
                <a:path w="1108075" h="1094739">
                  <a:moveTo>
                    <a:pt x="1046518" y="0"/>
                  </a:moveTo>
                  <a:lnTo>
                    <a:pt x="0" y="0"/>
                  </a:lnTo>
                  <a:lnTo>
                    <a:pt x="0" y="1094231"/>
                  </a:lnTo>
                  <a:lnTo>
                    <a:pt x="1046518" y="1094231"/>
                  </a:lnTo>
                  <a:lnTo>
                    <a:pt x="1107948" y="547115"/>
                  </a:lnTo>
                  <a:lnTo>
                    <a:pt x="1046518" y="0"/>
                  </a:lnTo>
                  <a:close/>
                </a:path>
              </a:pathLst>
            </a:custGeom>
            <a:solidFill>
              <a:srgbClr val="B0E4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9247" y="2421635"/>
              <a:ext cx="1108075" cy="1094740"/>
            </a:xfrm>
            <a:custGeom>
              <a:avLst/>
              <a:gdLst/>
              <a:ahLst/>
              <a:cxnLst/>
              <a:rect l="l" t="t" r="r" b="b"/>
              <a:pathLst>
                <a:path w="1108075" h="1094739">
                  <a:moveTo>
                    <a:pt x="0" y="0"/>
                  </a:moveTo>
                  <a:lnTo>
                    <a:pt x="1046518" y="0"/>
                  </a:lnTo>
                  <a:lnTo>
                    <a:pt x="1107948" y="547115"/>
                  </a:lnTo>
                  <a:lnTo>
                    <a:pt x="1046518" y="1094231"/>
                  </a:lnTo>
                  <a:lnTo>
                    <a:pt x="0" y="109423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80187" y="3090417"/>
            <a:ext cx="5073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05868"/>
                </a:solidFill>
                <a:latin typeface="Arial"/>
                <a:cs typeface="Arial"/>
              </a:rPr>
              <a:t>П</a:t>
            </a:r>
            <a:r>
              <a:rPr sz="900" b="1" spc="-5" dirty="0">
                <a:solidFill>
                  <a:srgbClr val="205868"/>
                </a:solidFill>
                <a:latin typeface="Arial"/>
                <a:cs typeface="Arial"/>
              </a:rPr>
              <a:t>О</a:t>
            </a:r>
            <a:r>
              <a:rPr sz="900" b="1" dirty="0">
                <a:solidFill>
                  <a:srgbClr val="205868"/>
                </a:solidFill>
                <a:latin typeface="Arial"/>
                <a:cs typeface="Arial"/>
              </a:rPr>
              <a:t>ТОКИ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2897" y="4742434"/>
            <a:ext cx="1120775" cy="993140"/>
            <a:chOff x="72897" y="4742434"/>
            <a:chExt cx="1120775" cy="993140"/>
          </a:xfrm>
        </p:grpSpPr>
        <p:sp>
          <p:nvSpPr>
            <p:cNvPr id="21" name="object 21"/>
            <p:cNvSpPr/>
            <p:nvPr/>
          </p:nvSpPr>
          <p:spPr>
            <a:xfrm>
              <a:off x="79247" y="4748784"/>
              <a:ext cx="1108075" cy="980440"/>
            </a:xfrm>
            <a:custGeom>
              <a:avLst/>
              <a:gdLst/>
              <a:ahLst/>
              <a:cxnLst/>
              <a:rect l="l" t="t" r="r" b="b"/>
              <a:pathLst>
                <a:path w="1108075" h="980439">
                  <a:moveTo>
                    <a:pt x="1035977" y="0"/>
                  </a:moveTo>
                  <a:lnTo>
                    <a:pt x="0" y="0"/>
                  </a:lnTo>
                  <a:lnTo>
                    <a:pt x="0" y="979932"/>
                  </a:lnTo>
                  <a:lnTo>
                    <a:pt x="1035977" y="979932"/>
                  </a:lnTo>
                  <a:lnTo>
                    <a:pt x="1107948" y="489966"/>
                  </a:lnTo>
                  <a:lnTo>
                    <a:pt x="1035977" y="0"/>
                  </a:lnTo>
                  <a:close/>
                </a:path>
              </a:pathLst>
            </a:custGeom>
            <a:solidFill>
              <a:srgbClr val="C3D5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9247" y="4748784"/>
              <a:ext cx="1108075" cy="980440"/>
            </a:xfrm>
            <a:custGeom>
              <a:avLst/>
              <a:gdLst/>
              <a:ahLst/>
              <a:cxnLst/>
              <a:rect l="l" t="t" r="r" b="b"/>
              <a:pathLst>
                <a:path w="1108075" h="980439">
                  <a:moveTo>
                    <a:pt x="0" y="0"/>
                  </a:moveTo>
                  <a:lnTo>
                    <a:pt x="1035977" y="0"/>
                  </a:lnTo>
                  <a:lnTo>
                    <a:pt x="1107948" y="489966"/>
                  </a:lnTo>
                  <a:lnTo>
                    <a:pt x="1035977" y="979932"/>
                  </a:lnTo>
                  <a:lnTo>
                    <a:pt x="0" y="979932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98195" y="5361558"/>
            <a:ext cx="6661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205868"/>
                </a:solidFill>
                <a:latin typeface="Arial"/>
                <a:cs typeface="Arial"/>
              </a:rPr>
              <a:t>ОБУЧЕНИЕ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2897" y="5726938"/>
            <a:ext cx="1120775" cy="842010"/>
            <a:chOff x="72897" y="5726938"/>
            <a:chExt cx="1120775" cy="842010"/>
          </a:xfrm>
        </p:grpSpPr>
        <p:sp>
          <p:nvSpPr>
            <p:cNvPr id="25" name="object 25"/>
            <p:cNvSpPr/>
            <p:nvPr/>
          </p:nvSpPr>
          <p:spPr>
            <a:xfrm>
              <a:off x="79247" y="5733288"/>
              <a:ext cx="1108075" cy="829310"/>
            </a:xfrm>
            <a:custGeom>
              <a:avLst/>
              <a:gdLst/>
              <a:ahLst/>
              <a:cxnLst/>
              <a:rect l="l" t="t" r="r" b="b"/>
              <a:pathLst>
                <a:path w="1108075" h="829309">
                  <a:moveTo>
                    <a:pt x="1039926" y="0"/>
                  </a:moveTo>
                  <a:lnTo>
                    <a:pt x="0" y="0"/>
                  </a:lnTo>
                  <a:lnTo>
                    <a:pt x="0" y="829056"/>
                  </a:lnTo>
                  <a:lnTo>
                    <a:pt x="1039926" y="829056"/>
                  </a:lnTo>
                  <a:lnTo>
                    <a:pt x="1107948" y="414528"/>
                  </a:lnTo>
                  <a:lnTo>
                    <a:pt x="1039926" y="0"/>
                  </a:lnTo>
                  <a:close/>
                </a:path>
              </a:pathLst>
            </a:custGeom>
            <a:solidFill>
              <a:srgbClr val="F9C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9247" y="5733288"/>
              <a:ext cx="1108075" cy="829310"/>
            </a:xfrm>
            <a:custGeom>
              <a:avLst/>
              <a:gdLst/>
              <a:ahLst/>
              <a:cxnLst/>
              <a:rect l="l" t="t" r="r" b="b"/>
              <a:pathLst>
                <a:path w="1108075" h="829309">
                  <a:moveTo>
                    <a:pt x="0" y="0"/>
                  </a:moveTo>
                  <a:lnTo>
                    <a:pt x="1039926" y="0"/>
                  </a:lnTo>
                  <a:lnTo>
                    <a:pt x="1107948" y="414528"/>
                  </a:lnTo>
                  <a:lnTo>
                    <a:pt x="1039926" y="829056"/>
                  </a:lnTo>
                  <a:lnTo>
                    <a:pt x="0" y="82905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29311" y="6133591"/>
            <a:ext cx="7734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5" dirty="0">
                <a:solidFill>
                  <a:srgbClr val="205868"/>
                </a:solidFill>
                <a:latin typeface="Arial"/>
                <a:cs typeface="Arial"/>
              </a:rPr>
              <a:t>М</a:t>
            </a:r>
            <a:r>
              <a:rPr sz="900" b="1" spc="-5" dirty="0">
                <a:solidFill>
                  <a:srgbClr val="205868"/>
                </a:solidFill>
                <a:latin typeface="Arial"/>
                <a:cs typeface="Arial"/>
              </a:rPr>
              <a:t>О</a:t>
            </a:r>
            <a:r>
              <a:rPr sz="900" b="1" dirty="0">
                <a:solidFill>
                  <a:srgbClr val="205868"/>
                </a:solidFill>
                <a:latin typeface="Arial"/>
                <a:cs typeface="Arial"/>
              </a:rPr>
              <a:t>ТИ</a:t>
            </a:r>
            <a:r>
              <a:rPr sz="900" b="1" spc="-5" dirty="0">
                <a:solidFill>
                  <a:srgbClr val="205868"/>
                </a:solidFill>
                <a:latin typeface="Arial"/>
                <a:cs typeface="Arial"/>
              </a:rPr>
              <a:t>В</a:t>
            </a:r>
            <a:r>
              <a:rPr sz="900" b="1" spc="-20" dirty="0">
                <a:solidFill>
                  <a:srgbClr val="205868"/>
                </a:solidFill>
                <a:latin typeface="Arial"/>
                <a:cs typeface="Arial"/>
              </a:rPr>
              <a:t>А</a:t>
            </a:r>
            <a:r>
              <a:rPr sz="900" b="1" dirty="0">
                <a:solidFill>
                  <a:srgbClr val="205868"/>
                </a:solidFill>
                <a:latin typeface="Arial"/>
                <a:cs typeface="Arial"/>
              </a:rPr>
              <a:t>ЦИЯ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2443" y="6270752"/>
            <a:ext cx="94741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05868"/>
                </a:solidFill>
                <a:latin typeface="Arial"/>
                <a:cs typeface="Arial"/>
              </a:rPr>
              <a:t>И</a:t>
            </a:r>
            <a:r>
              <a:rPr sz="900" b="1" spc="-55" dirty="0">
                <a:solidFill>
                  <a:srgbClr val="205868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205868"/>
                </a:solidFill>
                <a:latin typeface="Arial"/>
                <a:cs typeface="Arial"/>
              </a:rPr>
              <a:t>ВОВЛЕЧЕНИЕ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2897" y="3509517"/>
            <a:ext cx="1120775" cy="1241425"/>
            <a:chOff x="72897" y="3509517"/>
            <a:chExt cx="1120775" cy="1241425"/>
          </a:xfrm>
        </p:grpSpPr>
        <p:sp>
          <p:nvSpPr>
            <p:cNvPr id="30" name="object 30"/>
            <p:cNvSpPr/>
            <p:nvPr/>
          </p:nvSpPr>
          <p:spPr>
            <a:xfrm>
              <a:off x="79247" y="3515867"/>
              <a:ext cx="1108075" cy="1228725"/>
            </a:xfrm>
            <a:custGeom>
              <a:avLst/>
              <a:gdLst/>
              <a:ahLst/>
              <a:cxnLst/>
              <a:rect l="l" t="t" r="r" b="b"/>
              <a:pathLst>
                <a:path w="1108075" h="1228725">
                  <a:moveTo>
                    <a:pt x="1038301" y="0"/>
                  </a:moveTo>
                  <a:lnTo>
                    <a:pt x="0" y="0"/>
                  </a:lnTo>
                  <a:lnTo>
                    <a:pt x="0" y="1228344"/>
                  </a:lnTo>
                  <a:lnTo>
                    <a:pt x="1038301" y="1228344"/>
                  </a:lnTo>
                  <a:lnTo>
                    <a:pt x="1107948" y="614172"/>
                  </a:lnTo>
                  <a:lnTo>
                    <a:pt x="1038301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9247" y="3515867"/>
              <a:ext cx="1108075" cy="1228725"/>
            </a:xfrm>
            <a:custGeom>
              <a:avLst/>
              <a:gdLst/>
              <a:ahLst/>
              <a:cxnLst/>
              <a:rect l="l" t="t" r="r" b="b"/>
              <a:pathLst>
                <a:path w="1108075" h="1228725">
                  <a:moveTo>
                    <a:pt x="0" y="0"/>
                  </a:moveTo>
                  <a:lnTo>
                    <a:pt x="1038301" y="0"/>
                  </a:lnTo>
                  <a:lnTo>
                    <a:pt x="1107948" y="614172"/>
                  </a:lnTo>
                  <a:lnTo>
                    <a:pt x="1038301" y="1228344"/>
                  </a:lnTo>
                  <a:lnTo>
                    <a:pt x="0" y="1228344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23215" y="4183760"/>
            <a:ext cx="8159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05868"/>
                </a:solidFill>
                <a:latin typeface="Arial"/>
                <a:cs typeface="Arial"/>
              </a:rPr>
              <a:t>УПР</a:t>
            </a:r>
            <a:r>
              <a:rPr sz="900" b="1" spc="-15" dirty="0">
                <a:solidFill>
                  <a:srgbClr val="205868"/>
                </a:solidFill>
                <a:latin typeface="Arial"/>
                <a:cs typeface="Arial"/>
              </a:rPr>
              <a:t>А</a:t>
            </a:r>
            <a:r>
              <a:rPr sz="900" b="1" spc="-5" dirty="0">
                <a:solidFill>
                  <a:srgbClr val="205868"/>
                </a:solidFill>
                <a:latin typeface="Arial"/>
                <a:cs typeface="Arial"/>
              </a:rPr>
              <a:t>ВЛЕНИЕ</a:t>
            </a:r>
            <a:endParaRPr sz="9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56743" y="4320920"/>
            <a:ext cx="7480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205868"/>
                </a:solidFill>
                <a:latin typeface="Arial"/>
                <a:cs typeface="Arial"/>
              </a:rPr>
              <a:t>ПРОЕКТАМИ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632013" y="1581721"/>
            <a:ext cx="3158490" cy="1475740"/>
            <a:chOff x="1632013" y="1581721"/>
            <a:chExt cx="3158490" cy="1475740"/>
          </a:xfrm>
        </p:grpSpPr>
        <p:sp>
          <p:nvSpPr>
            <p:cNvPr id="35" name="object 35"/>
            <p:cNvSpPr/>
            <p:nvPr/>
          </p:nvSpPr>
          <p:spPr>
            <a:xfrm>
              <a:off x="3442716" y="1586483"/>
              <a:ext cx="1343025" cy="326390"/>
            </a:xfrm>
            <a:custGeom>
              <a:avLst/>
              <a:gdLst/>
              <a:ahLst/>
              <a:cxnLst/>
              <a:rect l="l" t="t" r="r" b="b"/>
              <a:pathLst>
                <a:path w="1343025" h="326389">
                  <a:moveTo>
                    <a:pt x="1288288" y="0"/>
                  </a:moveTo>
                  <a:lnTo>
                    <a:pt x="54356" y="0"/>
                  </a:lnTo>
                  <a:lnTo>
                    <a:pt x="33218" y="4278"/>
                  </a:lnTo>
                  <a:lnTo>
                    <a:pt x="15938" y="15938"/>
                  </a:lnTo>
                  <a:lnTo>
                    <a:pt x="4278" y="33218"/>
                  </a:lnTo>
                  <a:lnTo>
                    <a:pt x="0" y="54355"/>
                  </a:lnTo>
                  <a:lnTo>
                    <a:pt x="0" y="271779"/>
                  </a:lnTo>
                  <a:lnTo>
                    <a:pt x="4278" y="292917"/>
                  </a:lnTo>
                  <a:lnTo>
                    <a:pt x="15938" y="310197"/>
                  </a:lnTo>
                  <a:lnTo>
                    <a:pt x="33218" y="321857"/>
                  </a:lnTo>
                  <a:lnTo>
                    <a:pt x="54356" y="326136"/>
                  </a:lnTo>
                  <a:lnTo>
                    <a:pt x="1288288" y="326136"/>
                  </a:lnTo>
                  <a:lnTo>
                    <a:pt x="1309425" y="321857"/>
                  </a:lnTo>
                  <a:lnTo>
                    <a:pt x="1326705" y="310197"/>
                  </a:lnTo>
                  <a:lnTo>
                    <a:pt x="1338365" y="292917"/>
                  </a:lnTo>
                  <a:lnTo>
                    <a:pt x="1342644" y="271779"/>
                  </a:lnTo>
                  <a:lnTo>
                    <a:pt x="1342644" y="54355"/>
                  </a:lnTo>
                  <a:lnTo>
                    <a:pt x="1338365" y="33218"/>
                  </a:lnTo>
                  <a:lnTo>
                    <a:pt x="1326705" y="15938"/>
                  </a:lnTo>
                  <a:lnTo>
                    <a:pt x="1309425" y="4278"/>
                  </a:lnTo>
                  <a:lnTo>
                    <a:pt x="128828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442716" y="1586483"/>
              <a:ext cx="1343025" cy="326390"/>
            </a:xfrm>
            <a:custGeom>
              <a:avLst/>
              <a:gdLst/>
              <a:ahLst/>
              <a:cxnLst/>
              <a:rect l="l" t="t" r="r" b="b"/>
              <a:pathLst>
                <a:path w="1343025" h="326389">
                  <a:moveTo>
                    <a:pt x="0" y="54355"/>
                  </a:moveTo>
                  <a:lnTo>
                    <a:pt x="4278" y="33218"/>
                  </a:lnTo>
                  <a:lnTo>
                    <a:pt x="15938" y="15938"/>
                  </a:lnTo>
                  <a:lnTo>
                    <a:pt x="33218" y="4278"/>
                  </a:lnTo>
                  <a:lnTo>
                    <a:pt x="54356" y="0"/>
                  </a:lnTo>
                  <a:lnTo>
                    <a:pt x="1288288" y="0"/>
                  </a:lnTo>
                  <a:lnTo>
                    <a:pt x="1309425" y="4278"/>
                  </a:lnTo>
                  <a:lnTo>
                    <a:pt x="1326705" y="15938"/>
                  </a:lnTo>
                  <a:lnTo>
                    <a:pt x="1338365" y="33218"/>
                  </a:lnTo>
                  <a:lnTo>
                    <a:pt x="1342644" y="54355"/>
                  </a:lnTo>
                  <a:lnTo>
                    <a:pt x="1342644" y="271779"/>
                  </a:lnTo>
                  <a:lnTo>
                    <a:pt x="1338365" y="292917"/>
                  </a:lnTo>
                  <a:lnTo>
                    <a:pt x="1326705" y="310197"/>
                  </a:lnTo>
                  <a:lnTo>
                    <a:pt x="1309425" y="321857"/>
                  </a:lnTo>
                  <a:lnTo>
                    <a:pt x="1288288" y="326136"/>
                  </a:lnTo>
                  <a:lnTo>
                    <a:pt x="54356" y="326136"/>
                  </a:lnTo>
                  <a:lnTo>
                    <a:pt x="33218" y="321857"/>
                  </a:lnTo>
                  <a:lnTo>
                    <a:pt x="15938" y="310197"/>
                  </a:lnTo>
                  <a:lnTo>
                    <a:pt x="4278" y="292917"/>
                  </a:lnTo>
                  <a:lnTo>
                    <a:pt x="0" y="271779"/>
                  </a:lnTo>
                  <a:lnTo>
                    <a:pt x="0" y="54355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636776" y="2724911"/>
              <a:ext cx="1343025" cy="327660"/>
            </a:xfrm>
            <a:custGeom>
              <a:avLst/>
              <a:gdLst/>
              <a:ahLst/>
              <a:cxnLst/>
              <a:rect l="l" t="t" r="r" b="b"/>
              <a:pathLst>
                <a:path w="1343025" h="327660">
                  <a:moveTo>
                    <a:pt x="1288034" y="0"/>
                  </a:moveTo>
                  <a:lnTo>
                    <a:pt x="54610" y="0"/>
                  </a:lnTo>
                  <a:lnTo>
                    <a:pt x="33379" y="4300"/>
                  </a:lnTo>
                  <a:lnTo>
                    <a:pt x="16017" y="16017"/>
                  </a:lnTo>
                  <a:lnTo>
                    <a:pt x="4300" y="33379"/>
                  </a:lnTo>
                  <a:lnTo>
                    <a:pt x="0" y="54610"/>
                  </a:lnTo>
                  <a:lnTo>
                    <a:pt x="0" y="273050"/>
                  </a:lnTo>
                  <a:lnTo>
                    <a:pt x="4300" y="294280"/>
                  </a:lnTo>
                  <a:lnTo>
                    <a:pt x="16017" y="311642"/>
                  </a:lnTo>
                  <a:lnTo>
                    <a:pt x="33379" y="323359"/>
                  </a:lnTo>
                  <a:lnTo>
                    <a:pt x="54610" y="327660"/>
                  </a:lnTo>
                  <a:lnTo>
                    <a:pt x="1288034" y="327660"/>
                  </a:lnTo>
                  <a:lnTo>
                    <a:pt x="1309264" y="323359"/>
                  </a:lnTo>
                  <a:lnTo>
                    <a:pt x="1326626" y="311642"/>
                  </a:lnTo>
                  <a:lnTo>
                    <a:pt x="1338343" y="294280"/>
                  </a:lnTo>
                  <a:lnTo>
                    <a:pt x="1342644" y="273050"/>
                  </a:lnTo>
                  <a:lnTo>
                    <a:pt x="1342644" y="54610"/>
                  </a:lnTo>
                  <a:lnTo>
                    <a:pt x="1338343" y="33379"/>
                  </a:lnTo>
                  <a:lnTo>
                    <a:pt x="1326626" y="16017"/>
                  </a:lnTo>
                  <a:lnTo>
                    <a:pt x="1309264" y="4300"/>
                  </a:lnTo>
                  <a:lnTo>
                    <a:pt x="1288034" y="0"/>
                  </a:lnTo>
                  <a:close/>
                </a:path>
              </a:pathLst>
            </a:custGeom>
            <a:solidFill>
              <a:srgbClr val="B0E4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636776" y="2724911"/>
              <a:ext cx="1343025" cy="327660"/>
            </a:xfrm>
            <a:custGeom>
              <a:avLst/>
              <a:gdLst/>
              <a:ahLst/>
              <a:cxnLst/>
              <a:rect l="l" t="t" r="r" b="b"/>
              <a:pathLst>
                <a:path w="1343025" h="327660">
                  <a:moveTo>
                    <a:pt x="0" y="54610"/>
                  </a:moveTo>
                  <a:lnTo>
                    <a:pt x="4300" y="33379"/>
                  </a:lnTo>
                  <a:lnTo>
                    <a:pt x="16017" y="16017"/>
                  </a:lnTo>
                  <a:lnTo>
                    <a:pt x="33379" y="4300"/>
                  </a:lnTo>
                  <a:lnTo>
                    <a:pt x="54610" y="0"/>
                  </a:lnTo>
                  <a:lnTo>
                    <a:pt x="1288034" y="0"/>
                  </a:lnTo>
                  <a:lnTo>
                    <a:pt x="1309264" y="4300"/>
                  </a:lnTo>
                  <a:lnTo>
                    <a:pt x="1326626" y="16017"/>
                  </a:lnTo>
                  <a:lnTo>
                    <a:pt x="1338343" y="33379"/>
                  </a:lnTo>
                  <a:lnTo>
                    <a:pt x="1342644" y="54610"/>
                  </a:lnTo>
                  <a:lnTo>
                    <a:pt x="1342644" y="273050"/>
                  </a:lnTo>
                  <a:lnTo>
                    <a:pt x="1338343" y="294280"/>
                  </a:lnTo>
                  <a:lnTo>
                    <a:pt x="1326626" y="311642"/>
                  </a:lnTo>
                  <a:lnTo>
                    <a:pt x="1309264" y="323359"/>
                  </a:lnTo>
                  <a:lnTo>
                    <a:pt x="1288034" y="327660"/>
                  </a:lnTo>
                  <a:lnTo>
                    <a:pt x="54610" y="327660"/>
                  </a:lnTo>
                  <a:lnTo>
                    <a:pt x="33379" y="323359"/>
                  </a:lnTo>
                  <a:lnTo>
                    <a:pt x="16017" y="311642"/>
                  </a:lnTo>
                  <a:lnTo>
                    <a:pt x="4300" y="294280"/>
                  </a:lnTo>
                  <a:lnTo>
                    <a:pt x="0" y="273050"/>
                  </a:lnTo>
                  <a:lnTo>
                    <a:pt x="0" y="54610"/>
                  </a:lnTo>
                  <a:close/>
                </a:path>
              </a:pathLst>
            </a:custGeom>
            <a:ln w="9525">
              <a:solidFill>
                <a:srgbClr val="3AB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649547" y="2734182"/>
            <a:ext cx="1317625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2395" marR="370205">
              <a:lnSpc>
                <a:spcPct val="100000"/>
              </a:lnSpc>
              <a:spcBef>
                <a:spcPts val="105"/>
              </a:spcBef>
            </a:pPr>
            <a:r>
              <a:rPr sz="800" b="1" spc="-105" dirty="0">
                <a:latin typeface="Arial"/>
                <a:cs typeface="Arial"/>
              </a:rPr>
              <a:t>В</a:t>
            </a:r>
            <a:r>
              <a:rPr sz="800" b="1" spc="-90" dirty="0">
                <a:latin typeface="Arial"/>
                <a:cs typeface="Arial"/>
              </a:rPr>
              <a:t>ыбор</a:t>
            </a:r>
            <a:r>
              <a:rPr sz="800" b="1" spc="-6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по</a:t>
            </a:r>
            <a:r>
              <a:rPr sz="800" b="1" spc="-80" dirty="0">
                <a:latin typeface="Arial"/>
                <a:cs typeface="Arial"/>
              </a:rPr>
              <a:t>то</a:t>
            </a:r>
            <a:r>
              <a:rPr sz="800" b="1" spc="-85" dirty="0">
                <a:latin typeface="Arial"/>
                <a:cs typeface="Arial"/>
              </a:rPr>
              <a:t>к</a:t>
            </a:r>
            <a:r>
              <a:rPr sz="800" b="1" spc="-90" dirty="0">
                <a:latin typeface="Arial"/>
                <a:cs typeface="Arial"/>
              </a:rPr>
              <a:t>ов</a:t>
            </a:r>
            <a:r>
              <a:rPr sz="800" b="1" spc="-55" dirty="0">
                <a:latin typeface="Arial"/>
                <a:cs typeface="Arial"/>
              </a:rPr>
              <a:t> </a:t>
            </a:r>
            <a:r>
              <a:rPr sz="800" b="1" spc="-70" dirty="0">
                <a:latin typeface="Arial"/>
                <a:cs typeface="Arial"/>
              </a:rPr>
              <a:t>для  </a:t>
            </a:r>
            <a:r>
              <a:rPr sz="800" b="1" spc="-90" dirty="0">
                <a:latin typeface="Arial"/>
                <a:cs typeface="Arial"/>
              </a:rPr>
              <a:t>оптимизации</a:t>
            </a:r>
            <a:endParaRPr sz="8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455447" y="1583182"/>
            <a:ext cx="1317625" cy="25209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11125" marR="114935">
              <a:lnSpc>
                <a:spcPts val="819"/>
              </a:lnSpc>
              <a:spcBef>
                <a:spcPts val="245"/>
              </a:spcBef>
            </a:pPr>
            <a:r>
              <a:rPr sz="800" b="1" spc="-95" dirty="0">
                <a:latin typeface="Arial"/>
                <a:cs typeface="Arial"/>
              </a:rPr>
              <a:t>Р</a:t>
            </a:r>
            <a:r>
              <a:rPr sz="800" b="1" spc="-80" dirty="0">
                <a:latin typeface="Arial"/>
                <a:cs typeface="Arial"/>
              </a:rPr>
              <a:t>а</a:t>
            </a:r>
            <a:r>
              <a:rPr sz="800" b="1" spc="-75" dirty="0">
                <a:latin typeface="Arial"/>
                <a:cs typeface="Arial"/>
              </a:rPr>
              <a:t>з</a:t>
            </a:r>
            <a:r>
              <a:rPr sz="800" b="1" spc="-90" dirty="0">
                <a:latin typeface="Arial"/>
                <a:cs typeface="Arial"/>
              </a:rPr>
              <a:t>р</a:t>
            </a:r>
            <a:r>
              <a:rPr sz="800" b="1" spc="-80" dirty="0">
                <a:latin typeface="Arial"/>
                <a:cs typeface="Arial"/>
              </a:rPr>
              <a:t>а</a:t>
            </a:r>
            <a:r>
              <a:rPr sz="800" b="1" spc="-90" dirty="0">
                <a:latin typeface="Arial"/>
                <a:cs typeface="Arial"/>
              </a:rPr>
              <a:t>б</a:t>
            </a:r>
            <a:r>
              <a:rPr sz="800" b="1" spc="-100" dirty="0">
                <a:latin typeface="Arial"/>
                <a:cs typeface="Arial"/>
              </a:rPr>
              <a:t>о</a:t>
            </a:r>
            <a:r>
              <a:rPr sz="800" b="1" spc="-70" dirty="0">
                <a:latin typeface="Arial"/>
                <a:cs typeface="Arial"/>
              </a:rPr>
              <a:t>т</a:t>
            </a:r>
            <a:r>
              <a:rPr sz="800" b="1" spc="-80" dirty="0">
                <a:latin typeface="Arial"/>
                <a:cs typeface="Arial"/>
              </a:rPr>
              <a:t>ка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д</a:t>
            </a:r>
            <a:r>
              <a:rPr sz="800" b="1" spc="-75" dirty="0">
                <a:latin typeface="Arial"/>
                <a:cs typeface="Arial"/>
              </a:rPr>
              <a:t>е</a:t>
            </a:r>
            <a:r>
              <a:rPr sz="800" b="1" spc="-100" dirty="0">
                <a:latin typeface="Arial"/>
                <a:cs typeface="Arial"/>
              </a:rPr>
              <a:t>р</a:t>
            </a:r>
            <a:r>
              <a:rPr sz="800" b="1" spc="-90" dirty="0">
                <a:latin typeface="Arial"/>
                <a:cs typeface="Arial"/>
              </a:rPr>
              <a:t>е</a:t>
            </a:r>
            <a:r>
              <a:rPr sz="800" b="1" spc="-100" dirty="0">
                <a:latin typeface="Arial"/>
                <a:cs typeface="Arial"/>
              </a:rPr>
              <a:t>в</a:t>
            </a:r>
            <a:r>
              <a:rPr sz="800" b="1" spc="-80" dirty="0">
                <a:latin typeface="Arial"/>
                <a:cs typeface="Arial"/>
              </a:rPr>
              <a:t>а</a:t>
            </a:r>
            <a:r>
              <a:rPr sz="800" b="1" spc="-7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ц</a:t>
            </a:r>
            <a:r>
              <a:rPr sz="800" b="1" spc="-85" dirty="0">
                <a:latin typeface="Arial"/>
                <a:cs typeface="Arial"/>
              </a:rPr>
              <a:t>ел</a:t>
            </a:r>
            <a:r>
              <a:rPr sz="800" b="1" spc="-75" dirty="0">
                <a:latin typeface="Arial"/>
                <a:cs typeface="Arial"/>
              </a:rPr>
              <a:t>е</a:t>
            </a:r>
            <a:r>
              <a:rPr sz="800" b="1" spc="-90" dirty="0">
                <a:latin typeface="Arial"/>
                <a:cs typeface="Arial"/>
              </a:rPr>
              <a:t>й</a:t>
            </a:r>
            <a:r>
              <a:rPr sz="800" b="1" spc="-40" dirty="0">
                <a:latin typeface="Arial"/>
                <a:cs typeface="Arial"/>
              </a:rPr>
              <a:t>,  </a:t>
            </a:r>
            <a:r>
              <a:rPr sz="800" b="1" spc="-90" dirty="0">
                <a:latin typeface="Arial"/>
                <a:cs typeface="Arial"/>
              </a:rPr>
              <a:t>п</a:t>
            </a:r>
            <a:r>
              <a:rPr sz="800" b="1" spc="-85" dirty="0">
                <a:latin typeface="Arial"/>
                <a:cs typeface="Arial"/>
              </a:rPr>
              <a:t>ос</a:t>
            </a:r>
            <a:r>
              <a:rPr sz="800" b="1" spc="-70" dirty="0">
                <a:latin typeface="Arial"/>
                <a:cs typeface="Arial"/>
              </a:rPr>
              <a:t>т</a:t>
            </a:r>
            <a:r>
              <a:rPr sz="800" b="1" spc="-75" dirty="0">
                <a:latin typeface="Arial"/>
                <a:cs typeface="Arial"/>
              </a:rPr>
              <a:t>а</a:t>
            </a:r>
            <a:r>
              <a:rPr sz="800" b="1" spc="-90" dirty="0">
                <a:latin typeface="Arial"/>
                <a:cs typeface="Arial"/>
              </a:rPr>
              <a:t>нов</a:t>
            </a:r>
            <a:r>
              <a:rPr sz="800" b="1" spc="-85" dirty="0">
                <a:latin typeface="Arial"/>
                <a:cs typeface="Arial"/>
              </a:rPr>
              <a:t>к</a:t>
            </a:r>
            <a:r>
              <a:rPr sz="800" b="1" spc="-80" dirty="0">
                <a:latin typeface="Arial"/>
                <a:cs typeface="Arial"/>
              </a:rPr>
              <a:t>а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К</a:t>
            </a:r>
            <a:r>
              <a:rPr sz="800" b="1" spc="-100" dirty="0">
                <a:latin typeface="Arial"/>
                <a:cs typeface="Arial"/>
              </a:rPr>
              <a:t>П</a:t>
            </a:r>
            <a:r>
              <a:rPr sz="800" b="1" spc="-105" dirty="0">
                <a:latin typeface="Arial"/>
                <a:cs typeface="Arial"/>
              </a:rPr>
              <a:t>Э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628965" y="4797361"/>
            <a:ext cx="1356995" cy="537210"/>
            <a:chOff x="1628965" y="4797361"/>
            <a:chExt cx="1356995" cy="537210"/>
          </a:xfrm>
        </p:grpSpPr>
        <p:sp>
          <p:nvSpPr>
            <p:cNvPr id="42" name="object 42"/>
            <p:cNvSpPr/>
            <p:nvPr/>
          </p:nvSpPr>
          <p:spPr>
            <a:xfrm>
              <a:off x="1633727" y="4802123"/>
              <a:ext cx="1347470" cy="527685"/>
            </a:xfrm>
            <a:custGeom>
              <a:avLst/>
              <a:gdLst/>
              <a:ahLst/>
              <a:cxnLst/>
              <a:rect l="l" t="t" r="r" b="b"/>
              <a:pathLst>
                <a:path w="1347470" h="527685">
                  <a:moveTo>
                    <a:pt x="1259332" y="0"/>
                  </a:moveTo>
                  <a:lnTo>
                    <a:pt x="87884" y="0"/>
                  </a:lnTo>
                  <a:lnTo>
                    <a:pt x="53685" y="6909"/>
                  </a:lnTo>
                  <a:lnTo>
                    <a:pt x="25749" y="25749"/>
                  </a:lnTo>
                  <a:lnTo>
                    <a:pt x="6909" y="53685"/>
                  </a:lnTo>
                  <a:lnTo>
                    <a:pt x="0" y="87883"/>
                  </a:lnTo>
                  <a:lnTo>
                    <a:pt x="0" y="439419"/>
                  </a:lnTo>
                  <a:lnTo>
                    <a:pt x="6909" y="473618"/>
                  </a:lnTo>
                  <a:lnTo>
                    <a:pt x="25749" y="501554"/>
                  </a:lnTo>
                  <a:lnTo>
                    <a:pt x="53685" y="520394"/>
                  </a:lnTo>
                  <a:lnTo>
                    <a:pt x="87884" y="527304"/>
                  </a:lnTo>
                  <a:lnTo>
                    <a:pt x="1259332" y="527304"/>
                  </a:lnTo>
                  <a:lnTo>
                    <a:pt x="1293530" y="520394"/>
                  </a:lnTo>
                  <a:lnTo>
                    <a:pt x="1321466" y="501554"/>
                  </a:lnTo>
                  <a:lnTo>
                    <a:pt x="1340306" y="473618"/>
                  </a:lnTo>
                  <a:lnTo>
                    <a:pt x="1347216" y="439419"/>
                  </a:lnTo>
                  <a:lnTo>
                    <a:pt x="1347216" y="87883"/>
                  </a:lnTo>
                  <a:lnTo>
                    <a:pt x="1340306" y="53685"/>
                  </a:lnTo>
                  <a:lnTo>
                    <a:pt x="1321466" y="25749"/>
                  </a:lnTo>
                  <a:lnTo>
                    <a:pt x="1293530" y="6909"/>
                  </a:lnTo>
                  <a:lnTo>
                    <a:pt x="1259332" y="0"/>
                  </a:lnTo>
                  <a:close/>
                </a:path>
              </a:pathLst>
            </a:custGeom>
            <a:solidFill>
              <a:srgbClr val="D6E3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33727" y="4802123"/>
              <a:ext cx="1347470" cy="527685"/>
            </a:xfrm>
            <a:custGeom>
              <a:avLst/>
              <a:gdLst/>
              <a:ahLst/>
              <a:cxnLst/>
              <a:rect l="l" t="t" r="r" b="b"/>
              <a:pathLst>
                <a:path w="1347470" h="527685">
                  <a:moveTo>
                    <a:pt x="0" y="87883"/>
                  </a:moveTo>
                  <a:lnTo>
                    <a:pt x="6909" y="53685"/>
                  </a:lnTo>
                  <a:lnTo>
                    <a:pt x="25749" y="25749"/>
                  </a:lnTo>
                  <a:lnTo>
                    <a:pt x="53685" y="6909"/>
                  </a:lnTo>
                  <a:lnTo>
                    <a:pt x="87884" y="0"/>
                  </a:lnTo>
                  <a:lnTo>
                    <a:pt x="1259332" y="0"/>
                  </a:lnTo>
                  <a:lnTo>
                    <a:pt x="1293530" y="6909"/>
                  </a:lnTo>
                  <a:lnTo>
                    <a:pt x="1321466" y="25749"/>
                  </a:lnTo>
                  <a:lnTo>
                    <a:pt x="1340306" y="53685"/>
                  </a:lnTo>
                  <a:lnTo>
                    <a:pt x="1347216" y="87883"/>
                  </a:lnTo>
                  <a:lnTo>
                    <a:pt x="1347216" y="439419"/>
                  </a:lnTo>
                  <a:lnTo>
                    <a:pt x="1340306" y="473618"/>
                  </a:lnTo>
                  <a:lnTo>
                    <a:pt x="1321466" y="501554"/>
                  </a:lnTo>
                  <a:lnTo>
                    <a:pt x="1293530" y="520394"/>
                  </a:lnTo>
                  <a:lnTo>
                    <a:pt x="1259332" y="527304"/>
                  </a:lnTo>
                  <a:lnTo>
                    <a:pt x="87884" y="527304"/>
                  </a:lnTo>
                  <a:lnTo>
                    <a:pt x="53685" y="520394"/>
                  </a:lnTo>
                  <a:lnTo>
                    <a:pt x="25749" y="501554"/>
                  </a:lnTo>
                  <a:lnTo>
                    <a:pt x="6909" y="473618"/>
                  </a:lnTo>
                  <a:lnTo>
                    <a:pt x="0" y="439419"/>
                  </a:lnTo>
                  <a:lnTo>
                    <a:pt x="0" y="87883"/>
                  </a:lnTo>
                  <a:close/>
                </a:path>
              </a:pathLst>
            </a:custGeom>
            <a:ln w="9525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749679" y="4774438"/>
            <a:ext cx="1159510" cy="459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90"/>
              </a:lnSpc>
              <a:spcBef>
                <a:spcPts val="100"/>
              </a:spcBef>
            </a:pPr>
            <a:r>
              <a:rPr sz="800" b="1" spc="-85" dirty="0">
                <a:latin typeface="Arial"/>
                <a:cs typeface="Arial"/>
              </a:rPr>
              <a:t>Обучение/стажировка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19"/>
              </a:lnSpc>
              <a:spcBef>
                <a:spcPts val="75"/>
              </a:spcBef>
            </a:pPr>
            <a:r>
              <a:rPr sz="800" b="1" spc="-90" dirty="0">
                <a:latin typeface="Arial"/>
                <a:cs typeface="Arial"/>
              </a:rPr>
              <a:t>р</a:t>
            </a:r>
            <a:r>
              <a:rPr sz="800" b="1" spc="-80" dirty="0">
                <a:latin typeface="Arial"/>
                <a:cs typeface="Arial"/>
              </a:rPr>
              <a:t>а</a:t>
            </a:r>
            <a:r>
              <a:rPr sz="800" b="1" spc="-90" dirty="0">
                <a:latin typeface="Arial"/>
                <a:cs typeface="Arial"/>
              </a:rPr>
              <a:t>б</a:t>
            </a:r>
            <a:r>
              <a:rPr sz="800" b="1" spc="-85" dirty="0">
                <a:latin typeface="Arial"/>
                <a:cs typeface="Arial"/>
              </a:rPr>
              <a:t>о</a:t>
            </a:r>
            <a:r>
              <a:rPr sz="800" b="1" spc="-100" dirty="0">
                <a:latin typeface="Arial"/>
                <a:cs typeface="Arial"/>
              </a:rPr>
              <a:t>ч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90" dirty="0">
                <a:latin typeface="Arial"/>
                <a:cs typeface="Arial"/>
              </a:rPr>
              <a:t>й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60" dirty="0">
                <a:latin typeface="Arial"/>
                <a:cs typeface="Arial"/>
              </a:rPr>
              <a:t>г</a:t>
            </a:r>
            <a:r>
              <a:rPr sz="800" b="1" spc="-85" dirty="0">
                <a:latin typeface="Arial"/>
                <a:cs typeface="Arial"/>
              </a:rPr>
              <a:t>р</a:t>
            </a:r>
            <a:r>
              <a:rPr sz="800" b="1" spc="-90" dirty="0">
                <a:latin typeface="Arial"/>
                <a:cs typeface="Arial"/>
              </a:rPr>
              <a:t>у</a:t>
            </a:r>
            <a:r>
              <a:rPr sz="800" b="1" spc="-95" dirty="0">
                <a:latin typeface="Arial"/>
                <a:cs typeface="Arial"/>
              </a:rPr>
              <a:t>ппы</a:t>
            </a:r>
            <a:r>
              <a:rPr sz="800" b="1" spc="-70" dirty="0">
                <a:latin typeface="Arial"/>
                <a:cs typeface="Arial"/>
              </a:rPr>
              <a:t> </a:t>
            </a:r>
            <a:r>
              <a:rPr sz="800" b="1" spc="-95" dirty="0">
                <a:latin typeface="Arial"/>
                <a:cs typeface="Arial"/>
              </a:rPr>
              <a:t>пил</a:t>
            </a:r>
            <a:r>
              <a:rPr sz="800" b="1" spc="-85" dirty="0">
                <a:latin typeface="Arial"/>
                <a:cs typeface="Arial"/>
              </a:rPr>
              <a:t>о</a:t>
            </a:r>
            <a:r>
              <a:rPr sz="800" b="1" spc="-80" dirty="0">
                <a:latin typeface="Arial"/>
                <a:cs typeface="Arial"/>
              </a:rPr>
              <a:t>тно</a:t>
            </a:r>
            <a:r>
              <a:rPr sz="800" b="1" spc="-60" dirty="0">
                <a:latin typeface="Arial"/>
                <a:cs typeface="Arial"/>
              </a:rPr>
              <a:t>го  </a:t>
            </a:r>
            <a:r>
              <a:rPr sz="800" b="1" spc="-90" dirty="0">
                <a:latin typeface="Arial"/>
                <a:cs typeface="Arial"/>
              </a:rPr>
              <a:t>про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85" dirty="0">
                <a:latin typeface="Arial"/>
                <a:cs typeface="Arial"/>
              </a:rPr>
              <a:t>к</a:t>
            </a:r>
            <a:r>
              <a:rPr sz="800" b="1" spc="-75" dirty="0">
                <a:latin typeface="Arial"/>
                <a:cs typeface="Arial"/>
              </a:rPr>
              <a:t>та</a:t>
            </a:r>
            <a:r>
              <a:rPr sz="800" b="1" spc="-6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по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опти</a:t>
            </a:r>
            <a:r>
              <a:rPr sz="800" b="1" spc="-105" dirty="0">
                <a:latin typeface="Arial"/>
                <a:cs typeface="Arial"/>
              </a:rPr>
              <a:t>м</a:t>
            </a:r>
            <a:r>
              <a:rPr sz="800" b="1" spc="-90" dirty="0">
                <a:latin typeface="Arial"/>
                <a:cs typeface="Arial"/>
              </a:rPr>
              <a:t>и</a:t>
            </a:r>
            <a:r>
              <a:rPr sz="800" b="1" spc="-75" dirty="0">
                <a:latin typeface="Arial"/>
                <a:cs typeface="Arial"/>
              </a:rPr>
              <a:t>з</a:t>
            </a:r>
            <a:r>
              <a:rPr sz="800" b="1" spc="-80" dirty="0">
                <a:latin typeface="Arial"/>
                <a:cs typeface="Arial"/>
              </a:rPr>
              <a:t>а</a:t>
            </a:r>
            <a:r>
              <a:rPr sz="800" b="1" spc="-90" dirty="0">
                <a:latin typeface="Arial"/>
                <a:cs typeface="Arial"/>
              </a:rPr>
              <a:t>ц</a:t>
            </a:r>
            <a:r>
              <a:rPr sz="800" b="1" spc="-100" dirty="0">
                <a:latin typeface="Arial"/>
                <a:cs typeface="Arial"/>
              </a:rPr>
              <a:t>и</a:t>
            </a:r>
            <a:r>
              <a:rPr sz="800" b="1" spc="-55" dirty="0">
                <a:latin typeface="Arial"/>
                <a:cs typeface="Arial"/>
              </a:rPr>
              <a:t>и  </a:t>
            </a:r>
            <a:r>
              <a:rPr sz="800" b="1" spc="-85" dirty="0">
                <a:latin typeface="Arial"/>
                <a:cs typeface="Arial"/>
              </a:rPr>
              <a:t>потоков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3434905" y="3116389"/>
            <a:ext cx="1349375" cy="335915"/>
            <a:chOff x="3434905" y="3116389"/>
            <a:chExt cx="1349375" cy="335915"/>
          </a:xfrm>
        </p:grpSpPr>
        <p:sp>
          <p:nvSpPr>
            <p:cNvPr id="46" name="object 46"/>
            <p:cNvSpPr/>
            <p:nvPr/>
          </p:nvSpPr>
          <p:spPr>
            <a:xfrm>
              <a:off x="3439667" y="3121151"/>
              <a:ext cx="1339850" cy="326390"/>
            </a:xfrm>
            <a:custGeom>
              <a:avLst/>
              <a:gdLst/>
              <a:ahLst/>
              <a:cxnLst/>
              <a:rect l="l" t="t" r="r" b="b"/>
              <a:pathLst>
                <a:path w="1339850" h="326389">
                  <a:moveTo>
                    <a:pt x="1285240" y="0"/>
                  </a:moveTo>
                  <a:lnTo>
                    <a:pt x="54356" y="0"/>
                  </a:lnTo>
                  <a:lnTo>
                    <a:pt x="33218" y="4278"/>
                  </a:lnTo>
                  <a:lnTo>
                    <a:pt x="15938" y="15938"/>
                  </a:lnTo>
                  <a:lnTo>
                    <a:pt x="4278" y="33218"/>
                  </a:lnTo>
                  <a:lnTo>
                    <a:pt x="0" y="54356"/>
                  </a:lnTo>
                  <a:lnTo>
                    <a:pt x="0" y="271780"/>
                  </a:lnTo>
                  <a:lnTo>
                    <a:pt x="4278" y="292917"/>
                  </a:lnTo>
                  <a:lnTo>
                    <a:pt x="15938" y="310197"/>
                  </a:lnTo>
                  <a:lnTo>
                    <a:pt x="33218" y="321857"/>
                  </a:lnTo>
                  <a:lnTo>
                    <a:pt x="54356" y="326136"/>
                  </a:lnTo>
                  <a:lnTo>
                    <a:pt x="1285240" y="326136"/>
                  </a:lnTo>
                  <a:lnTo>
                    <a:pt x="1306377" y="321857"/>
                  </a:lnTo>
                  <a:lnTo>
                    <a:pt x="1323657" y="310197"/>
                  </a:lnTo>
                  <a:lnTo>
                    <a:pt x="1335317" y="292917"/>
                  </a:lnTo>
                  <a:lnTo>
                    <a:pt x="1339596" y="271780"/>
                  </a:lnTo>
                  <a:lnTo>
                    <a:pt x="1339596" y="54356"/>
                  </a:lnTo>
                  <a:lnTo>
                    <a:pt x="1335317" y="33218"/>
                  </a:lnTo>
                  <a:lnTo>
                    <a:pt x="1323657" y="15938"/>
                  </a:lnTo>
                  <a:lnTo>
                    <a:pt x="1306377" y="4278"/>
                  </a:lnTo>
                  <a:lnTo>
                    <a:pt x="1285240" y="0"/>
                  </a:lnTo>
                  <a:close/>
                </a:path>
              </a:pathLst>
            </a:custGeom>
            <a:solidFill>
              <a:srgbClr val="B0E4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439667" y="3121151"/>
              <a:ext cx="1339850" cy="326390"/>
            </a:xfrm>
            <a:custGeom>
              <a:avLst/>
              <a:gdLst/>
              <a:ahLst/>
              <a:cxnLst/>
              <a:rect l="l" t="t" r="r" b="b"/>
              <a:pathLst>
                <a:path w="1339850" h="326389">
                  <a:moveTo>
                    <a:pt x="0" y="54356"/>
                  </a:moveTo>
                  <a:lnTo>
                    <a:pt x="4278" y="33218"/>
                  </a:lnTo>
                  <a:lnTo>
                    <a:pt x="15938" y="15938"/>
                  </a:lnTo>
                  <a:lnTo>
                    <a:pt x="33218" y="4278"/>
                  </a:lnTo>
                  <a:lnTo>
                    <a:pt x="54356" y="0"/>
                  </a:lnTo>
                  <a:lnTo>
                    <a:pt x="1285240" y="0"/>
                  </a:lnTo>
                  <a:lnTo>
                    <a:pt x="1306377" y="4278"/>
                  </a:lnTo>
                  <a:lnTo>
                    <a:pt x="1323657" y="15938"/>
                  </a:lnTo>
                  <a:lnTo>
                    <a:pt x="1335317" y="33218"/>
                  </a:lnTo>
                  <a:lnTo>
                    <a:pt x="1339596" y="54356"/>
                  </a:lnTo>
                  <a:lnTo>
                    <a:pt x="1339596" y="271780"/>
                  </a:lnTo>
                  <a:lnTo>
                    <a:pt x="1335317" y="292917"/>
                  </a:lnTo>
                  <a:lnTo>
                    <a:pt x="1323657" y="310197"/>
                  </a:lnTo>
                  <a:lnTo>
                    <a:pt x="1306377" y="321857"/>
                  </a:lnTo>
                  <a:lnTo>
                    <a:pt x="1285240" y="326136"/>
                  </a:lnTo>
                  <a:lnTo>
                    <a:pt x="54356" y="326136"/>
                  </a:lnTo>
                  <a:lnTo>
                    <a:pt x="33218" y="321857"/>
                  </a:lnTo>
                  <a:lnTo>
                    <a:pt x="15938" y="310197"/>
                  </a:lnTo>
                  <a:lnTo>
                    <a:pt x="4278" y="292917"/>
                  </a:lnTo>
                  <a:lnTo>
                    <a:pt x="0" y="271780"/>
                  </a:lnTo>
                  <a:lnTo>
                    <a:pt x="0" y="54356"/>
                  </a:lnTo>
                  <a:close/>
                </a:path>
              </a:pathLst>
            </a:custGeom>
            <a:ln w="9525">
              <a:solidFill>
                <a:srgbClr val="3AB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3554095" y="3198622"/>
            <a:ext cx="123888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105" dirty="0">
                <a:latin typeface="Arial"/>
                <a:cs typeface="Arial"/>
              </a:rPr>
              <a:t>С</a:t>
            </a:r>
            <a:r>
              <a:rPr sz="800" b="1" spc="-90" dirty="0">
                <a:latin typeface="Arial"/>
                <a:cs typeface="Arial"/>
              </a:rPr>
              <a:t>о</a:t>
            </a:r>
            <a:r>
              <a:rPr sz="800" b="1" spc="-75" dirty="0">
                <a:latin typeface="Arial"/>
                <a:cs typeface="Arial"/>
              </a:rPr>
              <a:t>з</a:t>
            </a:r>
            <a:r>
              <a:rPr sz="800" b="1" spc="-90" dirty="0">
                <a:latin typeface="Arial"/>
                <a:cs typeface="Arial"/>
              </a:rPr>
              <a:t>д</a:t>
            </a:r>
            <a:r>
              <a:rPr sz="800" b="1" spc="-75" dirty="0">
                <a:latin typeface="Arial"/>
                <a:cs typeface="Arial"/>
              </a:rPr>
              <a:t>а</a:t>
            </a:r>
            <a:r>
              <a:rPr sz="800" b="1" spc="-95" dirty="0">
                <a:latin typeface="Arial"/>
                <a:cs typeface="Arial"/>
              </a:rPr>
              <a:t>ни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80" dirty="0">
                <a:latin typeface="Arial"/>
                <a:cs typeface="Arial"/>
              </a:rPr>
              <a:t>у</a:t>
            </a:r>
            <a:r>
              <a:rPr sz="800" b="1" spc="-90" dirty="0">
                <a:latin typeface="Arial"/>
                <a:cs typeface="Arial"/>
              </a:rPr>
              <a:t>час</a:t>
            </a:r>
            <a:r>
              <a:rPr sz="800" b="1" spc="-70" dirty="0">
                <a:latin typeface="Arial"/>
                <a:cs typeface="Arial"/>
              </a:rPr>
              <a:t>т</a:t>
            </a:r>
            <a:r>
              <a:rPr sz="800" b="1" spc="-80" dirty="0">
                <a:latin typeface="Arial"/>
                <a:cs typeface="Arial"/>
              </a:rPr>
              <a:t>к</a:t>
            </a:r>
            <a:r>
              <a:rPr sz="800" b="1" spc="-100" dirty="0">
                <a:latin typeface="Arial"/>
                <a:cs typeface="Arial"/>
              </a:rPr>
              <a:t>о</a:t>
            </a:r>
            <a:r>
              <a:rPr sz="800" b="1" spc="-85" dirty="0">
                <a:latin typeface="Arial"/>
                <a:cs typeface="Arial"/>
              </a:rPr>
              <a:t>в</a:t>
            </a:r>
            <a:r>
              <a:rPr sz="800" b="1" spc="-70" dirty="0">
                <a:latin typeface="Arial"/>
                <a:cs typeface="Arial"/>
              </a:rPr>
              <a:t>-</a:t>
            </a:r>
            <a:r>
              <a:rPr sz="800" b="1" spc="-90" dirty="0">
                <a:latin typeface="Arial"/>
                <a:cs typeface="Arial"/>
              </a:rPr>
              <a:t>о</a:t>
            </a:r>
            <a:r>
              <a:rPr sz="800" b="1" spc="-105" dirty="0">
                <a:latin typeface="Arial"/>
                <a:cs typeface="Arial"/>
              </a:rPr>
              <a:t>б</a:t>
            </a:r>
            <a:r>
              <a:rPr sz="800" b="1" spc="-100" dirty="0">
                <a:latin typeface="Arial"/>
                <a:cs typeface="Arial"/>
              </a:rPr>
              <a:t>р</a:t>
            </a:r>
            <a:r>
              <a:rPr sz="800" b="1" spc="-90" dirty="0">
                <a:latin typeface="Arial"/>
                <a:cs typeface="Arial"/>
              </a:rPr>
              <a:t>аз</a:t>
            </a:r>
            <a:r>
              <a:rPr sz="800" b="1" spc="-100" dirty="0">
                <a:latin typeface="Arial"/>
                <a:cs typeface="Arial"/>
              </a:rPr>
              <a:t>цо</a:t>
            </a:r>
            <a:r>
              <a:rPr sz="800" b="1" spc="-90" dirty="0">
                <a:latin typeface="Arial"/>
                <a:cs typeface="Arial"/>
              </a:rPr>
              <a:t>в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684329" y="2496121"/>
            <a:ext cx="1352550" cy="441325"/>
            <a:chOff x="5684329" y="2496121"/>
            <a:chExt cx="1352550" cy="441325"/>
          </a:xfrm>
        </p:grpSpPr>
        <p:sp>
          <p:nvSpPr>
            <p:cNvPr id="50" name="object 50"/>
            <p:cNvSpPr/>
            <p:nvPr/>
          </p:nvSpPr>
          <p:spPr>
            <a:xfrm>
              <a:off x="5689091" y="2500883"/>
              <a:ext cx="1343025" cy="431800"/>
            </a:xfrm>
            <a:custGeom>
              <a:avLst/>
              <a:gdLst/>
              <a:ahLst/>
              <a:cxnLst/>
              <a:rect l="l" t="t" r="r" b="b"/>
              <a:pathLst>
                <a:path w="1343025" h="431800">
                  <a:moveTo>
                    <a:pt x="1270762" y="0"/>
                  </a:moveTo>
                  <a:lnTo>
                    <a:pt x="71882" y="0"/>
                  </a:lnTo>
                  <a:lnTo>
                    <a:pt x="43880" y="5641"/>
                  </a:lnTo>
                  <a:lnTo>
                    <a:pt x="21034" y="21034"/>
                  </a:lnTo>
                  <a:lnTo>
                    <a:pt x="5641" y="43880"/>
                  </a:lnTo>
                  <a:lnTo>
                    <a:pt x="0" y="71881"/>
                  </a:lnTo>
                  <a:lnTo>
                    <a:pt x="0" y="359410"/>
                  </a:lnTo>
                  <a:lnTo>
                    <a:pt x="5641" y="387411"/>
                  </a:lnTo>
                  <a:lnTo>
                    <a:pt x="21034" y="410257"/>
                  </a:lnTo>
                  <a:lnTo>
                    <a:pt x="43880" y="425650"/>
                  </a:lnTo>
                  <a:lnTo>
                    <a:pt x="71882" y="431291"/>
                  </a:lnTo>
                  <a:lnTo>
                    <a:pt x="1270762" y="431291"/>
                  </a:lnTo>
                  <a:lnTo>
                    <a:pt x="1298763" y="425650"/>
                  </a:lnTo>
                  <a:lnTo>
                    <a:pt x="1321609" y="410257"/>
                  </a:lnTo>
                  <a:lnTo>
                    <a:pt x="1337002" y="387411"/>
                  </a:lnTo>
                  <a:lnTo>
                    <a:pt x="1342643" y="359410"/>
                  </a:lnTo>
                  <a:lnTo>
                    <a:pt x="1342643" y="71881"/>
                  </a:lnTo>
                  <a:lnTo>
                    <a:pt x="1337002" y="43880"/>
                  </a:lnTo>
                  <a:lnTo>
                    <a:pt x="1321609" y="21034"/>
                  </a:lnTo>
                  <a:lnTo>
                    <a:pt x="1298763" y="5641"/>
                  </a:lnTo>
                  <a:lnTo>
                    <a:pt x="1270762" y="0"/>
                  </a:lnTo>
                  <a:close/>
                </a:path>
              </a:pathLst>
            </a:custGeom>
            <a:solidFill>
              <a:srgbClr val="B0E4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689091" y="2500883"/>
              <a:ext cx="1343025" cy="431800"/>
            </a:xfrm>
            <a:custGeom>
              <a:avLst/>
              <a:gdLst/>
              <a:ahLst/>
              <a:cxnLst/>
              <a:rect l="l" t="t" r="r" b="b"/>
              <a:pathLst>
                <a:path w="1343025" h="431800">
                  <a:moveTo>
                    <a:pt x="0" y="71881"/>
                  </a:moveTo>
                  <a:lnTo>
                    <a:pt x="5641" y="43880"/>
                  </a:lnTo>
                  <a:lnTo>
                    <a:pt x="21034" y="21034"/>
                  </a:lnTo>
                  <a:lnTo>
                    <a:pt x="43880" y="5641"/>
                  </a:lnTo>
                  <a:lnTo>
                    <a:pt x="71882" y="0"/>
                  </a:lnTo>
                  <a:lnTo>
                    <a:pt x="1270762" y="0"/>
                  </a:lnTo>
                  <a:lnTo>
                    <a:pt x="1298763" y="5641"/>
                  </a:lnTo>
                  <a:lnTo>
                    <a:pt x="1321609" y="21034"/>
                  </a:lnTo>
                  <a:lnTo>
                    <a:pt x="1337002" y="43880"/>
                  </a:lnTo>
                  <a:lnTo>
                    <a:pt x="1342643" y="71881"/>
                  </a:lnTo>
                  <a:lnTo>
                    <a:pt x="1342643" y="359410"/>
                  </a:lnTo>
                  <a:lnTo>
                    <a:pt x="1337002" y="387411"/>
                  </a:lnTo>
                  <a:lnTo>
                    <a:pt x="1321609" y="410257"/>
                  </a:lnTo>
                  <a:lnTo>
                    <a:pt x="1298763" y="425650"/>
                  </a:lnTo>
                  <a:lnTo>
                    <a:pt x="1270762" y="431291"/>
                  </a:lnTo>
                  <a:lnTo>
                    <a:pt x="71882" y="431291"/>
                  </a:lnTo>
                  <a:lnTo>
                    <a:pt x="43880" y="425650"/>
                  </a:lnTo>
                  <a:lnTo>
                    <a:pt x="21034" y="410257"/>
                  </a:lnTo>
                  <a:lnTo>
                    <a:pt x="5641" y="387411"/>
                  </a:lnTo>
                  <a:lnTo>
                    <a:pt x="0" y="359410"/>
                  </a:lnTo>
                  <a:lnTo>
                    <a:pt x="0" y="71881"/>
                  </a:lnTo>
                  <a:close/>
                </a:path>
              </a:pathLst>
            </a:custGeom>
            <a:ln w="9525">
              <a:solidFill>
                <a:srgbClr val="3AB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795009" y="2495169"/>
            <a:ext cx="1220470" cy="35560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245"/>
              </a:spcBef>
            </a:pPr>
            <a:r>
              <a:rPr sz="800" b="1" spc="-90" dirty="0">
                <a:latin typeface="Arial"/>
                <a:cs typeface="Arial"/>
              </a:rPr>
              <a:t>Реализация</a:t>
            </a:r>
            <a:r>
              <a:rPr sz="800" b="1" spc="-8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мероприятий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95" dirty="0">
                <a:latin typeface="Arial"/>
                <a:cs typeface="Arial"/>
              </a:rPr>
              <a:t>по </a:t>
            </a:r>
            <a:r>
              <a:rPr sz="800" b="1" spc="-21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д</a:t>
            </a:r>
            <a:r>
              <a:rPr sz="800" b="1" spc="-85" dirty="0">
                <a:latin typeface="Arial"/>
                <a:cs typeface="Arial"/>
              </a:rPr>
              <a:t>о</a:t>
            </a:r>
            <a:r>
              <a:rPr sz="800" b="1" spc="-80" dirty="0">
                <a:latin typeface="Arial"/>
                <a:cs typeface="Arial"/>
              </a:rPr>
              <a:t>сти</a:t>
            </a:r>
            <a:r>
              <a:rPr sz="800" b="1" spc="-100" dirty="0">
                <a:latin typeface="Arial"/>
                <a:cs typeface="Arial"/>
              </a:rPr>
              <a:t>ж</a:t>
            </a:r>
            <a:r>
              <a:rPr sz="800" b="1" spc="-90" dirty="0">
                <a:latin typeface="Arial"/>
                <a:cs typeface="Arial"/>
              </a:rPr>
              <a:t>е</a:t>
            </a:r>
            <a:r>
              <a:rPr sz="800" b="1" spc="-95" dirty="0">
                <a:latin typeface="Arial"/>
                <a:cs typeface="Arial"/>
              </a:rPr>
              <a:t>ни</a:t>
            </a:r>
            <a:r>
              <a:rPr sz="800" b="1" spc="-125" dirty="0">
                <a:latin typeface="Arial"/>
                <a:cs typeface="Arial"/>
              </a:rPr>
              <a:t>ю</a:t>
            </a:r>
            <a:r>
              <a:rPr sz="800" b="1" spc="-8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ц</a:t>
            </a:r>
            <a:r>
              <a:rPr sz="800" b="1" spc="-85" dirty="0">
                <a:latin typeface="Arial"/>
                <a:cs typeface="Arial"/>
              </a:rPr>
              <a:t>ел</a:t>
            </a:r>
            <a:r>
              <a:rPr sz="800" b="1" spc="-75" dirty="0">
                <a:latin typeface="Arial"/>
                <a:cs typeface="Arial"/>
              </a:rPr>
              <a:t>е</a:t>
            </a:r>
            <a:r>
              <a:rPr sz="800" b="1" spc="-90" dirty="0">
                <a:latin typeface="Arial"/>
                <a:cs typeface="Arial"/>
              </a:rPr>
              <a:t>в</a:t>
            </a:r>
            <a:r>
              <a:rPr sz="800" b="1" spc="-100" dirty="0">
                <a:latin typeface="Arial"/>
                <a:cs typeface="Arial"/>
              </a:rPr>
              <a:t>о</a:t>
            </a:r>
            <a:r>
              <a:rPr sz="800" b="1" spc="-75" dirty="0">
                <a:latin typeface="Arial"/>
                <a:cs typeface="Arial"/>
              </a:rPr>
              <a:t>го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10"/>
              </a:lnSpc>
            </a:pPr>
            <a:r>
              <a:rPr sz="800" b="1" spc="-85" dirty="0">
                <a:latin typeface="Arial"/>
                <a:cs typeface="Arial"/>
              </a:rPr>
              <a:t>состояния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5672137" y="1833181"/>
            <a:ext cx="1352550" cy="451484"/>
            <a:chOff x="5672137" y="1833181"/>
            <a:chExt cx="1352550" cy="451484"/>
          </a:xfrm>
        </p:grpSpPr>
        <p:sp>
          <p:nvSpPr>
            <p:cNvPr id="54" name="object 54"/>
            <p:cNvSpPr/>
            <p:nvPr/>
          </p:nvSpPr>
          <p:spPr>
            <a:xfrm>
              <a:off x="5676900" y="1837944"/>
              <a:ext cx="1343025" cy="441959"/>
            </a:xfrm>
            <a:custGeom>
              <a:avLst/>
              <a:gdLst/>
              <a:ahLst/>
              <a:cxnLst/>
              <a:rect l="l" t="t" r="r" b="b"/>
              <a:pathLst>
                <a:path w="1343025" h="441960">
                  <a:moveTo>
                    <a:pt x="1268983" y="0"/>
                  </a:moveTo>
                  <a:lnTo>
                    <a:pt x="73660" y="0"/>
                  </a:lnTo>
                  <a:lnTo>
                    <a:pt x="45005" y="5794"/>
                  </a:lnTo>
                  <a:lnTo>
                    <a:pt x="21590" y="21589"/>
                  </a:lnTo>
                  <a:lnTo>
                    <a:pt x="5794" y="45005"/>
                  </a:lnTo>
                  <a:lnTo>
                    <a:pt x="0" y="73659"/>
                  </a:lnTo>
                  <a:lnTo>
                    <a:pt x="0" y="368300"/>
                  </a:lnTo>
                  <a:lnTo>
                    <a:pt x="5794" y="396954"/>
                  </a:lnTo>
                  <a:lnTo>
                    <a:pt x="21589" y="420369"/>
                  </a:lnTo>
                  <a:lnTo>
                    <a:pt x="45005" y="436165"/>
                  </a:lnTo>
                  <a:lnTo>
                    <a:pt x="73660" y="441959"/>
                  </a:lnTo>
                  <a:lnTo>
                    <a:pt x="1268983" y="441959"/>
                  </a:lnTo>
                  <a:lnTo>
                    <a:pt x="1297638" y="436165"/>
                  </a:lnTo>
                  <a:lnTo>
                    <a:pt x="1321054" y="420369"/>
                  </a:lnTo>
                  <a:lnTo>
                    <a:pt x="1336849" y="396954"/>
                  </a:lnTo>
                  <a:lnTo>
                    <a:pt x="1342644" y="368300"/>
                  </a:lnTo>
                  <a:lnTo>
                    <a:pt x="1342644" y="73659"/>
                  </a:lnTo>
                  <a:lnTo>
                    <a:pt x="1336849" y="45005"/>
                  </a:lnTo>
                  <a:lnTo>
                    <a:pt x="1321053" y="21589"/>
                  </a:lnTo>
                  <a:lnTo>
                    <a:pt x="1297638" y="5794"/>
                  </a:lnTo>
                  <a:lnTo>
                    <a:pt x="126898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676900" y="1837944"/>
              <a:ext cx="1343025" cy="441959"/>
            </a:xfrm>
            <a:custGeom>
              <a:avLst/>
              <a:gdLst/>
              <a:ahLst/>
              <a:cxnLst/>
              <a:rect l="l" t="t" r="r" b="b"/>
              <a:pathLst>
                <a:path w="1343025" h="441960">
                  <a:moveTo>
                    <a:pt x="0" y="73659"/>
                  </a:moveTo>
                  <a:lnTo>
                    <a:pt x="5794" y="45005"/>
                  </a:lnTo>
                  <a:lnTo>
                    <a:pt x="21590" y="21589"/>
                  </a:lnTo>
                  <a:lnTo>
                    <a:pt x="45005" y="5794"/>
                  </a:lnTo>
                  <a:lnTo>
                    <a:pt x="73660" y="0"/>
                  </a:lnTo>
                  <a:lnTo>
                    <a:pt x="1268983" y="0"/>
                  </a:lnTo>
                  <a:lnTo>
                    <a:pt x="1297638" y="5794"/>
                  </a:lnTo>
                  <a:lnTo>
                    <a:pt x="1321053" y="21589"/>
                  </a:lnTo>
                  <a:lnTo>
                    <a:pt x="1336849" y="45005"/>
                  </a:lnTo>
                  <a:lnTo>
                    <a:pt x="1342644" y="73659"/>
                  </a:lnTo>
                  <a:lnTo>
                    <a:pt x="1342644" y="368300"/>
                  </a:lnTo>
                  <a:lnTo>
                    <a:pt x="1336849" y="396954"/>
                  </a:lnTo>
                  <a:lnTo>
                    <a:pt x="1321054" y="420369"/>
                  </a:lnTo>
                  <a:lnTo>
                    <a:pt x="1297638" y="436165"/>
                  </a:lnTo>
                  <a:lnTo>
                    <a:pt x="1268983" y="441959"/>
                  </a:lnTo>
                  <a:lnTo>
                    <a:pt x="73660" y="441959"/>
                  </a:lnTo>
                  <a:lnTo>
                    <a:pt x="45005" y="436165"/>
                  </a:lnTo>
                  <a:lnTo>
                    <a:pt x="21589" y="420369"/>
                  </a:lnTo>
                  <a:lnTo>
                    <a:pt x="5794" y="396954"/>
                  </a:lnTo>
                  <a:lnTo>
                    <a:pt x="0" y="368300"/>
                  </a:lnTo>
                  <a:lnTo>
                    <a:pt x="0" y="73659"/>
                  </a:lnTo>
                  <a:close/>
                </a:path>
              </a:pathLst>
            </a:custGeom>
            <a:ln w="952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5795009" y="1870075"/>
            <a:ext cx="111379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b="1" spc="-105" dirty="0">
                <a:latin typeface="Arial"/>
                <a:cs typeface="Arial"/>
              </a:rPr>
              <a:t>В</a:t>
            </a:r>
            <a:r>
              <a:rPr sz="800" b="1" spc="-95" dirty="0">
                <a:latin typeface="Arial"/>
                <a:cs typeface="Arial"/>
              </a:rPr>
              <a:t>н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90" dirty="0">
                <a:latin typeface="Arial"/>
                <a:cs typeface="Arial"/>
              </a:rPr>
              <a:t>д</a:t>
            </a:r>
            <a:r>
              <a:rPr sz="800" b="1" spc="-85" dirty="0">
                <a:latin typeface="Arial"/>
                <a:cs typeface="Arial"/>
              </a:rPr>
              <a:t>р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95" dirty="0">
                <a:latin typeface="Arial"/>
                <a:cs typeface="Arial"/>
              </a:rPr>
              <a:t>ни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и</a:t>
            </a:r>
            <a:r>
              <a:rPr sz="800" b="1" spc="-110" dirty="0">
                <a:latin typeface="Arial"/>
                <a:cs typeface="Arial"/>
              </a:rPr>
              <a:t>нф</a:t>
            </a:r>
            <a:r>
              <a:rPr sz="800" b="1" spc="-100" dirty="0">
                <a:latin typeface="Arial"/>
                <a:cs typeface="Arial"/>
              </a:rPr>
              <a:t>о</a:t>
            </a:r>
            <a:r>
              <a:rPr sz="800" b="1" spc="-90" dirty="0">
                <a:latin typeface="Arial"/>
                <a:cs typeface="Arial"/>
              </a:rPr>
              <a:t>це</a:t>
            </a:r>
            <a:r>
              <a:rPr sz="800" b="1" spc="-85" dirty="0">
                <a:latin typeface="Arial"/>
                <a:cs typeface="Arial"/>
              </a:rPr>
              <a:t>нт</a:t>
            </a:r>
            <a:r>
              <a:rPr sz="800" b="1" spc="-90" dirty="0">
                <a:latin typeface="Arial"/>
                <a:cs typeface="Arial"/>
              </a:rPr>
              <a:t>р</a:t>
            </a:r>
            <a:r>
              <a:rPr sz="800" b="1" spc="-100" dirty="0">
                <a:latin typeface="Arial"/>
                <a:cs typeface="Arial"/>
              </a:rPr>
              <a:t>о</a:t>
            </a:r>
            <a:r>
              <a:rPr sz="800" b="1" spc="-55" dirty="0">
                <a:latin typeface="Arial"/>
                <a:cs typeface="Arial"/>
              </a:rPr>
              <a:t>в  (</a:t>
            </a:r>
            <a:r>
              <a:rPr sz="800" b="1" spc="-105" dirty="0">
                <a:latin typeface="Arial"/>
                <a:cs typeface="Arial"/>
              </a:rPr>
              <a:t>И</a:t>
            </a:r>
            <a:r>
              <a:rPr sz="800" b="1" spc="-110" dirty="0">
                <a:latin typeface="Arial"/>
                <a:cs typeface="Arial"/>
              </a:rPr>
              <a:t>Ц</a:t>
            </a:r>
            <a:r>
              <a:rPr sz="800" b="1" spc="-50" dirty="0">
                <a:latin typeface="Arial"/>
                <a:cs typeface="Arial"/>
              </a:rPr>
              <a:t>)</a:t>
            </a:r>
            <a:r>
              <a:rPr sz="800" b="1" spc="-6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</a:t>
            </a:r>
            <a:r>
              <a:rPr sz="800" b="1" spc="-85" dirty="0">
                <a:latin typeface="Arial"/>
                <a:cs typeface="Arial"/>
              </a:rPr>
              <a:t>ре</a:t>
            </a:r>
            <a:r>
              <a:rPr sz="800" b="1" spc="-90" dirty="0">
                <a:latin typeface="Arial"/>
                <a:cs typeface="Arial"/>
              </a:rPr>
              <a:t>дпр</a:t>
            </a:r>
            <a:r>
              <a:rPr sz="800" b="1" spc="-85" dirty="0">
                <a:latin typeface="Arial"/>
                <a:cs typeface="Arial"/>
              </a:rPr>
              <a:t>иятия</a:t>
            </a:r>
            <a:r>
              <a:rPr sz="800" b="1" spc="-7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и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ц</a:t>
            </a:r>
            <a:r>
              <a:rPr sz="800" b="1" spc="-80" dirty="0">
                <a:latin typeface="Arial"/>
                <a:cs typeface="Arial"/>
              </a:rPr>
              <a:t>ех</a:t>
            </a:r>
            <a:r>
              <a:rPr sz="800" b="1" spc="-90" dirty="0">
                <a:latin typeface="Arial"/>
                <a:cs typeface="Arial"/>
              </a:rPr>
              <a:t>ов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3434905" y="1956625"/>
            <a:ext cx="3583304" cy="2199640"/>
            <a:chOff x="3434905" y="1956625"/>
            <a:chExt cx="3583304" cy="2199640"/>
          </a:xfrm>
        </p:grpSpPr>
        <p:sp>
          <p:nvSpPr>
            <p:cNvPr id="58" name="object 58"/>
            <p:cNvSpPr/>
            <p:nvPr/>
          </p:nvSpPr>
          <p:spPr>
            <a:xfrm>
              <a:off x="3442715" y="1961388"/>
              <a:ext cx="1341120" cy="408940"/>
            </a:xfrm>
            <a:custGeom>
              <a:avLst/>
              <a:gdLst/>
              <a:ahLst/>
              <a:cxnLst/>
              <a:rect l="l" t="t" r="r" b="b"/>
              <a:pathLst>
                <a:path w="1341120" h="408939">
                  <a:moveTo>
                    <a:pt x="1273048" y="0"/>
                  </a:moveTo>
                  <a:lnTo>
                    <a:pt x="68072" y="0"/>
                  </a:lnTo>
                  <a:lnTo>
                    <a:pt x="41576" y="5349"/>
                  </a:lnTo>
                  <a:lnTo>
                    <a:pt x="19938" y="19938"/>
                  </a:lnTo>
                  <a:lnTo>
                    <a:pt x="5349" y="41576"/>
                  </a:lnTo>
                  <a:lnTo>
                    <a:pt x="0" y="68072"/>
                  </a:lnTo>
                  <a:lnTo>
                    <a:pt x="0" y="340360"/>
                  </a:lnTo>
                  <a:lnTo>
                    <a:pt x="5349" y="366855"/>
                  </a:lnTo>
                  <a:lnTo>
                    <a:pt x="19938" y="388493"/>
                  </a:lnTo>
                  <a:lnTo>
                    <a:pt x="41576" y="403082"/>
                  </a:lnTo>
                  <a:lnTo>
                    <a:pt x="68072" y="408432"/>
                  </a:lnTo>
                  <a:lnTo>
                    <a:pt x="1273048" y="408432"/>
                  </a:lnTo>
                  <a:lnTo>
                    <a:pt x="1299543" y="403082"/>
                  </a:lnTo>
                  <a:lnTo>
                    <a:pt x="1321181" y="388493"/>
                  </a:lnTo>
                  <a:lnTo>
                    <a:pt x="1335770" y="366855"/>
                  </a:lnTo>
                  <a:lnTo>
                    <a:pt x="1341120" y="340360"/>
                  </a:lnTo>
                  <a:lnTo>
                    <a:pt x="1341120" y="68072"/>
                  </a:lnTo>
                  <a:lnTo>
                    <a:pt x="1335770" y="41576"/>
                  </a:lnTo>
                  <a:lnTo>
                    <a:pt x="1321181" y="19938"/>
                  </a:lnTo>
                  <a:lnTo>
                    <a:pt x="1299543" y="5349"/>
                  </a:lnTo>
                  <a:lnTo>
                    <a:pt x="127304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442715" y="1961388"/>
              <a:ext cx="1341120" cy="408940"/>
            </a:xfrm>
            <a:custGeom>
              <a:avLst/>
              <a:gdLst/>
              <a:ahLst/>
              <a:cxnLst/>
              <a:rect l="l" t="t" r="r" b="b"/>
              <a:pathLst>
                <a:path w="1341120" h="408939">
                  <a:moveTo>
                    <a:pt x="0" y="68072"/>
                  </a:moveTo>
                  <a:lnTo>
                    <a:pt x="5349" y="41576"/>
                  </a:lnTo>
                  <a:lnTo>
                    <a:pt x="19938" y="19938"/>
                  </a:lnTo>
                  <a:lnTo>
                    <a:pt x="41576" y="5349"/>
                  </a:lnTo>
                  <a:lnTo>
                    <a:pt x="68072" y="0"/>
                  </a:lnTo>
                  <a:lnTo>
                    <a:pt x="1273048" y="0"/>
                  </a:lnTo>
                  <a:lnTo>
                    <a:pt x="1299543" y="5349"/>
                  </a:lnTo>
                  <a:lnTo>
                    <a:pt x="1321181" y="19938"/>
                  </a:lnTo>
                  <a:lnTo>
                    <a:pt x="1335770" y="41576"/>
                  </a:lnTo>
                  <a:lnTo>
                    <a:pt x="1341120" y="68072"/>
                  </a:lnTo>
                  <a:lnTo>
                    <a:pt x="1341120" y="340360"/>
                  </a:lnTo>
                  <a:lnTo>
                    <a:pt x="1335770" y="366855"/>
                  </a:lnTo>
                  <a:lnTo>
                    <a:pt x="1321181" y="388493"/>
                  </a:lnTo>
                  <a:lnTo>
                    <a:pt x="1299543" y="403082"/>
                  </a:lnTo>
                  <a:lnTo>
                    <a:pt x="1273048" y="408432"/>
                  </a:lnTo>
                  <a:lnTo>
                    <a:pt x="68072" y="408432"/>
                  </a:lnTo>
                  <a:lnTo>
                    <a:pt x="41576" y="403082"/>
                  </a:lnTo>
                  <a:lnTo>
                    <a:pt x="19938" y="388493"/>
                  </a:lnTo>
                  <a:lnTo>
                    <a:pt x="5349" y="366855"/>
                  </a:lnTo>
                  <a:lnTo>
                    <a:pt x="0" y="340360"/>
                  </a:lnTo>
                  <a:lnTo>
                    <a:pt x="0" y="68072"/>
                  </a:lnTo>
                  <a:close/>
                </a:path>
              </a:pathLst>
            </a:custGeom>
            <a:ln w="952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439667" y="3938016"/>
              <a:ext cx="3573779" cy="213360"/>
            </a:xfrm>
            <a:custGeom>
              <a:avLst/>
              <a:gdLst/>
              <a:ahLst/>
              <a:cxnLst/>
              <a:rect l="l" t="t" r="r" b="b"/>
              <a:pathLst>
                <a:path w="3573779" h="213360">
                  <a:moveTo>
                    <a:pt x="3538220" y="0"/>
                  </a:moveTo>
                  <a:lnTo>
                    <a:pt x="35560" y="0"/>
                  </a:lnTo>
                  <a:lnTo>
                    <a:pt x="21699" y="2788"/>
                  </a:lnTo>
                  <a:lnTo>
                    <a:pt x="10398" y="10398"/>
                  </a:lnTo>
                  <a:lnTo>
                    <a:pt x="2788" y="21699"/>
                  </a:lnTo>
                  <a:lnTo>
                    <a:pt x="0" y="35559"/>
                  </a:lnTo>
                  <a:lnTo>
                    <a:pt x="0" y="177799"/>
                  </a:lnTo>
                  <a:lnTo>
                    <a:pt x="2788" y="191660"/>
                  </a:lnTo>
                  <a:lnTo>
                    <a:pt x="10398" y="202961"/>
                  </a:lnTo>
                  <a:lnTo>
                    <a:pt x="21699" y="210571"/>
                  </a:lnTo>
                  <a:lnTo>
                    <a:pt x="35560" y="213359"/>
                  </a:lnTo>
                  <a:lnTo>
                    <a:pt x="3538220" y="213359"/>
                  </a:lnTo>
                  <a:lnTo>
                    <a:pt x="3552080" y="210571"/>
                  </a:lnTo>
                  <a:lnTo>
                    <a:pt x="3563381" y="202961"/>
                  </a:lnTo>
                  <a:lnTo>
                    <a:pt x="3570991" y="191660"/>
                  </a:lnTo>
                  <a:lnTo>
                    <a:pt x="3573780" y="177799"/>
                  </a:lnTo>
                  <a:lnTo>
                    <a:pt x="3573780" y="35559"/>
                  </a:lnTo>
                  <a:lnTo>
                    <a:pt x="3570991" y="21699"/>
                  </a:lnTo>
                  <a:lnTo>
                    <a:pt x="3563381" y="10398"/>
                  </a:lnTo>
                  <a:lnTo>
                    <a:pt x="3552080" y="2788"/>
                  </a:lnTo>
                  <a:lnTo>
                    <a:pt x="3538220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439667" y="3938016"/>
              <a:ext cx="3573779" cy="213360"/>
            </a:xfrm>
            <a:custGeom>
              <a:avLst/>
              <a:gdLst/>
              <a:ahLst/>
              <a:cxnLst/>
              <a:rect l="l" t="t" r="r" b="b"/>
              <a:pathLst>
                <a:path w="3573779" h="213360">
                  <a:moveTo>
                    <a:pt x="0" y="35559"/>
                  </a:moveTo>
                  <a:lnTo>
                    <a:pt x="2788" y="21699"/>
                  </a:lnTo>
                  <a:lnTo>
                    <a:pt x="10398" y="10398"/>
                  </a:lnTo>
                  <a:lnTo>
                    <a:pt x="21699" y="2788"/>
                  </a:lnTo>
                  <a:lnTo>
                    <a:pt x="35560" y="0"/>
                  </a:lnTo>
                  <a:lnTo>
                    <a:pt x="3538220" y="0"/>
                  </a:lnTo>
                  <a:lnTo>
                    <a:pt x="3552080" y="2788"/>
                  </a:lnTo>
                  <a:lnTo>
                    <a:pt x="3563381" y="10398"/>
                  </a:lnTo>
                  <a:lnTo>
                    <a:pt x="3570991" y="21699"/>
                  </a:lnTo>
                  <a:lnTo>
                    <a:pt x="3573780" y="35559"/>
                  </a:lnTo>
                  <a:lnTo>
                    <a:pt x="3573780" y="177799"/>
                  </a:lnTo>
                  <a:lnTo>
                    <a:pt x="3570991" y="191660"/>
                  </a:lnTo>
                  <a:lnTo>
                    <a:pt x="3563381" y="202961"/>
                  </a:lnTo>
                  <a:lnTo>
                    <a:pt x="3552080" y="210571"/>
                  </a:lnTo>
                  <a:lnTo>
                    <a:pt x="3538220" y="213359"/>
                  </a:lnTo>
                  <a:lnTo>
                    <a:pt x="35560" y="213359"/>
                  </a:lnTo>
                  <a:lnTo>
                    <a:pt x="21699" y="210571"/>
                  </a:lnTo>
                  <a:lnTo>
                    <a:pt x="10398" y="202961"/>
                  </a:lnTo>
                  <a:lnTo>
                    <a:pt x="2788" y="191660"/>
                  </a:lnTo>
                  <a:lnTo>
                    <a:pt x="0" y="177799"/>
                  </a:lnTo>
                  <a:lnTo>
                    <a:pt x="0" y="35559"/>
                  </a:lnTo>
                  <a:close/>
                </a:path>
              </a:pathLst>
            </a:custGeom>
            <a:ln w="9525">
              <a:solidFill>
                <a:srgbClr val="8063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3554095" y="3946982"/>
            <a:ext cx="3025775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85" dirty="0">
                <a:latin typeface="Arial"/>
                <a:cs typeface="Arial"/>
              </a:rPr>
              <a:t>Открытие</a:t>
            </a:r>
            <a:r>
              <a:rPr sz="800" b="1" spc="-6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и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-85" dirty="0">
                <a:latin typeface="Arial"/>
                <a:cs typeface="Arial"/>
              </a:rPr>
              <a:t>реализация</a:t>
            </a:r>
            <a:r>
              <a:rPr sz="800" b="1" spc="-65" dirty="0">
                <a:latin typeface="Arial"/>
                <a:cs typeface="Arial"/>
              </a:rPr>
              <a:t> </a:t>
            </a:r>
            <a:r>
              <a:rPr sz="800" b="1" spc="-85" dirty="0">
                <a:latin typeface="Arial"/>
                <a:cs typeface="Arial"/>
              </a:rPr>
              <a:t>проектов</a:t>
            </a:r>
            <a:r>
              <a:rPr sz="800" b="1" spc="-8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по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оптимизации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85" dirty="0">
                <a:latin typeface="Arial"/>
                <a:cs typeface="Arial"/>
              </a:rPr>
              <a:t>потоков</a:t>
            </a:r>
            <a:r>
              <a:rPr sz="800" b="1" spc="-5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и</a:t>
            </a:r>
            <a:r>
              <a:rPr sz="800" b="1" spc="-65" dirty="0">
                <a:latin typeface="Arial"/>
                <a:cs typeface="Arial"/>
              </a:rPr>
              <a:t> </a:t>
            </a:r>
            <a:r>
              <a:rPr sz="800" b="1" spc="-85" dirty="0">
                <a:latin typeface="Arial"/>
                <a:cs typeface="Arial"/>
              </a:rPr>
              <a:t>процессов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3434905" y="4253293"/>
            <a:ext cx="1352550" cy="450215"/>
            <a:chOff x="3434905" y="4253293"/>
            <a:chExt cx="1352550" cy="450215"/>
          </a:xfrm>
        </p:grpSpPr>
        <p:sp>
          <p:nvSpPr>
            <p:cNvPr id="64" name="object 64"/>
            <p:cNvSpPr/>
            <p:nvPr/>
          </p:nvSpPr>
          <p:spPr>
            <a:xfrm>
              <a:off x="3439667" y="4258055"/>
              <a:ext cx="1343025" cy="440690"/>
            </a:xfrm>
            <a:custGeom>
              <a:avLst/>
              <a:gdLst/>
              <a:ahLst/>
              <a:cxnLst/>
              <a:rect l="l" t="t" r="r" b="b"/>
              <a:pathLst>
                <a:path w="1343025" h="440689">
                  <a:moveTo>
                    <a:pt x="1269238" y="0"/>
                  </a:moveTo>
                  <a:lnTo>
                    <a:pt x="73406" y="0"/>
                  </a:lnTo>
                  <a:lnTo>
                    <a:pt x="44844" y="5772"/>
                  </a:lnTo>
                  <a:lnTo>
                    <a:pt x="21510" y="21510"/>
                  </a:lnTo>
                  <a:lnTo>
                    <a:pt x="5772" y="44844"/>
                  </a:lnTo>
                  <a:lnTo>
                    <a:pt x="0" y="73406"/>
                  </a:lnTo>
                  <a:lnTo>
                    <a:pt x="0" y="367030"/>
                  </a:lnTo>
                  <a:lnTo>
                    <a:pt x="5772" y="395591"/>
                  </a:lnTo>
                  <a:lnTo>
                    <a:pt x="21510" y="418925"/>
                  </a:lnTo>
                  <a:lnTo>
                    <a:pt x="44844" y="434663"/>
                  </a:lnTo>
                  <a:lnTo>
                    <a:pt x="73406" y="440436"/>
                  </a:lnTo>
                  <a:lnTo>
                    <a:pt x="1269238" y="440436"/>
                  </a:lnTo>
                  <a:lnTo>
                    <a:pt x="1297799" y="434663"/>
                  </a:lnTo>
                  <a:lnTo>
                    <a:pt x="1321133" y="418925"/>
                  </a:lnTo>
                  <a:lnTo>
                    <a:pt x="1336871" y="395591"/>
                  </a:lnTo>
                  <a:lnTo>
                    <a:pt x="1342644" y="367030"/>
                  </a:lnTo>
                  <a:lnTo>
                    <a:pt x="1342644" y="73406"/>
                  </a:lnTo>
                  <a:lnTo>
                    <a:pt x="1336871" y="44844"/>
                  </a:lnTo>
                  <a:lnTo>
                    <a:pt x="1321133" y="21510"/>
                  </a:lnTo>
                  <a:lnTo>
                    <a:pt x="1297799" y="5772"/>
                  </a:lnTo>
                  <a:lnTo>
                    <a:pt x="1269238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439667" y="4258055"/>
              <a:ext cx="1343025" cy="440690"/>
            </a:xfrm>
            <a:custGeom>
              <a:avLst/>
              <a:gdLst/>
              <a:ahLst/>
              <a:cxnLst/>
              <a:rect l="l" t="t" r="r" b="b"/>
              <a:pathLst>
                <a:path w="1343025" h="440689">
                  <a:moveTo>
                    <a:pt x="0" y="73406"/>
                  </a:moveTo>
                  <a:lnTo>
                    <a:pt x="5772" y="44844"/>
                  </a:lnTo>
                  <a:lnTo>
                    <a:pt x="21510" y="21510"/>
                  </a:lnTo>
                  <a:lnTo>
                    <a:pt x="44844" y="5772"/>
                  </a:lnTo>
                  <a:lnTo>
                    <a:pt x="73406" y="0"/>
                  </a:lnTo>
                  <a:lnTo>
                    <a:pt x="1269238" y="0"/>
                  </a:lnTo>
                  <a:lnTo>
                    <a:pt x="1297799" y="5772"/>
                  </a:lnTo>
                  <a:lnTo>
                    <a:pt x="1321133" y="21510"/>
                  </a:lnTo>
                  <a:lnTo>
                    <a:pt x="1336871" y="44844"/>
                  </a:lnTo>
                  <a:lnTo>
                    <a:pt x="1342644" y="73406"/>
                  </a:lnTo>
                  <a:lnTo>
                    <a:pt x="1342644" y="367030"/>
                  </a:lnTo>
                  <a:lnTo>
                    <a:pt x="1336871" y="395591"/>
                  </a:lnTo>
                  <a:lnTo>
                    <a:pt x="1321133" y="418925"/>
                  </a:lnTo>
                  <a:lnTo>
                    <a:pt x="1297799" y="434663"/>
                  </a:lnTo>
                  <a:lnTo>
                    <a:pt x="1269238" y="440436"/>
                  </a:lnTo>
                  <a:lnTo>
                    <a:pt x="73406" y="440436"/>
                  </a:lnTo>
                  <a:lnTo>
                    <a:pt x="44844" y="434663"/>
                  </a:lnTo>
                  <a:lnTo>
                    <a:pt x="21510" y="418925"/>
                  </a:lnTo>
                  <a:lnTo>
                    <a:pt x="5772" y="395591"/>
                  </a:lnTo>
                  <a:lnTo>
                    <a:pt x="0" y="367030"/>
                  </a:lnTo>
                  <a:lnTo>
                    <a:pt x="0" y="73406"/>
                  </a:lnTo>
                  <a:close/>
                </a:path>
              </a:pathLst>
            </a:custGeom>
            <a:ln w="9525">
              <a:solidFill>
                <a:srgbClr val="8063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3554095" y="4255389"/>
            <a:ext cx="120078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90"/>
              </a:lnSpc>
              <a:spcBef>
                <a:spcPts val="100"/>
              </a:spcBef>
            </a:pPr>
            <a:r>
              <a:rPr sz="800" b="1" spc="-105" dirty="0">
                <a:latin typeface="Arial"/>
                <a:cs typeface="Arial"/>
              </a:rPr>
              <a:t>В</a:t>
            </a:r>
            <a:r>
              <a:rPr sz="800" b="1" spc="-95" dirty="0">
                <a:latin typeface="Arial"/>
                <a:cs typeface="Arial"/>
              </a:rPr>
              <a:t>н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90" dirty="0">
                <a:latin typeface="Arial"/>
                <a:cs typeface="Arial"/>
              </a:rPr>
              <a:t>д</a:t>
            </a:r>
            <a:r>
              <a:rPr sz="800" b="1" spc="-85" dirty="0">
                <a:latin typeface="Arial"/>
                <a:cs typeface="Arial"/>
              </a:rPr>
              <a:t>р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95" dirty="0">
                <a:latin typeface="Arial"/>
                <a:cs typeface="Arial"/>
              </a:rPr>
              <a:t>ни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80" dirty="0">
                <a:latin typeface="Arial"/>
                <a:cs typeface="Arial"/>
              </a:rPr>
              <a:t>с</a:t>
            </a:r>
            <a:r>
              <a:rPr sz="800" b="1" spc="-100" dirty="0">
                <a:latin typeface="Arial"/>
                <a:cs typeface="Arial"/>
              </a:rPr>
              <a:t>и</a:t>
            </a:r>
            <a:r>
              <a:rPr sz="800" b="1" spc="-90" dirty="0">
                <a:latin typeface="Arial"/>
                <a:cs typeface="Arial"/>
              </a:rPr>
              <a:t>с</a:t>
            </a:r>
            <a:r>
              <a:rPr sz="800" b="1" spc="-70" dirty="0">
                <a:latin typeface="Arial"/>
                <a:cs typeface="Arial"/>
              </a:rPr>
              <a:t>т</a:t>
            </a:r>
            <a:r>
              <a:rPr sz="800" b="1" spc="-75" dirty="0">
                <a:latin typeface="Arial"/>
                <a:cs typeface="Arial"/>
              </a:rPr>
              <a:t>е</a:t>
            </a:r>
            <a:r>
              <a:rPr sz="800" b="1" spc="-114" dirty="0">
                <a:latin typeface="Arial"/>
                <a:cs typeface="Arial"/>
              </a:rPr>
              <a:t>м</a:t>
            </a:r>
            <a:r>
              <a:rPr sz="800" b="1" spc="-95" dirty="0">
                <a:latin typeface="Arial"/>
                <a:cs typeface="Arial"/>
              </a:rPr>
              <a:t>ы</a:t>
            </a:r>
            <a:r>
              <a:rPr sz="800" b="1" spc="-70" dirty="0">
                <a:latin typeface="Arial"/>
                <a:cs typeface="Arial"/>
              </a:rPr>
              <a:t> </a:t>
            </a:r>
            <a:r>
              <a:rPr sz="800" b="1" spc="-95" dirty="0">
                <a:latin typeface="Arial"/>
                <a:cs typeface="Arial"/>
              </a:rPr>
              <a:t>по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19"/>
              </a:lnSpc>
              <a:spcBef>
                <a:spcPts val="75"/>
              </a:spcBef>
            </a:pPr>
            <a:r>
              <a:rPr sz="800" b="1" spc="-90" dirty="0">
                <a:latin typeface="Arial"/>
                <a:cs typeface="Arial"/>
              </a:rPr>
              <a:t>р</a:t>
            </a:r>
            <a:r>
              <a:rPr sz="800" b="1" spc="-80" dirty="0">
                <a:latin typeface="Arial"/>
                <a:cs typeface="Arial"/>
              </a:rPr>
              <a:t>а</a:t>
            </a:r>
            <a:r>
              <a:rPr sz="800" b="1" spc="-90" dirty="0">
                <a:latin typeface="Arial"/>
                <a:cs typeface="Arial"/>
              </a:rPr>
              <a:t>б</a:t>
            </a:r>
            <a:r>
              <a:rPr sz="800" b="1" spc="-85" dirty="0">
                <a:latin typeface="Arial"/>
                <a:cs typeface="Arial"/>
              </a:rPr>
              <a:t>о</a:t>
            </a:r>
            <a:r>
              <a:rPr sz="800" b="1" spc="-75" dirty="0">
                <a:latin typeface="Arial"/>
                <a:cs typeface="Arial"/>
              </a:rPr>
              <a:t>те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80" dirty="0">
                <a:latin typeface="Arial"/>
                <a:cs typeface="Arial"/>
              </a:rPr>
              <a:t>с</a:t>
            </a:r>
            <a:r>
              <a:rPr sz="800" b="1" spc="-6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</a:t>
            </a:r>
            <a:r>
              <a:rPr sz="800" b="1" spc="-85" dirty="0">
                <a:latin typeface="Arial"/>
                <a:cs typeface="Arial"/>
              </a:rPr>
              <a:t>ре</a:t>
            </a:r>
            <a:r>
              <a:rPr sz="800" b="1" spc="-90" dirty="0">
                <a:latin typeface="Arial"/>
                <a:cs typeface="Arial"/>
              </a:rPr>
              <a:t>дл</a:t>
            </a:r>
            <a:r>
              <a:rPr sz="800" b="1" spc="-85" dirty="0">
                <a:latin typeface="Arial"/>
                <a:cs typeface="Arial"/>
              </a:rPr>
              <a:t>о</a:t>
            </a:r>
            <a:r>
              <a:rPr sz="800" b="1" spc="-114" dirty="0">
                <a:latin typeface="Arial"/>
                <a:cs typeface="Arial"/>
              </a:rPr>
              <a:t>ж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95" dirty="0">
                <a:latin typeface="Arial"/>
                <a:cs typeface="Arial"/>
              </a:rPr>
              <a:t>н</a:t>
            </a:r>
            <a:r>
              <a:rPr sz="800" b="1" spc="-105" dirty="0">
                <a:latin typeface="Arial"/>
                <a:cs typeface="Arial"/>
              </a:rPr>
              <a:t>и</a:t>
            </a:r>
            <a:r>
              <a:rPr sz="800" b="1" spc="-95" dirty="0">
                <a:latin typeface="Arial"/>
                <a:cs typeface="Arial"/>
              </a:rPr>
              <a:t>ям</a:t>
            </a:r>
            <a:r>
              <a:rPr sz="800" b="1" spc="-90" dirty="0">
                <a:latin typeface="Arial"/>
                <a:cs typeface="Arial"/>
              </a:rPr>
              <a:t>и</a:t>
            </a:r>
            <a:r>
              <a:rPr sz="800" b="1" spc="-80" dirty="0">
                <a:latin typeface="Arial"/>
                <a:cs typeface="Arial"/>
              </a:rPr>
              <a:t> </a:t>
            </a:r>
            <a:r>
              <a:rPr sz="800" b="1" spc="-70" dirty="0">
                <a:latin typeface="Arial"/>
                <a:cs typeface="Arial"/>
              </a:rPr>
              <a:t>по  </a:t>
            </a:r>
            <a:r>
              <a:rPr sz="800" b="1" spc="-95" dirty="0">
                <a:latin typeface="Arial"/>
                <a:cs typeface="Arial"/>
              </a:rPr>
              <a:t>улучшениям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5638609" y="5121973"/>
            <a:ext cx="1352550" cy="514350"/>
            <a:chOff x="5638609" y="5121973"/>
            <a:chExt cx="1352550" cy="514350"/>
          </a:xfrm>
        </p:grpSpPr>
        <p:sp>
          <p:nvSpPr>
            <p:cNvPr id="68" name="object 68"/>
            <p:cNvSpPr/>
            <p:nvPr/>
          </p:nvSpPr>
          <p:spPr>
            <a:xfrm>
              <a:off x="5643371" y="5126735"/>
              <a:ext cx="1343025" cy="504825"/>
            </a:xfrm>
            <a:custGeom>
              <a:avLst/>
              <a:gdLst/>
              <a:ahLst/>
              <a:cxnLst/>
              <a:rect l="l" t="t" r="r" b="b"/>
              <a:pathLst>
                <a:path w="1343025" h="504825">
                  <a:moveTo>
                    <a:pt x="1258570" y="0"/>
                  </a:moveTo>
                  <a:lnTo>
                    <a:pt x="84074" y="0"/>
                  </a:lnTo>
                  <a:lnTo>
                    <a:pt x="51327" y="6600"/>
                  </a:lnTo>
                  <a:lnTo>
                    <a:pt x="24606" y="24606"/>
                  </a:lnTo>
                  <a:lnTo>
                    <a:pt x="6600" y="51327"/>
                  </a:lnTo>
                  <a:lnTo>
                    <a:pt x="0" y="84074"/>
                  </a:lnTo>
                  <a:lnTo>
                    <a:pt x="0" y="420369"/>
                  </a:lnTo>
                  <a:lnTo>
                    <a:pt x="6600" y="453094"/>
                  </a:lnTo>
                  <a:lnTo>
                    <a:pt x="24606" y="479818"/>
                  </a:lnTo>
                  <a:lnTo>
                    <a:pt x="51327" y="497836"/>
                  </a:lnTo>
                  <a:lnTo>
                    <a:pt x="84074" y="504444"/>
                  </a:lnTo>
                  <a:lnTo>
                    <a:pt x="1258570" y="504444"/>
                  </a:lnTo>
                  <a:lnTo>
                    <a:pt x="1291316" y="497836"/>
                  </a:lnTo>
                  <a:lnTo>
                    <a:pt x="1318037" y="479818"/>
                  </a:lnTo>
                  <a:lnTo>
                    <a:pt x="1336043" y="453094"/>
                  </a:lnTo>
                  <a:lnTo>
                    <a:pt x="1342644" y="420369"/>
                  </a:lnTo>
                  <a:lnTo>
                    <a:pt x="1342644" y="84074"/>
                  </a:lnTo>
                  <a:lnTo>
                    <a:pt x="1336043" y="51327"/>
                  </a:lnTo>
                  <a:lnTo>
                    <a:pt x="1318037" y="24606"/>
                  </a:lnTo>
                  <a:lnTo>
                    <a:pt x="1291316" y="6600"/>
                  </a:lnTo>
                  <a:lnTo>
                    <a:pt x="1258570" y="0"/>
                  </a:lnTo>
                  <a:close/>
                </a:path>
              </a:pathLst>
            </a:custGeom>
            <a:solidFill>
              <a:srgbClr val="D6E3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643371" y="5126735"/>
              <a:ext cx="1343025" cy="504825"/>
            </a:xfrm>
            <a:custGeom>
              <a:avLst/>
              <a:gdLst/>
              <a:ahLst/>
              <a:cxnLst/>
              <a:rect l="l" t="t" r="r" b="b"/>
              <a:pathLst>
                <a:path w="1343025" h="504825">
                  <a:moveTo>
                    <a:pt x="0" y="84074"/>
                  </a:moveTo>
                  <a:lnTo>
                    <a:pt x="6600" y="51327"/>
                  </a:lnTo>
                  <a:lnTo>
                    <a:pt x="24606" y="24606"/>
                  </a:lnTo>
                  <a:lnTo>
                    <a:pt x="51327" y="6600"/>
                  </a:lnTo>
                  <a:lnTo>
                    <a:pt x="84074" y="0"/>
                  </a:lnTo>
                  <a:lnTo>
                    <a:pt x="1258570" y="0"/>
                  </a:lnTo>
                  <a:lnTo>
                    <a:pt x="1291316" y="6600"/>
                  </a:lnTo>
                  <a:lnTo>
                    <a:pt x="1318037" y="24606"/>
                  </a:lnTo>
                  <a:lnTo>
                    <a:pt x="1336043" y="51327"/>
                  </a:lnTo>
                  <a:lnTo>
                    <a:pt x="1342644" y="84074"/>
                  </a:lnTo>
                  <a:lnTo>
                    <a:pt x="1342644" y="420369"/>
                  </a:lnTo>
                  <a:lnTo>
                    <a:pt x="1336043" y="453094"/>
                  </a:lnTo>
                  <a:lnTo>
                    <a:pt x="1318037" y="479818"/>
                  </a:lnTo>
                  <a:lnTo>
                    <a:pt x="1291316" y="497836"/>
                  </a:lnTo>
                  <a:lnTo>
                    <a:pt x="1258570" y="504444"/>
                  </a:lnTo>
                  <a:lnTo>
                    <a:pt x="84074" y="504444"/>
                  </a:lnTo>
                  <a:lnTo>
                    <a:pt x="51327" y="497836"/>
                  </a:lnTo>
                  <a:lnTo>
                    <a:pt x="24606" y="479818"/>
                  </a:lnTo>
                  <a:lnTo>
                    <a:pt x="6600" y="453094"/>
                  </a:lnTo>
                  <a:lnTo>
                    <a:pt x="0" y="420369"/>
                  </a:lnTo>
                  <a:lnTo>
                    <a:pt x="0" y="84074"/>
                  </a:lnTo>
                  <a:close/>
                </a:path>
              </a:pathLst>
            </a:custGeom>
            <a:ln w="9525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5795009" y="5094223"/>
            <a:ext cx="1038860" cy="45910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245"/>
              </a:spcBef>
            </a:pPr>
            <a:r>
              <a:rPr sz="800" b="1" spc="-110" dirty="0">
                <a:latin typeface="Arial"/>
                <a:cs typeface="Arial"/>
              </a:rPr>
              <a:t>О</a:t>
            </a:r>
            <a:r>
              <a:rPr sz="800" b="1" spc="-90" dirty="0">
                <a:latin typeface="Arial"/>
                <a:cs typeface="Arial"/>
              </a:rPr>
              <a:t>б</a:t>
            </a:r>
            <a:r>
              <a:rPr sz="800" b="1" spc="-75" dirty="0">
                <a:latin typeface="Arial"/>
                <a:cs typeface="Arial"/>
              </a:rPr>
              <a:t>у</a:t>
            </a:r>
            <a:r>
              <a:rPr sz="800" b="1" spc="-90" dirty="0">
                <a:latin typeface="Arial"/>
                <a:cs typeface="Arial"/>
              </a:rPr>
              <a:t>ч</a:t>
            </a:r>
            <a:r>
              <a:rPr sz="800" b="1" spc="-75" dirty="0">
                <a:latin typeface="Arial"/>
                <a:cs typeface="Arial"/>
              </a:rPr>
              <a:t>е</a:t>
            </a:r>
            <a:r>
              <a:rPr sz="800" b="1" spc="-95" dirty="0">
                <a:latin typeface="Arial"/>
                <a:cs typeface="Arial"/>
              </a:rPr>
              <a:t>н</a:t>
            </a:r>
            <a:r>
              <a:rPr sz="800" b="1" spc="-105" dirty="0">
                <a:latin typeface="Arial"/>
                <a:cs typeface="Arial"/>
              </a:rPr>
              <a:t>и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75" dirty="0">
                <a:latin typeface="Arial"/>
                <a:cs typeface="Arial"/>
              </a:rPr>
              <a:t> </a:t>
            </a:r>
            <a:r>
              <a:rPr sz="800" b="1" spc="-80" dirty="0">
                <a:latin typeface="Arial"/>
                <a:cs typeface="Arial"/>
              </a:rPr>
              <a:t>у</a:t>
            </a:r>
            <a:r>
              <a:rPr sz="800" b="1" spc="-90" dirty="0">
                <a:latin typeface="Arial"/>
                <a:cs typeface="Arial"/>
              </a:rPr>
              <a:t>ч</a:t>
            </a:r>
            <a:r>
              <a:rPr sz="800" b="1" spc="-75" dirty="0">
                <a:latin typeface="Arial"/>
                <a:cs typeface="Arial"/>
              </a:rPr>
              <a:t>а</a:t>
            </a:r>
            <a:r>
              <a:rPr sz="800" b="1" spc="-80" dirty="0">
                <a:latin typeface="Arial"/>
                <a:cs typeface="Arial"/>
              </a:rPr>
              <a:t>с</a:t>
            </a:r>
            <a:r>
              <a:rPr sz="800" b="1" spc="-85" dirty="0">
                <a:latin typeface="Arial"/>
                <a:cs typeface="Arial"/>
              </a:rPr>
              <a:t>тни</a:t>
            </a:r>
            <a:r>
              <a:rPr sz="800" b="1" spc="-80" dirty="0">
                <a:latin typeface="Arial"/>
                <a:cs typeface="Arial"/>
              </a:rPr>
              <a:t>к</a:t>
            </a:r>
            <a:r>
              <a:rPr sz="800" b="1" spc="-100" dirty="0">
                <a:latin typeface="Arial"/>
                <a:cs typeface="Arial"/>
              </a:rPr>
              <a:t>о</a:t>
            </a:r>
            <a:r>
              <a:rPr sz="800" b="1" spc="-55" dirty="0">
                <a:latin typeface="Arial"/>
                <a:cs typeface="Arial"/>
              </a:rPr>
              <a:t>в  (</a:t>
            </a:r>
            <a:r>
              <a:rPr sz="800" b="1" spc="-95" dirty="0">
                <a:latin typeface="Arial"/>
                <a:cs typeface="Arial"/>
              </a:rPr>
              <a:t>чл</a:t>
            </a:r>
            <a:r>
              <a:rPr sz="800" b="1" spc="-75" dirty="0">
                <a:latin typeface="Arial"/>
                <a:cs typeface="Arial"/>
              </a:rPr>
              <a:t>е</a:t>
            </a:r>
            <a:r>
              <a:rPr sz="800" b="1" spc="-90" dirty="0">
                <a:latin typeface="Arial"/>
                <a:cs typeface="Arial"/>
              </a:rPr>
              <a:t>нов</a:t>
            </a:r>
            <a:r>
              <a:rPr sz="800" b="1" spc="-80" dirty="0">
                <a:latin typeface="Arial"/>
                <a:cs typeface="Arial"/>
              </a:rPr>
              <a:t> </a:t>
            </a:r>
            <a:r>
              <a:rPr sz="800" b="1" spc="-95" dirty="0">
                <a:latin typeface="Arial"/>
                <a:cs typeface="Arial"/>
              </a:rPr>
              <a:t>Р</a:t>
            </a:r>
            <a:r>
              <a:rPr sz="800" b="1" spc="-75" dirty="0">
                <a:latin typeface="Arial"/>
                <a:cs typeface="Arial"/>
              </a:rPr>
              <a:t>Г</a:t>
            </a:r>
            <a:r>
              <a:rPr sz="800" b="1" spc="-40" dirty="0">
                <a:latin typeface="Arial"/>
                <a:cs typeface="Arial"/>
              </a:rPr>
              <a:t>)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про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85" dirty="0">
                <a:latin typeface="Arial"/>
                <a:cs typeface="Arial"/>
              </a:rPr>
              <a:t>к</a:t>
            </a:r>
            <a:r>
              <a:rPr sz="800" b="1" spc="-80" dirty="0">
                <a:latin typeface="Arial"/>
                <a:cs typeface="Arial"/>
              </a:rPr>
              <a:t>то</a:t>
            </a:r>
            <a:r>
              <a:rPr sz="800" b="1" spc="-90" dirty="0">
                <a:latin typeface="Arial"/>
                <a:cs typeface="Arial"/>
              </a:rPr>
              <a:t>в</a:t>
            </a:r>
            <a:r>
              <a:rPr sz="800" b="1" spc="-65" dirty="0">
                <a:latin typeface="Arial"/>
                <a:cs typeface="Arial"/>
              </a:rPr>
              <a:t> </a:t>
            </a:r>
            <a:r>
              <a:rPr sz="800" b="1" spc="-70" dirty="0">
                <a:latin typeface="Arial"/>
                <a:cs typeface="Arial"/>
              </a:rPr>
              <a:t>по  </a:t>
            </a:r>
            <a:r>
              <a:rPr sz="800" b="1" spc="-90" dirty="0">
                <a:latin typeface="Arial"/>
                <a:cs typeface="Arial"/>
              </a:rPr>
              <a:t>опти</a:t>
            </a:r>
            <a:r>
              <a:rPr sz="800" b="1" spc="-105" dirty="0">
                <a:latin typeface="Arial"/>
                <a:cs typeface="Arial"/>
              </a:rPr>
              <a:t>м</a:t>
            </a:r>
            <a:r>
              <a:rPr sz="800" b="1" spc="-90" dirty="0">
                <a:latin typeface="Arial"/>
                <a:cs typeface="Arial"/>
              </a:rPr>
              <a:t>и</a:t>
            </a:r>
            <a:r>
              <a:rPr sz="800" b="1" spc="-75" dirty="0">
                <a:latin typeface="Arial"/>
                <a:cs typeface="Arial"/>
              </a:rPr>
              <a:t>з</a:t>
            </a:r>
            <a:r>
              <a:rPr sz="800" b="1" spc="-80" dirty="0">
                <a:latin typeface="Arial"/>
                <a:cs typeface="Arial"/>
              </a:rPr>
              <a:t>а</a:t>
            </a:r>
            <a:r>
              <a:rPr sz="800" b="1" spc="-90" dirty="0">
                <a:latin typeface="Arial"/>
                <a:cs typeface="Arial"/>
              </a:rPr>
              <a:t>ц</a:t>
            </a:r>
            <a:r>
              <a:rPr sz="800" b="1" spc="-100" dirty="0">
                <a:latin typeface="Arial"/>
                <a:cs typeface="Arial"/>
              </a:rPr>
              <a:t>и</a:t>
            </a:r>
            <a:r>
              <a:rPr sz="800" b="1" spc="-90" dirty="0">
                <a:latin typeface="Arial"/>
                <a:cs typeface="Arial"/>
              </a:rPr>
              <a:t>и</a:t>
            </a:r>
            <a:r>
              <a:rPr sz="800" b="1" spc="-5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по</a:t>
            </a:r>
            <a:r>
              <a:rPr sz="800" b="1" spc="-80" dirty="0">
                <a:latin typeface="Arial"/>
                <a:cs typeface="Arial"/>
              </a:rPr>
              <a:t>то</a:t>
            </a:r>
            <a:r>
              <a:rPr sz="800" b="1" spc="-85" dirty="0">
                <a:latin typeface="Arial"/>
                <a:cs typeface="Arial"/>
              </a:rPr>
              <a:t>к</a:t>
            </a:r>
            <a:r>
              <a:rPr sz="800" b="1" spc="-100" dirty="0">
                <a:latin typeface="Arial"/>
                <a:cs typeface="Arial"/>
              </a:rPr>
              <a:t>о</a:t>
            </a:r>
            <a:r>
              <a:rPr sz="800" b="1" spc="-90" dirty="0">
                <a:latin typeface="Arial"/>
                <a:cs typeface="Arial"/>
              </a:rPr>
              <a:t>в</a:t>
            </a:r>
            <a:r>
              <a:rPr sz="800" b="1" spc="-40" dirty="0">
                <a:latin typeface="Arial"/>
                <a:cs typeface="Arial"/>
              </a:rPr>
              <a:t>/  </a:t>
            </a:r>
            <a:r>
              <a:rPr sz="800" b="1" spc="-90" dirty="0">
                <a:latin typeface="Arial"/>
                <a:cs typeface="Arial"/>
              </a:rPr>
              <a:t>процессов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1625917" y="5478589"/>
            <a:ext cx="3166110" cy="226060"/>
            <a:chOff x="1625917" y="5478589"/>
            <a:chExt cx="3166110" cy="226060"/>
          </a:xfrm>
        </p:grpSpPr>
        <p:sp>
          <p:nvSpPr>
            <p:cNvPr id="72" name="object 72"/>
            <p:cNvSpPr/>
            <p:nvPr/>
          </p:nvSpPr>
          <p:spPr>
            <a:xfrm>
              <a:off x="1630679" y="5483352"/>
              <a:ext cx="3156585" cy="216535"/>
            </a:xfrm>
            <a:custGeom>
              <a:avLst/>
              <a:gdLst/>
              <a:ahLst/>
              <a:cxnLst/>
              <a:rect l="l" t="t" r="r" b="b"/>
              <a:pathLst>
                <a:path w="3156585" h="216535">
                  <a:moveTo>
                    <a:pt x="3120135" y="0"/>
                  </a:moveTo>
                  <a:lnTo>
                    <a:pt x="36068" y="0"/>
                  </a:lnTo>
                  <a:lnTo>
                    <a:pt x="22020" y="2831"/>
                  </a:lnTo>
                  <a:lnTo>
                    <a:pt x="10556" y="10556"/>
                  </a:lnTo>
                  <a:lnTo>
                    <a:pt x="2831" y="22020"/>
                  </a:lnTo>
                  <a:lnTo>
                    <a:pt x="0" y="36068"/>
                  </a:lnTo>
                  <a:lnTo>
                    <a:pt x="0" y="180340"/>
                  </a:lnTo>
                  <a:lnTo>
                    <a:pt x="2831" y="194376"/>
                  </a:lnTo>
                  <a:lnTo>
                    <a:pt x="10556" y="205841"/>
                  </a:lnTo>
                  <a:lnTo>
                    <a:pt x="22020" y="213572"/>
                  </a:lnTo>
                  <a:lnTo>
                    <a:pt x="36068" y="216408"/>
                  </a:lnTo>
                  <a:lnTo>
                    <a:pt x="3120135" y="216408"/>
                  </a:lnTo>
                  <a:lnTo>
                    <a:pt x="3134183" y="213572"/>
                  </a:lnTo>
                  <a:lnTo>
                    <a:pt x="3145647" y="205841"/>
                  </a:lnTo>
                  <a:lnTo>
                    <a:pt x="3153372" y="194376"/>
                  </a:lnTo>
                  <a:lnTo>
                    <a:pt x="3156204" y="180340"/>
                  </a:lnTo>
                  <a:lnTo>
                    <a:pt x="3156204" y="36068"/>
                  </a:lnTo>
                  <a:lnTo>
                    <a:pt x="3153372" y="22020"/>
                  </a:lnTo>
                  <a:lnTo>
                    <a:pt x="3145647" y="10556"/>
                  </a:lnTo>
                  <a:lnTo>
                    <a:pt x="3134183" y="2831"/>
                  </a:lnTo>
                  <a:lnTo>
                    <a:pt x="3120135" y="0"/>
                  </a:lnTo>
                  <a:close/>
                </a:path>
              </a:pathLst>
            </a:custGeom>
            <a:solidFill>
              <a:srgbClr val="D6E3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630679" y="5483352"/>
              <a:ext cx="3156585" cy="216535"/>
            </a:xfrm>
            <a:custGeom>
              <a:avLst/>
              <a:gdLst/>
              <a:ahLst/>
              <a:cxnLst/>
              <a:rect l="l" t="t" r="r" b="b"/>
              <a:pathLst>
                <a:path w="3156585" h="216535">
                  <a:moveTo>
                    <a:pt x="0" y="36068"/>
                  </a:moveTo>
                  <a:lnTo>
                    <a:pt x="2831" y="22020"/>
                  </a:lnTo>
                  <a:lnTo>
                    <a:pt x="10556" y="10556"/>
                  </a:lnTo>
                  <a:lnTo>
                    <a:pt x="22020" y="2831"/>
                  </a:lnTo>
                  <a:lnTo>
                    <a:pt x="36068" y="0"/>
                  </a:lnTo>
                  <a:lnTo>
                    <a:pt x="3120135" y="0"/>
                  </a:lnTo>
                  <a:lnTo>
                    <a:pt x="3134183" y="2831"/>
                  </a:lnTo>
                  <a:lnTo>
                    <a:pt x="3145647" y="10556"/>
                  </a:lnTo>
                  <a:lnTo>
                    <a:pt x="3153372" y="22020"/>
                  </a:lnTo>
                  <a:lnTo>
                    <a:pt x="3156204" y="36068"/>
                  </a:lnTo>
                  <a:lnTo>
                    <a:pt x="3156204" y="180340"/>
                  </a:lnTo>
                  <a:lnTo>
                    <a:pt x="3153372" y="194376"/>
                  </a:lnTo>
                  <a:lnTo>
                    <a:pt x="3145647" y="205841"/>
                  </a:lnTo>
                  <a:lnTo>
                    <a:pt x="3134183" y="213572"/>
                  </a:lnTo>
                  <a:lnTo>
                    <a:pt x="3120135" y="216408"/>
                  </a:lnTo>
                  <a:lnTo>
                    <a:pt x="36068" y="216408"/>
                  </a:lnTo>
                  <a:lnTo>
                    <a:pt x="22020" y="213572"/>
                  </a:lnTo>
                  <a:lnTo>
                    <a:pt x="10556" y="205841"/>
                  </a:lnTo>
                  <a:lnTo>
                    <a:pt x="2831" y="194376"/>
                  </a:lnTo>
                  <a:lnTo>
                    <a:pt x="0" y="180340"/>
                  </a:lnTo>
                  <a:lnTo>
                    <a:pt x="0" y="36068"/>
                  </a:lnTo>
                  <a:close/>
                </a:path>
              </a:pathLst>
            </a:custGeom>
            <a:ln w="9525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1749679" y="5505094"/>
            <a:ext cx="165227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105" dirty="0">
                <a:latin typeface="Arial"/>
                <a:cs typeface="Arial"/>
              </a:rPr>
              <a:t>Об</a:t>
            </a:r>
            <a:r>
              <a:rPr sz="800" b="1" spc="-80" dirty="0">
                <a:latin typeface="Arial"/>
                <a:cs typeface="Arial"/>
              </a:rPr>
              <a:t>у</a:t>
            </a:r>
            <a:r>
              <a:rPr sz="800" b="1" spc="-90" dirty="0">
                <a:latin typeface="Arial"/>
                <a:cs typeface="Arial"/>
              </a:rPr>
              <a:t>ч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90" dirty="0">
                <a:latin typeface="Arial"/>
                <a:cs typeface="Arial"/>
              </a:rPr>
              <a:t>н</a:t>
            </a:r>
            <a:r>
              <a:rPr sz="800" b="1" spc="-105" dirty="0">
                <a:latin typeface="Arial"/>
                <a:cs typeface="Arial"/>
              </a:rPr>
              <a:t>и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75" dirty="0">
                <a:latin typeface="Arial"/>
                <a:cs typeface="Arial"/>
              </a:rPr>
              <a:t> </a:t>
            </a:r>
            <a:r>
              <a:rPr sz="800" b="1" spc="-85" dirty="0">
                <a:latin typeface="Arial"/>
                <a:cs typeface="Arial"/>
              </a:rPr>
              <a:t>р</a:t>
            </a:r>
            <a:r>
              <a:rPr sz="800" b="1" spc="-80" dirty="0">
                <a:latin typeface="Arial"/>
                <a:cs typeface="Arial"/>
              </a:rPr>
              <a:t>ук</a:t>
            </a:r>
            <a:r>
              <a:rPr sz="800" b="1" spc="-85" dirty="0">
                <a:latin typeface="Arial"/>
                <a:cs typeface="Arial"/>
              </a:rPr>
              <a:t>о</a:t>
            </a:r>
            <a:r>
              <a:rPr sz="800" b="1" spc="-90" dirty="0">
                <a:latin typeface="Arial"/>
                <a:cs typeface="Arial"/>
              </a:rPr>
              <a:t>во</a:t>
            </a:r>
            <a:r>
              <a:rPr sz="800" b="1" spc="-105" dirty="0">
                <a:latin typeface="Arial"/>
                <a:cs typeface="Arial"/>
              </a:rPr>
              <a:t>д</a:t>
            </a:r>
            <a:r>
              <a:rPr sz="800" b="1" spc="-80" dirty="0">
                <a:latin typeface="Arial"/>
                <a:cs typeface="Arial"/>
              </a:rPr>
              <a:t>ит</a:t>
            </a:r>
            <a:r>
              <a:rPr sz="800" b="1" spc="-90" dirty="0">
                <a:latin typeface="Arial"/>
                <a:cs typeface="Arial"/>
              </a:rPr>
              <a:t>е</a:t>
            </a:r>
            <a:r>
              <a:rPr sz="800" b="1" spc="-105" dirty="0">
                <a:latin typeface="Arial"/>
                <a:cs typeface="Arial"/>
              </a:rPr>
              <a:t>л</a:t>
            </a:r>
            <a:r>
              <a:rPr sz="800" b="1" spc="-90" dirty="0">
                <a:latin typeface="Arial"/>
                <a:cs typeface="Arial"/>
              </a:rPr>
              <a:t>ей</a:t>
            </a:r>
            <a:r>
              <a:rPr sz="800" b="1" spc="-7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</a:t>
            </a:r>
            <a:r>
              <a:rPr sz="800" b="1" spc="-85" dirty="0">
                <a:latin typeface="Arial"/>
                <a:cs typeface="Arial"/>
              </a:rPr>
              <a:t>р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90" dirty="0">
                <a:latin typeface="Arial"/>
                <a:cs typeface="Arial"/>
              </a:rPr>
              <a:t>дп</a:t>
            </a:r>
            <a:r>
              <a:rPr sz="800" b="1" spc="-85" dirty="0">
                <a:latin typeface="Arial"/>
                <a:cs typeface="Arial"/>
              </a:rPr>
              <a:t>риятия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3433381" y="5893117"/>
            <a:ext cx="1358265" cy="503555"/>
            <a:chOff x="3433381" y="5893117"/>
            <a:chExt cx="1358265" cy="503555"/>
          </a:xfrm>
        </p:grpSpPr>
        <p:sp>
          <p:nvSpPr>
            <p:cNvPr id="76" name="object 76"/>
            <p:cNvSpPr/>
            <p:nvPr/>
          </p:nvSpPr>
          <p:spPr>
            <a:xfrm>
              <a:off x="3438144" y="5897879"/>
              <a:ext cx="1348740" cy="494030"/>
            </a:xfrm>
            <a:custGeom>
              <a:avLst/>
              <a:gdLst/>
              <a:ahLst/>
              <a:cxnLst/>
              <a:rect l="l" t="t" r="r" b="b"/>
              <a:pathLst>
                <a:path w="1348739" h="494029">
                  <a:moveTo>
                    <a:pt x="1266443" y="0"/>
                  </a:moveTo>
                  <a:lnTo>
                    <a:pt x="82295" y="0"/>
                  </a:lnTo>
                  <a:lnTo>
                    <a:pt x="50256" y="6466"/>
                  </a:lnTo>
                  <a:lnTo>
                    <a:pt x="24098" y="24103"/>
                  </a:lnTo>
                  <a:lnTo>
                    <a:pt x="6465" y="50261"/>
                  </a:lnTo>
                  <a:lnTo>
                    <a:pt x="0" y="82296"/>
                  </a:lnTo>
                  <a:lnTo>
                    <a:pt x="0" y="411480"/>
                  </a:lnTo>
                  <a:lnTo>
                    <a:pt x="6465" y="443514"/>
                  </a:lnTo>
                  <a:lnTo>
                    <a:pt x="24098" y="469672"/>
                  </a:lnTo>
                  <a:lnTo>
                    <a:pt x="50256" y="487309"/>
                  </a:lnTo>
                  <a:lnTo>
                    <a:pt x="82295" y="493776"/>
                  </a:lnTo>
                  <a:lnTo>
                    <a:pt x="1266443" y="493776"/>
                  </a:lnTo>
                  <a:lnTo>
                    <a:pt x="1298483" y="487309"/>
                  </a:lnTo>
                  <a:lnTo>
                    <a:pt x="1324641" y="469672"/>
                  </a:lnTo>
                  <a:lnTo>
                    <a:pt x="1342274" y="443514"/>
                  </a:lnTo>
                  <a:lnTo>
                    <a:pt x="1348739" y="411480"/>
                  </a:lnTo>
                  <a:lnTo>
                    <a:pt x="1348739" y="82296"/>
                  </a:lnTo>
                  <a:lnTo>
                    <a:pt x="1342274" y="50261"/>
                  </a:lnTo>
                  <a:lnTo>
                    <a:pt x="1324641" y="24103"/>
                  </a:lnTo>
                  <a:lnTo>
                    <a:pt x="1298483" y="6466"/>
                  </a:lnTo>
                  <a:lnTo>
                    <a:pt x="1266443" y="0"/>
                  </a:lnTo>
                  <a:close/>
                </a:path>
              </a:pathLst>
            </a:custGeom>
            <a:solidFill>
              <a:srgbClr val="F9C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438144" y="5897879"/>
              <a:ext cx="1348740" cy="494030"/>
            </a:xfrm>
            <a:custGeom>
              <a:avLst/>
              <a:gdLst/>
              <a:ahLst/>
              <a:cxnLst/>
              <a:rect l="l" t="t" r="r" b="b"/>
              <a:pathLst>
                <a:path w="1348739" h="494029">
                  <a:moveTo>
                    <a:pt x="0" y="82296"/>
                  </a:moveTo>
                  <a:lnTo>
                    <a:pt x="6465" y="50261"/>
                  </a:lnTo>
                  <a:lnTo>
                    <a:pt x="24098" y="24103"/>
                  </a:lnTo>
                  <a:lnTo>
                    <a:pt x="50256" y="6466"/>
                  </a:lnTo>
                  <a:lnTo>
                    <a:pt x="82295" y="0"/>
                  </a:lnTo>
                  <a:lnTo>
                    <a:pt x="1266443" y="0"/>
                  </a:lnTo>
                  <a:lnTo>
                    <a:pt x="1298483" y="6466"/>
                  </a:lnTo>
                  <a:lnTo>
                    <a:pt x="1324641" y="24103"/>
                  </a:lnTo>
                  <a:lnTo>
                    <a:pt x="1342274" y="50261"/>
                  </a:lnTo>
                  <a:lnTo>
                    <a:pt x="1348739" y="82296"/>
                  </a:lnTo>
                  <a:lnTo>
                    <a:pt x="1348739" y="411480"/>
                  </a:lnTo>
                  <a:lnTo>
                    <a:pt x="1342274" y="443514"/>
                  </a:lnTo>
                  <a:lnTo>
                    <a:pt x="1324641" y="469672"/>
                  </a:lnTo>
                  <a:lnTo>
                    <a:pt x="1298483" y="487309"/>
                  </a:lnTo>
                  <a:lnTo>
                    <a:pt x="1266443" y="493776"/>
                  </a:lnTo>
                  <a:lnTo>
                    <a:pt x="82295" y="493776"/>
                  </a:lnTo>
                  <a:lnTo>
                    <a:pt x="50256" y="487309"/>
                  </a:lnTo>
                  <a:lnTo>
                    <a:pt x="24098" y="469672"/>
                  </a:lnTo>
                  <a:lnTo>
                    <a:pt x="6465" y="443514"/>
                  </a:lnTo>
                  <a:lnTo>
                    <a:pt x="0" y="411480"/>
                  </a:lnTo>
                  <a:lnTo>
                    <a:pt x="0" y="82296"/>
                  </a:lnTo>
                  <a:close/>
                </a:path>
              </a:pathLst>
            </a:custGeom>
            <a:ln w="952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3483102" y="5926937"/>
            <a:ext cx="116903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90"/>
              </a:lnSpc>
              <a:spcBef>
                <a:spcPts val="100"/>
              </a:spcBef>
            </a:pPr>
            <a:r>
              <a:rPr sz="800" b="1" spc="-105" dirty="0">
                <a:latin typeface="Arial"/>
                <a:cs typeface="Arial"/>
              </a:rPr>
              <a:t>В</a:t>
            </a:r>
            <a:r>
              <a:rPr sz="800" b="1" spc="-95" dirty="0">
                <a:latin typeface="Arial"/>
                <a:cs typeface="Arial"/>
              </a:rPr>
              <a:t>н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90" dirty="0">
                <a:latin typeface="Arial"/>
                <a:cs typeface="Arial"/>
              </a:rPr>
              <a:t>д</a:t>
            </a:r>
            <a:r>
              <a:rPr sz="800" b="1" spc="-85" dirty="0">
                <a:latin typeface="Arial"/>
                <a:cs typeface="Arial"/>
              </a:rPr>
              <a:t>р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95" dirty="0">
                <a:latin typeface="Arial"/>
                <a:cs typeface="Arial"/>
              </a:rPr>
              <a:t>ни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80" dirty="0">
                <a:latin typeface="Arial"/>
                <a:cs typeface="Arial"/>
              </a:rPr>
              <a:t>ти</a:t>
            </a:r>
            <a:r>
              <a:rPr sz="800" b="1" spc="-90" dirty="0">
                <a:latin typeface="Arial"/>
                <a:cs typeface="Arial"/>
              </a:rPr>
              <a:t>по</a:t>
            </a:r>
            <a:r>
              <a:rPr sz="800" b="1" spc="-100" dirty="0">
                <a:latin typeface="Arial"/>
                <a:cs typeface="Arial"/>
              </a:rPr>
              <a:t>в</a:t>
            </a:r>
            <a:r>
              <a:rPr sz="800" b="1" spc="-90" dirty="0">
                <a:latin typeface="Arial"/>
                <a:cs typeface="Arial"/>
              </a:rPr>
              <a:t>ых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19"/>
              </a:lnSpc>
              <a:spcBef>
                <a:spcPts val="75"/>
              </a:spcBef>
            </a:pPr>
            <a:r>
              <a:rPr sz="800" b="1" spc="-90" dirty="0">
                <a:latin typeface="Arial"/>
                <a:cs typeface="Arial"/>
              </a:rPr>
              <a:t>и</a:t>
            </a:r>
            <a:r>
              <a:rPr sz="800" b="1" spc="-95" dirty="0">
                <a:latin typeface="Arial"/>
                <a:cs typeface="Arial"/>
              </a:rPr>
              <a:t>н</a:t>
            </a:r>
            <a:r>
              <a:rPr sz="800" b="1" spc="-80" dirty="0">
                <a:latin typeface="Arial"/>
                <a:cs typeface="Arial"/>
              </a:rPr>
              <a:t>стру</a:t>
            </a:r>
            <a:r>
              <a:rPr sz="800" b="1" spc="-105" dirty="0">
                <a:latin typeface="Arial"/>
                <a:cs typeface="Arial"/>
              </a:rPr>
              <a:t>м</a:t>
            </a:r>
            <a:r>
              <a:rPr sz="800" b="1" spc="-90" dirty="0">
                <a:latin typeface="Arial"/>
                <a:cs typeface="Arial"/>
              </a:rPr>
              <a:t>е</a:t>
            </a:r>
            <a:r>
              <a:rPr sz="800" b="1" spc="-85" dirty="0">
                <a:latin typeface="Arial"/>
                <a:cs typeface="Arial"/>
              </a:rPr>
              <a:t>нт</a:t>
            </a:r>
            <a:r>
              <a:rPr sz="800" b="1" spc="-90" dirty="0">
                <a:latin typeface="Arial"/>
                <a:cs typeface="Arial"/>
              </a:rPr>
              <a:t>ов</a:t>
            </a:r>
            <a:r>
              <a:rPr sz="800" b="1" spc="-55" dirty="0">
                <a:latin typeface="Arial"/>
                <a:cs typeface="Arial"/>
              </a:rPr>
              <a:t> </a:t>
            </a:r>
            <a:r>
              <a:rPr sz="800" b="1" spc="-105" dirty="0">
                <a:latin typeface="Arial"/>
                <a:cs typeface="Arial"/>
              </a:rPr>
              <a:t>м</a:t>
            </a:r>
            <a:r>
              <a:rPr sz="800" b="1" spc="-80" dirty="0">
                <a:latin typeface="Arial"/>
                <a:cs typeface="Arial"/>
              </a:rPr>
              <a:t>от</a:t>
            </a:r>
            <a:r>
              <a:rPr sz="800" b="1" spc="-100" dirty="0">
                <a:latin typeface="Arial"/>
                <a:cs typeface="Arial"/>
              </a:rPr>
              <a:t>и</a:t>
            </a:r>
            <a:r>
              <a:rPr sz="800" b="1" spc="-90" dirty="0">
                <a:latin typeface="Arial"/>
                <a:cs typeface="Arial"/>
              </a:rPr>
              <a:t>ва</a:t>
            </a:r>
            <a:r>
              <a:rPr sz="800" b="1" spc="-100" dirty="0">
                <a:latin typeface="Arial"/>
                <a:cs typeface="Arial"/>
              </a:rPr>
              <a:t>ц</a:t>
            </a:r>
            <a:r>
              <a:rPr sz="800" b="1" spc="-90" dirty="0">
                <a:latin typeface="Arial"/>
                <a:cs typeface="Arial"/>
              </a:rPr>
              <a:t>ии</a:t>
            </a:r>
            <a:r>
              <a:rPr sz="800" b="1" spc="-55" dirty="0">
                <a:latin typeface="Arial"/>
                <a:cs typeface="Arial"/>
              </a:rPr>
              <a:t> </a:t>
            </a:r>
            <a:r>
              <a:rPr sz="800" b="1" spc="-65" dirty="0">
                <a:latin typeface="Arial"/>
                <a:cs typeface="Arial"/>
              </a:rPr>
              <a:t>и  в</a:t>
            </a:r>
            <a:r>
              <a:rPr sz="800" b="1" spc="-90" dirty="0">
                <a:latin typeface="Arial"/>
                <a:cs typeface="Arial"/>
              </a:rPr>
              <a:t>овл</a:t>
            </a:r>
            <a:r>
              <a:rPr sz="800" b="1" spc="-75" dirty="0">
                <a:latin typeface="Arial"/>
                <a:cs typeface="Arial"/>
              </a:rPr>
              <a:t>е</a:t>
            </a:r>
            <a:r>
              <a:rPr sz="800" b="1" spc="-100" dirty="0">
                <a:latin typeface="Arial"/>
                <a:cs typeface="Arial"/>
              </a:rPr>
              <a:t>ч</a:t>
            </a:r>
            <a:r>
              <a:rPr sz="800" b="1" spc="-90" dirty="0">
                <a:latin typeface="Arial"/>
                <a:cs typeface="Arial"/>
              </a:rPr>
              <a:t>е</a:t>
            </a:r>
            <a:r>
              <a:rPr sz="800" b="1" spc="-95" dirty="0">
                <a:latin typeface="Arial"/>
                <a:cs typeface="Arial"/>
              </a:rPr>
              <a:t>ни</a:t>
            </a:r>
            <a:r>
              <a:rPr sz="800" b="1" spc="-85" dirty="0">
                <a:latin typeface="Arial"/>
                <a:cs typeface="Arial"/>
              </a:rPr>
              <a:t>я</a:t>
            </a:r>
            <a:r>
              <a:rPr sz="800" b="1" spc="-70" dirty="0">
                <a:latin typeface="Arial"/>
                <a:cs typeface="Arial"/>
              </a:rPr>
              <a:t> </a:t>
            </a:r>
            <a:r>
              <a:rPr sz="800" b="1" spc="-80" dirty="0">
                <a:latin typeface="Arial"/>
                <a:cs typeface="Arial"/>
              </a:rPr>
              <a:t>с</a:t>
            </a:r>
            <a:r>
              <a:rPr sz="800" b="1" spc="-90" dirty="0">
                <a:latin typeface="Arial"/>
                <a:cs typeface="Arial"/>
              </a:rPr>
              <a:t>о</a:t>
            </a:r>
            <a:r>
              <a:rPr sz="800" b="1" spc="-80" dirty="0">
                <a:latin typeface="Arial"/>
                <a:cs typeface="Arial"/>
              </a:rPr>
              <a:t>тру</a:t>
            </a:r>
            <a:r>
              <a:rPr sz="800" b="1" spc="-105" dirty="0">
                <a:latin typeface="Arial"/>
                <a:cs typeface="Arial"/>
              </a:rPr>
              <a:t>д</a:t>
            </a:r>
            <a:r>
              <a:rPr sz="800" b="1" spc="-90" dirty="0">
                <a:latin typeface="Arial"/>
                <a:cs typeface="Arial"/>
              </a:rPr>
              <a:t>ник</a:t>
            </a:r>
            <a:r>
              <a:rPr sz="800" b="1" spc="-100" dirty="0">
                <a:latin typeface="Arial"/>
                <a:cs typeface="Arial"/>
              </a:rPr>
              <a:t>о</a:t>
            </a:r>
            <a:r>
              <a:rPr sz="800" b="1" spc="-90" dirty="0">
                <a:latin typeface="Arial"/>
                <a:cs typeface="Arial"/>
              </a:rPr>
              <a:t>в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5672137" y="5740717"/>
            <a:ext cx="1312545" cy="355600"/>
            <a:chOff x="5672137" y="5740717"/>
            <a:chExt cx="1312545" cy="355600"/>
          </a:xfrm>
        </p:grpSpPr>
        <p:sp>
          <p:nvSpPr>
            <p:cNvPr id="80" name="object 80"/>
            <p:cNvSpPr/>
            <p:nvPr/>
          </p:nvSpPr>
          <p:spPr>
            <a:xfrm>
              <a:off x="5676900" y="5745479"/>
              <a:ext cx="1303020" cy="346075"/>
            </a:xfrm>
            <a:custGeom>
              <a:avLst/>
              <a:gdLst/>
              <a:ahLst/>
              <a:cxnLst/>
              <a:rect l="l" t="t" r="r" b="b"/>
              <a:pathLst>
                <a:path w="1303020" h="346075">
                  <a:moveTo>
                    <a:pt x="1245361" y="0"/>
                  </a:moveTo>
                  <a:lnTo>
                    <a:pt x="57658" y="0"/>
                  </a:lnTo>
                  <a:lnTo>
                    <a:pt x="35200" y="4531"/>
                  </a:lnTo>
                  <a:lnTo>
                    <a:pt x="16875" y="16889"/>
                  </a:lnTo>
                  <a:lnTo>
                    <a:pt x="4526" y="35216"/>
                  </a:lnTo>
                  <a:lnTo>
                    <a:pt x="0" y="57658"/>
                  </a:lnTo>
                  <a:lnTo>
                    <a:pt x="0" y="288290"/>
                  </a:lnTo>
                  <a:lnTo>
                    <a:pt x="4526" y="310731"/>
                  </a:lnTo>
                  <a:lnTo>
                    <a:pt x="16875" y="329058"/>
                  </a:lnTo>
                  <a:lnTo>
                    <a:pt x="35200" y="341416"/>
                  </a:lnTo>
                  <a:lnTo>
                    <a:pt x="57658" y="345948"/>
                  </a:lnTo>
                  <a:lnTo>
                    <a:pt x="1245361" y="345948"/>
                  </a:lnTo>
                  <a:lnTo>
                    <a:pt x="1267819" y="341416"/>
                  </a:lnTo>
                  <a:lnTo>
                    <a:pt x="1286144" y="329058"/>
                  </a:lnTo>
                  <a:lnTo>
                    <a:pt x="1298493" y="310731"/>
                  </a:lnTo>
                  <a:lnTo>
                    <a:pt x="1303020" y="288290"/>
                  </a:lnTo>
                  <a:lnTo>
                    <a:pt x="1303020" y="57658"/>
                  </a:lnTo>
                  <a:lnTo>
                    <a:pt x="1298493" y="35216"/>
                  </a:lnTo>
                  <a:lnTo>
                    <a:pt x="1286144" y="16889"/>
                  </a:lnTo>
                  <a:lnTo>
                    <a:pt x="1267819" y="4531"/>
                  </a:lnTo>
                  <a:lnTo>
                    <a:pt x="1245361" y="0"/>
                  </a:lnTo>
                  <a:close/>
                </a:path>
              </a:pathLst>
            </a:custGeom>
            <a:solidFill>
              <a:srgbClr val="F9C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676900" y="5745479"/>
              <a:ext cx="1303020" cy="346075"/>
            </a:xfrm>
            <a:custGeom>
              <a:avLst/>
              <a:gdLst/>
              <a:ahLst/>
              <a:cxnLst/>
              <a:rect l="l" t="t" r="r" b="b"/>
              <a:pathLst>
                <a:path w="1303020" h="346075">
                  <a:moveTo>
                    <a:pt x="0" y="57658"/>
                  </a:moveTo>
                  <a:lnTo>
                    <a:pt x="4526" y="35216"/>
                  </a:lnTo>
                  <a:lnTo>
                    <a:pt x="16875" y="16889"/>
                  </a:lnTo>
                  <a:lnTo>
                    <a:pt x="35200" y="4531"/>
                  </a:lnTo>
                  <a:lnTo>
                    <a:pt x="57658" y="0"/>
                  </a:lnTo>
                  <a:lnTo>
                    <a:pt x="1245361" y="0"/>
                  </a:lnTo>
                  <a:lnTo>
                    <a:pt x="1267819" y="4531"/>
                  </a:lnTo>
                  <a:lnTo>
                    <a:pt x="1286144" y="16889"/>
                  </a:lnTo>
                  <a:lnTo>
                    <a:pt x="1298493" y="35216"/>
                  </a:lnTo>
                  <a:lnTo>
                    <a:pt x="1303020" y="57658"/>
                  </a:lnTo>
                  <a:lnTo>
                    <a:pt x="1303020" y="288290"/>
                  </a:lnTo>
                  <a:lnTo>
                    <a:pt x="1298493" y="310731"/>
                  </a:lnTo>
                  <a:lnTo>
                    <a:pt x="1286144" y="329058"/>
                  </a:lnTo>
                  <a:lnTo>
                    <a:pt x="1267819" y="341416"/>
                  </a:lnTo>
                  <a:lnTo>
                    <a:pt x="1245361" y="345948"/>
                  </a:lnTo>
                  <a:lnTo>
                    <a:pt x="57658" y="345948"/>
                  </a:lnTo>
                  <a:lnTo>
                    <a:pt x="35200" y="341416"/>
                  </a:lnTo>
                  <a:lnTo>
                    <a:pt x="16875" y="329058"/>
                  </a:lnTo>
                  <a:lnTo>
                    <a:pt x="4526" y="310731"/>
                  </a:lnTo>
                  <a:lnTo>
                    <a:pt x="0" y="288290"/>
                  </a:lnTo>
                  <a:lnTo>
                    <a:pt x="0" y="57658"/>
                  </a:lnTo>
                  <a:close/>
                </a:path>
              </a:pathLst>
            </a:custGeom>
            <a:ln w="952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5795009" y="5757773"/>
            <a:ext cx="908685" cy="25209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245"/>
              </a:spcBef>
            </a:pPr>
            <a:r>
              <a:rPr sz="800" b="1" spc="-95" dirty="0">
                <a:latin typeface="Arial"/>
                <a:cs typeface="Arial"/>
              </a:rPr>
              <a:t>Р</a:t>
            </a:r>
            <a:r>
              <a:rPr sz="800" b="1" spc="-85" dirty="0">
                <a:latin typeface="Arial"/>
                <a:cs typeface="Arial"/>
              </a:rPr>
              <a:t>еали</a:t>
            </a:r>
            <a:r>
              <a:rPr sz="800" b="1" spc="-75" dirty="0">
                <a:latin typeface="Arial"/>
                <a:cs typeface="Arial"/>
              </a:rPr>
              <a:t>з</a:t>
            </a:r>
            <a:r>
              <a:rPr sz="800" b="1" spc="-90" dirty="0">
                <a:latin typeface="Arial"/>
                <a:cs typeface="Arial"/>
              </a:rPr>
              <a:t>а</a:t>
            </a:r>
            <a:r>
              <a:rPr sz="800" b="1" spc="-100" dirty="0">
                <a:latin typeface="Arial"/>
                <a:cs typeface="Arial"/>
              </a:rPr>
              <a:t>ц</a:t>
            </a:r>
            <a:r>
              <a:rPr sz="800" b="1" spc="-90" dirty="0">
                <a:latin typeface="Arial"/>
                <a:cs typeface="Arial"/>
              </a:rPr>
              <a:t>и</a:t>
            </a:r>
            <a:r>
              <a:rPr sz="800" b="1" spc="-85" dirty="0">
                <a:latin typeface="Arial"/>
                <a:cs typeface="Arial"/>
              </a:rPr>
              <a:t>я</a:t>
            </a:r>
            <a:r>
              <a:rPr sz="800" b="1" spc="-80" dirty="0">
                <a:latin typeface="Arial"/>
                <a:cs typeface="Arial"/>
              </a:rPr>
              <a:t> с</a:t>
            </a:r>
            <a:r>
              <a:rPr sz="800" b="1" spc="-90" dirty="0">
                <a:latin typeface="Arial"/>
                <a:cs typeface="Arial"/>
              </a:rPr>
              <a:t>и</a:t>
            </a:r>
            <a:r>
              <a:rPr sz="800" b="1" spc="-80" dirty="0">
                <a:latin typeface="Arial"/>
                <a:cs typeface="Arial"/>
              </a:rPr>
              <a:t>с</a:t>
            </a:r>
            <a:r>
              <a:rPr sz="800" b="1" spc="-70" dirty="0">
                <a:latin typeface="Arial"/>
                <a:cs typeface="Arial"/>
              </a:rPr>
              <a:t>т</a:t>
            </a:r>
            <a:r>
              <a:rPr sz="800" b="1" spc="-75" dirty="0">
                <a:latin typeface="Arial"/>
                <a:cs typeface="Arial"/>
              </a:rPr>
              <a:t>е</a:t>
            </a:r>
            <a:r>
              <a:rPr sz="800" b="1" spc="-105" dirty="0">
                <a:latin typeface="Arial"/>
                <a:cs typeface="Arial"/>
              </a:rPr>
              <a:t>м</a:t>
            </a:r>
            <a:r>
              <a:rPr sz="800" b="1" spc="-55" dirty="0">
                <a:latin typeface="Arial"/>
                <a:cs typeface="Arial"/>
              </a:rPr>
              <a:t>ы  </a:t>
            </a:r>
            <a:r>
              <a:rPr sz="800" b="1" spc="-90" dirty="0">
                <a:latin typeface="Arial"/>
                <a:cs typeface="Arial"/>
              </a:rPr>
              <a:t>мотивации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5672137" y="6176581"/>
            <a:ext cx="1312545" cy="354330"/>
            <a:chOff x="5672137" y="6176581"/>
            <a:chExt cx="1312545" cy="354330"/>
          </a:xfrm>
        </p:grpSpPr>
        <p:sp>
          <p:nvSpPr>
            <p:cNvPr id="84" name="object 84"/>
            <p:cNvSpPr/>
            <p:nvPr/>
          </p:nvSpPr>
          <p:spPr>
            <a:xfrm>
              <a:off x="5676900" y="6181344"/>
              <a:ext cx="1303020" cy="344805"/>
            </a:xfrm>
            <a:custGeom>
              <a:avLst/>
              <a:gdLst/>
              <a:ahLst/>
              <a:cxnLst/>
              <a:rect l="l" t="t" r="r" b="b"/>
              <a:pathLst>
                <a:path w="1303020" h="344804">
                  <a:moveTo>
                    <a:pt x="1245616" y="0"/>
                  </a:moveTo>
                  <a:lnTo>
                    <a:pt x="57403" y="0"/>
                  </a:lnTo>
                  <a:lnTo>
                    <a:pt x="35040" y="4511"/>
                  </a:lnTo>
                  <a:lnTo>
                    <a:pt x="16795" y="16814"/>
                  </a:lnTo>
                  <a:lnTo>
                    <a:pt x="4504" y="35061"/>
                  </a:lnTo>
                  <a:lnTo>
                    <a:pt x="0" y="57403"/>
                  </a:lnTo>
                  <a:lnTo>
                    <a:pt x="0" y="287019"/>
                  </a:lnTo>
                  <a:lnTo>
                    <a:pt x="4504" y="309362"/>
                  </a:lnTo>
                  <a:lnTo>
                    <a:pt x="16795" y="327609"/>
                  </a:lnTo>
                  <a:lnTo>
                    <a:pt x="35040" y="339912"/>
                  </a:lnTo>
                  <a:lnTo>
                    <a:pt x="57403" y="344423"/>
                  </a:lnTo>
                  <a:lnTo>
                    <a:pt x="1245616" y="344423"/>
                  </a:lnTo>
                  <a:lnTo>
                    <a:pt x="1267979" y="339912"/>
                  </a:lnTo>
                  <a:lnTo>
                    <a:pt x="1286224" y="327609"/>
                  </a:lnTo>
                  <a:lnTo>
                    <a:pt x="1298515" y="309362"/>
                  </a:lnTo>
                  <a:lnTo>
                    <a:pt x="1303020" y="287019"/>
                  </a:lnTo>
                  <a:lnTo>
                    <a:pt x="1303020" y="57403"/>
                  </a:lnTo>
                  <a:lnTo>
                    <a:pt x="1298515" y="35061"/>
                  </a:lnTo>
                  <a:lnTo>
                    <a:pt x="1286224" y="16814"/>
                  </a:lnTo>
                  <a:lnTo>
                    <a:pt x="1267979" y="4511"/>
                  </a:lnTo>
                  <a:lnTo>
                    <a:pt x="1245616" y="0"/>
                  </a:lnTo>
                  <a:close/>
                </a:path>
              </a:pathLst>
            </a:custGeom>
            <a:solidFill>
              <a:srgbClr val="F9C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676900" y="6181344"/>
              <a:ext cx="1303020" cy="344805"/>
            </a:xfrm>
            <a:custGeom>
              <a:avLst/>
              <a:gdLst/>
              <a:ahLst/>
              <a:cxnLst/>
              <a:rect l="l" t="t" r="r" b="b"/>
              <a:pathLst>
                <a:path w="1303020" h="344804">
                  <a:moveTo>
                    <a:pt x="0" y="57403"/>
                  </a:moveTo>
                  <a:lnTo>
                    <a:pt x="4504" y="35061"/>
                  </a:lnTo>
                  <a:lnTo>
                    <a:pt x="16795" y="16814"/>
                  </a:lnTo>
                  <a:lnTo>
                    <a:pt x="35040" y="4511"/>
                  </a:lnTo>
                  <a:lnTo>
                    <a:pt x="57403" y="0"/>
                  </a:lnTo>
                  <a:lnTo>
                    <a:pt x="1245616" y="0"/>
                  </a:lnTo>
                  <a:lnTo>
                    <a:pt x="1267979" y="4511"/>
                  </a:lnTo>
                  <a:lnTo>
                    <a:pt x="1286224" y="16814"/>
                  </a:lnTo>
                  <a:lnTo>
                    <a:pt x="1298515" y="35061"/>
                  </a:lnTo>
                  <a:lnTo>
                    <a:pt x="1303020" y="57403"/>
                  </a:lnTo>
                  <a:lnTo>
                    <a:pt x="1303020" y="287019"/>
                  </a:lnTo>
                  <a:lnTo>
                    <a:pt x="1298515" y="309362"/>
                  </a:lnTo>
                  <a:lnTo>
                    <a:pt x="1286224" y="327609"/>
                  </a:lnTo>
                  <a:lnTo>
                    <a:pt x="1267979" y="339912"/>
                  </a:lnTo>
                  <a:lnTo>
                    <a:pt x="1245616" y="344423"/>
                  </a:lnTo>
                  <a:lnTo>
                    <a:pt x="57403" y="344423"/>
                  </a:lnTo>
                  <a:lnTo>
                    <a:pt x="35040" y="339912"/>
                  </a:lnTo>
                  <a:lnTo>
                    <a:pt x="16795" y="327609"/>
                  </a:lnTo>
                  <a:lnTo>
                    <a:pt x="4504" y="309362"/>
                  </a:lnTo>
                  <a:lnTo>
                    <a:pt x="0" y="287019"/>
                  </a:lnTo>
                  <a:lnTo>
                    <a:pt x="0" y="57403"/>
                  </a:lnTo>
                  <a:close/>
                </a:path>
              </a:pathLst>
            </a:custGeom>
            <a:ln w="952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86"/>
          <p:cNvSpPr txBox="1"/>
          <p:nvPr/>
        </p:nvSpPr>
        <p:spPr>
          <a:xfrm>
            <a:off x="5795009" y="6201257"/>
            <a:ext cx="785495" cy="25209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245"/>
              </a:spcBef>
            </a:pPr>
            <a:r>
              <a:rPr sz="800" b="1" spc="-95" dirty="0">
                <a:latin typeface="Arial"/>
                <a:cs typeface="Arial"/>
              </a:rPr>
              <a:t>Р</a:t>
            </a:r>
            <a:r>
              <a:rPr sz="800" b="1" spc="-85" dirty="0">
                <a:latin typeface="Arial"/>
                <a:cs typeface="Arial"/>
              </a:rPr>
              <a:t>еали</a:t>
            </a:r>
            <a:r>
              <a:rPr sz="800" b="1" spc="-75" dirty="0">
                <a:latin typeface="Arial"/>
                <a:cs typeface="Arial"/>
              </a:rPr>
              <a:t>з</a:t>
            </a:r>
            <a:r>
              <a:rPr sz="800" b="1" spc="-90" dirty="0">
                <a:latin typeface="Arial"/>
                <a:cs typeface="Arial"/>
              </a:rPr>
              <a:t>а</a:t>
            </a:r>
            <a:r>
              <a:rPr sz="800" b="1" spc="-100" dirty="0">
                <a:latin typeface="Arial"/>
                <a:cs typeface="Arial"/>
              </a:rPr>
              <a:t>ц</a:t>
            </a:r>
            <a:r>
              <a:rPr sz="800" b="1" spc="-90" dirty="0">
                <a:latin typeface="Arial"/>
                <a:cs typeface="Arial"/>
              </a:rPr>
              <a:t>и</a:t>
            </a:r>
            <a:r>
              <a:rPr sz="800" b="1" spc="-85" dirty="0">
                <a:latin typeface="Arial"/>
                <a:cs typeface="Arial"/>
              </a:rPr>
              <a:t>я</a:t>
            </a:r>
            <a:r>
              <a:rPr sz="800" b="1" spc="-80" dirty="0">
                <a:latin typeface="Arial"/>
                <a:cs typeface="Arial"/>
              </a:rPr>
              <a:t> </a:t>
            </a:r>
            <a:r>
              <a:rPr sz="800" b="1" spc="-95" dirty="0">
                <a:latin typeface="Arial"/>
                <a:cs typeface="Arial"/>
              </a:rPr>
              <a:t>пл</a:t>
            </a:r>
            <a:r>
              <a:rPr sz="800" b="1" spc="-80" dirty="0">
                <a:latin typeface="Arial"/>
                <a:cs typeface="Arial"/>
              </a:rPr>
              <a:t>а</a:t>
            </a:r>
            <a:r>
              <a:rPr sz="800" b="1" spc="-70" dirty="0">
                <a:latin typeface="Arial"/>
                <a:cs typeface="Arial"/>
              </a:rPr>
              <a:t>на  </a:t>
            </a:r>
            <a:r>
              <a:rPr sz="800" b="1" spc="-90" dirty="0">
                <a:latin typeface="Arial"/>
                <a:cs typeface="Arial"/>
              </a:rPr>
              <a:t>коммуникаций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1420177" y="1019936"/>
            <a:ext cx="7482840" cy="5372100"/>
            <a:chOff x="1420177" y="1019936"/>
            <a:chExt cx="7482840" cy="5372100"/>
          </a:xfrm>
        </p:grpSpPr>
        <p:sp>
          <p:nvSpPr>
            <p:cNvPr id="88" name="object 88"/>
            <p:cNvSpPr/>
            <p:nvPr/>
          </p:nvSpPr>
          <p:spPr>
            <a:xfrm>
              <a:off x="2554223" y="1906269"/>
              <a:ext cx="889000" cy="208279"/>
            </a:xfrm>
            <a:custGeom>
              <a:avLst/>
              <a:gdLst/>
              <a:ahLst/>
              <a:cxnLst/>
              <a:rect l="l" t="t" r="r" b="b"/>
              <a:pathLst>
                <a:path w="889000" h="208280">
                  <a:moveTo>
                    <a:pt x="812673" y="131571"/>
                  </a:moveTo>
                  <a:lnTo>
                    <a:pt x="812673" y="207771"/>
                  </a:lnTo>
                  <a:lnTo>
                    <a:pt x="876173" y="176021"/>
                  </a:lnTo>
                  <a:lnTo>
                    <a:pt x="825373" y="176021"/>
                  </a:lnTo>
                  <a:lnTo>
                    <a:pt x="825373" y="163321"/>
                  </a:lnTo>
                  <a:lnTo>
                    <a:pt x="876173" y="163321"/>
                  </a:lnTo>
                  <a:lnTo>
                    <a:pt x="812673" y="131571"/>
                  </a:lnTo>
                  <a:close/>
                </a:path>
                <a:path w="889000" h="208280">
                  <a:moveTo>
                    <a:pt x="438023" y="6350"/>
                  </a:moveTo>
                  <a:lnTo>
                    <a:pt x="438023" y="173100"/>
                  </a:lnTo>
                  <a:lnTo>
                    <a:pt x="440944" y="176021"/>
                  </a:lnTo>
                  <a:lnTo>
                    <a:pt x="812673" y="176021"/>
                  </a:lnTo>
                  <a:lnTo>
                    <a:pt x="812673" y="169671"/>
                  </a:lnTo>
                  <a:lnTo>
                    <a:pt x="450723" y="169671"/>
                  </a:lnTo>
                  <a:lnTo>
                    <a:pt x="444373" y="163321"/>
                  </a:lnTo>
                  <a:lnTo>
                    <a:pt x="450723" y="163321"/>
                  </a:lnTo>
                  <a:lnTo>
                    <a:pt x="450723" y="12700"/>
                  </a:lnTo>
                  <a:lnTo>
                    <a:pt x="444373" y="12700"/>
                  </a:lnTo>
                  <a:lnTo>
                    <a:pt x="438023" y="6350"/>
                  </a:lnTo>
                  <a:close/>
                </a:path>
                <a:path w="889000" h="208280">
                  <a:moveTo>
                    <a:pt x="876173" y="163321"/>
                  </a:moveTo>
                  <a:lnTo>
                    <a:pt x="825373" y="163321"/>
                  </a:lnTo>
                  <a:lnTo>
                    <a:pt x="825373" y="176021"/>
                  </a:lnTo>
                  <a:lnTo>
                    <a:pt x="876173" y="176021"/>
                  </a:lnTo>
                  <a:lnTo>
                    <a:pt x="888873" y="169671"/>
                  </a:lnTo>
                  <a:lnTo>
                    <a:pt x="876173" y="163321"/>
                  </a:lnTo>
                  <a:close/>
                </a:path>
                <a:path w="889000" h="208280">
                  <a:moveTo>
                    <a:pt x="450723" y="163321"/>
                  </a:moveTo>
                  <a:lnTo>
                    <a:pt x="444373" y="163321"/>
                  </a:lnTo>
                  <a:lnTo>
                    <a:pt x="450723" y="169671"/>
                  </a:lnTo>
                  <a:lnTo>
                    <a:pt x="450723" y="163321"/>
                  </a:lnTo>
                  <a:close/>
                </a:path>
                <a:path w="889000" h="208280">
                  <a:moveTo>
                    <a:pt x="812673" y="163321"/>
                  </a:moveTo>
                  <a:lnTo>
                    <a:pt x="450723" y="163321"/>
                  </a:lnTo>
                  <a:lnTo>
                    <a:pt x="450723" y="169671"/>
                  </a:lnTo>
                  <a:lnTo>
                    <a:pt x="812673" y="169671"/>
                  </a:lnTo>
                  <a:lnTo>
                    <a:pt x="812673" y="163321"/>
                  </a:lnTo>
                  <a:close/>
                </a:path>
                <a:path w="889000" h="208280">
                  <a:moveTo>
                    <a:pt x="447928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438023" y="12700"/>
                  </a:lnTo>
                  <a:lnTo>
                    <a:pt x="438023" y="6350"/>
                  </a:lnTo>
                  <a:lnTo>
                    <a:pt x="450723" y="6350"/>
                  </a:lnTo>
                  <a:lnTo>
                    <a:pt x="450723" y="2793"/>
                  </a:lnTo>
                  <a:lnTo>
                    <a:pt x="447928" y="0"/>
                  </a:lnTo>
                  <a:close/>
                </a:path>
                <a:path w="889000" h="208280">
                  <a:moveTo>
                    <a:pt x="450723" y="6350"/>
                  </a:moveTo>
                  <a:lnTo>
                    <a:pt x="438023" y="6350"/>
                  </a:lnTo>
                  <a:lnTo>
                    <a:pt x="444373" y="12700"/>
                  </a:lnTo>
                  <a:lnTo>
                    <a:pt x="450723" y="12700"/>
                  </a:lnTo>
                  <a:lnTo>
                    <a:pt x="450723" y="63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979420" y="2679191"/>
              <a:ext cx="2711450" cy="644525"/>
            </a:xfrm>
            <a:custGeom>
              <a:avLst/>
              <a:gdLst/>
              <a:ahLst/>
              <a:cxnLst/>
              <a:rect l="l" t="t" r="r" b="b"/>
              <a:pathLst>
                <a:path w="2711450" h="644525">
                  <a:moveTo>
                    <a:pt x="461264" y="112776"/>
                  </a:moveTo>
                  <a:lnTo>
                    <a:pt x="448564" y="106426"/>
                  </a:lnTo>
                  <a:lnTo>
                    <a:pt x="385064" y="74676"/>
                  </a:lnTo>
                  <a:lnTo>
                    <a:pt x="385064" y="106426"/>
                  </a:lnTo>
                  <a:lnTo>
                    <a:pt x="256286" y="106426"/>
                  </a:lnTo>
                  <a:lnTo>
                    <a:pt x="253492" y="109220"/>
                  </a:lnTo>
                  <a:lnTo>
                    <a:pt x="253492" y="203200"/>
                  </a:lnTo>
                  <a:lnTo>
                    <a:pt x="0" y="203200"/>
                  </a:lnTo>
                  <a:lnTo>
                    <a:pt x="0" y="203962"/>
                  </a:lnTo>
                  <a:lnTo>
                    <a:pt x="0" y="215900"/>
                  </a:lnTo>
                  <a:lnTo>
                    <a:pt x="0" y="216662"/>
                  </a:lnTo>
                  <a:lnTo>
                    <a:pt x="253492" y="216662"/>
                  </a:lnTo>
                  <a:lnTo>
                    <a:pt x="253492" y="609727"/>
                  </a:lnTo>
                  <a:lnTo>
                    <a:pt x="256286" y="612648"/>
                  </a:lnTo>
                  <a:lnTo>
                    <a:pt x="385064" y="612648"/>
                  </a:lnTo>
                  <a:lnTo>
                    <a:pt x="385064" y="644398"/>
                  </a:lnTo>
                  <a:lnTo>
                    <a:pt x="448564" y="612648"/>
                  </a:lnTo>
                  <a:lnTo>
                    <a:pt x="461264" y="606298"/>
                  </a:lnTo>
                  <a:lnTo>
                    <a:pt x="448564" y="599948"/>
                  </a:lnTo>
                  <a:lnTo>
                    <a:pt x="385064" y="568198"/>
                  </a:lnTo>
                  <a:lnTo>
                    <a:pt x="385064" y="599948"/>
                  </a:lnTo>
                  <a:lnTo>
                    <a:pt x="266192" y="599948"/>
                  </a:lnTo>
                  <a:lnTo>
                    <a:pt x="266192" y="119126"/>
                  </a:lnTo>
                  <a:lnTo>
                    <a:pt x="385064" y="119126"/>
                  </a:lnTo>
                  <a:lnTo>
                    <a:pt x="385064" y="150876"/>
                  </a:lnTo>
                  <a:lnTo>
                    <a:pt x="448564" y="119126"/>
                  </a:lnTo>
                  <a:lnTo>
                    <a:pt x="461264" y="112776"/>
                  </a:lnTo>
                  <a:close/>
                </a:path>
                <a:path w="2711450" h="644525">
                  <a:moveTo>
                    <a:pt x="2710942" y="38100"/>
                  </a:moveTo>
                  <a:lnTo>
                    <a:pt x="2698242" y="31750"/>
                  </a:lnTo>
                  <a:lnTo>
                    <a:pt x="2634742" y="0"/>
                  </a:lnTo>
                  <a:lnTo>
                    <a:pt x="2634742" y="31750"/>
                  </a:lnTo>
                  <a:lnTo>
                    <a:pt x="2378583" y="31750"/>
                  </a:lnTo>
                  <a:lnTo>
                    <a:pt x="2375662" y="34544"/>
                  </a:lnTo>
                  <a:lnTo>
                    <a:pt x="2375662" y="106934"/>
                  </a:lnTo>
                  <a:lnTo>
                    <a:pt x="1802892" y="106934"/>
                  </a:lnTo>
                  <a:lnTo>
                    <a:pt x="1802892" y="119634"/>
                  </a:lnTo>
                  <a:lnTo>
                    <a:pt x="2385568" y="119634"/>
                  </a:lnTo>
                  <a:lnTo>
                    <a:pt x="2388362" y="116713"/>
                  </a:lnTo>
                  <a:lnTo>
                    <a:pt x="2388362" y="113284"/>
                  </a:lnTo>
                  <a:lnTo>
                    <a:pt x="2388362" y="106934"/>
                  </a:lnTo>
                  <a:lnTo>
                    <a:pt x="2388362" y="44450"/>
                  </a:lnTo>
                  <a:lnTo>
                    <a:pt x="2634742" y="44450"/>
                  </a:lnTo>
                  <a:lnTo>
                    <a:pt x="2634742" y="76200"/>
                  </a:lnTo>
                  <a:lnTo>
                    <a:pt x="2698242" y="44450"/>
                  </a:lnTo>
                  <a:lnTo>
                    <a:pt x="2710942" y="38100"/>
                  </a:lnTo>
                  <a:close/>
                </a:path>
              </a:pathLst>
            </a:custGeom>
            <a:solidFill>
              <a:srgbClr val="35B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509516" y="3669538"/>
              <a:ext cx="484505" cy="267970"/>
            </a:xfrm>
            <a:custGeom>
              <a:avLst/>
              <a:gdLst/>
              <a:ahLst/>
              <a:cxnLst/>
              <a:rect l="l" t="t" r="r" b="b"/>
              <a:pathLst>
                <a:path w="484504" h="267970">
                  <a:moveTo>
                    <a:pt x="439547" y="191388"/>
                  </a:moveTo>
                  <a:lnTo>
                    <a:pt x="407797" y="191388"/>
                  </a:lnTo>
                  <a:lnTo>
                    <a:pt x="445897" y="267588"/>
                  </a:lnTo>
                  <a:lnTo>
                    <a:pt x="477647" y="204088"/>
                  </a:lnTo>
                  <a:lnTo>
                    <a:pt x="439547" y="204088"/>
                  </a:lnTo>
                  <a:lnTo>
                    <a:pt x="439547" y="191388"/>
                  </a:lnTo>
                  <a:close/>
                </a:path>
                <a:path w="484504" h="267970">
                  <a:moveTo>
                    <a:pt x="439547" y="6350"/>
                  </a:moveTo>
                  <a:lnTo>
                    <a:pt x="439547" y="204088"/>
                  </a:lnTo>
                  <a:lnTo>
                    <a:pt x="452247" y="204088"/>
                  </a:lnTo>
                  <a:lnTo>
                    <a:pt x="452247" y="12700"/>
                  </a:lnTo>
                  <a:lnTo>
                    <a:pt x="445897" y="12700"/>
                  </a:lnTo>
                  <a:lnTo>
                    <a:pt x="439547" y="6350"/>
                  </a:lnTo>
                  <a:close/>
                </a:path>
                <a:path w="484504" h="267970">
                  <a:moveTo>
                    <a:pt x="483997" y="191388"/>
                  </a:moveTo>
                  <a:lnTo>
                    <a:pt x="452247" y="191388"/>
                  </a:lnTo>
                  <a:lnTo>
                    <a:pt x="452247" y="204088"/>
                  </a:lnTo>
                  <a:lnTo>
                    <a:pt x="477647" y="204088"/>
                  </a:lnTo>
                  <a:lnTo>
                    <a:pt x="483997" y="191388"/>
                  </a:lnTo>
                  <a:close/>
                </a:path>
                <a:path w="484504" h="267970">
                  <a:moveTo>
                    <a:pt x="449453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439547" y="12700"/>
                  </a:lnTo>
                  <a:lnTo>
                    <a:pt x="439547" y="6350"/>
                  </a:lnTo>
                  <a:lnTo>
                    <a:pt x="452247" y="6350"/>
                  </a:lnTo>
                  <a:lnTo>
                    <a:pt x="452247" y="2793"/>
                  </a:lnTo>
                  <a:lnTo>
                    <a:pt x="449453" y="0"/>
                  </a:lnTo>
                  <a:close/>
                </a:path>
                <a:path w="484504" h="267970">
                  <a:moveTo>
                    <a:pt x="452247" y="6350"/>
                  </a:moveTo>
                  <a:lnTo>
                    <a:pt x="439547" y="6350"/>
                  </a:lnTo>
                  <a:lnTo>
                    <a:pt x="445897" y="12700"/>
                  </a:lnTo>
                  <a:lnTo>
                    <a:pt x="452247" y="12700"/>
                  </a:lnTo>
                  <a:lnTo>
                    <a:pt x="452247" y="635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783836" y="1743201"/>
              <a:ext cx="897255" cy="429259"/>
            </a:xfrm>
            <a:custGeom>
              <a:avLst/>
              <a:gdLst/>
              <a:ahLst/>
              <a:cxnLst/>
              <a:rect l="l" t="t" r="r" b="b"/>
              <a:pathLst>
                <a:path w="897254" h="429260">
                  <a:moveTo>
                    <a:pt x="896874" y="315722"/>
                  </a:moveTo>
                  <a:lnTo>
                    <a:pt x="884174" y="309372"/>
                  </a:lnTo>
                  <a:lnTo>
                    <a:pt x="820674" y="277622"/>
                  </a:lnTo>
                  <a:lnTo>
                    <a:pt x="820674" y="278384"/>
                  </a:lnTo>
                  <a:lnTo>
                    <a:pt x="817626" y="276860"/>
                  </a:lnTo>
                  <a:lnTo>
                    <a:pt x="817626" y="308610"/>
                  </a:lnTo>
                  <a:lnTo>
                    <a:pt x="454025" y="308610"/>
                  </a:lnTo>
                  <a:lnTo>
                    <a:pt x="454025" y="12700"/>
                  </a:lnTo>
                  <a:lnTo>
                    <a:pt x="454025" y="6350"/>
                  </a:lnTo>
                  <a:lnTo>
                    <a:pt x="454025" y="2794"/>
                  </a:lnTo>
                  <a:lnTo>
                    <a:pt x="451231" y="0"/>
                  </a:lnTo>
                  <a:lnTo>
                    <a:pt x="1524" y="0"/>
                  </a:lnTo>
                  <a:lnTo>
                    <a:pt x="1524" y="12700"/>
                  </a:lnTo>
                  <a:lnTo>
                    <a:pt x="441325" y="12700"/>
                  </a:lnTo>
                  <a:lnTo>
                    <a:pt x="441325" y="318516"/>
                  </a:lnTo>
                  <a:lnTo>
                    <a:pt x="442087" y="319278"/>
                  </a:lnTo>
                  <a:lnTo>
                    <a:pt x="442087" y="416306"/>
                  </a:lnTo>
                  <a:lnTo>
                    <a:pt x="0" y="416306"/>
                  </a:lnTo>
                  <a:lnTo>
                    <a:pt x="0" y="429006"/>
                  </a:lnTo>
                  <a:lnTo>
                    <a:pt x="451866" y="429006"/>
                  </a:lnTo>
                  <a:lnTo>
                    <a:pt x="454787" y="426212"/>
                  </a:lnTo>
                  <a:lnTo>
                    <a:pt x="454787" y="422656"/>
                  </a:lnTo>
                  <a:lnTo>
                    <a:pt x="454787" y="416306"/>
                  </a:lnTo>
                  <a:lnTo>
                    <a:pt x="454787" y="322072"/>
                  </a:lnTo>
                  <a:lnTo>
                    <a:pt x="817626" y="322072"/>
                  </a:lnTo>
                  <a:lnTo>
                    <a:pt x="817626" y="353060"/>
                  </a:lnTo>
                  <a:lnTo>
                    <a:pt x="820674" y="351536"/>
                  </a:lnTo>
                  <a:lnTo>
                    <a:pt x="820674" y="353822"/>
                  </a:lnTo>
                  <a:lnTo>
                    <a:pt x="884174" y="322072"/>
                  </a:lnTo>
                  <a:lnTo>
                    <a:pt x="896874" y="315722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4083" y="6129527"/>
              <a:ext cx="252222" cy="76200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4786884" y="5879591"/>
              <a:ext cx="889635" cy="512445"/>
            </a:xfrm>
            <a:custGeom>
              <a:avLst/>
              <a:gdLst/>
              <a:ahLst/>
              <a:cxnLst/>
              <a:rect l="l" t="t" r="r" b="b"/>
              <a:pathLst>
                <a:path w="889635" h="512445">
                  <a:moveTo>
                    <a:pt x="889508" y="38100"/>
                  </a:moveTo>
                  <a:lnTo>
                    <a:pt x="876808" y="31750"/>
                  </a:lnTo>
                  <a:lnTo>
                    <a:pt x="813308" y="0"/>
                  </a:lnTo>
                  <a:lnTo>
                    <a:pt x="813308" y="31750"/>
                  </a:lnTo>
                  <a:lnTo>
                    <a:pt x="441325" y="31750"/>
                  </a:lnTo>
                  <a:lnTo>
                    <a:pt x="438404" y="34594"/>
                  </a:lnTo>
                  <a:lnTo>
                    <a:pt x="438404" y="257556"/>
                  </a:lnTo>
                  <a:lnTo>
                    <a:pt x="0" y="257556"/>
                  </a:lnTo>
                  <a:lnTo>
                    <a:pt x="0" y="258826"/>
                  </a:lnTo>
                  <a:lnTo>
                    <a:pt x="0" y="270256"/>
                  </a:lnTo>
                  <a:lnTo>
                    <a:pt x="0" y="271526"/>
                  </a:lnTo>
                  <a:lnTo>
                    <a:pt x="438404" y="271526"/>
                  </a:lnTo>
                  <a:lnTo>
                    <a:pt x="438404" y="477812"/>
                  </a:lnTo>
                  <a:lnTo>
                    <a:pt x="441325" y="480656"/>
                  </a:lnTo>
                  <a:lnTo>
                    <a:pt x="813308" y="480656"/>
                  </a:lnTo>
                  <a:lnTo>
                    <a:pt x="813308" y="512406"/>
                  </a:lnTo>
                  <a:lnTo>
                    <a:pt x="876808" y="480656"/>
                  </a:lnTo>
                  <a:lnTo>
                    <a:pt x="889508" y="474306"/>
                  </a:lnTo>
                  <a:lnTo>
                    <a:pt x="876808" y="467956"/>
                  </a:lnTo>
                  <a:lnTo>
                    <a:pt x="813308" y="436206"/>
                  </a:lnTo>
                  <a:lnTo>
                    <a:pt x="813308" y="467956"/>
                  </a:lnTo>
                  <a:lnTo>
                    <a:pt x="451104" y="467956"/>
                  </a:lnTo>
                  <a:lnTo>
                    <a:pt x="451104" y="44450"/>
                  </a:lnTo>
                  <a:lnTo>
                    <a:pt x="813308" y="44450"/>
                  </a:lnTo>
                  <a:lnTo>
                    <a:pt x="813308" y="76200"/>
                  </a:lnTo>
                  <a:lnTo>
                    <a:pt x="876808" y="44450"/>
                  </a:lnTo>
                  <a:lnTo>
                    <a:pt x="889508" y="3810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424939" y="5334000"/>
              <a:ext cx="4218305" cy="76200"/>
            </a:xfrm>
            <a:custGeom>
              <a:avLst/>
              <a:gdLst/>
              <a:ahLst/>
              <a:cxnLst/>
              <a:rect l="l" t="t" r="r" b="b"/>
              <a:pathLst>
                <a:path w="4218305" h="76200">
                  <a:moveTo>
                    <a:pt x="4142105" y="0"/>
                  </a:moveTo>
                  <a:lnTo>
                    <a:pt x="4142105" y="76200"/>
                  </a:lnTo>
                  <a:lnTo>
                    <a:pt x="4205605" y="44450"/>
                  </a:lnTo>
                  <a:lnTo>
                    <a:pt x="4154805" y="44450"/>
                  </a:lnTo>
                  <a:lnTo>
                    <a:pt x="4154805" y="31750"/>
                  </a:lnTo>
                  <a:lnTo>
                    <a:pt x="4205605" y="31750"/>
                  </a:lnTo>
                  <a:lnTo>
                    <a:pt x="4142105" y="0"/>
                  </a:lnTo>
                  <a:close/>
                </a:path>
                <a:path w="4218305" h="76200">
                  <a:moveTo>
                    <a:pt x="4142105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4142105" y="44450"/>
                  </a:lnTo>
                  <a:lnTo>
                    <a:pt x="4142105" y="31750"/>
                  </a:lnTo>
                  <a:close/>
                </a:path>
                <a:path w="4218305" h="76200">
                  <a:moveTo>
                    <a:pt x="4205605" y="31750"/>
                  </a:moveTo>
                  <a:lnTo>
                    <a:pt x="4154805" y="31750"/>
                  </a:lnTo>
                  <a:lnTo>
                    <a:pt x="4154805" y="44450"/>
                  </a:lnTo>
                  <a:lnTo>
                    <a:pt x="4205605" y="44450"/>
                  </a:lnTo>
                  <a:lnTo>
                    <a:pt x="4218305" y="38100"/>
                  </a:lnTo>
                  <a:lnTo>
                    <a:pt x="4205605" y="317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4786883" y="4151376"/>
              <a:ext cx="358775" cy="1447165"/>
            </a:xfrm>
            <a:custGeom>
              <a:avLst/>
              <a:gdLst/>
              <a:ahLst/>
              <a:cxnLst/>
              <a:rect l="l" t="t" r="r" b="b"/>
              <a:pathLst>
                <a:path w="358775" h="1447164">
                  <a:moveTo>
                    <a:pt x="314198" y="1434211"/>
                  </a:moveTo>
                  <a:lnTo>
                    <a:pt x="0" y="1434211"/>
                  </a:lnTo>
                  <a:lnTo>
                    <a:pt x="0" y="1446949"/>
                  </a:lnTo>
                  <a:lnTo>
                    <a:pt x="324103" y="1446949"/>
                  </a:lnTo>
                  <a:lnTo>
                    <a:pt x="326898" y="1444104"/>
                  </a:lnTo>
                  <a:lnTo>
                    <a:pt x="326898" y="1440599"/>
                  </a:lnTo>
                  <a:lnTo>
                    <a:pt x="314198" y="1440599"/>
                  </a:lnTo>
                  <a:lnTo>
                    <a:pt x="314198" y="1434211"/>
                  </a:lnTo>
                  <a:close/>
                </a:path>
                <a:path w="358775" h="1447164">
                  <a:moveTo>
                    <a:pt x="326898" y="63500"/>
                  </a:moveTo>
                  <a:lnTo>
                    <a:pt x="314198" y="63500"/>
                  </a:lnTo>
                  <a:lnTo>
                    <a:pt x="314198" y="1440599"/>
                  </a:lnTo>
                  <a:lnTo>
                    <a:pt x="320548" y="1434211"/>
                  </a:lnTo>
                  <a:lnTo>
                    <a:pt x="326898" y="1434211"/>
                  </a:lnTo>
                  <a:lnTo>
                    <a:pt x="326898" y="63500"/>
                  </a:lnTo>
                  <a:close/>
                </a:path>
                <a:path w="358775" h="1447164">
                  <a:moveTo>
                    <a:pt x="326898" y="1434211"/>
                  </a:moveTo>
                  <a:lnTo>
                    <a:pt x="320548" y="1434211"/>
                  </a:lnTo>
                  <a:lnTo>
                    <a:pt x="314198" y="1440599"/>
                  </a:lnTo>
                  <a:lnTo>
                    <a:pt x="326898" y="1440599"/>
                  </a:lnTo>
                  <a:lnTo>
                    <a:pt x="326898" y="1434211"/>
                  </a:lnTo>
                  <a:close/>
                </a:path>
                <a:path w="358775" h="1447164">
                  <a:moveTo>
                    <a:pt x="320548" y="0"/>
                  </a:moveTo>
                  <a:lnTo>
                    <a:pt x="282448" y="76200"/>
                  </a:lnTo>
                  <a:lnTo>
                    <a:pt x="314198" y="76200"/>
                  </a:lnTo>
                  <a:lnTo>
                    <a:pt x="314198" y="63500"/>
                  </a:lnTo>
                  <a:lnTo>
                    <a:pt x="352298" y="63500"/>
                  </a:lnTo>
                  <a:lnTo>
                    <a:pt x="320548" y="0"/>
                  </a:lnTo>
                  <a:close/>
                </a:path>
                <a:path w="358775" h="1447164">
                  <a:moveTo>
                    <a:pt x="352298" y="63500"/>
                  </a:moveTo>
                  <a:lnTo>
                    <a:pt x="326898" y="63500"/>
                  </a:lnTo>
                  <a:lnTo>
                    <a:pt x="326898" y="76200"/>
                  </a:lnTo>
                  <a:lnTo>
                    <a:pt x="358648" y="76200"/>
                  </a:lnTo>
                  <a:lnTo>
                    <a:pt x="352298" y="6350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980943" y="5012435"/>
              <a:ext cx="1937385" cy="0"/>
            </a:xfrm>
            <a:custGeom>
              <a:avLst/>
              <a:gdLst/>
              <a:ahLst/>
              <a:cxnLst/>
              <a:rect l="l" t="t" r="r" b="b"/>
              <a:pathLst>
                <a:path w="1937385">
                  <a:moveTo>
                    <a:pt x="0" y="0"/>
                  </a:moveTo>
                  <a:lnTo>
                    <a:pt x="1937258" y="0"/>
                  </a:lnTo>
                </a:path>
              </a:pathLst>
            </a:custGeom>
            <a:ln w="9525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4881372" y="4151376"/>
              <a:ext cx="76200" cy="852169"/>
            </a:xfrm>
            <a:custGeom>
              <a:avLst/>
              <a:gdLst/>
              <a:ahLst/>
              <a:cxnLst/>
              <a:rect l="l" t="t" r="r" b="b"/>
              <a:pathLst>
                <a:path w="76200" h="85217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852169"/>
                  </a:lnTo>
                  <a:lnTo>
                    <a:pt x="44450" y="852169"/>
                  </a:lnTo>
                  <a:lnTo>
                    <a:pt x="44450" y="63500"/>
                  </a:lnTo>
                  <a:close/>
                </a:path>
                <a:path w="76200" h="85217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85217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5341620" y="2932175"/>
              <a:ext cx="2169160" cy="2992755"/>
            </a:xfrm>
            <a:custGeom>
              <a:avLst/>
              <a:gdLst/>
              <a:ahLst/>
              <a:cxnLst/>
              <a:rect l="l" t="t" r="r" b="b"/>
              <a:pathLst>
                <a:path w="2169159" h="2992754">
                  <a:moveTo>
                    <a:pt x="2168906" y="1403096"/>
                  </a:moveTo>
                  <a:lnTo>
                    <a:pt x="2166112" y="1400302"/>
                  </a:lnTo>
                  <a:lnTo>
                    <a:pt x="1025906" y="1400302"/>
                  </a:lnTo>
                  <a:lnTo>
                    <a:pt x="1025906" y="76200"/>
                  </a:lnTo>
                  <a:lnTo>
                    <a:pt x="1057656" y="76200"/>
                  </a:lnTo>
                  <a:lnTo>
                    <a:pt x="1051306" y="63500"/>
                  </a:lnTo>
                  <a:lnTo>
                    <a:pt x="1019556" y="0"/>
                  </a:lnTo>
                  <a:lnTo>
                    <a:pt x="981456" y="76200"/>
                  </a:lnTo>
                  <a:lnTo>
                    <a:pt x="1013206" y="76200"/>
                  </a:lnTo>
                  <a:lnTo>
                    <a:pt x="1013206" y="1410081"/>
                  </a:lnTo>
                  <a:lnTo>
                    <a:pt x="1016000" y="1413002"/>
                  </a:lnTo>
                  <a:lnTo>
                    <a:pt x="2156206" y="1413002"/>
                  </a:lnTo>
                  <a:lnTo>
                    <a:pt x="2156206" y="2979255"/>
                  </a:lnTo>
                  <a:lnTo>
                    <a:pt x="1872742" y="2979255"/>
                  </a:lnTo>
                  <a:lnTo>
                    <a:pt x="1872742" y="1893328"/>
                  </a:lnTo>
                  <a:lnTo>
                    <a:pt x="1872742" y="1883537"/>
                  </a:lnTo>
                  <a:lnTo>
                    <a:pt x="1869948" y="1880616"/>
                  </a:lnTo>
                  <a:lnTo>
                    <a:pt x="44450" y="1880616"/>
                  </a:lnTo>
                  <a:lnTo>
                    <a:pt x="44450" y="1295400"/>
                  </a:lnTo>
                  <a:lnTo>
                    <a:pt x="76200" y="1295400"/>
                  </a:lnTo>
                  <a:lnTo>
                    <a:pt x="69850" y="1282700"/>
                  </a:lnTo>
                  <a:lnTo>
                    <a:pt x="38100" y="1219200"/>
                  </a:lnTo>
                  <a:lnTo>
                    <a:pt x="0" y="1295400"/>
                  </a:lnTo>
                  <a:lnTo>
                    <a:pt x="31750" y="1295400"/>
                  </a:lnTo>
                  <a:lnTo>
                    <a:pt x="31750" y="1890522"/>
                  </a:lnTo>
                  <a:lnTo>
                    <a:pt x="34544" y="1893328"/>
                  </a:lnTo>
                  <a:lnTo>
                    <a:pt x="1860042" y="1893328"/>
                  </a:lnTo>
                  <a:lnTo>
                    <a:pt x="1860042" y="2979255"/>
                  </a:lnTo>
                  <a:lnTo>
                    <a:pt x="1638681" y="2979255"/>
                  </a:lnTo>
                  <a:lnTo>
                    <a:pt x="1638681" y="2979915"/>
                  </a:lnTo>
                  <a:lnTo>
                    <a:pt x="1637792" y="2979915"/>
                  </a:lnTo>
                  <a:lnTo>
                    <a:pt x="1637792" y="2992615"/>
                  </a:lnTo>
                  <a:lnTo>
                    <a:pt x="1869948" y="2992615"/>
                  </a:lnTo>
                  <a:lnTo>
                    <a:pt x="1870595" y="2991955"/>
                  </a:lnTo>
                  <a:lnTo>
                    <a:pt x="2166112" y="2991955"/>
                  </a:lnTo>
                  <a:lnTo>
                    <a:pt x="2168906" y="2989110"/>
                  </a:lnTo>
                  <a:lnTo>
                    <a:pt x="2168906" y="2985605"/>
                  </a:lnTo>
                  <a:lnTo>
                    <a:pt x="2168906" y="2979255"/>
                  </a:lnTo>
                  <a:lnTo>
                    <a:pt x="2168906" y="1413002"/>
                  </a:lnTo>
                  <a:lnTo>
                    <a:pt x="2168906" y="1403096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448299" y="2052573"/>
              <a:ext cx="1777364" cy="1885950"/>
            </a:xfrm>
            <a:custGeom>
              <a:avLst/>
              <a:gdLst/>
              <a:ahLst/>
              <a:cxnLst/>
              <a:rect l="l" t="t" r="r" b="b"/>
              <a:pathLst>
                <a:path w="1777365" h="1885950">
                  <a:moveTo>
                    <a:pt x="31750" y="1809369"/>
                  </a:moveTo>
                  <a:lnTo>
                    <a:pt x="0" y="1809369"/>
                  </a:lnTo>
                  <a:lnTo>
                    <a:pt x="38100" y="1885569"/>
                  </a:lnTo>
                  <a:lnTo>
                    <a:pt x="69850" y="1822069"/>
                  </a:lnTo>
                  <a:lnTo>
                    <a:pt x="31750" y="1822069"/>
                  </a:lnTo>
                  <a:lnTo>
                    <a:pt x="31750" y="1809369"/>
                  </a:lnTo>
                  <a:close/>
                </a:path>
                <a:path w="1777365" h="1885950">
                  <a:moveTo>
                    <a:pt x="1764538" y="1616964"/>
                  </a:moveTo>
                  <a:lnTo>
                    <a:pt x="34544" y="1616964"/>
                  </a:lnTo>
                  <a:lnTo>
                    <a:pt x="31750" y="1619758"/>
                  </a:lnTo>
                  <a:lnTo>
                    <a:pt x="31750" y="1822069"/>
                  </a:lnTo>
                  <a:lnTo>
                    <a:pt x="44450" y="1822069"/>
                  </a:lnTo>
                  <a:lnTo>
                    <a:pt x="44450" y="1629664"/>
                  </a:lnTo>
                  <a:lnTo>
                    <a:pt x="38100" y="1629664"/>
                  </a:lnTo>
                  <a:lnTo>
                    <a:pt x="44450" y="1623314"/>
                  </a:lnTo>
                  <a:lnTo>
                    <a:pt x="1764538" y="1623314"/>
                  </a:lnTo>
                  <a:lnTo>
                    <a:pt x="1764538" y="1616964"/>
                  </a:lnTo>
                  <a:close/>
                </a:path>
                <a:path w="1777365" h="1885950">
                  <a:moveTo>
                    <a:pt x="76200" y="1809369"/>
                  </a:moveTo>
                  <a:lnTo>
                    <a:pt x="44450" y="1809369"/>
                  </a:lnTo>
                  <a:lnTo>
                    <a:pt x="44450" y="1822069"/>
                  </a:lnTo>
                  <a:lnTo>
                    <a:pt x="69850" y="1822069"/>
                  </a:lnTo>
                  <a:lnTo>
                    <a:pt x="76200" y="1809369"/>
                  </a:lnTo>
                  <a:close/>
                </a:path>
                <a:path w="1777365" h="1885950">
                  <a:moveTo>
                    <a:pt x="44450" y="1623314"/>
                  </a:moveTo>
                  <a:lnTo>
                    <a:pt x="38100" y="1629664"/>
                  </a:lnTo>
                  <a:lnTo>
                    <a:pt x="44450" y="1629664"/>
                  </a:lnTo>
                  <a:lnTo>
                    <a:pt x="44450" y="1623314"/>
                  </a:lnTo>
                  <a:close/>
                </a:path>
                <a:path w="1777365" h="1885950">
                  <a:moveTo>
                    <a:pt x="1777238" y="1616964"/>
                  </a:moveTo>
                  <a:lnTo>
                    <a:pt x="1770888" y="1616964"/>
                  </a:lnTo>
                  <a:lnTo>
                    <a:pt x="1764538" y="1623314"/>
                  </a:lnTo>
                  <a:lnTo>
                    <a:pt x="44450" y="1623314"/>
                  </a:lnTo>
                  <a:lnTo>
                    <a:pt x="44450" y="1629664"/>
                  </a:lnTo>
                  <a:lnTo>
                    <a:pt x="1774317" y="1629664"/>
                  </a:lnTo>
                  <a:lnTo>
                    <a:pt x="1777238" y="1626870"/>
                  </a:lnTo>
                  <a:lnTo>
                    <a:pt x="1777238" y="1616964"/>
                  </a:lnTo>
                  <a:close/>
                </a:path>
                <a:path w="1777365" h="1885950">
                  <a:moveTo>
                    <a:pt x="1764538" y="6350"/>
                  </a:moveTo>
                  <a:lnTo>
                    <a:pt x="1764538" y="1623314"/>
                  </a:lnTo>
                  <a:lnTo>
                    <a:pt x="1770888" y="1616964"/>
                  </a:lnTo>
                  <a:lnTo>
                    <a:pt x="1777238" y="1616964"/>
                  </a:lnTo>
                  <a:lnTo>
                    <a:pt x="1777238" y="12700"/>
                  </a:lnTo>
                  <a:lnTo>
                    <a:pt x="1770888" y="12700"/>
                  </a:lnTo>
                  <a:lnTo>
                    <a:pt x="1764538" y="6350"/>
                  </a:lnTo>
                  <a:close/>
                </a:path>
                <a:path w="1777365" h="1885950">
                  <a:moveTo>
                    <a:pt x="1774317" y="0"/>
                  </a:moveTo>
                  <a:lnTo>
                    <a:pt x="1570608" y="0"/>
                  </a:lnTo>
                  <a:lnTo>
                    <a:pt x="1570608" y="12700"/>
                  </a:lnTo>
                  <a:lnTo>
                    <a:pt x="1764538" y="12700"/>
                  </a:lnTo>
                  <a:lnTo>
                    <a:pt x="1764538" y="6350"/>
                  </a:lnTo>
                  <a:lnTo>
                    <a:pt x="1777238" y="6350"/>
                  </a:lnTo>
                  <a:lnTo>
                    <a:pt x="1777238" y="2793"/>
                  </a:lnTo>
                  <a:lnTo>
                    <a:pt x="1774317" y="0"/>
                  </a:lnTo>
                  <a:close/>
                </a:path>
                <a:path w="1777365" h="1885950">
                  <a:moveTo>
                    <a:pt x="1777238" y="6350"/>
                  </a:moveTo>
                  <a:lnTo>
                    <a:pt x="1764538" y="6350"/>
                  </a:lnTo>
                  <a:lnTo>
                    <a:pt x="1770888" y="12700"/>
                  </a:lnTo>
                  <a:lnTo>
                    <a:pt x="1777238" y="12700"/>
                  </a:lnTo>
                  <a:lnTo>
                    <a:pt x="1777238" y="63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986016" y="5917691"/>
              <a:ext cx="224790" cy="420370"/>
            </a:xfrm>
            <a:custGeom>
              <a:avLst/>
              <a:gdLst/>
              <a:ahLst/>
              <a:cxnLst/>
              <a:rect l="l" t="t" r="r" b="b"/>
              <a:pathLst>
                <a:path w="224790" h="420370">
                  <a:moveTo>
                    <a:pt x="0" y="420128"/>
                  </a:moveTo>
                  <a:lnTo>
                    <a:pt x="224281" y="420128"/>
                  </a:lnTo>
                  <a:lnTo>
                    <a:pt x="224281" y="0"/>
                  </a:lnTo>
                </a:path>
              </a:pathLst>
            </a:custGeom>
            <a:ln w="9525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424939" y="1815083"/>
              <a:ext cx="0" cy="4343400"/>
            </a:xfrm>
            <a:custGeom>
              <a:avLst/>
              <a:gdLst/>
              <a:ahLst/>
              <a:cxnLst/>
              <a:rect l="l" t="t" r="r" b="b"/>
              <a:pathLst>
                <a:path h="4343400">
                  <a:moveTo>
                    <a:pt x="0" y="0"/>
                  </a:moveTo>
                  <a:lnTo>
                    <a:pt x="0" y="4343145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4939" y="2883407"/>
              <a:ext cx="214376" cy="76200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1424939" y="3573779"/>
              <a:ext cx="2012950" cy="76200"/>
            </a:xfrm>
            <a:custGeom>
              <a:avLst/>
              <a:gdLst/>
              <a:ahLst/>
              <a:cxnLst/>
              <a:rect l="l" t="t" r="r" b="b"/>
              <a:pathLst>
                <a:path w="2012950" h="76200">
                  <a:moveTo>
                    <a:pt x="1936750" y="0"/>
                  </a:moveTo>
                  <a:lnTo>
                    <a:pt x="1936750" y="76200"/>
                  </a:lnTo>
                  <a:lnTo>
                    <a:pt x="2000250" y="44450"/>
                  </a:lnTo>
                  <a:lnTo>
                    <a:pt x="1949450" y="44450"/>
                  </a:lnTo>
                  <a:lnTo>
                    <a:pt x="1949450" y="31750"/>
                  </a:lnTo>
                  <a:lnTo>
                    <a:pt x="2000249" y="31750"/>
                  </a:lnTo>
                  <a:lnTo>
                    <a:pt x="1936750" y="0"/>
                  </a:lnTo>
                  <a:close/>
                </a:path>
                <a:path w="2012950" h="76200">
                  <a:moveTo>
                    <a:pt x="193675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1936750" y="44450"/>
                  </a:lnTo>
                  <a:lnTo>
                    <a:pt x="1936750" y="31750"/>
                  </a:lnTo>
                  <a:close/>
                </a:path>
                <a:path w="2012950" h="76200">
                  <a:moveTo>
                    <a:pt x="2000249" y="31750"/>
                  </a:moveTo>
                  <a:lnTo>
                    <a:pt x="1949450" y="31750"/>
                  </a:lnTo>
                  <a:lnTo>
                    <a:pt x="1949450" y="44450"/>
                  </a:lnTo>
                  <a:lnTo>
                    <a:pt x="2000250" y="44450"/>
                  </a:lnTo>
                  <a:lnTo>
                    <a:pt x="2012950" y="38100"/>
                  </a:lnTo>
                  <a:lnTo>
                    <a:pt x="2000249" y="317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980681" y="1029461"/>
              <a:ext cx="1912620" cy="478790"/>
            </a:xfrm>
            <a:custGeom>
              <a:avLst/>
              <a:gdLst/>
              <a:ahLst/>
              <a:cxnLst/>
              <a:rect l="l" t="t" r="r" b="b"/>
              <a:pathLst>
                <a:path w="1912620" h="478790">
                  <a:moveTo>
                    <a:pt x="1862963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1862963" y="478536"/>
                  </a:lnTo>
                  <a:lnTo>
                    <a:pt x="1912620" y="239267"/>
                  </a:lnTo>
                  <a:lnTo>
                    <a:pt x="1862963" y="0"/>
                  </a:lnTo>
                  <a:close/>
                </a:path>
              </a:pathLst>
            </a:custGeom>
            <a:solidFill>
              <a:srgbClr val="F3F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980681" y="1029461"/>
              <a:ext cx="1912620" cy="478790"/>
            </a:xfrm>
            <a:custGeom>
              <a:avLst/>
              <a:gdLst/>
              <a:ahLst/>
              <a:cxnLst/>
              <a:rect l="l" t="t" r="r" b="b"/>
              <a:pathLst>
                <a:path w="1912620" h="478790">
                  <a:moveTo>
                    <a:pt x="0" y="0"/>
                  </a:moveTo>
                  <a:lnTo>
                    <a:pt x="1862963" y="0"/>
                  </a:lnTo>
                  <a:lnTo>
                    <a:pt x="1912620" y="239267"/>
                  </a:lnTo>
                  <a:lnTo>
                    <a:pt x="1862963" y="478536"/>
                  </a:lnTo>
                  <a:lnTo>
                    <a:pt x="0" y="478536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" name="object 106"/>
          <p:cNvSpPr txBox="1"/>
          <p:nvPr/>
        </p:nvSpPr>
        <p:spPr>
          <a:xfrm>
            <a:off x="7220457" y="1069594"/>
            <a:ext cx="1457325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latin typeface="Arial"/>
                <a:cs typeface="Arial"/>
              </a:rPr>
              <a:t>Стабилизация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и</a:t>
            </a:r>
            <a:r>
              <a:rPr sz="800" b="1" spc="-3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постоянное </a:t>
            </a:r>
            <a:r>
              <a:rPr sz="800" b="1" spc="-21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совершенствование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5" dirty="0">
                <a:latin typeface="Microsoft Sans Serif"/>
                <a:cs typeface="Microsoft Sans Serif"/>
              </a:rPr>
              <a:t>(&gt;24</a:t>
            </a:r>
            <a:r>
              <a:rPr sz="800" spc="-2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месяцев)</a:t>
            </a:r>
            <a:endParaRPr sz="800">
              <a:latin typeface="Microsoft Sans Serif"/>
              <a:cs typeface="Microsoft Sans Serif"/>
            </a:endParaRPr>
          </a:p>
        </p:txBody>
      </p:sp>
      <p:grpSp>
        <p:nvGrpSpPr>
          <p:cNvPr id="107" name="object 107"/>
          <p:cNvGrpSpPr/>
          <p:nvPr/>
        </p:nvGrpSpPr>
        <p:grpSpPr>
          <a:xfrm>
            <a:off x="4976240" y="1019936"/>
            <a:ext cx="2157730" cy="497840"/>
            <a:chOff x="4976240" y="1019936"/>
            <a:chExt cx="2157730" cy="497840"/>
          </a:xfrm>
        </p:grpSpPr>
        <p:sp>
          <p:nvSpPr>
            <p:cNvPr id="108" name="object 108"/>
            <p:cNvSpPr/>
            <p:nvPr/>
          </p:nvSpPr>
          <p:spPr>
            <a:xfrm>
              <a:off x="4985765" y="1029461"/>
              <a:ext cx="2138680" cy="478790"/>
            </a:xfrm>
            <a:custGeom>
              <a:avLst/>
              <a:gdLst/>
              <a:ahLst/>
              <a:cxnLst/>
              <a:rect l="l" t="t" r="r" b="b"/>
              <a:pathLst>
                <a:path w="2138679" h="478790">
                  <a:moveTo>
                    <a:pt x="2088514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2088514" y="478536"/>
                  </a:lnTo>
                  <a:lnTo>
                    <a:pt x="2138172" y="239267"/>
                  </a:lnTo>
                  <a:lnTo>
                    <a:pt x="2088514" y="0"/>
                  </a:lnTo>
                  <a:close/>
                </a:path>
              </a:pathLst>
            </a:custGeom>
            <a:solidFill>
              <a:srgbClr val="F3F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985765" y="1029461"/>
              <a:ext cx="2138680" cy="478790"/>
            </a:xfrm>
            <a:custGeom>
              <a:avLst/>
              <a:gdLst/>
              <a:ahLst/>
              <a:cxnLst/>
              <a:rect l="l" t="t" r="r" b="b"/>
              <a:pathLst>
                <a:path w="2138679" h="478790">
                  <a:moveTo>
                    <a:pt x="0" y="0"/>
                  </a:moveTo>
                  <a:lnTo>
                    <a:pt x="2088514" y="0"/>
                  </a:lnTo>
                  <a:lnTo>
                    <a:pt x="2138172" y="239267"/>
                  </a:lnTo>
                  <a:lnTo>
                    <a:pt x="2088514" y="478536"/>
                  </a:lnTo>
                  <a:lnTo>
                    <a:pt x="0" y="478536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0" name="object 110"/>
          <p:cNvSpPr txBox="1"/>
          <p:nvPr/>
        </p:nvSpPr>
        <p:spPr>
          <a:xfrm>
            <a:off x="5293867" y="1069594"/>
            <a:ext cx="1398270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latin typeface="Arial"/>
                <a:cs typeface="Arial"/>
              </a:rPr>
              <a:t>Развертывание</a:t>
            </a:r>
            <a:r>
              <a:rPr sz="800" b="1" spc="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-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этап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2 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Внедрение</a:t>
            </a:r>
            <a:r>
              <a:rPr sz="800" spc="-10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и</a:t>
            </a:r>
            <a:r>
              <a:rPr sz="800" spc="5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тираж</a:t>
            </a:r>
            <a:r>
              <a:rPr sz="80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решений </a:t>
            </a:r>
            <a:r>
              <a:rPr sz="800" spc="-19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(3</a:t>
            </a:r>
            <a:r>
              <a:rPr sz="800" spc="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месяца)</a:t>
            </a:r>
            <a:endParaRPr sz="800">
              <a:latin typeface="Microsoft Sans Serif"/>
              <a:cs typeface="Microsoft Sans Serif"/>
            </a:endParaRPr>
          </a:p>
        </p:txBody>
      </p:sp>
      <p:grpSp>
        <p:nvGrpSpPr>
          <p:cNvPr id="111" name="object 111"/>
          <p:cNvGrpSpPr/>
          <p:nvPr/>
        </p:nvGrpSpPr>
        <p:grpSpPr>
          <a:xfrm>
            <a:off x="3084957" y="1019936"/>
            <a:ext cx="1992630" cy="497840"/>
            <a:chOff x="3084957" y="1019936"/>
            <a:chExt cx="1992630" cy="497840"/>
          </a:xfrm>
        </p:grpSpPr>
        <p:sp>
          <p:nvSpPr>
            <p:cNvPr id="112" name="object 112"/>
            <p:cNvSpPr/>
            <p:nvPr/>
          </p:nvSpPr>
          <p:spPr>
            <a:xfrm>
              <a:off x="3094482" y="1029461"/>
              <a:ext cx="1973580" cy="478790"/>
            </a:xfrm>
            <a:custGeom>
              <a:avLst/>
              <a:gdLst/>
              <a:ahLst/>
              <a:cxnLst/>
              <a:rect l="l" t="t" r="r" b="b"/>
              <a:pathLst>
                <a:path w="1973579" h="478790">
                  <a:moveTo>
                    <a:pt x="1923922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1923922" y="478536"/>
                  </a:lnTo>
                  <a:lnTo>
                    <a:pt x="1973580" y="239267"/>
                  </a:lnTo>
                  <a:lnTo>
                    <a:pt x="1923922" y="0"/>
                  </a:lnTo>
                  <a:close/>
                </a:path>
              </a:pathLst>
            </a:custGeom>
            <a:solidFill>
              <a:srgbClr val="F3F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094482" y="1029461"/>
              <a:ext cx="1973580" cy="478790"/>
            </a:xfrm>
            <a:custGeom>
              <a:avLst/>
              <a:gdLst/>
              <a:ahLst/>
              <a:cxnLst/>
              <a:rect l="l" t="t" r="r" b="b"/>
              <a:pathLst>
                <a:path w="1973579" h="478790">
                  <a:moveTo>
                    <a:pt x="0" y="0"/>
                  </a:moveTo>
                  <a:lnTo>
                    <a:pt x="1923922" y="0"/>
                  </a:lnTo>
                  <a:lnTo>
                    <a:pt x="1973580" y="239267"/>
                  </a:lnTo>
                  <a:lnTo>
                    <a:pt x="1923922" y="478536"/>
                  </a:lnTo>
                  <a:lnTo>
                    <a:pt x="0" y="478536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/>
          <p:nvPr/>
        </p:nvSpPr>
        <p:spPr>
          <a:xfrm>
            <a:off x="3401314" y="1069594"/>
            <a:ext cx="1240790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latin typeface="Arial"/>
                <a:cs typeface="Arial"/>
              </a:rPr>
              <a:t>Развертывание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-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этап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latin typeface="Microsoft Sans Serif"/>
                <a:cs typeface="Microsoft Sans Serif"/>
              </a:rPr>
              <a:t>Определение</a:t>
            </a:r>
            <a:r>
              <a:rPr sz="800" spc="5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целей и</a:t>
            </a:r>
            <a:endParaRPr sz="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latin typeface="Microsoft Sans Serif"/>
                <a:cs typeface="Microsoft Sans Serif"/>
              </a:rPr>
              <a:t>планирование</a:t>
            </a:r>
            <a:r>
              <a:rPr sz="800" spc="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(3</a:t>
            </a:r>
            <a:r>
              <a:rPr sz="800" spc="-1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месяца)</a:t>
            </a:r>
            <a:endParaRPr sz="800">
              <a:latin typeface="Microsoft Sans Serif"/>
              <a:cs typeface="Microsoft Sans Serif"/>
            </a:endParaRPr>
          </a:p>
        </p:txBody>
      </p:sp>
      <p:grpSp>
        <p:nvGrpSpPr>
          <p:cNvPr id="115" name="object 115"/>
          <p:cNvGrpSpPr/>
          <p:nvPr/>
        </p:nvGrpSpPr>
        <p:grpSpPr>
          <a:xfrm>
            <a:off x="1416177" y="1019936"/>
            <a:ext cx="1767205" cy="497840"/>
            <a:chOff x="1416177" y="1019936"/>
            <a:chExt cx="1767205" cy="497840"/>
          </a:xfrm>
        </p:grpSpPr>
        <p:sp>
          <p:nvSpPr>
            <p:cNvPr id="116" name="object 116"/>
            <p:cNvSpPr/>
            <p:nvPr/>
          </p:nvSpPr>
          <p:spPr>
            <a:xfrm>
              <a:off x="1425702" y="1029461"/>
              <a:ext cx="1748155" cy="478790"/>
            </a:xfrm>
            <a:custGeom>
              <a:avLst/>
              <a:gdLst/>
              <a:ahLst/>
              <a:cxnLst/>
              <a:rect l="l" t="t" r="r" b="b"/>
              <a:pathLst>
                <a:path w="1748155" h="478790">
                  <a:moveTo>
                    <a:pt x="1698371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1698371" y="478536"/>
                  </a:lnTo>
                  <a:lnTo>
                    <a:pt x="1748027" y="239267"/>
                  </a:lnTo>
                  <a:lnTo>
                    <a:pt x="1698371" y="0"/>
                  </a:lnTo>
                  <a:close/>
                </a:path>
              </a:pathLst>
            </a:custGeom>
            <a:solidFill>
              <a:srgbClr val="F3F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425702" y="1029461"/>
              <a:ext cx="1748155" cy="478790"/>
            </a:xfrm>
            <a:custGeom>
              <a:avLst/>
              <a:gdLst/>
              <a:ahLst/>
              <a:cxnLst/>
              <a:rect l="l" t="t" r="r" b="b"/>
              <a:pathLst>
                <a:path w="1748155" h="478790">
                  <a:moveTo>
                    <a:pt x="0" y="0"/>
                  </a:moveTo>
                  <a:lnTo>
                    <a:pt x="1698371" y="0"/>
                  </a:lnTo>
                  <a:lnTo>
                    <a:pt x="1748027" y="239267"/>
                  </a:lnTo>
                  <a:lnTo>
                    <a:pt x="1698371" y="478536"/>
                  </a:lnTo>
                  <a:lnTo>
                    <a:pt x="0" y="478536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8" name="object 118"/>
          <p:cNvSpPr txBox="1"/>
          <p:nvPr/>
        </p:nvSpPr>
        <p:spPr>
          <a:xfrm>
            <a:off x="1732914" y="1130553"/>
            <a:ext cx="61468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</a:rPr>
              <a:t>По</a:t>
            </a:r>
            <a:r>
              <a:rPr sz="800" b="1" spc="5" dirty="0">
                <a:latin typeface="Arial"/>
                <a:cs typeface="Arial"/>
              </a:rPr>
              <a:t>д</a:t>
            </a:r>
            <a:r>
              <a:rPr sz="800" b="1" dirty="0">
                <a:latin typeface="Arial"/>
                <a:cs typeface="Arial"/>
              </a:rPr>
              <a:t>го</a:t>
            </a:r>
            <a:r>
              <a:rPr sz="800" b="1" spc="-25" dirty="0">
                <a:latin typeface="Arial"/>
                <a:cs typeface="Arial"/>
              </a:rPr>
              <a:t>т</a:t>
            </a:r>
            <a:r>
              <a:rPr sz="800" b="1" dirty="0">
                <a:latin typeface="Arial"/>
                <a:cs typeface="Arial"/>
              </a:rPr>
              <a:t>ов</a:t>
            </a:r>
            <a:r>
              <a:rPr sz="800" b="1" spc="5" dirty="0">
                <a:latin typeface="Arial"/>
                <a:cs typeface="Arial"/>
              </a:rPr>
              <a:t>к</a:t>
            </a:r>
            <a:r>
              <a:rPr sz="800" b="1" dirty="0">
                <a:latin typeface="Arial"/>
                <a:cs typeface="Arial"/>
              </a:rPr>
              <a:t>а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5" dirty="0">
                <a:latin typeface="Microsoft Sans Serif"/>
                <a:cs typeface="Microsoft Sans Serif"/>
              </a:rPr>
              <a:t>(3</a:t>
            </a:r>
            <a:r>
              <a:rPr sz="800" spc="-2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месяца)</a:t>
            </a:r>
            <a:endParaRPr sz="800">
              <a:latin typeface="Microsoft Sans Serif"/>
              <a:cs typeface="Microsoft Sans Serif"/>
            </a:endParaRPr>
          </a:p>
        </p:txBody>
      </p:sp>
      <p:grpSp>
        <p:nvGrpSpPr>
          <p:cNvPr id="119" name="object 119"/>
          <p:cNvGrpSpPr/>
          <p:nvPr/>
        </p:nvGrpSpPr>
        <p:grpSpPr>
          <a:xfrm>
            <a:off x="1424939" y="3265741"/>
            <a:ext cx="5895975" cy="2400935"/>
            <a:chOff x="1424939" y="3265741"/>
            <a:chExt cx="5895975" cy="2400935"/>
          </a:xfrm>
        </p:grpSpPr>
        <p:sp>
          <p:nvSpPr>
            <p:cNvPr id="120" name="object 120"/>
            <p:cNvSpPr/>
            <p:nvPr/>
          </p:nvSpPr>
          <p:spPr>
            <a:xfrm>
              <a:off x="4782311" y="3270503"/>
              <a:ext cx="2533650" cy="1734185"/>
            </a:xfrm>
            <a:custGeom>
              <a:avLst/>
              <a:gdLst/>
              <a:ahLst/>
              <a:cxnLst/>
              <a:rect l="l" t="t" r="r" b="b"/>
              <a:pathLst>
                <a:path w="2533650" h="1734185">
                  <a:moveTo>
                    <a:pt x="0" y="0"/>
                  </a:moveTo>
                  <a:lnTo>
                    <a:pt x="2533522" y="0"/>
                  </a:lnTo>
                </a:path>
                <a:path w="2533650" h="1734185">
                  <a:moveTo>
                    <a:pt x="2532888" y="6096"/>
                  </a:moveTo>
                  <a:lnTo>
                    <a:pt x="2532888" y="1733677"/>
                  </a:lnTo>
                </a:path>
                <a:path w="2533650" h="1734185">
                  <a:moveTo>
                    <a:pt x="2533141" y="1732788"/>
                  </a:moveTo>
                  <a:lnTo>
                    <a:pt x="1533143" y="1732788"/>
                  </a:lnTo>
                </a:path>
              </a:pathLst>
            </a:custGeom>
            <a:ln w="9525">
              <a:solidFill>
                <a:srgbClr val="35BB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7355" y="5003291"/>
              <a:ext cx="76200" cy="123570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4939" y="5590031"/>
              <a:ext cx="214376" cy="76200"/>
            </a:xfrm>
            <a:prstGeom prst="rect">
              <a:avLst/>
            </a:prstGeom>
          </p:spPr>
        </p:pic>
      </p:grpSp>
      <p:sp>
        <p:nvSpPr>
          <p:cNvPr id="123" name="object 123"/>
          <p:cNvSpPr txBox="1"/>
          <p:nvPr/>
        </p:nvSpPr>
        <p:spPr>
          <a:xfrm>
            <a:off x="1582038" y="1518920"/>
            <a:ext cx="1354455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Microsoft Sans Serif"/>
                <a:cs typeface="Microsoft Sans Serif"/>
              </a:rPr>
              <a:t>Подписание</a:t>
            </a:r>
            <a:r>
              <a:rPr sz="800" spc="-2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соглашения</a:t>
            </a:r>
            <a:endParaRPr sz="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latin typeface="Microsoft Sans Serif"/>
                <a:cs typeface="Microsoft Sans Serif"/>
              </a:rPr>
              <a:t>между</a:t>
            </a:r>
            <a:r>
              <a:rPr sz="800" spc="-5" dirty="0">
                <a:latin typeface="Microsoft Sans Serif"/>
                <a:cs typeface="Microsoft Sans Serif"/>
              </a:rPr>
              <a:t> </a:t>
            </a:r>
            <a:r>
              <a:rPr sz="800" spc="-25" dirty="0">
                <a:latin typeface="Microsoft Sans Serif"/>
                <a:cs typeface="Microsoft Sans Serif"/>
              </a:rPr>
              <a:t>РЦК </a:t>
            </a:r>
            <a:r>
              <a:rPr sz="800" dirty="0">
                <a:latin typeface="Microsoft Sans Serif"/>
                <a:cs typeface="Microsoft Sans Serif"/>
              </a:rPr>
              <a:t>и</a:t>
            </a:r>
            <a:r>
              <a:rPr sz="800" spc="-5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предприятием</a:t>
            </a:r>
            <a:endParaRPr sz="800">
              <a:latin typeface="Microsoft Sans Serif"/>
              <a:cs typeface="Microsoft Sans Serif"/>
            </a:endParaRPr>
          </a:p>
        </p:txBody>
      </p:sp>
      <p:grpSp>
        <p:nvGrpSpPr>
          <p:cNvPr id="124" name="object 124"/>
          <p:cNvGrpSpPr/>
          <p:nvPr/>
        </p:nvGrpSpPr>
        <p:grpSpPr>
          <a:xfrm>
            <a:off x="7909369" y="1947481"/>
            <a:ext cx="951865" cy="451484"/>
            <a:chOff x="7909369" y="1947481"/>
            <a:chExt cx="951865" cy="451484"/>
          </a:xfrm>
        </p:grpSpPr>
        <p:sp>
          <p:nvSpPr>
            <p:cNvPr id="125" name="object 125"/>
            <p:cNvSpPr/>
            <p:nvPr/>
          </p:nvSpPr>
          <p:spPr>
            <a:xfrm>
              <a:off x="7914131" y="1952244"/>
              <a:ext cx="942340" cy="441959"/>
            </a:xfrm>
            <a:custGeom>
              <a:avLst/>
              <a:gdLst/>
              <a:ahLst/>
              <a:cxnLst/>
              <a:rect l="l" t="t" r="r" b="b"/>
              <a:pathLst>
                <a:path w="942340" h="441960">
                  <a:moveTo>
                    <a:pt x="868172" y="0"/>
                  </a:moveTo>
                  <a:lnTo>
                    <a:pt x="73660" y="0"/>
                  </a:lnTo>
                  <a:lnTo>
                    <a:pt x="45005" y="5794"/>
                  </a:lnTo>
                  <a:lnTo>
                    <a:pt x="21589" y="21589"/>
                  </a:lnTo>
                  <a:lnTo>
                    <a:pt x="5794" y="45005"/>
                  </a:lnTo>
                  <a:lnTo>
                    <a:pt x="0" y="73659"/>
                  </a:lnTo>
                  <a:lnTo>
                    <a:pt x="0" y="368300"/>
                  </a:lnTo>
                  <a:lnTo>
                    <a:pt x="5794" y="396954"/>
                  </a:lnTo>
                  <a:lnTo>
                    <a:pt x="21590" y="420369"/>
                  </a:lnTo>
                  <a:lnTo>
                    <a:pt x="45005" y="436165"/>
                  </a:lnTo>
                  <a:lnTo>
                    <a:pt x="73660" y="441959"/>
                  </a:lnTo>
                  <a:lnTo>
                    <a:pt x="868172" y="441959"/>
                  </a:lnTo>
                  <a:lnTo>
                    <a:pt x="896826" y="436165"/>
                  </a:lnTo>
                  <a:lnTo>
                    <a:pt x="920242" y="420369"/>
                  </a:lnTo>
                  <a:lnTo>
                    <a:pt x="936037" y="396954"/>
                  </a:lnTo>
                  <a:lnTo>
                    <a:pt x="941832" y="368300"/>
                  </a:lnTo>
                  <a:lnTo>
                    <a:pt x="941832" y="73659"/>
                  </a:lnTo>
                  <a:lnTo>
                    <a:pt x="936037" y="45005"/>
                  </a:lnTo>
                  <a:lnTo>
                    <a:pt x="920242" y="21589"/>
                  </a:lnTo>
                  <a:lnTo>
                    <a:pt x="896826" y="5794"/>
                  </a:lnTo>
                  <a:lnTo>
                    <a:pt x="86817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914131" y="1952244"/>
              <a:ext cx="942340" cy="441959"/>
            </a:xfrm>
            <a:custGeom>
              <a:avLst/>
              <a:gdLst/>
              <a:ahLst/>
              <a:cxnLst/>
              <a:rect l="l" t="t" r="r" b="b"/>
              <a:pathLst>
                <a:path w="942340" h="441960">
                  <a:moveTo>
                    <a:pt x="0" y="73659"/>
                  </a:moveTo>
                  <a:lnTo>
                    <a:pt x="5794" y="45005"/>
                  </a:lnTo>
                  <a:lnTo>
                    <a:pt x="21589" y="21589"/>
                  </a:lnTo>
                  <a:lnTo>
                    <a:pt x="45005" y="5794"/>
                  </a:lnTo>
                  <a:lnTo>
                    <a:pt x="73660" y="0"/>
                  </a:lnTo>
                  <a:lnTo>
                    <a:pt x="868172" y="0"/>
                  </a:lnTo>
                  <a:lnTo>
                    <a:pt x="896826" y="5794"/>
                  </a:lnTo>
                  <a:lnTo>
                    <a:pt x="920242" y="21589"/>
                  </a:lnTo>
                  <a:lnTo>
                    <a:pt x="936037" y="45005"/>
                  </a:lnTo>
                  <a:lnTo>
                    <a:pt x="941832" y="73659"/>
                  </a:lnTo>
                  <a:lnTo>
                    <a:pt x="941832" y="368300"/>
                  </a:lnTo>
                  <a:lnTo>
                    <a:pt x="936037" y="396954"/>
                  </a:lnTo>
                  <a:lnTo>
                    <a:pt x="920242" y="420369"/>
                  </a:lnTo>
                  <a:lnTo>
                    <a:pt x="896826" y="436165"/>
                  </a:lnTo>
                  <a:lnTo>
                    <a:pt x="868172" y="441959"/>
                  </a:lnTo>
                  <a:lnTo>
                    <a:pt x="73660" y="441959"/>
                  </a:lnTo>
                  <a:lnTo>
                    <a:pt x="45005" y="436165"/>
                  </a:lnTo>
                  <a:lnTo>
                    <a:pt x="21590" y="420369"/>
                  </a:lnTo>
                  <a:lnTo>
                    <a:pt x="5794" y="396954"/>
                  </a:lnTo>
                  <a:lnTo>
                    <a:pt x="0" y="368300"/>
                  </a:lnTo>
                  <a:lnTo>
                    <a:pt x="0" y="7365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7" name="object 127"/>
          <p:cNvSpPr txBox="1"/>
          <p:nvPr/>
        </p:nvSpPr>
        <p:spPr>
          <a:xfrm>
            <a:off x="7994142" y="1938020"/>
            <a:ext cx="871219" cy="35560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107950">
              <a:lnSpc>
                <a:spcPts val="819"/>
              </a:lnSpc>
              <a:spcBef>
                <a:spcPts val="245"/>
              </a:spcBef>
            </a:pPr>
            <a:r>
              <a:rPr sz="800" b="1" spc="-85" dirty="0">
                <a:latin typeface="Arial"/>
                <a:cs typeface="Arial"/>
              </a:rPr>
              <a:t>Актуализация </a:t>
            </a:r>
            <a:r>
              <a:rPr sz="800" b="1" spc="-8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ц</a:t>
            </a:r>
            <a:r>
              <a:rPr sz="800" b="1" spc="-85" dirty="0">
                <a:latin typeface="Arial"/>
                <a:cs typeface="Arial"/>
              </a:rPr>
              <a:t>ел</a:t>
            </a:r>
            <a:r>
              <a:rPr sz="800" b="1" spc="-75" dirty="0">
                <a:latin typeface="Arial"/>
                <a:cs typeface="Arial"/>
              </a:rPr>
              <a:t>е</a:t>
            </a:r>
            <a:r>
              <a:rPr sz="800" b="1" spc="-100" dirty="0">
                <a:latin typeface="Arial"/>
                <a:cs typeface="Arial"/>
              </a:rPr>
              <a:t>й</a:t>
            </a:r>
            <a:r>
              <a:rPr sz="800" b="1" spc="-40" dirty="0">
                <a:latin typeface="Arial"/>
                <a:cs typeface="Arial"/>
              </a:rPr>
              <a:t>,</a:t>
            </a:r>
            <a:r>
              <a:rPr sz="800" b="1" spc="-6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в</a:t>
            </a:r>
            <a:r>
              <a:rPr sz="800" b="1" spc="-95" dirty="0">
                <a:latin typeface="Arial"/>
                <a:cs typeface="Arial"/>
              </a:rPr>
              <a:t>н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90" dirty="0">
                <a:latin typeface="Arial"/>
                <a:cs typeface="Arial"/>
              </a:rPr>
              <a:t>д</a:t>
            </a:r>
            <a:r>
              <a:rPr sz="800" b="1" spc="-85" dirty="0">
                <a:latin typeface="Arial"/>
                <a:cs typeface="Arial"/>
              </a:rPr>
              <a:t>р</a:t>
            </a:r>
            <a:r>
              <a:rPr sz="800" b="1" spc="-90" dirty="0">
                <a:latin typeface="Arial"/>
                <a:cs typeface="Arial"/>
              </a:rPr>
              <a:t>ение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10"/>
              </a:lnSpc>
            </a:pPr>
            <a:r>
              <a:rPr sz="800" b="1" spc="-105" dirty="0">
                <a:latin typeface="Arial"/>
                <a:cs typeface="Arial"/>
              </a:rPr>
              <a:t>ИЦ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в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новых</a:t>
            </a:r>
            <a:r>
              <a:rPr sz="800" b="1" spc="-5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по</a:t>
            </a:r>
            <a:r>
              <a:rPr sz="800" b="1" spc="-80" dirty="0">
                <a:latin typeface="Arial"/>
                <a:cs typeface="Arial"/>
              </a:rPr>
              <a:t>то</a:t>
            </a:r>
            <a:r>
              <a:rPr sz="800" b="1" spc="-85" dirty="0">
                <a:latin typeface="Arial"/>
                <a:cs typeface="Arial"/>
              </a:rPr>
              <a:t>к</a:t>
            </a:r>
            <a:r>
              <a:rPr sz="800" b="1" spc="-80" dirty="0">
                <a:latin typeface="Arial"/>
                <a:cs typeface="Arial"/>
              </a:rPr>
              <a:t>ах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28" name="object 128"/>
          <p:cNvGrpSpPr/>
          <p:nvPr/>
        </p:nvGrpSpPr>
        <p:grpSpPr>
          <a:xfrm>
            <a:off x="7923085" y="2439733"/>
            <a:ext cx="937894" cy="337185"/>
            <a:chOff x="7923085" y="2439733"/>
            <a:chExt cx="937894" cy="337185"/>
          </a:xfrm>
        </p:grpSpPr>
        <p:sp>
          <p:nvSpPr>
            <p:cNvPr id="129" name="object 129"/>
            <p:cNvSpPr/>
            <p:nvPr/>
          </p:nvSpPr>
          <p:spPr>
            <a:xfrm>
              <a:off x="7927847" y="2444495"/>
              <a:ext cx="928369" cy="327660"/>
            </a:xfrm>
            <a:custGeom>
              <a:avLst/>
              <a:gdLst/>
              <a:ahLst/>
              <a:cxnLst/>
              <a:rect l="l" t="t" r="r" b="b"/>
              <a:pathLst>
                <a:path w="928370" h="327660">
                  <a:moveTo>
                    <a:pt x="873505" y="0"/>
                  </a:moveTo>
                  <a:lnTo>
                    <a:pt x="54609" y="0"/>
                  </a:lnTo>
                  <a:lnTo>
                    <a:pt x="33379" y="4300"/>
                  </a:lnTo>
                  <a:lnTo>
                    <a:pt x="16017" y="16017"/>
                  </a:lnTo>
                  <a:lnTo>
                    <a:pt x="4300" y="33379"/>
                  </a:lnTo>
                  <a:lnTo>
                    <a:pt x="0" y="54609"/>
                  </a:lnTo>
                  <a:lnTo>
                    <a:pt x="0" y="273050"/>
                  </a:lnTo>
                  <a:lnTo>
                    <a:pt x="4300" y="294280"/>
                  </a:lnTo>
                  <a:lnTo>
                    <a:pt x="16017" y="311642"/>
                  </a:lnTo>
                  <a:lnTo>
                    <a:pt x="33379" y="323359"/>
                  </a:lnTo>
                  <a:lnTo>
                    <a:pt x="54609" y="327659"/>
                  </a:lnTo>
                  <a:lnTo>
                    <a:pt x="873505" y="327659"/>
                  </a:lnTo>
                  <a:lnTo>
                    <a:pt x="894736" y="323359"/>
                  </a:lnTo>
                  <a:lnTo>
                    <a:pt x="912098" y="311642"/>
                  </a:lnTo>
                  <a:lnTo>
                    <a:pt x="923815" y="294280"/>
                  </a:lnTo>
                  <a:lnTo>
                    <a:pt x="928116" y="273050"/>
                  </a:lnTo>
                  <a:lnTo>
                    <a:pt x="928116" y="54609"/>
                  </a:lnTo>
                  <a:lnTo>
                    <a:pt x="923815" y="33379"/>
                  </a:lnTo>
                  <a:lnTo>
                    <a:pt x="912098" y="16017"/>
                  </a:lnTo>
                  <a:lnTo>
                    <a:pt x="894736" y="4300"/>
                  </a:lnTo>
                  <a:lnTo>
                    <a:pt x="873505" y="0"/>
                  </a:lnTo>
                  <a:close/>
                </a:path>
              </a:pathLst>
            </a:custGeom>
            <a:solidFill>
              <a:srgbClr val="B0E4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7927847" y="2444495"/>
              <a:ext cx="928369" cy="327660"/>
            </a:xfrm>
            <a:custGeom>
              <a:avLst/>
              <a:gdLst/>
              <a:ahLst/>
              <a:cxnLst/>
              <a:rect l="l" t="t" r="r" b="b"/>
              <a:pathLst>
                <a:path w="928370" h="327660">
                  <a:moveTo>
                    <a:pt x="0" y="54609"/>
                  </a:moveTo>
                  <a:lnTo>
                    <a:pt x="4300" y="33379"/>
                  </a:lnTo>
                  <a:lnTo>
                    <a:pt x="16017" y="16017"/>
                  </a:lnTo>
                  <a:lnTo>
                    <a:pt x="33379" y="4300"/>
                  </a:lnTo>
                  <a:lnTo>
                    <a:pt x="54609" y="0"/>
                  </a:lnTo>
                  <a:lnTo>
                    <a:pt x="873505" y="0"/>
                  </a:lnTo>
                  <a:lnTo>
                    <a:pt x="894736" y="4300"/>
                  </a:lnTo>
                  <a:lnTo>
                    <a:pt x="912098" y="16017"/>
                  </a:lnTo>
                  <a:lnTo>
                    <a:pt x="923815" y="33379"/>
                  </a:lnTo>
                  <a:lnTo>
                    <a:pt x="928116" y="54609"/>
                  </a:lnTo>
                  <a:lnTo>
                    <a:pt x="928116" y="273050"/>
                  </a:lnTo>
                  <a:lnTo>
                    <a:pt x="923815" y="294280"/>
                  </a:lnTo>
                  <a:lnTo>
                    <a:pt x="912098" y="311642"/>
                  </a:lnTo>
                  <a:lnTo>
                    <a:pt x="894736" y="323359"/>
                  </a:lnTo>
                  <a:lnTo>
                    <a:pt x="873505" y="327659"/>
                  </a:lnTo>
                  <a:lnTo>
                    <a:pt x="54609" y="327659"/>
                  </a:lnTo>
                  <a:lnTo>
                    <a:pt x="33379" y="323359"/>
                  </a:lnTo>
                  <a:lnTo>
                    <a:pt x="16017" y="311642"/>
                  </a:lnTo>
                  <a:lnTo>
                    <a:pt x="4300" y="294280"/>
                  </a:lnTo>
                  <a:lnTo>
                    <a:pt x="0" y="273050"/>
                  </a:lnTo>
                  <a:lnTo>
                    <a:pt x="0" y="54609"/>
                  </a:lnTo>
                  <a:close/>
                </a:path>
              </a:pathLst>
            </a:custGeom>
            <a:ln w="9525">
              <a:solidFill>
                <a:srgbClr val="3ABDEC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1" name="object 131"/>
          <p:cNvSpPr txBox="1"/>
          <p:nvPr/>
        </p:nvSpPr>
        <p:spPr>
          <a:xfrm>
            <a:off x="7994142" y="2448813"/>
            <a:ext cx="852169" cy="25209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245"/>
              </a:spcBef>
            </a:pPr>
            <a:r>
              <a:rPr sz="800" b="1" spc="-105" dirty="0">
                <a:latin typeface="Arial"/>
                <a:cs typeface="Arial"/>
              </a:rPr>
              <a:t>В</a:t>
            </a:r>
            <a:r>
              <a:rPr sz="800" b="1" spc="-90" dirty="0">
                <a:latin typeface="Arial"/>
                <a:cs typeface="Arial"/>
              </a:rPr>
              <a:t>ыбор</a:t>
            </a:r>
            <a:r>
              <a:rPr sz="800" b="1" spc="-6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по</a:t>
            </a:r>
            <a:r>
              <a:rPr sz="800" b="1" spc="-80" dirty="0">
                <a:latin typeface="Arial"/>
                <a:cs typeface="Arial"/>
              </a:rPr>
              <a:t>то</a:t>
            </a:r>
            <a:r>
              <a:rPr sz="800" b="1" spc="-85" dirty="0">
                <a:latin typeface="Arial"/>
                <a:cs typeface="Arial"/>
              </a:rPr>
              <a:t>к</a:t>
            </a:r>
            <a:r>
              <a:rPr sz="800" b="1" spc="-90" dirty="0">
                <a:latin typeface="Arial"/>
                <a:cs typeface="Arial"/>
              </a:rPr>
              <a:t>ов</a:t>
            </a:r>
            <a:r>
              <a:rPr sz="800" b="1" spc="-55" dirty="0">
                <a:latin typeface="Arial"/>
                <a:cs typeface="Arial"/>
              </a:rPr>
              <a:t> </a:t>
            </a:r>
            <a:r>
              <a:rPr sz="800" b="1" spc="-70" dirty="0">
                <a:latin typeface="Arial"/>
                <a:cs typeface="Arial"/>
              </a:rPr>
              <a:t>для  </a:t>
            </a:r>
            <a:r>
              <a:rPr sz="800" b="1" spc="-90" dirty="0">
                <a:latin typeface="Arial"/>
                <a:cs typeface="Arial"/>
              </a:rPr>
              <a:t>оптимизации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32" name="object 132"/>
          <p:cNvGrpSpPr/>
          <p:nvPr/>
        </p:nvGrpSpPr>
        <p:grpSpPr>
          <a:xfrm>
            <a:off x="7923085" y="2828353"/>
            <a:ext cx="937894" cy="689610"/>
            <a:chOff x="7923085" y="2828353"/>
            <a:chExt cx="937894" cy="689610"/>
          </a:xfrm>
        </p:grpSpPr>
        <p:sp>
          <p:nvSpPr>
            <p:cNvPr id="133" name="object 133"/>
            <p:cNvSpPr/>
            <p:nvPr/>
          </p:nvSpPr>
          <p:spPr>
            <a:xfrm>
              <a:off x="7927847" y="2833116"/>
              <a:ext cx="928369" cy="680085"/>
            </a:xfrm>
            <a:custGeom>
              <a:avLst/>
              <a:gdLst/>
              <a:ahLst/>
              <a:cxnLst/>
              <a:rect l="l" t="t" r="r" b="b"/>
              <a:pathLst>
                <a:path w="928370" h="680085">
                  <a:moveTo>
                    <a:pt x="814831" y="0"/>
                  </a:moveTo>
                  <a:lnTo>
                    <a:pt x="113283" y="0"/>
                  </a:lnTo>
                  <a:lnTo>
                    <a:pt x="69169" y="8895"/>
                  </a:lnTo>
                  <a:lnTo>
                    <a:pt x="33162" y="33162"/>
                  </a:lnTo>
                  <a:lnTo>
                    <a:pt x="8895" y="69169"/>
                  </a:lnTo>
                  <a:lnTo>
                    <a:pt x="0" y="113284"/>
                  </a:lnTo>
                  <a:lnTo>
                    <a:pt x="0" y="566420"/>
                  </a:lnTo>
                  <a:lnTo>
                    <a:pt x="8895" y="610534"/>
                  </a:lnTo>
                  <a:lnTo>
                    <a:pt x="33162" y="646541"/>
                  </a:lnTo>
                  <a:lnTo>
                    <a:pt x="69169" y="670808"/>
                  </a:lnTo>
                  <a:lnTo>
                    <a:pt x="113283" y="679704"/>
                  </a:lnTo>
                  <a:lnTo>
                    <a:pt x="814831" y="679704"/>
                  </a:lnTo>
                  <a:lnTo>
                    <a:pt x="858946" y="670808"/>
                  </a:lnTo>
                  <a:lnTo>
                    <a:pt x="894953" y="646541"/>
                  </a:lnTo>
                  <a:lnTo>
                    <a:pt x="919220" y="610534"/>
                  </a:lnTo>
                  <a:lnTo>
                    <a:pt x="928116" y="566420"/>
                  </a:lnTo>
                  <a:lnTo>
                    <a:pt x="928116" y="113284"/>
                  </a:lnTo>
                  <a:lnTo>
                    <a:pt x="919220" y="69169"/>
                  </a:lnTo>
                  <a:lnTo>
                    <a:pt x="894953" y="33162"/>
                  </a:lnTo>
                  <a:lnTo>
                    <a:pt x="858946" y="8895"/>
                  </a:lnTo>
                  <a:lnTo>
                    <a:pt x="814831" y="0"/>
                  </a:lnTo>
                  <a:close/>
                </a:path>
              </a:pathLst>
            </a:custGeom>
            <a:solidFill>
              <a:srgbClr val="B0E4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7927847" y="2833116"/>
              <a:ext cx="928369" cy="680085"/>
            </a:xfrm>
            <a:custGeom>
              <a:avLst/>
              <a:gdLst/>
              <a:ahLst/>
              <a:cxnLst/>
              <a:rect l="l" t="t" r="r" b="b"/>
              <a:pathLst>
                <a:path w="928370" h="680085">
                  <a:moveTo>
                    <a:pt x="0" y="113284"/>
                  </a:moveTo>
                  <a:lnTo>
                    <a:pt x="8895" y="69169"/>
                  </a:lnTo>
                  <a:lnTo>
                    <a:pt x="33162" y="33162"/>
                  </a:lnTo>
                  <a:lnTo>
                    <a:pt x="69169" y="8895"/>
                  </a:lnTo>
                  <a:lnTo>
                    <a:pt x="113283" y="0"/>
                  </a:lnTo>
                  <a:lnTo>
                    <a:pt x="814831" y="0"/>
                  </a:lnTo>
                  <a:lnTo>
                    <a:pt x="858946" y="8895"/>
                  </a:lnTo>
                  <a:lnTo>
                    <a:pt x="894953" y="33162"/>
                  </a:lnTo>
                  <a:lnTo>
                    <a:pt x="919220" y="69169"/>
                  </a:lnTo>
                  <a:lnTo>
                    <a:pt x="928116" y="113284"/>
                  </a:lnTo>
                  <a:lnTo>
                    <a:pt x="928116" y="566420"/>
                  </a:lnTo>
                  <a:lnTo>
                    <a:pt x="919220" y="610534"/>
                  </a:lnTo>
                  <a:lnTo>
                    <a:pt x="894953" y="646541"/>
                  </a:lnTo>
                  <a:lnTo>
                    <a:pt x="858946" y="670808"/>
                  </a:lnTo>
                  <a:lnTo>
                    <a:pt x="814831" y="679704"/>
                  </a:lnTo>
                  <a:lnTo>
                    <a:pt x="113283" y="679704"/>
                  </a:lnTo>
                  <a:lnTo>
                    <a:pt x="69169" y="670808"/>
                  </a:lnTo>
                  <a:lnTo>
                    <a:pt x="33162" y="646541"/>
                  </a:lnTo>
                  <a:lnTo>
                    <a:pt x="8895" y="610534"/>
                  </a:lnTo>
                  <a:lnTo>
                    <a:pt x="0" y="566420"/>
                  </a:lnTo>
                  <a:lnTo>
                    <a:pt x="0" y="113284"/>
                  </a:lnTo>
                  <a:close/>
                </a:path>
              </a:pathLst>
            </a:custGeom>
            <a:ln w="9525">
              <a:solidFill>
                <a:srgbClr val="3ABDEC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5" name="object 135"/>
          <p:cNvSpPr txBox="1"/>
          <p:nvPr/>
        </p:nvSpPr>
        <p:spPr>
          <a:xfrm>
            <a:off x="7994142" y="2824733"/>
            <a:ext cx="704215" cy="56324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245"/>
              </a:spcBef>
            </a:pPr>
            <a:r>
              <a:rPr sz="800" b="1" spc="-90" dirty="0">
                <a:latin typeface="Arial"/>
                <a:cs typeface="Arial"/>
              </a:rPr>
              <a:t>Реализация </a:t>
            </a:r>
            <a:r>
              <a:rPr sz="800" b="1" spc="-85" dirty="0">
                <a:latin typeface="Arial"/>
                <a:cs typeface="Arial"/>
              </a:rPr>
              <a:t> </a:t>
            </a:r>
            <a:r>
              <a:rPr sz="800" b="1" spc="-105" dirty="0">
                <a:latin typeface="Arial"/>
                <a:cs typeface="Arial"/>
              </a:rPr>
              <a:t>м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85" dirty="0">
                <a:latin typeface="Arial"/>
                <a:cs typeface="Arial"/>
              </a:rPr>
              <a:t>ро</a:t>
            </a:r>
            <a:r>
              <a:rPr sz="800" b="1" spc="-90" dirty="0">
                <a:latin typeface="Arial"/>
                <a:cs typeface="Arial"/>
              </a:rPr>
              <a:t>п</a:t>
            </a:r>
            <a:r>
              <a:rPr sz="800" b="1" spc="-85" dirty="0">
                <a:latin typeface="Arial"/>
                <a:cs typeface="Arial"/>
              </a:rPr>
              <a:t>р</a:t>
            </a:r>
            <a:r>
              <a:rPr sz="800" b="1" spc="-105" dirty="0">
                <a:latin typeface="Arial"/>
                <a:cs typeface="Arial"/>
              </a:rPr>
              <a:t>и</a:t>
            </a:r>
            <a:r>
              <a:rPr sz="800" b="1" spc="-85" dirty="0">
                <a:latin typeface="Arial"/>
                <a:cs typeface="Arial"/>
              </a:rPr>
              <a:t>ятий</a:t>
            </a:r>
            <a:r>
              <a:rPr sz="800" b="1" spc="-7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</a:t>
            </a:r>
            <a:r>
              <a:rPr sz="800" b="1" spc="-55" dirty="0">
                <a:latin typeface="Arial"/>
                <a:cs typeface="Arial"/>
              </a:rPr>
              <a:t>о  </a:t>
            </a:r>
            <a:r>
              <a:rPr sz="800" b="1" spc="-90" dirty="0">
                <a:latin typeface="Arial"/>
                <a:cs typeface="Arial"/>
              </a:rPr>
              <a:t>достижению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735"/>
              </a:lnSpc>
            </a:pPr>
            <a:r>
              <a:rPr sz="800" b="1" spc="-85" dirty="0">
                <a:latin typeface="Arial"/>
                <a:cs typeface="Arial"/>
              </a:rPr>
              <a:t>идеального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90"/>
              </a:lnSpc>
            </a:pPr>
            <a:r>
              <a:rPr sz="800" b="1" spc="-85" dirty="0">
                <a:latin typeface="Arial"/>
                <a:cs typeface="Arial"/>
              </a:rPr>
              <a:t>состояния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36" name="object 136"/>
          <p:cNvGrpSpPr/>
          <p:nvPr/>
        </p:nvGrpSpPr>
        <p:grpSpPr>
          <a:xfrm>
            <a:off x="7923085" y="3918013"/>
            <a:ext cx="937894" cy="800735"/>
            <a:chOff x="7923085" y="3918013"/>
            <a:chExt cx="937894" cy="800735"/>
          </a:xfrm>
        </p:grpSpPr>
        <p:sp>
          <p:nvSpPr>
            <p:cNvPr id="137" name="object 137"/>
            <p:cNvSpPr/>
            <p:nvPr/>
          </p:nvSpPr>
          <p:spPr>
            <a:xfrm>
              <a:off x="7927847" y="3922776"/>
              <a:ext cx="928369" cy="791210"/>
            </a:xfrm>
            <a:custGeom>
              <a:avLst/>
              <a:gdLst/>
              <a:ahLst/>
              <a:cxnLst/>
              <a:rect l="l" t="t" r="r" b="b"/>
              <a:pathLst>
                <a:path w="928370" h="791210">
                  <a:moveTo>
                    <a:pt x="796290" y="0"/>
                  </a:moveTo>
                  <a:lnTo>
                    <a:pt x="131825" y="0"/>
                  </a:lnTo>
                  <a:lnTo>
                    <a:pt x="90172" y="6723"/>
                  </a:lnTo>
                  <a:lnTo>
                    <a:pt x="53986" y="25444"/>
                  </a:lnTo>
                  <a:lnTo>
                    <a:pt x="25444" y="53986"/>
                  </a:lnTo>
                  <a:lnTo>
                    <a:pt x="6723" y="90172"/>
                  </a:lnTo>
                  <a:lnTo>
                    <a:pt x="0" y="131825"/>
                  </a:lnTo>
                  <a:lnTo>
                    <a:pt x="0" y="659130"/>
                  </a:lnTo>
                  <a:lnTo>
                    <a:pt x="6723" y="700783"/>
                  </a:lnTo>
                  <a:lnTo>
                    <a:pt x="25444" y="736969"/>
                  </a:lnTo>
                  <a:lnTo>
                    <a:pt x="53986" y="765511"/>
                  </a:lnTo>
                  <a:lnTo>
                    <a:pt x="90172" y="784232"/>
                  </a:lnTo>
                  <a:lnTo>
                    <a:pt x="131825" y="790956"/>
                  </a:lnTo>
                  <a:lnTo>
                    <a:pt x="796290" y="790956"/>
                  </a:lnTo>
                  <a:lnTo>
                    <a:pt x="837943" y="784232"/>
                  </a:lnTo>
                  <a:lnTo>
                    <a:pt x="874129" y="765511"/>
                  </a:lnTo>
                  <a:lnTo>
                    <a:pt x="902671" y="736969"/>
                  </a:lnTo>
                  <a:lnTo>
                    <a:pt x="921392" y="700783"/>
                  </a:lnTo>
                  <a:lnTo>
                    <a:pt x="928116" y="659130"/>
                  </a:lnTo>
                  <a:lnTo>
                    <a:pt x="928116" y="131825"/>
                  </a:lnTo>
                  <a:lnTo>
                    <a:pt x="921392" y="90172"/>
                  </a:lnTo>
                  <a:lnTo>
                    <a:pt x="902671" y="53986"/>
                  </a:lnTo>
                  <a:lnTo>
                    <a:pt x="874129" y="25444"/>
                  </a:lnTo>
                  <a:lnTo>
                    <a:pt x="837943" y="6723"/>
                  </a:lnTo>
                  <a:lnTo>
                    <a:pt x="796290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7927847" y="3922776"/>
              <a:ext cx="928369" cy="791210"/>
            </a:xfrm>
            <a:custGeom>
              <a:avLst/>
              <a:gdLst/>
              <a:ahLst/>
              <a:cxnLst/>
              <a:rect l="l" t="t" r="r" b="b"/>
              <a:pathLst>
                <a:path w="928370" h="791210">
                  <a:moveTo>
                    <a:pt x="0" y="131825"/>
                  </a:moveTo>
                  <a:lnTo>
                    <a:pt x="6723" y="90172"/>
                  </a:lnTo>
                  <a:lnTo>
                    <a:pt x="25444" y="53986"/>
                  </a:lnTo>
                  <a:lnTo>
                    <a:pt x="53986" y="25444"/>
                  </a:lnTo>
                  <a:lnTo>
                    <a:pt x="90172" y="6723"/>
                  </a:lnTo>
                  <a:lnTo>
                    <a:pt x="131825" y="0"/>
                  </a:lnTo>
                  <a:lnTo>
                    <a:pt x="796290" y="0"/>
                  </a:lnTo>
                  <a:lnTo>
                    <a:pt x="837943" y="6723"/>
                  </a:lnTo>
                  <a:lnTo>
                    <a:pt x="874129" y="25444"/>
                  </a:lnTo>
                  <a:lnTo>
                    <a:pt x="902671" y="53986"/>
                  </a:lnTo>
                  <a:lnTo>
                    <a:pt x="921392" y="90172"/>
                  </a:lnTo>
                  <a:lnTo>
                    <a:pt x="928116" y="131825"/>
                  </a:lnTo>
                  <a:lnTo>
                    <a:pt x="928116" y="659130"/>
                  </a:lnTo>
                  <a:lnTo>
                    <a:pt x="921392" y="700783"/>
                  </a:lnTo>
                  <a:lnTo>
                    <a:pt x="902671" y="736969"/>
                  </a:lnTo>
                  <a:lnTo>
                    <a:pt x="874129" y="765511"/>
                  </a:lnTo>
                  <a:lnTo>
                    <a:pt x="837943" y="784232"/>
                  </a:lnTo>
                  <a:lnTo>
                    <a:pt x="796290" y="790956"/>
                  </a:lnTo>
                  <a:lnTo>
                    <a:pt x="131825" y="790956"/>
                  </a:lnTo>
                  <a:lnTo>
                    <a:pt x="90172" y="784232"/>
                  </a:lnTo>
                  <a:lnTo>
                    <a:pt x="53986" y="765511"/>
                  </a:lnTo>
                  <a:lnTo>
                    <a:pt x="25444" y="736969"/>
                  </a:lnTo>
                  <a:lnTo>
                    <a:pt x="6723" y="700783"/>
                  </a:lnTo>
                  <a:lnTo>
                    <a:pt x="0" y="659130"/>
                  </a:lnTo>
                  <a:lnTo>
                    <a:pt x="0" y="131825"/>
                  </a:lnTo>
                  <a:close/>
                </a:path>
              </a:pathLst>
            </a:custGeom>
            <a:ln w="9525">
              <a:solidFill>
                <a:srgbClr val="8063A1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9" name="object 139"/>
          <p:cNvSpPr txBox="1"/>
          <p:nvPr/>
        </p:nvSpPr>
        <p:spPr>
          <a:xfrm>
            <a:off x="7962645" y="3990213"/>
            <a:ext cx="919480" cy="459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90"/>
              </a:lnSpc>
              <a:spcBef>
                <a:spcPts val="100"/>
              </a:spcBef>
            </a:pPr>
            <a:r>
              <a:rPr sz="800" b="1" spc="-110" dirty="0">
                <a:latin typeface="Arial"/>
                <a:cs typeface="Arial"/>
              </a:rPr>
              <a:t>О</a:t>
            </a:r>
            <a:r>
              <a:rPr sz="800" b="1" spc="-70" dirty="0">
                <a:latin typeface="Arial"/>
                <a:cs typeface="Arial"/>
              </a:rPr>
              <a:t>т</a:t>
            </a:r>
            <a:r>
              <a:rPr sz="800" b="1" spc="-80" dirty="0">
                <a:latin typeface="Arial"/>
                <a:cs typeface="Arial"/>
              </a:rPr>
              <a:t>к</a:t>
            </a:r>
            <a:r>
              <a:rPr sz="800" b="1" spc="-90" dirty="0">
                <a:latin typeface="Arial"/>
                <a:cs typeface="Arial"/>
              </a:rPr>
              <a:t>р</a:t>
            </a:r>
            <a:r>
              <a:rPr sz="800" b="1" spc="-85" dirty="0">
                <a:latin typeface="Arial"/>
                <a:cs typeface="Arial"/>
              </a:rPr>
              <a:t>ыти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6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и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19"/>
              </a:lnSpc>
              <a:spcBef>
                <a:spcPts val="75"/>
              </a:spcBef>
            </a:pPr>
            <a:r>
              <a:rPr sz="800" b="1" spc="-90" dirty="0">
                <a:latin typeface="Arial"/>
                <a:cs typeface="Arial"/>
              </a:rPr>
              <a:t>р</a:t>
            </a:r>
            <a:r>
              <a:rPr sz="800" b="1" spc="-85" dirty="0">
                <a:latin typeface="Arial"/>
                <a:cs typeface="Arial"/>
              </a:rPr>
              <a:t>еал</a:t>
            </a:r>
            <a:r>
              <a:rPr sz="800" b="1" spc="-100" dirty="0">
                <a:latin typeface="Arial"/>
                <a:cs typeface="Arial"/>
              </a:rPr>
              <a:t>и</a:t>
            </a:r>
            <a:r>
              <a:rPr sz="800" b="1" spc="-75" dirty="0">
                <a:latin typeface="Arial"/>
                <a:cs typeface="Arial"/>
              </a:rPr>
              <a:t>з</a:t>
            </a:r>
            <a:r>
              <a:rPr sz="800" b="1" spc="-80" dirty="0">
                <a:latin typeface="Arial"/>
                <a:cs typeface="Arial"/>
              </a:rPr>
              <a:t>а</a:t>
            </a:r>
            <a:r>
              <a:rPr sz="800" b="1" spc="-100" dirty="0">
                <a:latin typeface="Arial"/>
                <a:cs typeface="Arial"/>
              </a:rPr>
              <a:t>ци</a:t>
            </a:r>
            <a:r>
              <a:rPr sz="800" b="1" spc="-85" dirty="0">
                <a:latin typeface="Arial"/>
                <a:cs typeface="Arial"/>
              </a:rPr>
              <a:t>я</a:t>
            </a:r>
            <a:r>
              <a:rPr sz="800" b="1" spc="-7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про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85" dirty="0">
                <a:latin typeface="Arial"/>
                <a:cs typeface="Arial"/>
              </a:rPr>
              <a:t>к</a:t>
            </a:r>
            <a:r>
              <a:rPr sz="800" b="1" spc="-80" dirty="0">
                <a:latin typeface="Arial"/>
                <a:cs typeface="Arial"/>
              </a:rPr>
              <a:t>то</a:t>
            </a:r>
            <a:r>
              <a:rPr sz="800" b="1" spc="-55" dirty="0">
                <a:latin typeface="Arial"/>
                <a:cs typeface="Arial"/>
              </a:rPr>
              <a:t>в  </a:t>
            </a:r>
            <a:r>
              <a:rPr sz="800" b="1" spc="-90" dirty="0">
                <a:latin typeface="Arial"/>
                <a:cs typeface="Arial"/>
              </a:rPr>
              <a:t>по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опти</a:t>
            </a:r>
            <a:r>
              <a:rPr sz="800" b="1" spc="-105" dirty="0">
                <a:latin typeface="Arial"/>
                <a:cs typeface="Arial"/>
              </a:rPr>
              <a:t>м</a:t>
            </a:r>
            <a:r>
              <a:rPr sz="800" b="1" spc="-90" dirty="0">
                <a:latin typeface="Arial"/>
                <a:cs typeface="Arial"/>
              </a:rPr>
              <a:t>и</a:t>
            </a:r>
            <a:r>
              <a:rPr sz="800" b="1" spc="-75" dirty="0">
                <a:latin typeface="Arial"/>
                <a:cs typeface="Arial"/>
              </a:rPr>
              <a:t>з</a:t>
            </a:r>
            <a:r>
              <a:rPr sz="800" b="1" spc="-80" dirty="0">
                <a:latin typeface="Arial"/>
                <a:cs typeface="Arial"/>
              </a:rPr>
              <a:t>а</a:t>
            </a:r>
            <a:r>
              <a:rPr sz="800" b="1" spc="-90" dirty="0">
                <a:latin typeface="Arial"/>
                <a:cs typeface="Arial"/>
              </a:rPr>
              <a:t>ц</a:t>
            </a:r>
            <a:r>
              <a:rPr sz="800" b="1" spc="-100" dirty="0">
                <a:latin typeface="Arial"/>
                <a:cs typeface="Arial"/>
              </a:rPr>
              <a:t>и</a:t>
            </a:r>
            <a:r>
              <a:rPr sz="800" b="1" spc="-90" dirty="0">
                <a:latin typeface="Arial"/>
                <a:cs typeface="Arial"/>
              </a:rPr>
              <a:t>и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10"/>
              </a:lnSpc>
            </a:pPr>
            <a:r>
              <a:rPr sz="800" b="1" spc="-90" dirty="0">
                <a:latin typeface="Arial"/>
                <a:cs typeface="Arial"/>
              </a:rPr>
              <a:t>по</a:t>
            </a:r>
            <a:r>
              <a:rPr sz="800" b="1" spc="-80" dirty="0">
                <a:latin typeface="Arial"/>
                <a:cs typeface="Arial"/>
              </a:rPr>
              <a:t>то</a:t>
            </a:r>
            <a:r>
              <a:rPr sz="800" b="1" spc="-85" dirty="0">
                <a:latin typeface="Arial"/>
                <a:cs typeface="Arial"/>
              </a:rPr>
              <a:t>к</a:t>
            </a:r>
            <a:r>
              <a:rPr sz="800" b="1" spc="-90" dirty="0">
                <a:latin typeface="Arial"/>
                <a:cs typeface="Arial"/>
              </a:rPr>
              <a:t>ов</a:t>
            </a:r>
            <a:r>
              <a:rPr sz="800" b="1" spc="-6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и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проц</a:t>
            </a:r>
            <a:r>
              <a:rPr sz="800" b="1" spc="-80" dirty="0">
                <a:latin typeface="Arial"/>
                <a:cs typeface="Arial"/>
              </a:rPr>
              <a:t>ес</a:t>
            </a:r>
            <a:r>
              <a:rPr sz="800" b="1" spc="-90" dirty="0">
                <a:latin typeface="Arial"/>
                <a:cs typeface="Arial"/>
              </a:rPr>
              <a:t>сов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40" name="object 140"/>
          <p:cNvGrpSpPr/>
          <p:nvPr/>
        </p:nvGrpSpPr>
        <p:grpSpPr>
          <a:xfrm>
            <a:off x="7962709" y="4797361"/>
            <a:ext cx="898525" cy="812800"/>
            <a:chOff x="7962709" y="4797361"/>
            <a:chExt cx="898525" cy="812800"/>
          </a:xfrm>
        </p:grpSpPr>
        <p:sp>
          <p:nvSpPr>
            <p:cNvPr id="141" name="object 141"/>
            <p:cNvSpPr/>
            <p:nvPr/>
          </p:nvSpPr>
          <p:spPr>
            <a:xfrm>
              <a:off x="7967471" y="4802123"/>
              <a:ext cx="889000" cy="803275"/>
            </a:xfrm>
            <a:custGeom>
              <a:avLst/>
              <a:gdLst/>
              <a:ahLst/>
              <a:cxnLst/>
              <a:rect l="l" t="t" r="r" b="b"/>
              <a:pathLst>
                <a:path w="889000" h="803275">
                  <a:moveTo>
                    <a:pt x="754633" y="0"/>
                  </a:moveTo>
                  <a:lnTo>
                    <a:pt x="133857" y="0"/>
                  </a:lnTo>
                  <a:lnTo>
                    <a:pt x="91553" y="6825"/>
                  </a:lnTo>
                  <a:lnTo>
                    <a:pt x="54809" y="25830"/>
                  </a:lnTo>
                  <a:lnTo>
                    <a:pt x="25830" y="54809"/>
                  </a:lnTo>
                  <a:lnTo>
                    <a:pt x="6825" y="91553"/>
                  </a:lnTo>
                  <a:lnTo>
                    <a:pt x="0" y="133857"/>
                  </a:lnTo>
                  <a:lnTo>
                    <a:pt x="0" y="669289"/>
                  </a:lnTo>
                  <a:lnTo>
                    <a:pt x="6825" y="711594"/>
                  </a:lnTo>
                  <a:lnTo>
                    <a:pt x="25830" y="748338"/>
                  </a:lnTo>
                  <a:lnTo>
                    <a:pt x="54809" y="777317"/>
                  </a:lnTo>
                  <a:lnTo>
                    <a:pt x="91553" y="796322"/>
                  </a:lnTo>
                  <a:lnTo>
                    <a:pt x="133857" y="803147"/>
                  </a:lnTo>
                  <a:lnTo>
                    <a:pt x="754633" y="803147"/>
                  </a:lnTo>
                  <a:lnTo>
                    <a:pt x="796938" y="796322"/>
                  </a:lnTo>
                  <a:lnTo>
                    <a:pt x="833682" y="777317"/>
                  </a:lnTo>
                  <a:lnTo>
                    <a:pt x="862661" y="748338"/>
                  </a:lnTo>
                  <a:lnTo>
                    <a:pt x="881666" y="711594"/>
                  </a:lnTo>
                  <a:lnTo>
                    <a:pt x="888492" y="669289"/>
                  </a:lnTo>
                  <a:lnTo>
                    <a:pt x="888492" y="133857"/>
                  </a:lnTo>
                  <a:lnTo>
                    <a:pt x="881666" y="91553"/>
                  </a:lnTo>
                  <a:lnTo>
                    <a:pt x="862661" y="54809"/>
                  </a:lnTo>
                  <a:lnTo>
                    <a:pt x="833682" y="25830"/>
                  </a:lnTo>
                  <a:lnTo>
                    <a:pt x="796938" y="6825"/>
                  </a:lnTo>
                  <a:lnTo>
                    <a:pt x="754633" y="0"/>
                  </a:lnTo>
                  <a:close/>
                </a:path>
              </a:pathLst>
            </a:custGeom>
            <a:solidFill>
              <a:srgbClr val="D6E3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7967471" y="4802123"/>
              <a:ext cx="889000" cy="803275"/>
            </a:xfrm>
            <a:custGeom>
              <a:avLst/>
              <a:gdLst/>
              <a:ahLst/>
              <a:cxnLst/>
              <a:rect l="l" t="t" r="r" b="b"/>
              <a:pathLst>
                <a:path w="889000" h="803275">
                  <a:moveTo>
                    <a:pt x="0" y="133857"/>
                  </a:moveTo>
                  <a:lnTo>
                    <a:pt x="6825" y="91553"/>
                  </a:lnTo>
                  <a:lnTo>
                    <a:pt x="25830" y="54809"/>
                  </a:lnTo>
                  <a:lnTo>
                    <a:pt x="54809" y="25830"/>
                  </a:lnTo>
                  <a:lnTo>
                    <a:pt x="91553" y="6825"/>
                  </a:lnTo>
                  <a:lnTo>
                    <a:pt x="133857" y="0"/>
                  </a:lnTo>
                  <a:lnTo>
                    <a:pt x="754633" y="0"/>
                  </a:lnTo>
                  <a:lnTo>
                    <a:pt x="796938" y="6825"/>
                  </a:lnTo>
                  <a:lnTo>
                    <a:pt x="833682" y="25830"/>
                  </a:lnTo>
                  <a:lnTo>
                    <a:pt x="862661" y="54809"/>
                  </a:lnTo>
                  <a:lnTo>
                    <a:pt x="881666" y="91553"/>
                  </a:lnTo>
                  <a:lnTo>
                    <a:pt x="888492" y="133857"/>
                  </a:lnTo>
                  <a:lnTo>
                    <a:pt x="888492" y="669289"/>
                  </a:lnTo>
                  <a:lnTo>
                    <a:pt x="881666" y="711594"/>
                  </a:lnTo>
                  <a:lnTo>
                    <a:pt x="862661" y="748338"/>
                  </a:lnTo>
                  <a:lnTo>
                    <a:pt x="833682" y="777317"/>
                  </a:lnTo>
                  <a:lnTo>
                    <a:pt x="796938" y="796322"/>
                  </a:lnTo>
                  <a:lnTo>
                    <a:pt x="754633" y="803147"/>
                  </a:lnTo>
                  <a:lnTo>
                    <a:pt x="133857" y="803147"/>
                  </a:lnTo>
                  <a:lnTo>
                    <a:pt x="91553" y="796322"/>
                  </a:lnTo>
                  <a:lnTo>
                    <a:pt x="54809" y="777317"/>
                  </a:lnTo>
                  <a:lnTo>
                    <a:pt x="25830" y="748338"/>
                  </a:lnTo>
                  <a:lnTo>
                    <a:pt x="6825" y="711594"/>
                  </a:lnTo>
                  <a:lnTo>
                    <a:pt x="0" y="669289"/>
                  </a:lnTo>
                  <a:lnTo>
                    <a:pt x="0" y="133857"/>
                  </a:lnTo>
                  <a:close/>
                </a:path>
              </a:pathLst>
            </a:custGeom>
            <a:ln w="9525">
              <a:solidFill>
                <a:srgbClr val="9BBA58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3" name="object 143"/>
          <p:cNvSpPr txBox="1"/>
          <p:nvPr/>
        </p:nvSpPr>
        <p:spPr>
          <a:xfrm>
            <a:off x="7994142" y="4829047"/>
            <a:ext cx="850900" cy="252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90"/>
              </a:lnSpc>
              <a:spcBef>
                <a:spcPts val="100"/>
              </a:spcBef>
            </a:pPr>
            <a:r>
              <a:rPr sz="800" b="1" spc="-90" dirty="0">
                <a:latin typeface="Arial"/>
                <a:cs typeface="Arial"/>
              </a:rPr>
              <a:t>Обучение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90"/>
              </a:lnSpc>
            </a:pPr>
            <a:r>
              <a:rPr sz="800" b="1" spc="-80" dirty="0">
                <a:latin typeface="Arial"/>
                <a:cs typeface="Arial"/>
              </a:rPr>
              <a:t>у</a:t>
            </a:r>
            <a:r>
              <a:rPr sz="800" b="1" spc="-90" dirty="0">
                <a:latin typeface="Arial"/>
                <a:cs typeface="Arial"/>
              </a:rPr>
              <a:t>ч</a:t>
            </a:r>
            <a:r>
              <a:rPr sz="800" b="1" spc="-75" dirty="0">
                <a:latin typeface="Arial"/>
                <a:cs typeface="Arial"/>
              </a:rPr>
              <a:t>а</a:t>
            </a:r>
            <a:r>
              <a:rPr sz="800" b="1" spc="-80" dirty="0">
                <a:latin typeface="Arial"/>
                <a:cs typeface="Arial"/>
              </a:rPr>
              <a:t>с</a:t>
            </a:r>
            <a:r>
              <a:rPr sz="800" b="1" spc="-85" dirty="0">
                <a:latin typeface="Arial"/>
                <a:cs typeface="Arial"/>
              </a:rPr>
              <a:t>тни</a:t>
            </a:r>
            <a:r>
              <a:rPr sz="800" b="1" spc="-80" dirty="0">
                <a:latin typeface="Arial"/>
                <a:cs typeface="Arial"/>
              </a:rPr>
              <a:t>к</a:t>
            </a:r>
            <a:r>
              <a:rPr sz="800" b="1" spc="-100" dirty="0">
                <a:latin typeface="Arial"/>
                <a:cs typeface="Arial"/>
              </a:rPr>
              <a:t>о</a:t>
            </a:r>
            <a:r>
              <a:rPr sz="800" b="1" spc="-90" dirty="0">
                <a:latin typeface="Arial"/>
                <a:cs typeface="Arial"/>
              </a:rPr>
              <a:t>в</a:t>
            </a:r>
            <a:r>
              <a:rPr sz="800" b="1" spc="-55" dirty="0">
                <a:latin typeface="Arial"/>
                <a:cs typeface="Arial"/>
              </a:rPr>
              <a:t> (</a:t>
            </a:r>
            <a:r>
              <a:rPr sz="800" b="1" spc="-90" dirty="0">
                <a:latin typeface="Arial"/>
                <a:cs typeface="Arial"/>
              </a:rPr>
              <a:t>ч</a:t>
            </a:r>
            <a:r>
              <a:rPr sz="800" b="1" spc="-100" dirty="0">
                <a:latin typeface="Arial"/>
                <a:cs typeface="Arial"/>
              </a:rPr>
              <a:t>л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90" dirty="0">
                <a:latin typeface="Arial"/>
                <a:cs typeface="Arial"/>
              </a:rPr>
              <a:t>н</a:t>
            </a:r>
            <a:r>
              <a:rPr sz="800" b="1" spc="-100" dirty="0">
                <a:latin typeface="Arial"/>
                <a:cs typeface="Arial"/>
              </a:rPr>
              <a:t>о</a:t>
            </a:r>
            <a:r>
              <a:rPr sz="800" b="1" spc="-90" dirty="0">
                <a:latin typeface="Arial"/>
                <a:cs typeface="Arial"/>
              </a:rPr>
              <a:t>в</a:t>
            </a:r>
            <a:endParaRPr sz="800"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7994142" y="5036311"/>
            <a:ext cx="856615" cy="35560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170815">
              <a:lnSpc>
                <a:spcPts val="819"/>
              </a:lnSpc>
              <a:spcBef>
                <a:spcPts val="245"/>
              </a:spcBef>
            </a:pPr>
            <a:r>
              <a:rPr sz="800" b="1" spc="-95" dirty="0">
                <a:latin typeface="Arial"/>
                <a:cs typeface="Arial"/>
              </a:rPr>
              <a:t>Р</a:t>
            </a:r>
            <a:r>
              <a:rPr sz="800" b="1" spc="-75" dirty="0">
                <a:latin typeface="Arial"/>
                <a:cs typeface="Arial"/>
              </a:rPr>
              <a:t>Г</a:t>
            </a:r>
            <a:r>
              <a:rPr sz="800" b="1" spc="-40" dirty="0">
                <a:latin typeface="Arial"/>
                <a:cs typeface="Arial"/>
              </a:rPr>
              <a:t>)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про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85" dirty="0">
                <a:latin typeface="Arial"/>
                <a:cs typeface="Arial"/>
              </a:rPr>
              <a:t>к</a:t>
            </a:r>
            <a:r>
              <a:rPr sz="800" b="1" spc="-80" dirty="0">
                <a:latin typeface="Arial"/>
                <a:cs typeface="Arial"/>
              </a:rPr>
              <a:t>то</a:t>
            </a:r>
            <a:r>
              <a:rPr sz="800" b="1" spc="-90" dirty="0">
                <a:latin typeface="Arial"/>
                <a:cs typeface="Arial"/>
              </a:rPr>
              <a:t>в</a:t>
            </a:r>
            <a:r>
              <a:rPr sz="800" b="1" spc="-65" dirty="0">
                <a:latin typeface="Arial"/>
                <a:cs typeface="Arial"/>
              </a:rPr>
              <a:t> </a:t>
            </a:r>
            <a:r>
              <a:rPr sz="800" b="1" spc="-70" dirty="0">
                <a:latin typeface="Arial"/>
                <a:cs typeface="Arial"/>
              </a:rPr>
              <a:t>по  </a:t>
            </a:r>
            <a:r>
              <a:rPr sz="800" b="1" spc="-90" dirty="0">
                <a:latin typeface="Arial"/>
                <a:cs typeface="Arial"/>
              </a:rPr>
              <a:t>оптимизации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10"/>
              </a:lnSpc>
            </a:pPr>
            <a:r>
              <a:rPr sz="800" b="1" spc="-90" dirty="0">
                <a:latin typeface="Arial"/>
                <a:cs typeface="Arial"/>
              </a:rPr>
              <a:t>по</a:t>
            </a:r>
            <a:r>
              <a:rPr sz="800" b="1" spc="-80" dirty="0">
                <a:latin typeface="Arial"/>
                <a:cs typeface="Arial"/>
              </a:rPr>
              <a:t>то</a:t>
            </a:r>
            <a:r>
              <a:rPr sz="800" b="1" spc="-85" dirty="0">
                <a:latin typeface="Arial"/>
                <a:cs typeface="Arial"/>
              </a:rPr>
              <a:t>к</a:t>
            </a:r>
            <a:r>
              <a:rPr sz="800" b="1" spc="-90" dirty="0">
                <a:latin typeface="Arial"/>
                <a:cs typeface="Arial"/>
              </a:rPr>
              <a:t>ов</a:t>
            </a:r>
            <a:r>
              <a:rPr sz="800" b="1" spc="-40" dirty="0">
                <a:latin typeface="Arial"/>
                <a:cs typeface="Arial"/>
              </a:rPr>
              <a:t>/</a:t>
            </a:r>
            <a:r>
              <a:rPr sz="800" b="1" spc="-6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проц</a:t>
            </a:r>
            <a:r>
              <a:rPr sz="800" b="1" spc="-80" dirty="0">
                <a:latin typeface="Arial"/>
                <a:cs typeface="Arial"/>
              </a:rPr>
              <a:t>ес</a:t>
            </a:r>
            <a:r>
              <a:rPr sz="800" b="1" spc="-90" dirty="0">
                <a:latin typeface="Arial"/>
                <a:cs typeface="Arial"/>
              </a:rPr>
              <a:t>с</a:t>
            </a:r>
            <a:r>
              <a:rPr sz="800" b="1" spc="-100" dirty="0">
                <a:latin typeface="Arial"/>
                <a:cs typeface="Arial"/>
              </a:rPr>
              <a:t>о</a:t>
            </a:r>
            <a:r>
              <a:rPr sz="800" b="1" spc="-90" dirty="0">
                <a:latin typeface="Arial"/>
                <a:cs typeface="Arial"/>
              </a:rPr>
              <a:t>в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45" name="object 145"/>
          <p:cNvGrpSpPr/>
          <p:nvPr/>
        </p:nvGrpSpPr>
        <p:grpSpPr>
          <a:xfrm>
            <a:off x="7962709" y="5754433"/>
            <a:ext cx="898525" cy="354330"/>
            <a:chOff x="7962709" y="5754433"/>
            <a:chExt cx="898525" cy="354330"/>
          </a:xfrm>
        </p:grpSpPr>
        <p:sp>
          <p:nvSpPr>
            <p:cNvPr id="146" name="object 146"/>
            <p:cNvSpPr/>
            <p:nvPr/>
          </p:nvSpPr>
          <p:spPr>
            <a:xfrm>
              <a:off x="7967471" y="5759196"/>
              <a:ext cx="889000" cy="344805"/>
            </a:xfrm>
            <a:custGeom>
              <a:avLst/>
              <a:gdLst/>
              <a:ahLst/>
              <a:cxnLst/>
              <a:rect l="l" t="t" r="r" b="b"/>
              <a:pathLst>
                <a:path w="889000" h="344804">
                  <a:moveTo>
                    <a:pt x="831087" y="0"/>
                  </a:moveTo>
                  <a:lnTo>
                    <a:pt x="57403" y="0"/>
                  </a:lnTo>
                  <a:lnTo>
                    <a:pt x="35040" y="4511"/>
                  </a:lnTo>
                  <a:lnTo>
                    <a:pt x="16795" y="16814"/>
                  </a:lnTo>
                  <a:lnTo>
                    <a:pt x="4504" y="35061"/>
                  </a:lnTo>
                  <a:lnTo>
                    <a:pt x="0" y="57403"/>
                  </a:lnTo>
                  <a:lnTo>
                    <a:pt x="0" y="287019"/>
                  </a:lnTo>
                  <a:lnTo>
                    <a:pt x="4504" y="309362"/>
                  </a:lnTo>
                  <a:lnTo>
                    <a:pt x="16795" y="327609"/>
                  </a:lnTo>
                  <a:lnTo>
                    <a:pt x="35040" y="339912"/>
                  </a:lnTo>
                  <a:lnTo>
                    <a:pt x="57403" y="344423"/>
                  </a:lnTo>
                  <a:lnTo>
                    <a:pt x="831087" y="344423"/>
                  </a:lnTo>
                  <a:lnTo>
                    <a:pt x="853451" y="339912"/>
                  </a:lnTo>
                  <a:lnTo>
                    <a:pt x="871696" y="327609"/>
                  </a:lnTo>
                  <a:lnTo>
                    <a:pt x="883987" y="309362"/>
                  </a:lnTo>
                  <a:lnTo>
                    <a:pt x="888492" y="287019"/>
                  </a:lnTo>
                  <a:lnTo>
                    <a:pt x="888492" y="57403"/>
                  </a:lnTo>
                  <a:lnTo>
                    <a:pt x="883987" y="35061"/>
                  </a:lnTo>
                  <a:lnTo>
                    <a:pt x="871696" y="16814"/>
                  </a:lnTo>
                  <a:lnTo>
                    <a:pt x="853451" y="4511"/>
                  </a:lnTo>
                  <a:lnTo>
                    <a:pt x="831087" y="0"/>
                  </a:lnTo>
                  <a:close/>
                </a:path>
              </a:pathLst>
            </a:custGeom>
            <a:solidFill>
              <a:srgbClr val="F9C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7967471" y="5759196"/>
              <a:ext cx="889000" cy="344805"/>
            </a:xfrm>
            <a:custGeom>
              <a:avLst/>
              <a:gdLst/>
              <a:ahLst/>
              <a:cxnLst/>
              <a:rect l="l" t="t" r="r" b="b"/>
              <a:pathLst>
                <a:path w="889000" h="344804">
                  <a:moveTo>
                    <a:pt x="0" y="57403"/>
                  </a:moveTo>
                  <a:lnTo>
                    <a:pt x="4504" y="35061"/>
                  </a:lnTo>
                  <a:lnTo>
                    <a:pt x="16795" y="16814"/>
                  </a:lnTo>
                  <a:lnTo>
                    <a:pt x="35040" y="4511"/>
                  </a:lnTo>
                  <a:lnTo>
                    <a:pt x="57403" y="0"/>
                  </a:lnTo>
                  <a:lnTo>
                    <a:pt x="831087" y="0"/>
                  </a:lnTo>
                  <a:lnTo>
                    <a:pt x="853451" y="4511"/>
                  </a:lnTo>
                  <a:lnTo>
                    <a:pt x="871696" y="16814"/>
                  </a:lnTo>
                  <a:lnTo>
                    <a:pt x="883987" y="35061"/>
                  </a:lnTo>
                  <a:lnTo>
                    <a:pt x="888492" y="57403"/>
                  </a:lnTo>
                  <a:lnTo>
                    <a:pt x="888492" y="287019"/>
                  </a:lnTo>
                  <a:lnTo>
                    <a:pt x="883987" y="309362"/>
                  </a:lnTo>
                  <a:lnTo>
                    <a:pt x="871696" y="327609"/>
                  </a:lnTo>
                  <a:lnTo>
                    <a:pt x="853451" y="339912"/>
                  </a:lnTo>
                  <a:lnTo>
                    <a:pt x="831087" y="344423"/>
                  </a:lnTo>
                  <a:lnTo>
                    <a:pt x="57403" y="344423"/>
                  </a:lnTo>
                  <a:lnTo>
                    <a:pt x="35040" y="339912"/>
                  </a:lnTo>
                  <a:lnTo>
                    <a:pt x="16795" y="327609"/>
                  </a:lnTo>
                  <a:lnTo>
                    <a:pt x="4504" y="309362"/>
                  </a:lnTo>
                  <a:lnTo>
                    <a:pt x="0" y="287019"/>
                  </a:lnTo>
                  <a:lnTo>
                    <a:pt x="0" y="57403"/>
                  </a:lnTo>
                  <a:close/>
                </a:path>
              </a:pathLst>
            </a:custGeom>
            <a:ln w="9525">
              <a:solidFill>
                <a:srgbClr val="E36C0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8" name="object 148"/>
          <p:cNvSpPr txBox="1"/>
          <p:nvPr/>
        </p:nvSpPr>
        <p:spPr>
          <a:xfrm>
            <a:off x="7979409" y="5773318"/>
            <a:ext cx="908685" cy="25209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245"/>
              </a:spcBef>
            </a:pPr>
            <a:r>
              <a:rPr sz="800" b="1" spc="-95" dirty="0">
                <a:latin typeface="Arial"/>
                <a:cs typeface="Arial"/>
              </a:rPr>
              <a:t>Р</a:t>
            </a:r>
            <a:r>
              <a:rPr sz="800" b="1" spc="-85" dirty="0">
                <a:latin typeface="Arial"/>
                <a:cs typeface="Arial"/>
              </a:rPr>
              <a:t>еали</a:t>
            </a:r>
            <a:r>
              <a:rPr sz="800" b="1" spc="-75" dirty="0">
                <a:latin typeface="Arial"/>
                <a:cs typeface="Arial"/>
              </a:rPr>
              <a:t>з</a:t>
            </a:r>
            <a:r>
              <a:rPr sz="800" b="1" spc="-90" dirty="0">
                <a:latin typeface="Arial"/>
                <a:cs typeface="Arial"/>
              </a:rPr>
              <a:t>а</a:t>
            </a:r>
            <a:r>
              <a:rPr sz="800" b="1" spc="-100" dirty="0">
                <a:latin typeface="Arial"/>
                <a:cs typeface="Arial"/>
              </a:rPr>
              <a:t>ц</a:t>
            </a:r>
            <a:r>
              <a:rPr sz="800" b="1" spc="-90" dirty="0">
                <a:latin typeface="Arial"/>
                <a:cs typeface="Arial"/>
              </a:rPr>
              <a:t>и</a:t>
            </a:r>
            <a:r>
              <a:rPr sz="800" b="1" spc="-85" dirty="0">
                <a:latin typeface="Arial"/>
                <a:cs typeface="Arial"/>
              </a:rPr>
              <a:t>я</a:t>
            </a:r>
            <a:r>
              <a:rPr sz="800" b="1" spc="-80" dirty="0">
                <a:latin typeface="Arial"/>
                <a:cs typeface="Arial"/>
              </a:rPr>
              <a:t> с</a:t>
            </a:r>
            <a:r>
              <a:rPr sz="800" b="1" spc="-90" dirty="0">
                <a:latin typeface="Arial"/>
                <a:cs typeface="Arial"/>
              </a:rPr>
              <a:t>и</a:t>
            </a:r>
            <a:r>
              <a:rPr sz="800" b="1" spc="-80" dirty="0">
                <a:latin typeface="Arial"/>
                <a:cs typeface="Arial"/>
              </a:rPr>
              <a:t>с</a:t>
            </a:r>
            <a:r>
              <a:rPr sz="800" b="1" spc="-70" dirty="0">
                <a:latin typeface="Arial"/>
                <a:cs typeface="Arial"/>
              </a:rPr>
              <a:t>т</a:t>
            </a:r>
            <a:r>
              <a:rPr sz="800" b="1" spc="-75" dirty="0">
                <a:latin typeface="Arial"/>
                <a:cs typeface="Arial"/>
              </a:rPr>
              <a:t>е</a:t>
            </a:r>
            <a:r>
              <a:rPr sz="800" b="1" spc="-105" dirty="0">
                <a:latin typeface="Arial"/>
                <a:cs typeface="Arial"/>
              </a:rPr>
              <a:t>м</a:t>
            </a:r>
            <a:r>
              <a:rPr sz="800" b="1" spc="-55" dirty="0">
                <a:latin typeface="Arial"/>
                <a:cs typeface="Arial"/>
              </a:rPr>
              <a:t>ы  </a:t>
            </a:r>
            <a:r>
              <a:rPr sz="800" b="1" spc="-90" dirty="0">
                <a:latin typeface="Arial"/>
                <a:cs typeface="Arial"/>
              </a:rPr>
              <a:t>мотивации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49" name="object 149"/>
          <p:cNvGrpSpPr/>
          <p:nvPr/>
        </p:nvGrpSpPr>
        <p:grpSpPr>
          <a:xfrm>
            <a:off x="7962709" y="6135433"/>
            <a:ext cx="898525" cy="354330"/>
            <a:chOff x="7962709" y="6135433"/>
            <a:chExt cx="898525" cy="354330"/>
          </a:xfrm>
        </p:grpSpPr>
        <p:sp>
          <p:nvSpPr>
            <p:cNvPr id="150" name="object 150"/>
            <p:cNvSpPr/>
            <p:nvPr/>
          </p:nvSpPr>
          <p:spPr>
            <a:xfrm>
              <a:off x="7967471" y="6140196"/>
              <a:ext cx="889000" cy="344805"/>
            </a:xfrm>
            <a:custGeom>
              <a:avLst/>
              <a:gdLst/>
              <a:ahLst/>
              <a:cxnLst/>
              <a:rect l="l" t="t" r="r" b="b"/>
              <a:pathLst>
                <a:path w="889000" h="344804">
                  <a:moveTo>
                    <a:pt x="831087" y="0"/>
                  </a:moveTo>
                  <a:lnTo>
                    <a:pt x="57403" y="0"/>
                  </a:lnTo>
                  <a:lnTo>
                    <a:pt x="35040" y="4511"/>
                  </a:lnTo>
                  <a:lnTo>
                    <a:pt x="16795" y="16814"/>
                  </a:lnTo>
                  <a:lnTo>
                    <a:pt x="4504" y="35061"/>
                  </a:lnTo>
                  <a:lnTo>
                    <a:pt x="0" y="57403"/>
                  </a:lnTo>
                  <a:lnTo>
                    <a:pt x="0" y="287019"/>
                  </a:lnTo>
                  <a:lnTo>
                    <a:pt x="4504" y="309362"/>
                  </a:lnTo>
                  <a:lnTo>
                    <a:pt x="16795" y="327609"/>
                  </a:lnTo>
                  <a:lnTo>
                    <a:pt x="35040" y="339912"/>
                  </a:lnTo>
                  <a:lnTo>
                    <a:pt x="57403" y="344423"/>
                  </a:lnTo>
                  <a:lnTo>
                    <a:pt x="831087" y="344423"/>
                  </a:lnTo>
                  <a:lnTo>
                    <a:pt x="853451" y="339912"/>
                  </a:lnTo>
                  <a:lnTo>
                    <a:pt x="871696" y="327609"/>
                  </a:lnTo>
                  <a:lnTo>
                    <a:pt x="883987" y="309362"/>
                  </a:lnTo>
                  <a:lnTo>
                    <a:pt x="888492" y="287019"/>
                  </a:lnTo>
                  <a:lnTo>
                    <a:pt x="888492" y="57403"/>
                  </a:lnTo>
                  <a:lnTo>
                    <a:pt x="883987" y="35061"/>
                  </a:lnTo>
                  <a:lnTo>
                    <a:pt x="871696" y="16814"/>
                  </a:lnTo>
                  <a:lnTo>
                    <a:pt x="853451" y="4511"/>
                  </a:lnTo>
                  <a:lnTo>
                    <a:pt x="831087" y="0"/>
                  </a:lnTo>
                  <a:close/>
                </a:path>
              </a:pathLst>
            </a:custGeom>
            <a:solidFill>
              <a:srgbClr val="F9C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7967471" y="6140196"/>
              <a:ext cx="889000" cy="344805"/>
            </a:xfrm>
            <a:custGeom>
              <a:avLst/>
              <a:gdLst/>
              <a:ahLst/>
              <a:cxnLst/>
              <a:rect l="l" t="t" r="r" b="b"/>
              <a:pathLst>
                <a:path w="889000" h="344804">
                  <a:moveTo>
                    <a:pt x="0" y="57403"/>
                  </a:moveTo>
                  <a:lnTo>
                    <a:pt x="4504" y="35061"/>
                  </a:lnTo>
                  <a:lnTo>
                    <a:pt x="16795" y="16814"/>
                  </a:lnTo>
                  <a:lnTo>
                    <a:pt x="35040" y="4511"/>
                  </a:lnTo>
                  <a:lnTo>
                    <a:pt x="57403" y="0"/>
                  </a:lnTo>
                  <a:lnTo>
                    <a:pt x="831087" y="0"/>
                  </a:lnTo>
                  <a:lnTo>
                    <a:pt x="853451" y="4511"/>
                  </a:lnTo>
                  <a:lnTo>
                    <a:pt x="871696" y="16814"/>
                  </a:lnTo>
                  <a:lnTo>
                    <a:pt x="883987" y="35061"/>
                  </a:lnTo>
                  <a:lnTo>
                    <a:pt x="888492" y="57403"/>
                  </a:lnTo>
                  <a:lnTo>
                    <a:pt x="888492" y="287019"/>
                  </a:lnTo>
                  <a:lnTo>
                    <a:pt x="883987" y="309362"/>
                  </a:lnTo>
                  <a:lnTo>
                    <a:pt x="871696" y="327609"/>
                  </a:lnTo>
                  <a:lnTo>
                    <a:pt x="853451" y="339912"/>
                  </a:lnTo>
                  <a:lnTo>
                    <a:pt x="831087" y="344423"/>
                  </a:lnTo>
                  <a:lnTo>
                    <a:pt x="57403" y="344423"/>
                  </a:lnTo>
                  <a:lnTo>
                    <a:pt x="35040" y="339912"/>
                  </a:lnTo>
                  <a:lnTo>
                    <a:pt x="16795" y="327609"/>
                  </a:lnTo>
                  <a:lnTo>
                    <a:pt x="4504" y="309362"/>
                  </a:lnTo>
                  <a:lnTo>
                    <a:pt x="0" y="287019"/>
                  </a:lnTo>
                  <a:lnTo>
                    <a:pt x="0" y="57403"/>
                  </a:lnTo>
                  <a:close/>
                </a:path>
              </a:pathLst>
            </a:custGeom>
            <a:ln w="9525">
              <a:solidFill>
                <a:srgbClr val="E36C0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2" name="object 152"/>
          <p:cNvSpPr txBox="1"/>
          <p:nvPr/>
        </p:nvSpPr>
        <p:spPr>
          <a:xfrm>
            <a:off x="7994142" y="6127191"/>
            <a:ext cx="785495" cy="25209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245"/>
              </a:spcBef>
            </a:pPr>
            <a:r>
              <a:rPr sz="800" b="1" spc="-95" dirty="0">
                <a:latin typeface="Arial"/>
                <a:cs typeface="Arial"/>
              </a:rPr>
              <a:t>Р</a:t>
            </a:r>
            <a:r>
              <a:rPr sz="800" b="1" spc="-85" dirty="0">
                <a:latin typeface="Arial"/>
                <a:cs typeface="Arial"/>
              </a:rPr>
              <a:t>еали</a:t>
            </a:r>
            <a:r>
              <a:rPr sz="800" b="1" spc="-75" dirty="0">
                <a:latin typeface="Arial"/>
                <a:cs typeface="Arial"/>
              </a:rPr>
              <a:t>з</a:t>
            </a:r>
            <a:r>
              <a:rPr sz="800" b="1" spc="-90" dirty="0">
                <a:latin typeface="Arial"/>
                <a:cs typeface="Arial"/>
              </a:rPr>
              <a:t>а</a:t>
            </a:r>
            <a:r>
              <a:rPr sz="800" b="1" spc="-100" dirty="0">
                <a:latin typeface="Arial"/>
                <a:cs typeface="Arial"/>
              </a:rPr>
              <a:t>ц</a:t>
            </a:r>
            <a:r>
              <a:rPr sz="800" b="1" spc="-90" dirty="0">
                <a:latin typeface="Arial"/>
                <a:cs typeface="Arial"/>
              </a:rPr>
              <a:t>и</a:t>
            </a:r>
            <a:r>
              <a:rPr sz="800" b="1" spc="-85" dirty="0">
                <a:latin typeface="Arial"/>
                <a:cs typeface="Arial"/>
              </a:rPr>
              <a:t>я</a:t>
            </a:r>
            <a:r>
              <a:rPr sz="800" b="1" spc="-80" dirty="0">
                <a:latin typeface="Arial"/>
                <a:cs typeface="Arial"/>
              </a:rPr>
              <a:t> </a:t>
            </a:r>
            <a:r>
              <a:rPr sz="800" b="1" spc="-95" dirty="0">
                <a:latin typeface="Arial"/>
                <a:cs typeface="Arial"/>
              </a:rPr>
              <a:t>пл</a:t>
            </a:r>
            <a:r>
              <a:rPr sz="800" b="1" spc="-80" dirty="0">
                <a:latin typeface="Arial"/>
                <a:cs typeface="Arial"/>
              </a:rPr>
              <a:t>а</a:t>
            </a:r>
            <a:r>
              <a:rPr sz="800" b="1" spc="-70" dirty="0">
                <a:latin typeface="Arial"/>
                <a:cs typeface="Arial"/>
              </a:rPr>
              <a:t>на  </a:t>
            </a:r>
            <a:r>
              <a:rPr sz="800" b="1" spc="-90" dirty="0">
                <a:latin typeface="Arial"/>
                <a:cs typeface="Arial"/>
              </a:rPr>
              <a:t>коммуникаций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53" name="object 153"/>
          <p:cNvGrpSpPr/>
          <p:nvPr/>
        </p:nvGrpSpPr>
        <p:grpSpPr>
          <a:xfrm>
            <a:off x="1324355" y="1565147"/>
            <a:ext cx="5923280" cy="3555365"/>
            <a:chOff x="1324355" y="1565147"/>
            <a:chExt cx="5923280" cy="3555365"/>
          </a:xfrm>
        </p:grpSpPr>
        <p:sp>
          <p:nvSpPr>
            <p:cNvPr id="154" name="object 154"/>
            <p:cNvSpPr/>
            <p:nvPr/>
          </p:nvSpPr>
          <p:spPr>
            <a:xfrm>
              <a:off x="1324355" y="1565147"/>
              <a:ext cx="238125" cy="257810"/>
            </a:xfrm>
            <a:custGeom>
              <a:avLst/>
              <a:gdLst/>
              <a:ahLst/>
              <a:cxnLst/>
              <a:rect l="l" t="t" r="r" b="b"/>
              <a:pathLst>
                <a:path w="238125" h="257810">
                  <a:moveTo>
                    <a:pt x="118872" y="0"/>
                  </a:moveTo>
                  <a:lnTo>
                    <a:pt x="72598" y="10120"/>
                  </a:lnTo>
                  <a:lnTo>
                    <a:pt x="34813" y="37718"/>
                  </a:lnTo>
                  <a:lnTo>
                    <a:pt x="9340" y="78652"/>
                  </a:lnTo>
                  <a:lnTo>
                    <a:pt x="0" y="128777"/>
                  </a:lnTo>
                  <a:lnTo>
                    <a:pt x="9340" y="178903"/>
                  </a:lnTo>
                  <a:lnTo>
                    <a:pt x="34813" y="219837"/>
                  </a:lnTo>
                  <a:lnTo>
                    <a:pt x="72598" y="247435"/>
                  </a:lnTo>
                  <a:lnTo>
                    <a:pt x="118872" y="257555"/>
                  </a:lnTo>
                  <a:lnTo>
                    <a:pt x="165145" y="247435"/>
                  </a:lnTo>
                  <a:lnTo>
                    <a:pt x="202930" y="219837"/>
                  </a:lnTo>
                  <a:lnTo>
                    <a:pt x="228403" y="178903"/>
                  </a:lnTo>
                  <a:lnTo>
                    <a:pt x="237744" y="128777"/>
                  </a:lnTo>
                  <a:lnTo>
                    <a:pt x="228403" y="78652"/>
                  </a:lnTo>
                  <a:lnTo>
                    <a:pt x="202930" y="37718"/>
                  </a:lnTo>
                  <a:lnTo>
                    <a:pt x="165145" y="10120"/>
                  </a:lnTo>
                  <a:lnTo>
                    <a:pt x="11887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093720" y="3741419"/>
              <a:ext cx="0" cy="1266190"/>
            </a:xfrm>
            <a:custGeom>
              <a:avLst/>
              <a:gdLst/>
              <a:ahLst/>
              <a:cxnLst/>
              <a:rect l="l" t="t" r="r" b="b"/>
              <a:pathLst>
                <a:path h="1266189">
                  <a:moveTo>
                    <a:pt x="0" y="1265808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307336" y="3345180"/>
              <a:ext cx="1130935" cy="76200"/>
            </a:xfrm>
            <a:custGeom>
              <a:avLst/>
              <a:gdLst/>
              <a:ahLst/>
              <a:cxnLst/>
              <a:rect l="l" t="t" r="r" b="b"/>
              <a:pathLst>
                <a:path w="1130935" h="76200">
                  <a:moveTo>
                    <a:pt x="1054480" y="0"/>
                  </a:moveTo>
                  <a:lnTo>
                    <a:pt x="1054480" y="76200"/>
                  </a:lnTo>
                  <a:lnTo>
                    <a:pt x="1117980" y="44450"/>
                  </a:lnTo>
                  <a:lnTo>
                    <a:pt x="1067180" y="44450"/>
                  </a:lnTo>
                  <a:lnTo>
                    <a:pt x="1067180" y="31750"/>
                  </a:lnTo>
                  <a:lnTo>
                    <a:pt x="1117980" y="31750"/>
                  </a:lnTo>
                  <a:lnTo>
                    <a:pt x="1054480" y="0"/>
                  </a:lnTo>
                  <a:close/>
                </a:path>
                <a:path w="1130935" h="76200">
                  <a:moveTo>
                    <a:pt x="105448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1054480" y="44450"/>
                  </a:lnTo>
                  <a:lnTo>
                    <a:pt x="1054480" y="31750"/>
                  </a:lnTo>
                  <a:close/>
                </a:path>
                <a:path w="1130935" h="76200">
                  <a:moveTo>
                    <a:pt x="1117980" y="31750"/>
                  </a:moveTo>
                  <a:lnTo>
                    <a:pt x="1067180" y="31750"/>
                  </a:lnTo>
                  <a:lnTo>
                    <a:pt x="1067180" y="44450"/>
                  </a:lnTo>
                  <a:lnTo>
                    <a:pt x="1117980" y="44450"/>
                  </a:lnTo>
                  <a:lnTo>
                    <a:pt x="1130680" y="38100"/>
                  </a:lnTo>
                  <a:lnTo>
                    <a:pt x="1117980" y="3175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74286" y="2369819"/>
              <a:ext cx="76200" cy="130555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4939" y="4969763"/>
              <a:ext cx="214376" cy="76200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2554223" y="1709927"/>
              <a:ext cx="892175" cy="209550"/>
            </a:xfrm>
            <a:custGeom>
              <a:avLst/>
              <a:gdLst/>
              <a:ahLst/>
              <a:cxnLst/>
              <a:rect l="l" t="t" r="r" b="b"/>
              <a:pathLst>
                <a:path w="892175" h="209550">
                  <a:moveTo>
                    <a:pt x="439546" y="196850"/>
                  </a:moveTo>
                  <a:lnTo>
                    <a:pt x="0" y="196850"/>
                  </a:lnTo>
                  <a:lnTo>
                    <a:pt x="0" y="209550"/>
                  </a:lnTo>
                  <a:lnTo>
                    <a:pt x="449452" y="209550"/>
                  </a:lnTo>
                  <a:lnTo>
                    <a:pt x="452246" y="206629"/>
                  </a:lnTo>
                  <a:lnTo>
                    <a:pt x="452246" y="203200"/>
                  </a:lnTo>
                  <a:lnTo>
                    <a:pt x="439546" y="203200"/>
                  </a:lnTo>
                  <a:lnTo>
                    <a:pt x="439546" y="196850"/>
                  </a:lnTo>
                  <a:close/>
                </a:path>
                <a:path w="892175" h="209550">
                  <a:moveTo>
                    <a:pt x="815721" y="31750"/>
                  </a:moveTo>
                  <a:lnTo>
                    <a:pt x="442468" y="31750"/>
                  </a:lnTo>
                  <a:lnTo>
                    <a:pt x="439546" y="34544"/>
                  </a:lnTo>
                  <a:lnTo>
                    <a:pt x="439546" y="203200"/>
                  </a:lnTo>
                  <a:lnTo>
                    <a:pt x="445896" y="196850"/>
                  </a:lnTo>
                  <a:lnTo>
                    <a:pt x="452246" y="196850"/>
                  </a:lnTo>
                  <a:lnTo>
                    <a:pt x="452246" y="44450"/>
                  </a:lnTo>
                  <a:lnTo>
                    <a:pt x="445896" y="44450"/>
                  </a:lnTo>
                  <a:lnTo>
                    <a:pt x="452246" y="38100"/>
                  </a:lnTo>
                  <a:lnTo>
                    <a:pt x="815721" y="38100"/>
                  </a:lnTo>
                  <a:lnTo>
                    <a:pt x="815721" y="31750"/>
                  </a:lnTo>
                  <a:close/>
                </a:path>
                <a:path w="892175" h="209550">
                  <a:moveTo>
                    <a:pt x="452246" y="196850"/>
                  </a:moveTo>
                  <a:lnTo>
                    <a:pt x="445896" y="196850"/>
                  </a:lnTo>
                  <a:lnTo>
                    <a:pt x="439546" y="203200"/>
                  </a:lnTo>
                  <a:lnTo>
                    <a:pt x="452246" y="203200"/>
                  </a:lnTo>
                  <a:lnTo>
                    <a:pt x="452246" y="196850"/>
                  </a:lnTo>
                  <a:close/>
                </a:path>
                <a:path w="892175" h="209550">
                  <a:moveTo>
                    <a:pt x="815721" y="0"/>
                  </a:moveTo>
                  <a:lnTo>
                    <a:pt x="815721" y="76200"/>
                  </a:lnTo>
                  <a:lnTo>
                    <a:pt x="879221" y="44450"/>
                  </a:lnTo>
                  <a:lnTo>
                    <a:pt x="828421" y="44450"/>
                  </a:lnTo>
                  <a:lnTo>
                    <a:pt x="828421" y="31750"/>
                  </a:lnTo>
                  <a:lnTo>
                    <a:pt x="879221" y="31750"/>
                  </a:lnTo>
                  <a:lnTo>
                    <a:pt x="815721" y="0"/>
                  </a:lnTo>
                  <a:close/>
                </a:path>
                <a:path w="892175" h="209550">
                  <a:moveTo>
                    <a:pt x="452246" y="38100"/>
                  </a:moveTo>
                  <a:lnTo>
                    <a:pt x="445896" y="44450"/>
                  </a:lnTo>
                  <a:lnTo>
                    <a:pt x="452246" y="44450"/>
                  </a:lnTo>
                  <a:lnTo>
                    <a:pt x="452246" y="38100"/>
                  </a:lnTo>
                  <a:close/>
                </a:path>
                <a:path w="892175" h="209550">
                  <a:moveTo>
                    <a:pt x="815721" y="38100"/>
                  </a:moveTo>
                  <a:lnTo>
                    <a:pt x="452246" y="38100"/>
                  </a:lnTo>
                  <a:lnTo>
                    <a:pt x="452246" y="44450"/>
                  </a:lnTo>
                  <a:lnTo>
                    <a:pt x="815721" y="44450"/>
                  </a:lnTo>
                  <a:lnTo>
                    <a:pt x="815721" y="38100"/>
                  </a:lnTo>
                  <a:close/>
                </a:path>
                <a:path w="892175" h="209550">
                  <a:moveTo>
                    <a:pt x="879221" y="31750"/>
                  </a:moveTo>
                  <a:lnTo>
                    <a:pt x="828421" y="31750"/>
                  </a:lnTo>
                  <a:lnTo>
                    <a:pt x="828421" y="44450"/>
                  </a:lnTo>
                  <a:lnTo>
                    <a:pt x="879221" y="44450"/>
                  </a:lnTo>
                  <a:lnTo>
                    <a:pt x="891921" y="38100"/>
                  </a:lnTo>
                  <a:lnTo>
                    <a:pt x="879221" y="317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424939" y="1912619"/>
              <a:ext cx="1128395" cy="0"/>
            </a:xfrm>
            <a:custGeom>
              <a:avLst/>
              <a:gdLst/>
              <a:ahLst/>
              <a:cxnLst/>
              <a:rect l="l" t="t" r="r" b="b"/>
              <a:pathLst>
                <a:path w="1128395">
                  <a:moveTo>
                    <a:pt x="0" y="0"/>
                  </a:moveTo>
                  <a:lnTo>
                    <a:pt x="1128395" y="0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3299967" y="3840480"/>
              <a:ext cx="815975" cy="676275"/>
            </a:xfrm>
            <a:custGeom>
              <a:avLst/>
              <a:gdLst/>
              <a:ahLst/>
              <a:cxnLst/>
              <a:rect l="l" t="t" r="r" b="b"/>
              <a:pathLst>
                <a:path w="815975" h="676275">
                  <a:moveTo>
                    <a:pt x="63500" y="599694"/>
                  </a:moveTo>
                  <a:lnTo>
                    <a:pt x="63500" y="675894"/>
                  </a:lnTo>
                  <a:lnTo>
                    <a:pt x="127000" y="644144"/>
                  </a:lnTo>
                  <a:lnTo>
                    <a:pt x="76200" y="644144"/>
                  </a:lnTo>
                  <a:lnTo>
                    <a:pt x="76200" y="631444"/>
                  </a:lnTo>
                  <a:lnTo>
                    <a:pt x="127000" y="631444"/>
                  </a:lnTo>
                  <a:lnTo>
                    <a:pt x="63500" y="599694"/>
                  </a:lnTo>
                  <a:close/>
                </a:path>
                <a:path w="815975" h="676275">
                  <a:moveTo>
                    <a:pt x="803021" y="30988"/>
                  </a:moveTo>
                  <a:lnTo>
                    <a:pt x="2794" y="30988"/>
                  </a:lnTo>
                  <a:lnTo>
                    <a:pt x="0" y="33909"/>
                  </a:lnTo>
                  <a:lnTo>
                    <a:pt x="0" y="641350"/>
                  </a:lnTo>
                  <a:lnTo>
                    <a:pt x="2794" y="644144"/>
                  </a:lnTo>
                  <a:lnTo>
                    <a:pt x="63500" y="644144"/>
                  </a:lnTo>
                  <a:lnTo>
                    <a:pt x="63500" y="637794"/>
                  </a:lnTo>
                  <a:lnTo>
                    <a:pt x="12700" y="637794"/>
                  </a:lnTo>
                  <a:lnTo>
                    <a:pt x="6350" y="631444"/>
                  </a:lnTo>
                  <a:lnTo>
                    <a:pt x="12700" y="631444"/>
                  </a:lnTo>
                  <a:lnTo>
                    <a:pt x="12700" y="43688"/>
                  </a:lnTo>
                  <a:lnTo>
                    <a:pt x="6350" y="43688"/>
                  </a:lnTo>
                  <a:lnTo>
                    <a:pt x="12700" y="37338"/>
                  </a:lnTo>
                  <a:lnTo>
                    <a:pt x="803021" y="37338"/>
                  </a:lnTo>
                  <a:lnTo>
                    <a:pt x="803021" y="30988"/>
                  </a:lnTo>
                  <a:close/>
                </a:path>
                <a:path w="815975" h="676275">
                  <a:moveTo>
                    <a:pt x="127000" y="631444"/>
                  </a:moveTo>
                  <a:lnTo>
                    <a:pt x="76200" y="631444"/>
                  </a:lnTo>
                  <a:lnTo>
                    <a:pt x="76200" y="644144"/>
                  </a:lnTo>
                  <a:lnTo>
                    <a:pt x="127000" y="644144"/>
                  </a:lnTo>
                  <a:lnTo>
                    <a:pt x="139700" y="637794"/>
                  </a:lnTo>
                  <a:lnTo>
                    <a:pt x="127000" y="631444"/>
                  </a:lnTo>
                  <a:close/>
                </a:path>
                <a:path w="815975" h="676275">
                  <a:moveTo>
                    <a:pt x="12700" y="631444"/>
                  </a:moveTo>
                  <a:lnTo>
                    <a:pt x="6350" y="631444"/>
                  </a:lnTo>
                  <a:lnTo>
                    <a:pt x="12700" y="637794"/>
                  </a:lnTo>
                  <a:lnTo>
                    <a:pt x="12700" y="631444"/>
                  </a:lnTo>
                  <a:close/>
                </a:path>
                <a:path w="815975" h="676275">
                  <a:moveTo>
                    <a:pt x="63500" y="631444"/>
                  </a:moveTo>
                  <a:lnTo>
                    <a:pt x="12700" y="631444"/>
                  </a:lnTo>
                  <a:lnTo>
                    <a:pt x="12700" y="637794"/>
                  </a:lnTo>
                  <a:lnTo>
                    <a:pt x="63500" y="637794"/>
                  </a:lnTo>
                  <a:lnTo>
                    <a:pt x="63500" y="631444"/>
                  </a:lnTo>
                  <a:close/>
                </a:path>
                <a:path w="815975" h="676275">
                  <a:moveTo>
                    <a:pt x="12700" y="37338"/>
                  </a:moveTo>
                  <a:lnTo>
                    <a:pt x="6350" y="43688"/>
                  </a:lnTo>
                  <a:lnTo>
                    <a:pt x="12700" y="43688"/>
                  </a:lnTo>
                  <a:lnTo>
                    <a:pt x="12700" y="37338"/>
                  </a:lnTo>
                  <a:close/>
                </a:path>
                <a:path w="815975" h="676275">
                  <a:moveTo>
                    <a:pt x="815721" y="30988"/>
                  </a:moveTo>
                  <a:lnTo>
                    <a:pt x="809371" y="30988"/>
                  </a:lnTo>
                  <a:lnTo>
                    <a:pt x="803021" y="37338"/>
                  </a:lnTo>
                  <a:lnTo>
                    <a:pt x="12700" y="37338"/>
                  </a:lnTo>
                  <a:lnTo>
                    <a:pt x="12700" y="43688"/>
                  </a:lnTo>
                  <a:lnTo>
                    <a:pt x="812927" y="43688"/>
                  </a:lnTo>
                  <a:lnTo>
                    <a:pt x="815721" y="40894"/>
                  </a:lnTo>
                  <a:lnTo>
                    <a:pt x="815721" y="30988"/>
                  </a:lnTo>
                  <a:close/>
                </a:path>
                <a:path w="815975" h="676275">
                  <a:moveTo>
                    <a:pt x="815721" y="0"/>
                  </a:moveTo>
                  <a:lnTo>
                    <a:pt x="803021" y="0"/>
                  </a:lnTo>
                  <a:lnTo>
                    <a:pt x="803021" y="37338"/>
                  </a:lnTo>
                  <a:lnTo>
                    <a:pt x="809371" y="30988"/>
                  </a:lnTo>
                  <a:lnTo>
                    <a:pt x="815721" y="30988"/>
                  </a:lnTo>
                  <a:lnTo>
                    <a:pt x="81572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2979420" y="2785617"/>
              <a:ext cx="2166620" cy="1343660"/>
            </a:xfrm>
            <a:custGeom>
              <a:avLst/>
              <a:gdLst/>
              <a:ahLst/>
              <a:cxnLst/>
              <a:rect l="l" t="t" r="r" b="b"/>
              <a:pathLst>
                <a:path w="2166620" h="1343660">
                  <a:moveTo>
                    <a:pt x="464058" y="1305433"/>
                  </a:moveTo>
                  <a:lnTo>
                    <a:pt x="451358" y="1299083"/>
                  </a:lnTo>
                  <a:lnTo>
                    <a:pt x="387858" y="1267333"/>
                  </a:lnTo>
                  <a:lnTo>
                    <a:pt x="387858" y="1299083"/>
                  </a:lnTo>
                  <a:lnTo>
                    <a:pt x="267589" y="1299083"/>
                  </a:lnTo>
                  <a:lnTo>
                    <a:pt x="267589" y="110236"/>
                  </a:lnTo>
                  <a:lnTo>
                    <a:pt x="267589" y="103886"/>
                  </a:lnTo>
                  <a:lnTo>
                    <a:pt x="267589" y="100330"/>
                  </a:lnTo>
                  <a:lnTo>
                    <a:pt x="264795" y="97536"/>
                  </a:lnTo>
                  <a:lnTo>
                    <a:pt x="0" y="97536"/>
                  </a:lnTo>
                  <a:lnTo>
                    <a:pt x="0" y="110236"/>
                  </a:lnTo>
                  <a:lnTo>
                    <a:pt x="254889" y="110236"/>
                  </a:lnTo>
                  <a:lnTo>
                    <a:pt x="254889" y="1308989"/>
                  </a:lnTo>
                  <a:lnTo>
                    <a:pt x="257683" y="1311783"/>
                  </a:lnTo>
                  <a:lnTo>
                    <a:pt x="387858" y="1311783"/>
                  </a:lnTo>
                  <a:lnTo>
                    <a:pt x="387858" y="1343533"/>
                  </a:lnTo>
                  <a:lnTo>
                    <a:pt x="451358" y="1311783"/>
                  </a:lnTo>
                  <a:lnTo>
                    <a:pt x="464058" y="1305433"/>
                  </a:lnTo>
                  <a:close/>
                </a:path>
                <a:path w="2166620" h="1343660">
                  <a:moveTo>
                    <a:pt x="2166620" y="1075944"/>
                  </a:moveTo>
                  <a:lnTo>
                    <a:pt x="2134870" y="1075944"/>
                  </a:lnTo>
                  <a:lnTo>
                    <a:pt x="2134870" y="12700"/>
                  </a:lnTo>
                  <a:lnTo>
                    <a:pt x="2134870" y="6350"/>
                  </a:lnTo>
                  <a:lnTo>
                    <a:pt x="2134870" y="2794"/>
                  </a:lnTo>
                  <a:lnTo>
                    <a:pt x="2131949" y="0"/>
                  </a:lnTo>
                  <a:lnTo>
                    <a:pt x="1549908" y="0"/>
                  </a:lnTo>
                  <a:lnTo>
                    <a:pt x="1549908" y="12700"/>
                  </a:lnTo>
                  <a:lnTo>
                    <a:pt x="2122170" y="12700"/>
                  </a:lnTo>
                  <a:lnTo>
                    <a:pt x="2122170" y="1075944"/>
                  </a:lnTo>
                  <a:lnTo>
                    <a:pt x="2090420" y="1075944"/>
                  </a:lnTo>
                  <a:lnTo>
                    <a:pt x="2128520" y="1152144"/>
                  </a:lnTo>
                  <a:lnTo>
                    <a:pt x="2160270" y="1088644"/>
                  </a:lnTo>
                  <a:lnTo>
                    <a:pt x="2166620" y="1075944"/>
                  </a:lnTo>
                  <a:close/>
                </a:path>
              </a:pathLst>
            </a:custGeom>
            <a:solidFill>
              <a:srgbClr val="35B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3093720" y="3703319"/>
              <a:ext cx="344805" cy="76200"/>
            </a:xfrm>
            <a:custGeom>
              <a:avLst/>
              <a:gdLst/>
              <a:ahLst/>
              <a:cxnLst/>
              <a:rect l="l" t="t" r="r" b="b"/>
              <a:pathLst>
                <a:path w="344804" h="76200">
                  <a:moveTo>
                    <a:pt x="268605" y="0"/>
                  </a:moveTo>
                  <a:lnTo>
                    <a:pt x="268605" y="76199"/>
                  </a:lnTo>
                  <a:lnTo>
                    <a:pt x="332105" y="44449"/>
                  </a:lnTo>
                  <a:lnTo>
                    <a:pt x="281305" y="44449"/>
                  </a:lnTo>
                  <a:lnTo>
                    <a:pt x="281305" y="31749"/>
                  </a:lnTo>
                  <a:lnTo>
                    <a:pt x="332105" y="31749"/>
                  </a:lnTo>
                  <a:lnTo>
                    <a:pt x="268605" y="0"/>
                  </a:lnTo>
                  <a:close/>
                </a:path>
                <a:path w="344804" h="76200">
                  <a:moveTo>
                    <a:pt x="268605" y="31749"/>
                  </a:moveTo>
                  <a:lnTo>
                    <a:pt x="0" y="31749"/>
                  </a:lnTo>
                  <a:lnTo>
                    <a:pt x="0" y="44449"/>
                  </a:lnTo>
                  <a:lnTo>
                    <a:pt x="268605" y="44449"/>
                  </a:lnTo>
                  <a:lnTo>
                    <a:pt x="268605" y="31749"/>
                  </a:lnTo>
                  <a:close/>
                </a:path>
                <a:path w="344804" h="76200">
                  <a:moveTo>
                    <a:pt x="332105" y="31749"/>
                  </a:moveTo>
                  <a:lnTo>
                    <a:pt x="281305" y="31749"/>
                  </a:lnTo>
                  <a:lnTo>
                    <a:pt x="281305" y="44449"/>
                  </a:lnTo>
                  <a:lnTo>
                    <a:pt x="332105" y="44449"/>
                  </a:lnTo>
                  <a:lnTo>
                    <a:pt x="344805" y="38099"/>
                  </a:lnTo>
                  <a:lnTo>
                    <a:pt x="332105" y="31749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2307336" y="3383280"/>
              <a:ext cx="0" cy="1419225"/>
            </a:xfrm>
            <a:custGeom>
              <a:avLst/>
              <a:gdLst/>
              <a:ahLst/>
              <a:cxnLst/>
              <a:rect l="l" t="t" r="r" b="b"/>
              <a:pathLst>
                <a:path h="1419225">
                  <a:moveTo>
                    <a:pt x="0" y="1418971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5990844" y="4038346"/>
              <a:ext cx="1256665" cy="1082040"/>
            </a:xfrm>
            <a:custGeom>
              <a:avLst/>
              <a:gdLst/>
              <a:ahLst/>
              <a:cxnLst/>
              <a:rect l="l" t="t" r="r" b="b"/>
              <a:pathLst>
                <a:path w="1256665" h="1082039">
                  <a:moveTo>
                    <a:pt x="31750" y="1005839"/>
                  </a:moveTo>
                  <a:lnTo>
                    <a:pt x="0" y="1005839"/>
                  </a:lnTo>
                  <a:lnTo>
                    <a:pt x="38100" y="1082039"/>
                  </a:lnTo>
                  <a:lnTo>
                    <a:pt x="69850" y="1018539"/>
                  </a:lnTo>
                  <a:lnTo>
                    <a:pt x="31750" y="1018539"/>
                  </a:lnTo>
                  <a:lnTo>
                    <a:pt x="31750" y="1005839"/>
                  </a:lnTo>
                  <a:close/>
                </a:path>
                <a:path w="1256665" h="1082039">
                  <a:moveTo>
                    <a:pt x="1243964" y="591184"/>
                  </a:moveTo>
                  <a:lnTo>
                    <a:pt x="34543" y="591184"/>
                  </a:lnTo>
                  <a:lnTo>
                    <a:pt x="31750" y="593978"/>
                  </a:lnTo>
                  <a:lnTo>
                    <a:pt x="31750" y="1018539"/>
                  </a:lnTo>
                  <a:lnTo>
                    <a:pt x="44450" y="1018539"/>
                  </a:lnTo>
                  <a:lnTo>
                    <a:pt x="44450" y="603884"/>
                  </a:lnTo>
                  <a:lnTo>
                    <a:pt x="38100" y="603884"/>
                  </a:lnTo>
                  <a:lnTo>
                    <a:pt x="44450" y="597534"/>
                  </a:lnTo>
                  <a:lnTo>
                    <a:pt x="1243964" y="597534"/>
                  </a:lnTo>
                  <a:lnTo>
                    <a:pt x="1243964" y="591184"/>
                  </a:lnTo>
                  <a:close/>
                </a:path>
                <a:path w="1256665" h="1082039">
                  <a:moveTo>
                    <a:pt x="76200" y="1005839"/>
                  </a:moveTo>
                  <a:lnTo>
                    <a:pt x="44450" y="1005839"/>
                  </a:lnTo>
                  <a:lnTo>
                    <a:pt x="44450" y="1018539"/>
                  </a:lnTo>
                  <a:lnTo>
                    <a:pt x="69850" y="1018539"/>
                  </a:lnTo>
                  <a:lnTo>
                    <a:pt x="76200" y="1005839"/>
                  </a:lnTo>
                  <a:close/>
                </a:path>
                <a:path w="1256665" h="1082039">
                  <a:moveTo>
                    <a:pt x="44450" y="597534"/>
                  </a:moveTo>
                  <a:lnTo>
                    <a:pt x="38100" y="603884"/>
                  </a:lnTo>
                  <a:lnTo>
                    <a:pt x="44450" y="603884"/>
                  </a:lnTo>
                  <a:lnTo>
                    <a:pt x="44450" y="597534"/>
                  </a:lnTo>
                  <a:close/>
                </a:path>
                <a:path w="1256665" h="1082039">
                  <a:moveTo>
                    <a:pt x="1256664" y="591184"/>
                  </a:moveTo>
                  <a:lnTo>
                    <a:pt x="1250314" y="591184"/>
                  </a:lnTo>
                  <a:lnTo>
                    <a:pt x="1243964" y="597534"/>
                  </a:lnTo>
                  <a:lnTo>
                    <a:pt x="44450" y="597534"/>
                  </a:lnTo>
                  <a:lnTo>
                    <a:pt x="44450" y="603884"/>
                  </a:lnTo>
                  <a:lnTo>
                    <a:pt x="1253871" y="603884"/>
                  </a:lnTo>
                  <a:lnTo>
                    <a:pt x="1256664" y="601090"/>
                  </a:lnTo>
                  <a:lnTo>
                    <a:pt x="1256664" y="591184"/>
                  </a:lnTo>
                  <a:close/>
                </a:path>
                <a:path w="1256665" h="1082039">
                  <a:moveTo>
                    <a:pt x="1243964" y="6349"/>
                  </a:moveTo>
                  <a:lnTo>
                    <a:pt x="1243964" y="597534"/>
                  </a:lnTo>
                  <a:lnTo>
                    <a:pt x="1250314" y="591184"/>
                  </a:lnTo>
                  <a:lnTo>
                    <a:pt x="1256664" y="591184"/>
                  </a:lnTo>
                  <a:lnTo>
                    <a:pt x="1256664" y="12699"/>
                  </a:lnTo>
                  <a:lnTo>
                    <a:pt x="1250314" y="12699"/>
                  </a:lnTo>
                  <a:lnTo>
                    <a:pt x="1243964" y="6349"/>
                  </a:lnTo>
                  <a:close/>
                </a:path>
                <a:path w="1256665" h="1082039">
                  <a:moveTo>
                    <a:pt x="1253871" y="0"/>
                  </a:moveTo>
                  <a:lnTo>
                    <a:pt x="1021714" y="0"/>
                  </a:lnTo>
                  <a:lnTo>
                    <a:pt x="1021714" y="12699"/>
                  </a:lnTo>
                  <a:lnTo>
                    <a:pt x="1243964" y="12699"/>
                  </a:lnTo>
                  <a:lnTo>
                    <a:pt x="1243964" y="6349"/>
                  </a:lnTo>
                  <a:lnTo>
                    <a:pt x="1256664" y="6349"/>
                  </a:lnTo>
                  <a:lnTo>
                    <a:pt x="1256664" y="2793"/>
                  </a:lnTo>
                  <a:lnTo>
                    <a:pt x="1253871" y="0"/>
                  </a:lnTo>
                  <a:close/>
                </a:path>
                <a:path w="1256665" h="1082039">
                  <a:moveTo>
                    <a:pt x="1256664" y="6349"/>
                  </a:moveTo>
                  <a:lnTo>
                    <a:pt x="1243964" y="6349"/>
                  </a:lnTo>
                  <a:lnTo>
                    <a:pt x="1250314" y="12699"/>
                  </a:lnTo>
                  <a:lnTo>
                    <a:pt x="1256664" y="12699"/>
                  </a:lnTo>
                  <a:lnTo>
                    <a:pt x="1256664" y="6349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5187696" y="2710941"/>
              <a:ext cx="1973580" cy="1227455"/>
            </a:xfrm>
            <a:custGeom>
              <a:avLst/>
              <a:gdLst/>
              <a:ahLst/>
              <a:cxnLst/>
              <a:rect l="l" t="t" r="r" b="b"/>
              <a:pathLst>
                <a:path w="1973579" h="1227454">
                  <a:moveTo>
                    <a:pt x="31750" y="1151128"/>
                  </a:moveTo>
                  <a:lnTo>
                    <a:pt x="0" y="1151128"/>
                  </a:lnTo>
                  <a:lnTo>
                    <a:pt x="38100" y="1227328"/>
                  </a:lnTo>
                  <a:lnTo>
                    <a:pt x="69850" y="1163828"/>
                  </a:lnTo>
                  <a:lnTo>
                    <a:pt x="31750" y="1163828"/>
                  </a:lnTo>
                  <a:lnTo>
                    <a:pt x="31750" y="1151128"/>
                  </a:lnTo>
                  <a:close/>
                </a:path>
                <a:path w="1973579" h="1227454">
                  <a:moveTo>
                    <a:pt x="1960626" y="718438"/>
                  </a:moveTo>
                  <a:lnTo>
                    <a:pt x="34543" y="718438"/>
                  </a:lnTo>
                  <a:lnTo>
                    <a:pt x="31750" y="721233"/>
                  </a:lnTo>
                  <a:lnTo>
                    <a:pt x="31750" y="1163828"/>
                  </a:lnTo>
                  <a:lnTo>
                    <a:pt x="44450" y="1163828"/>
                  </a:lnTo>
                  <a:lnTo>
                    <a:pt x="44450" y="731138"/>
                  </a:lnTo>
                  <a:lnTo>
                    <a:pt x="38100" y="731138"/>
                  </a:lnTo>
                  <a:lnTo>
                    <a:pt x="44450" y="724788"/>
                  </a:lnTo>
                  <a:lnTo>
                    <a:pt x="1960626" y="724788"/>
                  </a:lnTo>
                  <a:lnTo>
                    <a:pt x="1960626" y="718438"/>
                  </a:lnTo>
                  <a:close/>
                </a:path>
                <a:path w="1973579" h="1227454">
                  <a:moveTo>
                    <a:pt x="76200" y="1151128"/>
                  </a:moveTo>
                  <a:lnTo>
                    <a:pt x="44450" y="1151128"/>
                  </a:lnTo>
                  <a:lnTo>
                    <a:pt x="44450" y="1163828"/>
                  </a:lnTo>
                  <a:lnTo>
                    <a:pt x="69850" y="1163828"/>
                  </a:lnTo>
                  <a:lnTo>
                    <a:pt x="76200" y="1151128"/>
                  </a:lnTo>
                  <a:close/>
                </a:path>
                <a:path w="1973579" h="1227454">
                  <a:moveTo>
                    <a:pt x="44450" y="724788"/>
                  </a:moveTo>
                  <a:lnTo>
                    <a:pt x="38100" y="731138"/>
                  </a:lnTo>
                  <a:lnTo>
                    <a:pt x="44450" y="731138"/>
                  </a:lnTo>
                  <a:lnTo>
                    <a:pt x="44450" y="724788"/>
                  </a:lnTo>
                  <a:close/>
                </a:path>
                <a:path w="1973579" h="1227454">
                  <a:moveTo>
                    <a:pt x="1973326" y="718438"/>
                  </a:moveTo>
                  <a:lnTo>
                    <a:pt x="1966976" y="718438"/>
                  </a:lnTo>
                  <a:lnTo>
                    <a:pt x="1960626" y="724788"/>
                  </a:lnTo>
                  <a:lnTo>
                    <a:pt x="44450" y="724788"/>
                  </a:lnTo>
                  <a:lnTo>
                    <a:pt x="44450" y="731138"/>
                  </a:lnTo>
                  <a:lnTo>
                    <a:pt x="1970531" y="731138"/>
                  </a:lnTo>
                  <a:lnTo>
                    <a:pt x="1973326" y="728218"/>
                  </a:lnTo>
                  <a:lnTo>
                    <a:pt x="1973326" y="718438"/>
                  </a:lnTo>
                  <a:close/>
                </a:path>
                <a:path w="1973579" h="1227454">
                  <a:moveTo>
                    <a:pt x="1960626" y="6350"/>
                  </a:moveTo>
                  <a:lnTo>
                    <a:pt x="1960626" y="724788"/>
                  </a:lnTo>
                  <a:lnTo>
                    <a:pt x="1966976" y="718438"/>
                  </a:lnTo>
                  <a:lnTo>
                    <a:pt x="1973326" y="718438"/>
                  </a:lnTo>
                  <a:lnTo>
                    <a:pt x="1973326" y="12700"/>
                  </a:lnTo>
                  <a:lnTo>
                    <a:pt x="1966976" y="12700"/>
                  </a:lnTo>
                  <a:lnTo>
                    <a:pt x="1960626" y="6350"/>
                  </a:lnTo>
                  <a:close/>
                </a:path>
                <a:path w="1973579" h="1227454">
                  <a:moveTo>
                    <a:pt x="1970531" y="0"/>
                  </a:moveTo>
                  <a:lnTo>
                    <a:pt x="1843151" y="0"/>
                  </a:lnTo>
                  <a:lnTo>
                    <a:pt x="1843151" y="12700"/>
                  </a:lnTo>
                  <a:lnTo>
                    <a:pt x="1960626" y="12700"/>
                  </a:lnTo>
                  <a:lnTo>
                    <a:pt x="1960626" y="6350"/>
                  </a:lnTo>
                  <a:lnTo>
                    <a:pt x="1973326" y="6350"/>
                  </a:lnTo>
                  <a:lnTo>
                    <a:pt x="1973326" y="2794"/>
                  </a:lnTo>
                  <a:lnTo>
                    <a:pt x="1970531" y="0"/>
                  </a:lnTo>
                  <a:close/>
                </a:path>
                <a:path w="1973579" h="1227454">
                  <a:moveTo>
                    <a:pt x="1973326" y="6350"/>
                  </a:moveTo>
                  <a:lnTo>
                    <a:pt x="1960626" y="6350"/>
                  </a:lnTo>
                  <a:lnTo>
                    <a:pt x="1966976" y="12700"/>
                  </a:lnTo>
                  <a:lnTo>
                    <a:pt x="1973326" y="12700"/>
                  </a:lnTo>
                  <a:lnTo>
                    <a:pt x="1973326" y="6350"/>
                  </a:lnTo>
                  <a:close/>
                </a:path>
              </a:pathLst>
            </a:custGeom>
            <a:solidFill>
              <a:srgbClr val="35B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3438144" y="3512819"/>
              <a:ext cx="1343025" cy="327660"/>
            </a:xfrm>
            <a:custGeom>
              <a:avLst/>
              <a:gdLst/>
              <a:ahLst/>
              <a:cxnLst/>
              <a:rect l="l" t="t" r="r" b="b"/>
              <a:pathLst>
                <a:path w="1343025" h="327660">
                  <a:moveTo>
                    <a:pt x="1288033" y="0"/>
                  </a:moveTo>
                  <a:lnTo>
                    <a:pt x="54609" y="0"/>
                  </a:lnTo>
                  <a:lnTo>
                    <a:pt x="33379" y="4300"/>
                  </a:lnTo>
                  <a:lnTo>
                    <a:pt x="16017" y="16017"/>
                  </a:lnTo>
                  <a:lnTo>
                    <a:pt x="4300" y="33379"/>
                  </a:lnTo>
                  <a:lnTo>
                    <a:pt x="0" y="54609"/>
                  </a:lnTo>
                  <a:lnTo>
                    <a:pt x="0" y="273049"/>
                  </a:lnTo>
                  <a:lnTo>
                    <a:pt x="4300" y="294280"/>
                  </a:lnTo>
                  <a:lnTo>
                    <a:pt x="16017" y="311642"/>
                  </a:lnTo>
                  <a:lnTo>
                    <a:pt x="33379" y="323359"/>
                  </a:lnTo>
                  <a:lnTo>
                    <a:pt x="54609" y="327659"/>
                  </a:lnTo>
                  <a:lnTo>
                    <a:pt x="1288033" y="327659"/>
                  </a:lnTo>
                  <a:lnTo>
                    <a:pt x="1309264" y="323359"/>
                  </a:lnTo>
                  <a:lnTo>
                    <a:pt x="1326626" y="311642"/>
                  </a:lnTo>
                  <a:lnTo>
                    <a:pt x="1338343" y="294280"/>
                  </a:lnTo>
                  <a:lnTo>
                    <a:pt x="1342643" y="273049"/>
                  </a:lnTo>
                  <a:lnTo>
                    <a:pt x="1342643" y="54609"/>
                  </a:lnTo>
                  <a:lnTo>
                    <a:pt x="1338343" y="33379"/>
                  </a:lnTo>
                  <a:lnTo>
                    <a:pt x="1326626" y="16017"/>
                  </a:lnTo>
                  <a:lnTo>
                    <a:pt x="1309264" y="4300"/>
                  </a:lnTo>
                  <a:lnTo>
                    <a:pt x="1288033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3438144" y="3512819"/>
              <a:ext cx="1343025" cy="327660"/>
            </a:xfrm>
            <a:custGeom>
              <a:avLst/>
              <a:gdLst/>
              <a:ahLst/>
              <a:cxnLst/>
              <a:rect l="l" t="t" r="r" b="b"/>
              <a:pathLst>
                <a:path w="1343025" h="327660">
                  <a:moveTo>
                    <a:pt x="0" y="54609"/>
                  </a:moveTo>
                  <a:lnTo>
                    <a:pt x="4300" y="33379"/>
                  </a:lnTo>
                  <a:lnTo>
                    <a:pt x="16017" y="16017"/>
                  </a:lnTo>
                  <a:lnTo>
                    <a:pt x="33379" y="4300"/>
                  </a:lnTo>
                  <a:lnTo>
                    <a:pt x="54609" y="0"/>
                  </a:lnTo>
                  <a:lnTo>
                    <a:pt x="1288033" y="0"/>
                  </a:lnTo>
                  <a:lnTo>
                    <a:pt x="1309264" y="4300"/>
                  </a:lnTo>
                  <a:lnTo>
                    <a:pt x="1326626" y="16017"/>
                  </a:lnTo>
                  <a:lnTo>
                    <a:pt x="1338343" y="33379"/>
                  </a:lnTo>
                  <a:lnTo>
                    <a:pt x="1342643" y="54609"/>
                  </a:lnTo>
                  <a:lnTo>
                    <a:pt x="1342643" y="273049"/>
                  </a:lnTo>
                  <a:lnTo>
                    <a:pt x="1338343" y="294280"/>
                  </a:lnTo>
                  <a:lnTo>
                    <a:pt x="1326626" y="311642"/>
                  </a:lnTo>
                  <a:lnTo>
                    <a:pt x="1309264" y="323359"/>
                  </a:lnTo>
                  <a:lnTo>
                    <a:pt x="1288033" y="327659"/>
                  </a:lnTo>
                  <a:lnTo>
                    <a:pt x="54609" y="327659"/>
                  </a:lnTo>
                  <a:lnTo>
                    <a:pt x="33379" y="323359"/>
                  </a:lnTo>
                  <a:lnTo>
                    <a:pt x="16017" y="311642"/>
                  </a:lnTo>
                  <a:lnTo>
                    <a:pt x="4300" y="294280"/>
                  </a:lnTo>
                  <a:lnTo>
                    <a:pt x="0" y="273049"/>
                  </a:lnTo>
                  <a:lnTo>
                    <a:pt x="0" y="54609"/>
                  </a:lnTo>
                  <a:close/>
                </a:path>
              </a:pathLst>
            </a:custGeom>
            <a:ln w="9525">
              <a:solidFill>
                <a:srgbClr val="8063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9" name="object 169"/>
          <p:cNvSpPr txBox="1"/>
          <p:nvPr/>
        </p:nvSpPr>
        <p:spPr>
          <a:xfrm>
            <a:off x="3554095" y="1915795"/>
            <a:ext cx="850265" cy="35560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245"/>
              </a:spcBef>
            </a:pPr>
            <a:r>
              <a:rPr sz="800" b="1" spc="-90" dirty="0">
                <a:latin typeface="Arial"/>
                <a:cs typeface="Arial"/>
              </a:rPr>
              <a:t>Внедрение </a:t>
            </a:r>
            <a:r>
              <a:rPr sz="800" b="1" spc="-8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прои</a:t>
            </a:r>
            <a:r>
              <a:rPr sz="800" b="1" spc="-75" dirty="0">
                <a:latin typeface="Arial"/>
                <a:cs typeface="Arial"/>
              </a:rPr>
              <a:t>з</a:t>
            </a:r>
            <a:r>
              <a:rPr sz="800" b="1" spc="-90" dirty="0">
                <a:latin typeface="Arial"/>
                <a:cs typeface="Arial"/>
              </a:rPr>
              <a:t>во</a:t>
            </a:r>
            <a:r>
              <a:rPr sz="800" b="1" spc="-105" dirty="0">
                <a:latin typeface="Arial"/>
                <a:cs typeface="Arial"/>
              </a:rPr>
              <a:t>д</a:t>
            </a:r>
            <a:r>
              <a:rPr sz="800" b="1" spc="-75" dirty="0">
                <a:latin typeface="Arial"/>
                <a:cs typeface="Arial"/>
              </a:rPr>
              <a:t>ст</a:t>
            </a:r>
            <a:r>
              <a:rPr sz="800" b="1" spc="-95" dirty="0">
                <a:latin typeface="Arial"/>
                <a:cs typeface="Arial"/>
              </a:rPr>
              <a:t>венн</a:t>
            </a:r>
            <a:r>
              <a:rPr sz="800" b="1" spc="-90" dirty="0">
                <a:latin typeface="Arial"/>
                <a:cs typeface="Arial"/>
              </a:rPr>
              <a:t>о</a:t>
            </a:r>
            <a:r>
              <a:rPr sz="800" b="1" spc="-60" dirty="0">
                <a:latin typeface="Arial"/>
                <a:cs typeface="Arial"/>
              </a:rPr>
              <a:t>го  </a:t>
            </a:r>
            <a:r>
              <a:rPr sz="800" b="1" spc="-85" dirty="0">
                <a:latin typeface="Arial"/>
                <a:cs typeface="Arial"/>
              </a:rPr>
              <a:t>к</a:t>
            </a:r>
            <a:r>
              <a:rPr sz="800" b="1" spc="-90" dirty="0">
                <a:latin typeface="Arial"/>
                <a:cs typeface="Arial"/>
              </a:rPr>
              <a:t>о</a:t>
            </a:r>
            <a:r>
              <a:rPr sz="800" b="1" spc="-85" dirty="0">
                <a:latin typeface="Arial"/>
                <a:cs typeface="Arial"/>
              </a:rPr>
              <a:t>нт</a:t>
            </a:r>
            <a:r>
              <a:rPr sz="800" b="1" spc="-90" dirty="0">
                <a:latin typeface="Arial"/>
                <a:cs typeface="Arial"/>
              </a:rPr>
              <a:t>роля</a:t>
            </a:r>
            <a:r>
              <a:rPr sz="800" b="1" spc="-5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в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по</a:t>
            </a:r>
            <a:r>
              <a:rPr sz="800" b="1" spc="-80" dirty="0">
                <a:latin typeface="Arial"/>
                <a:cs typeface="Arial"/>
              </a:rPr>
              <a:t>то</a:t>
            </a:r>
            <a:r>
              <a:rPr sz="800" b="1" spc="-85" dirty="0">
                <a:latin typeface="Arial"/>
                <a:cs typeface="Arial"/>
              </a:rPr>
              <a:t>к</a:t>
            </a:r>
            <a:r>
              <a:rPr sz="800" b="1" spc="-80" dirty="0">
                <a:latin typeface="Arial"/>
                <a:cs typeface="Arial"/>
              </a:rPr>
              <a:t>ах</a:t>
            </a:r>
            <a:endParaRPr sz="800">
              <a:latin typeface="Arial"/>
              <a:cs typeface="Arial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3554095" y="3517772"/>
            <a:ext cx="1151255" cy="25209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245"/>
              </a:spcBef>
            </a:pPr>
            <a:r>
              <a:rPr sz="800" b="1" spc="-130" dirty="0">
                <a:latin typeface="Arial"/>
                <a:cs typeface="Arial"/>
              </a:rPr>
              <a:t>Ф</a:t>
            </a:r>
            <a:r>
              <a:rPr sz="800" b="1" spc="-85" dirty="0">
                <a:latin typeface="Arial"/>
                <a:cs typeface="Arial"/>
              </a:rPr>
              <a:t>о</a:t>
            </a:r>
            <a:r>
              <a:rPr sz="800" b="1" spc="-90" dirty="0">
                <a:latin typeface="Arial"/>
                <a:cs typeface="Arial"/>
              </a:rPr>
              <a:t>р</a:t>
            </a:r>
            <a:r>
              <a:rPr sz="800" b="1" spc="-105" dirty="0">
                <a:latin typeface="Arial"/>
                <a:cs typeface="Arial"/>
              </a:rPr>
              <a:t>м</a:t>
            </a:r>
            <a:r>
              <a:rPr sz="800" b="1" spc="-90" dirty="0">
                <a:latin typeface="Arial"/>
                <a:cs typeface="Arial"/>
              </a:rPr>
              <a:t>ир</a:t>
            </a:r>
            <a:r>
              <a:rPr sz="800" b="1" spc="-100" dirty="0">
                <a:latin typeface="Arial"/>
                <a:cs typeface="Arial"/>
              </a:rPr>
              <a:t>ов</a:t>
            </a:r>
            <a:r>
              <a:rPr sz="800" b="1" spc="-80" dirty="0">
                <a:latin typeface="Arial"/>
                <a:cs typeface="Arial"/>
              </a:rPr>
              <a:t>а</a:t>
            </a:r>
            <a:r>
              <a:rPr sz="800" b="1" spc="-95" dirty="0">
                <a:latin typeface="Arial"/>
                <a:cs typeface="Arial"/>
              </a:rPr>
              <a:t>н</a:t>
            </a:r>
            <a:r>
              <a:rPr sz="800" b="1" spc="-105" dirty="0">
                <a:latin typeface="Arial"/>
                <a:cs typeface="Arial"/>
              </a:rPr>
              <a:t>и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7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про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85" dirty="0">
                <a:latin typeface="Arial"/>
                <a:cs typeface="Arial"/>
              </a:rPr>
              <a:t>к</a:t>
            </a:r>
            <a:r>
              <a:rPr sz="800" b="1" spc="-80" dirty="0">
                <a:latin typeface="Arial"/>
                <a:cs typeface="Arial"/>
              </a:rPr>
              <a:t>тно</a:t>
            </a:r>
            <a:r>
              <a:rPr sz="800" b="1" spc="-60" dirty="0">
                <a:latin typeface="Arial"/>
                <a:cs typeface="Arial"/>
              </a:rPr>
              <a:t>го  </a:t>
            </a:r>
            <a:r>
              <a:rPr sz="800" b="1" spc="-90" dirty="0">
                <a:latin typeface="Arial"/>
                <a:cs typeface="Arial"/>
              </a:rPr>
              <a:t>офиса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71" name="object 171"/>
          <p:cNvGrpSpPr/>
          <p:nvPr/>
        </p:nvGrpSpPr>
        <p:grpSpPr>
          <a:xfrm>
            <a:off x="3434905" y="2496121"/>
            <a:ext cx="1352550" cy="591820"/>
            <a:chOff x="3434905" y="2496121"/>
            <a:chExt cx="1352550" cy="591820"/>
          </a:xfrm>
        </p:grpSpPr>
        <p:sp>
          <p:nvSpPr>
            <p:cNvPr id="172" name="object 172"/>
            <p:cNvSpPr/>
            <p:nvPr/>
          </p:nvSpPr>
          <p:spPr>
            <a:xfrm>
              <a:off x="3439667" y="2500883"/>
              <a:ext cx="1343025" cy="582295"/>
            </a:xfrm>
            <a:custGeom>
              <a:avLst/>
              <a:gdLst/>
              <a:ahLst/>
              <a:cxnLst/>
              <a:rect l="l" t="t" r="r" b="b"/>
              <a:pathLst>
                <a:path w="1343025" h="582294">
                  <a:moveTo>
                    <a:pt x="1245616" y="0"/>
                  </a:moveTo>
                  <a:lnTo>
                    <a:pt x="97028" y="0"/>
                  </a:lnTo>
                  <a:lnTo>
                    <a:pt x="59257" y="7623"/>
                  </a:lnTo>
                  <a:lnTo>
                    <a:pt x="28416" y="28416"/>
                  </a:lnTo>
                  <a:lnTo>
                    <a:pt x="7623" y="59257"/>
                  </a:lnTo>
                  <a:lnTo>
                    <a:pt x="0" y="97027"/>
                  </a:lnTo>
                  <a:lnTo>
                    <a:pt x="0" y="485139"/>
                  </a:lnTo>
                  <a:lnTo>
                    <a:pt x="7623" y="522910"/>
                  </a:lnTo>
                  <a:lnTo>
                    <a:pt x="28416" y="553751"/>
                  </a:lnTo>
                  <a:lnTo>
                    <a:pt x="59257" y="574544"/>
                  </a:lnTo>
                  <a:lnTo>
                    <a:pt x="97028" y="582167"/>
                  </a:lnTo>
                  <a:lnTo>
                    <a:pt x="1245616" y="582167"/>
                  </a:lnTo>
                  <a:lnTo>
                    <a:pt x="1283386" y="574544"/>
                  </a:lnTo>
                  <a:lnTo>
                    <a:pt x="1314227" y="553751"/>
                  </a:lnTo>
                  <a:lnTo>
                    <a:pt x="1335020" y="522910"/>
                  </a:lnTo>
                  <a:lnTo>
                    <a:pt x="1342644" y="485139"/>
                  </a:lnTo>
                  <a:lnTo>
                    <a:pt x="1342644" y="97027"/>
                  </a:lnTo>
                  <a:lnTo>
                    <a:pt x="1335020" y="59257"/>
                  </a:lnTo>
                  <a:lnTo>
                    <a:pt x="1314227" y="28416"/>
                  </a:lnTo>
                  <a:lnTo>
                    <a:pt x="1283386" y="7623"/>
                  </a:lnTo>
                  <a:lnTo>
                    <a:pt x="1245616" y="0"/>
                  </a:lnTo>
                  <a:close/>
                </a:path>
              </a:pathLst>
            </a:custGeom>
            <a:solidFill>
              <a:srgbClr val="B0E4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3439667" y="2500883"/>
              <a:ext cx="1343025" cy="582295"/>
            </a:xfrm>
            <a:custGeom>
              <a:avLst/>
              <a:gdLst/>
              <a:ahLst/>
              <a:cxnLst/>
              <a:rect l="l" t="t" r="r" b="b"/>
              <a:pathLst>
                <a:path w="1343025" h="582294">
                  <a:moveTo>
                    <a:pt x="0" y="97027"/>
                  </a:moveTo>
                  <a:lnTo>
                    <a:pt x="7623" y="59257"/>
                  </a:lnTo>
                  <a:lnTo>
                    <a:pt x="28416" y="28416"/>
                  </a:lnTo>
                  <a:lnTo>
                    <a:pt x="59257" y="7623"/>
                  </a:lnTo>
                  <a:lnTo>
                    <a:pt x="97028" y="0"/>
                  </a:lnTo>
                  <a:lnTo>
                    <a:pt x="1245616" y="0"/>
                  </a:lnTo>
                  <a:lnTo>
                    <a:pt x="1283386" y="7623"/>
                  </a:lnTo>
                  <a:lnTo>
                    <a:pt x="1314227" y="28416"/>
                  </a:lnTo>
                  <a:lnTo>
                    <a:pt x="1335020" y="59257"/>
                  </a:lnTo>
                  <a:lnTo>
                    <a:pt x="1342644" y="97027"/>
                  </a:lnTo>
                  <a:lnTo>
                    <a:pt x="1342644" y="485139"/>
                  </a:lnTo>
                  <a:lnTo>
                    <a:pt x="1335020" y="522910"/>
                  </a:lnTo>
                  <a:lnTo>
                    <a:pt x="1314227" y="553751"/>
                  </a:lnTo>
                  <a:lnTo>
                    <a:pt x="1283386" y="574544"/>
                  </a:lnTo>
                  <a:lnTo>
                    <a:pt x="1245616" y="582167"/>
                  </a:lnTo>
                  <a:lnTo>
                    <a:pt x="97028" y="582167"/>
                  </a:lnTo>
                  <a:lnTo>
                    <a:pt x="59257" y="574544"/>
                  </a:lnTo>
                  <a:lnTo>
                    <a:pt x="28416" y="553751"/>
                  </a:lnTo>
                  <a:lnTo>
                    <a:pt x="7623" y="522910"/>
                  </a:lnTo>
                  <a:lnTo>
                    <a:pt x="0" y="485139"/>
                  </a:lnTo>
                  <a:lnTo>
                    <a:pt x="0" y="97027"/>
                  </a:lnTo>
                  <a:close/>
                </a:path>
              </a:pathLst>
            </a:custGeom>
            <a:ln w="9525">
              <a:solidFill>
                <a:srgbClr val="3AB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4" name="object 174"/>
          <p:cNvSpPr txBox="1"/>
          <p:nvPr/>
        </p:nvSpPr>
        <p:spPr>
          <a:xfrm>
            <a:off x="3554095" y="2484501"/>
            <a:ext cx="979805" cy="45910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245"/>
              </a:spcBef>
            </a:pPr>
            <a:r>
              <a:rPr sz="800" b="1" spc="-105" dirty="0">
                <a:latin typeface="Arial"/>
                <a:cs typeface="Arial"/>
              </a:rPr>
              <a:t>А</a:t>
            </a:r>
            <a:r>
              <a:rPr sz="800" b="1" spc="-95" dirty="0">
                <a:latin typeface="Arial"/>
                <a:cs typeface="Arial"/>
              </a:rPr>
              <a:t>н</a:t>
            </a:r>
            <a:r>
              <a:rPr sz="800" b="1" spc="-85" dirty="0">
                <a:latin typeface="Arial"/>
                <a:cs typeface="Arial"/>
              </a:rPr>
              <a:t>али</a:t>
            </a:r>
            <a:r>
              <a:rPr sz="800" b="1" spc="-70" dirty="0">
                <a:latin typeface="Arial"/>
                <a:cs typeface="Arial"/>
              </a:rPr>
              <a:t>з</a:t>
            </a:r>
            <a:r>
              <a:rPr sz="800" b="1" spc="-60" dirty="0">
                <a:latin typeface="Arial"/>
                <a:cs typeface="Arial"/>
              </a:rPr>
              <a:t> </a:t>
            </a:r>
            <a:r>
              <a:rPr sz="800" b="1" spc="-70" dirty="0">
                <a:latin typeface="Arial"/>
                <a:cs typeface="Arial"/>
              </a:rPr>
              <a:t>т</a:t>
            </a:r>
            <a:r>
              <a:rPr sz="800" b="1" spc="-75" dirty="0">
                <a:latin typeface="Arial"/>
                <a:cs typeface="Arial"/>
              </a:rPr>
              <a:t>е</a:t>
            </a:r>
            <a:r>
              <a:rPr sz="800" b="1" spc="-85" dirty="0">
                <a:latin typeface="Arial"/>
                <a:cs typeface="Arial"/>
              </a:rPr>
              <a:t>к</a:t>
            </a:r>
            <a:r>
              <a:rPr sz="800" b="1" spc="-80" dirty="0">
                <a:latin typeface="Arial"/>
                <a:cs typeface="Arial"/>
              </a:rPr>
              <a:t>у</a:t>
            </a:r>
            <a:r>
              <a:rPr sz="800" b="1" spc="-125" dirty="0">
                <a:latin typeface="Arial"/>
                <a:cs typeface="Arial"/>
              </a:rPr>
              <a:t>щ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75" dirty="0">
                <a:latin typeface="Arial"/>
                <a:cs typeface="Arial"/>
              </a:rPr>
              <a:t>го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55" dirty="0">
                <a:latin typeface="Arial"/>
                <a:cs typeface="Arial"/>
              </a:rPr>
              <a:t>и  </a:t>
            </a:r>
            <a:r>
              <a:rPr sz="800" b="1" spc="-90" dirty="0">
                <a:latin typeface="Arial"/>
                <a:cs typeface="Arial"/>
              </a:rPr>
              <a:t>оп</a:t>
            </a:r>
            <a:r>
              <a:rPr sz="800" b="1" spc="-85" dirty="0">
                <a:latin typeface="Arial"/>
                <a:cs typeface="Arial"/>
              </a:rPr>
              <a:t>ре</a:t>
            </a:r>
            <a:r>
              <a:rPr sz="800" b="1" spc="-90" dirty="0">
                <a:latin typeface="Arial"/>
                <a:cs typeface="Arial"/>
              </a:rPr>
              <a:t>д</a:t>
            </a:r>
            <a:r>
              <a:rPr sz="800" b="1" spc="-75" dirty="0">
                <a:latin typeface="Arial"/>
                <a:cs typeface="Arial"/>
              </a:rPr>
              <a:t>е</a:t>
            </a:r>
            <a:r>
              <a:rPr sz="800" b="1" spc="-105" dirty="0">
                <a:latin typeface="Arial"/>
                <a:cs typeface="Arial"/>
              </a:rPr>
              <a:t>л</a:t>
            </a:r>
            <a:r>
              <a:rPr sz="800" b="1" spc="-90" dirty="0">
                <a:latin typeface="Arial"/>
                <a:cs typeface="Arial"/>
              </a:rPr>
              <a:t>е</a:t>
            </a:r>
            <a:r>
              <a:rPr sz="800" b="1" spc="-95" dirty="0">
                <a:latin typeface="Arial"/>
                <a:cs typeface="Arial"/>
              </a:rPr>
              <a:t>ни</a:t>
            </a:r>
            <a:r>
              <a:rPr sz="800" b="1" spc="-80" dirty="0">
                <a:latin typeface="Arial"/>
                <a:cs typeface="Arial"/>
              </a:rPr>
              <a:t>е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целе</a:t>
            </a:r>
            <a:r>
              <a:rPr sz="800" b="1" spc="-100" dirty="0">
                <a:latin typeface="Arial"/>
                <a:cs typeface="Arial"/>
              </a:rPr>
              <a:t>в</a:t>
            </a:r>
            <a:r>
              <a:rPr sz="800" b="1" spc="-90" dirty="0">
                <a:latin typeface="Arial"/>
                <a:cs typeface="Arial"/>
              </a:rPr>
              <a:t>о</a:t>
            </a:r>
            <a:r>
              <a:rPr sz="800" b="1" spc="-60" dirty="0">
                <a:latin typeface="Arial"/>
                <a:cs typeface="Arial"/>
              </a:rPr>
              <a:t>го  </a:t>
            </a:r>
            <a:r>
              <a:rPr sz="800" b="1" spc="-80" dirty="0">
                <a:latin typeface="Arial"/>
                <a:cs typeface="Arial"/>
              </a:rPr>
              <a:t>с</a:t>
            </a:r>
            <a:r>
              <a:rPr sz="800" b="1" spc="-90" dirty="0">
                <a:latin typeface="Arial"/>
                <a:cs typeface="Arial"/>
              </a:rPr>
              <a:t>о</a:t>
            </a:r>
            <a:r>
              <a:rPr sz="800" b="1" spc="-80" dirty="0">
                <a:latin typeface="Arial"/>
                <a:cs typeface="Arial"/>
              </a:rPr>
              <a:t>стояния,</a:t>
            </a:r>
            <a:r>
              <a:rPr sz="800" b="1" spc="-60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р</a:t>
            </a:r>
            <a:r>
              <a:rPr sz="800" b="1" spc="-80" dirty="0">
                <a:latin typeface="Arial"/>
                <a:cs typeface="Arial"/>
              </a:rPr>
              <a:t>а</a:t>
            </a:r>
            <a:r>
              <a:rPr sz="800" b="1" spc="-75" dirty="0">
                <a:latin typeface="Arial"/>
                <a:cs typeface="Arial"/>
              </a:rPr>
              <a:t>з</a:t>
            </a:r>
            <a:r>
              <a:rPr sz="800" b="1" spc="-90" dirty="0">
                <a:latin typeface="Arial"/>
                <a:cs typeface="Arial"/>
              </a:rPr>
              <a:t>р</a:t>
            </a:r>
            <a:r>
              <a:rPr sz="800" b="1" spc="-80" dirty="0">
                <a:latin typeface="Arial"/>
                <a:cs typeface="Arial"/>
              </a:rPr>
              <a:t>а</a:t>
            </a:r>
            <a:r>
              <a:rPr sz="800" b="1" spc="-105" dirty="0">
                <a:latin typeface="Arial"/>
                <a:cs typeface="Arial"/>
              </a:rPr>
              <a:t>б</a:t>
            </a:r>
            <a:r>
              <a:rPr sz="800" b="1" spc="-100" dirty="0">
                <a:latin typeface="Arial"/>
                <a:cs typeface="Arial"/>
              </a:rPr>
              <a:t>о</a:t>
            </a:r>
            <a:r>
              <a:rPr sz="800" b="1" spc="-70" dirty="0">
                <a:latin typeface="Arial"/>
                <a:cs typeface="Arial"/>
              </a:rPr>
              <a:t>т</a:t>
            </a:r>
            <a:r>
              <a:rPr sz="800" b="1" spc="-80" dirty="0">
                <a:latin typeface="Arial"/>
                <a:cs typeface="Arial"/>
              </a:rPr>
              <a:t>к</a:t>
            </a:r>
            <a:r>
              <a:rPr sz="800" b="1" spc="-55" dirty="0">
                <a:latin typeface="Arial"/>
                <a:cs typeface="Arial"/>
              </a:rPr>
              <a:t>а  </a:t>
            </a:r>
            <a:r>
              <a:rPr sz="800" b="1" spc="-90" dirty="0">
                <a:latin typeface="Arial"/>
                <a:cs typeface="Arial"/>
              </a:rPr>
              <a:t>мероприятий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75" name="object 175"/>
          <p:cNvGrpSpPr/>
          <p:nvPr/>
        </p:nvGrpSpPr>
        <p:grpSpPr>
          <a:xfrm>
            <a:off x="367284" y="1572767"/>
            <a:ext cx="2688590" cy="4819650"/>
            <a:chOff x="367284" y="1572767"/>
            <a:chExt cx="2688590" cy="4819650"/>
          </a:xfrm>
        </p:grpSpPr>
        <p:pic>
          <p:nvPicPr>
            <p:cNvPr id="176" name="object 17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9288" y="5795771"/>
              <a:ext cx="467868" cy="409956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8808" y="1572767"/>
              <a:ext cx="467867" cy="409955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7284" y="2708147"/>
              <a:ext cx="467868" cy="409955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9288" y="3797807"/>
              <a:ext cx="467868" cy="409956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9288" y="4992623"/>
              <a:ext cx="467868" cy="409956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1702308" y="5893308"/>
              <a:ext cx="1348740" cy="494030"/>
            </a:xfrm>
            <a:custGeom>
              <a:avLst/>
              <a:gdLst/>
              <a:ahLst/>
              <a:cxnLst/>
              <a:rect l="l" t="t" r="r" b="b"/>
              <a:pathLst>
                <a:path w="1348739" h="494029">
                  <a:moveTo>
                    <a:pt x="1266444" y="0"/>
                  </a:moveTo>
                  <a:lnTo>
                    <a:pt x="82296" y="0"/>
                  </a:lnTo>
                  <a:lnTo>
                    <a:pt x="50256" y="6466"/>
                  </a:lnTo>
                  <a:lnTo>
                    <a:pt x="24098" y="24103"/>
                  </a:lnTo>
                  <a:lnTo>
                    <a:pt x="6465" y="50261"/>
                  </a:lnTo>
                  <a:lnTo>
                    <a:pt x="0" y="82295"/>
                  </a:lnTo>
                  <a:lnTo>
                    <a:pt x="0" y="411479"/>
                  </a:lnTo>
                  <a:lnTo>
                    <a:pt x="6465" y="443514"/>
                  </a:lnTo>
                  <a:lnTo>
                    <a:pt x="24098" y="469672"/>
                  </a:lnTo>
                  <a:lnTo>
                    <a:pt x="50256" y="487309"/>
                  </a:lnTo>
                  <a:lnTo>
                    <a:pt x="82296" y="493775"/>
                  </a:lnTo>
                  <a:lnTo>
                    <a:pt x="1266444" y="493775"/>
                  </a:lnTo>
                  <a:lnTo>
                    <a:pt x="1298483" y="487309"/>
                  </a:lnTo>
                  <a:lnTo>
                    <a:pt x="1324641" y="469672"/>
                  </a:lnTo>
                  <a:lnTo>
                    <a:pt x="1342274" y="443514"/>
                  </a:lnTo>
                  <a:lnTo>
                    <a:pt x="1348740" y="411479"/>
                  </a:lnTo>
                  <a:lnTo>
                    <a:pt x="1348740" y="82295"/>
                  </a:lnTo>
                  <a:lnTo>
                    <a:pt x="1342274" y="50261"/>
                  </a:lnTo>
                  <a:lnTo>
                    <a:pt x="1324641" y="24103"/>
                  </a:lnTo>
                  <a:lnTo>
                    <a:pt x="1298483" y="6466"/>
                  </a:lnTo>
                  <a:lnTo>
                    <a:pt x="1266444" y="0"/>
                  </a:lnTo>
                  <a:close/>
                </a:path>
              </a:pathLst>
            </a:custGeom>
            <a:solidFill>
              <a:srgbClr val="F9C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702308" y="5893308"/>
              <a:ext cx="1348740" cy="494030"/>
            </a:xfrm>
            <a:custGeom>
              <a:avLst/>
              <a:gdLst/>
              <a:ahLst/>
              <a:cxnLst/>
              <a:rect l="l" t="t" r="r" b="b"/>
              <a:pathLst>
                <a:path w="1348739" h="494029">
                  <a:moveTo>
                    <a:pt x="0" y="82295"/>
                  </a:moveTo>
                  <a:lnTo>
                    <a:pt x="6465" y="50261"/>
                  </a:lnTo>
                  <a:lnTo>
                    <a:pt x="24098" y="24103"/>
                  </a:lnTo>
                  <a:lnTo>
                    <a:pt x="50256" y="6466"/>
                  </a:lnTo>
                  <a:lnTo>
                    <a:pt x="82296" y="0"/>
                  </a:lnTo>
                  <a:lnTo>
                    <a:pt x="1266444" y="0"/>
                  </a:lnTo>
                  <a:lnTo>
                    <a:pt x="1298483" y="6466"/>
                  </a:lnTo>
                  <a:lnTo>
                    <a:pt x="1324641" y="24103"/>
                  </a:lnTo>
                  <a:lnTo>
                    <a:pt x="1342274" y="50261"/>
                  </a:lnTo>
                  <a:lnTo>
                    <a:pt x="1348740" y="82295"/>
                  </a:lnTo>
                  <a:lnTo>
                    <a:pt x="1348740" y="411479"/>
                  </a:lnTo>
                  <a:lnTo>
                    <a:pt x="1342274" y="443514"/>
                  </a:lnTo>
                  <a:lnTo>
                    <a:pt x="1324641" y="469672"/>
                  </a:lnTo>
                  <a:lnTo>
                    <a:pt x="1298483" y="487309"/>
                  </a:lnTo>
                  <a:lnTo>
                    <a:pt x="1266444" y="493775"/>
                  </a:lnTo>
                  <a:lnTo>
                    <a:pt x="82296" y="493775"/>
                  </a:lnTo>
                  <a:lnTo>
                    <a:pt x="50256" y="487309"/>
                  </a:lnTo>
                  <a:lnTo>
                    <a:pt x="24098" y="469672"/>
                  </a:lnTo>
                  <a:lnTo>
                    <a:pt x="6465" y="443514"/>
                  </a:lnTo>
                  <a:lnTo>
                    <a:pt x="0" y="411479"/>
                  </a:lnTo>
                  <a:lnTo>
                    <a:pt x="0" y="82295"/>
                  </a:lnTo>
                  <a:close/>
                </a:path>
              </a:pathLst>
            </a:custGeom>
            <a:ln w="952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3" name="object 183"/>
          <p:cNvSpPr txBox="1"/>
          <p:nvPr/>
        </p:nvSpPr>
        <p:spPr>
          <a:xfrm>
            <a:off x="1794764" y="5943091"/>
            <a:ext cx="11131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95" dirty="0">
                <a:latin typeface="Arial"/>
                <a:cs typeface="Arial"/>
              </a:rPr>
              <a:t>Ди</a:t>
            </a:r>
            <a:r>
              <a:rPr sz="800" b="1" spc="-75" dirty="0">
                <a:latin typeface="Arial"/>
                <a:cs typeface="Arial"/>
              </a:rPr>
              <a:t>а</a:t>
            </a:r>
            <a:r>
              <a:rPr sz="800" b="1" spc="-80" dirty="0">
                <a:latin typeface="Arial"/>
                <a:cs typeface="Arial"/>
              </a:rPr>
              <a:t>гност</a:t>
            </a:r>
            <a:r>
              <a:rPr sz="800" b="1" spc="-100" dirty="0">
                <a:latin typeface="Arial"/>
                <a:cs typeface="Arial"/>
              </a:rPr>
              <a:t>и</a:t>
            </a:r>
            <a:r>
              <a:rPr sz="800" b="1" spc="-85" dirty="0">
                <a:latin typeface="Arial"/>
                <a:cs typeface="Arial"/>
              </a:rPr>
              <a:t>к</a:t>
            </a:r>
            <a:r>
              <a:rPr sz="800" b="1" spc="-80" dirty="0">
                <a:latin typeface="Arial"/>
                <a:cs typeface="Arial"/>
              </a:rPr>
              <a:t>а</a:t>
            </a:r>
            <a:r>
              <a:rPr sz="800" b="1" spc="-75" dirty="0">
                <a:latin typeface="Arial"/>
                <a:cs typeface="Arial"/>
              </a:rPr>
              <a:t> </a:t>
            </a:r>
            <a:r>
              <a:rPr sz="800" b="1" spc="-90" dirty="0">
                <a:latin typeface="Arial"/>
                <a:cs typeface="Arial"/>
              </a:rPr>
              <a:t>п</a:t>
            </a:r>
            <a:r>
              <a:rPr sz="800" b="1" spc="-85" dirty="0">
                <a:latin typeface="Arial"/>
                <a:cs typeface="Arial"/>
              </a:rPr>
              <a:t>ре</a:t>
            </a:r>
            <a:r>
              <a:rPr sz="800" b="1" spc="-90" dirty="0">
                <a:latin typeface="Arial"/>
                <a:cs typeface="Arial"/>
              </a:rPr>
              <a:t>дпр</a:t>
            </a:r>
            <a:r>
              <a:rPr sz="800" b="1" spc="-85" dirty="0">
                <a:latin typeface="Arial"/>
                <a:cs typeface="Arial"/>
              </a:rPr>
              <a:t>ияти</a:t>
            </a:r>
            <a:r>
              <a:rPr sz="800" b="1" spc="-55" dirty="0">
                <a:latin typeface="Arial"/>
                <a:cs typeface="Arial"/>
              </a:rPr>
              <a:t>я  </a:t>
            </a:r>
            <a:r>
              <a:rPr sz="800" b="1" spc="-95" dirty="0">
                <a:latin typeface="Arial"/>
                <a:cs typeface="Arial"/>
              </a:rPr>
              <a:t>н</a:t>
            </a:r>
            <a:r>
              <a:rPr sz="800" b="1" spc="-80" dirty="0">
                <a:latin typeface="Arial"/>
                <a:cs typeface="Arial"/>
              </a:rPr>
              <a:t>а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-60" dirty="0">
                <a:latin typeface="Arial"/>
                <a:cs typeface="Arial"/>
              </a:rPr>
              <a:t>г</a:t>
            </a:r>
            <a:r>
              <a:rPr sz="800" b="1" spc="-85" dirty="0">
                <a:latin typeface="Arial"/>
                <a:cs typeface="Arial"/>
              </a:rPr>
              <a:t>о</a:t>
            </a:r>
            <a:r>
              <a:rPr sz="800" b="1" spc="-80" dirty="0">
                <a:latin typeface="Arial"/>
                <a:cs typeface="Arial"/>
              </a:rPr>
              <a:t>то</a:t>
            </a:r>
            <a:r>
              <a:rPr sz="800" b="1" spc="-90" dirty="0">
                <a:latin typeface="Arial"/>
                <a:cs typeface="Arial"/>
              </a:rPr>
              <a:t>вн</a:t>
            </a:r>
            <a:r>
              <a:rPr sz="800" b="1" spc="-85" dirty="0">
                <a:latin typeface="Arial"/>
                <a:cs typeface="Arial"/>
              </a:rPr>
              <a:t>ос</a:t>
            </a:r>
            <a:r>
              <a:rPr sz="800" b="1" spc="-80" dirty="0">
                <a:latin typeface="Arial"/>
                <a:cs typeface="Arial"/>
              </a:rPr>
              <a:t>ть</a:t>
            </a:r>
            <a:r>
              <a:rPr sz="800" b="1" spc="-55" dirty="0">
                <a:latin typeface="Arial"/>
                <a:cs typeface="Arial"/>
              </a:rPr>
              <a:t> </a:t>
            </a:r>
            <a:r>
              <a:rPr sz="800" b="1" spc="-50" dirty="0">
                <a:latin typeface="Arial"/>
                <a:cs typeface="Arial"/>
              </a:rPr>
              <a:t>к  </a:t>
            </a:r>
            <a:r>
              <a:rPr sz="800" b="1" spc="-90" dirty="0">
                <a:latin typeface="Arial"/>
                <a:cs typeface="Arial"/>
              </a:rPr>
              <a:t>изменениям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84" name="object 184"/>
          <p:cNvGrpSpPr/>
          <p:nvPr/>
        </p:nvGrpSpPr>
        <p:grpSpPr>
          <a:xfrm>
            <a:off x="3050920" y="2052573"/>
            <a:ext cx="4954905" cy="4390390"/>
            <a:chOff x="3050920" y="2052573"/>
            <a:chExt cx="4954905" cy="4390390"/>
          </a:xfrm>
        </p:grpSpPr>
        <p:sp>
          <p:nvSpPr>
            <p:cNvPr id="185" name="object 185"/>
            <p:cNvSpPr/>
            <p:nvPr/>
          </p:nvSpPr>
          <p:spPr>
            <a:xfrm>
              <a:off x="3050920" y="6105359"/>
              <a:ext cx="388620" cy="76200"/>
            </a:xfrm>
            <a:custGeom>
              <a:avLst/>
              <a:gdLst/>
              <a:ahLst/>
              <a:cxnLst/>
              <a:rect l="l" t="t" r="r" b="b"/>
              <a:pathLst>
                <a:path w="388620" h="76200">
                  <a:moveTo>
                    <a:pt x="312419" y="0"/>
                  </a:moveTo>
                  <a:lnTo>
                    <a:pt x="312049" y="31756"/>
                  </a:lnTo>
                  <a:lnTo>
                    <a:pt x="324739" y="31889"/>
                  </a:lnTo>
                  <a:lnTo>
                    <a:pt x="324612" y="44589"/>
                  </a:lnTo>
                  <a:lnTo>
                    <a:pt x="311899" y="44589"/>
                  </a:lnTo>
                  <a:lnTo>
                    <a:pt x="311531" y="76199"/>
                  </a:lnTo>
                  <a:lnTo>
                    <a:pt x="376430" y="44589"/>
                  </a:lnTo>
                  <a:lnTo>
                    <a:pt x="324612" y="44589"/>
                  </a:lnTo>
                  <a:lnTo>
                    <a:pt x="311901" y="44456"/>
                  </a:lnTo>
                  <a:lnTo>
                    <a:pt x="376704" y="44456"/>
                  </a:lnTo>
                  <a:lnTo>
                    <a:pt x="388112" y="38900"/>
                  </a:lnTo>
                  <a:lnTo>
                    <a:pt x="312419" y="0"/>
                  </a:lnTo>
                  <a:close/>
                </a:path>
                <a:path w="388620" h="76200">
                  <a:moveTo>
                    <a:pt x="312049" y="31756"/>
                  </a:moveTo>
                  <a:lnTo>
                    <a:pt x="311901" y="44456"/>
                  </a:lnTo>
                  <a:lnTo>
                    <a:pt x="324612" y="44589"/>
                  </a:lnTo>
                  <a:lnTo>
                    <a:pt x="324739" y="31889"/>
                  </a:lnTo>
                  <a:lnTo>
                    <a:pt x="312049" y="31756"/>
                  </a:lnTo>
                  <a:close/>
                </a:path>
                <a:path w="388620" h="76200">
                  <a:moveTo>
                    <a:pt x="254" y="28486"/>
                  </a:moveTo>
                  <a:lnTo>
                    <a:pt x="0" y="41186"/>
                  </a:lnTo>
                  <a:lnTo>
                    <a:pt x="311901" y="44456"/>
                  </a:lnTo>
                  <a:lnTo>
                    <a:pt x="312049" y="31756"/>
                  </a:lnTo>
                  <a:lnTo>
                    <a:pt x="254" y="28486"/>
                  </a:lnTo>
                  <a:close/>
                </a:path>
              </a:pathLst>
            </a:custGeom>
            <a:solidFill>
              <a:srgbClr val="FF9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7062216" y="2052573"/>
              <a:ext cx="852805" cy="160020"/>
            </a:xfrm>
            <a:custGeom>
              <a:avLst/>
              <a:gdLst/>
              <a:ahLst/>
              <a:cxnLst/>
              <a:rect l="l" t="t" r="r" b="b"/>
              <a:pathLst>
                <a:path w="852804" h="160019">
                  <a:moveTo>
                    <a:pt x="776477" y="83312"/>
                  </a:moveTo>
                  <a:lnTo>
                    <a:pt x="776477" y="159512"/>
                  </a:lnTo>
                  <a:lnTo>
                    <a:pt x="839977" y="127762"/>
                  </a:lnTo>
                  <a:lnTo>
                    <a:pt x="789177" y="127762"/>
                  </a:lnTo>
                  <a:lnTo>
                    <a:pt x="789177" y="115062"/>
                  </a:lnTo>
                  <a:lnTo>
                    <a:pt x="839977" y="115062"/>
                  </a:lnTo>
                  <a:lnTo>
                    <a:pt x="776477" y="83312"/>
                  </a:lnTo>
                  <a:close/>
                </a:path>
                <a:path w="852804" h="160019">
                  <a:moveTo>
                    <a:pt x="419988" y="6350"/>
                  </a:moveTo>
                  <a:lnTo>
                    <a:pt x="419988" y="124840"/>
                  </a:lnTo>
                  <a:lnTo>
                    <a:pt x="422782" y="127762"/>
                  </a:lnTo>
                  <a:lnTo>
                    <a:pt x="776477" y="127762"/>
                  </a:lnTo>
                  <a:lnTo>
                    <a:pt x="776477" y="121412"/>
                  </a:lnTo>
                  <a:lnTo>
                    <a:pt x="432688" y="121412"/>
                  </a:lnTo>
                  <a:lnTo>
                    <a:pt x="426338" y="115062"/>
                  </a:lnTo>
                  <a:lnTo>
                    <a:pt x="432688" y="115062"/>
                  </a:lnTo>
                  <a:lnTo>
                    <a:pt x="432688" y="12700"/>
                  </a:lnTo>
                  <a:lnTo>
                    <a:pt x="426338" y="12700"/>
                  </a:lnTo>
                  <a:lnTo>
                    <a:pt x="419988" y="6350"/>
                  </a:lnTo>
                  <a:close/>
                </a:path>
                <a:path w="852804" h="160019">
                  <a:moveTo>
                    <a:pt x="839977" y="115062"/>
                  </a:moveTo>
                  <a:lnTo>
                    <a:pt x="789177" y="115062"/>
                  </a:lnTo>
                  <a:lnTo>
                    <a:pt x="789177" y="127762"/>
                  </a:lnTo>
                  <a:lnTo>
                    <a:pt x="839977" y="127762"/>
                  </a:lnTo>
                  <a:lnTo>
                    <a:pt x="852677" y="121412"/>
                  </a:lnTo>
                  <a:lnTo>
                    <a:pt x="839977" y="115062"/>
                  </a:lnTo>
                  <a:close/>
                </a:path>
                <a:path w="852804" h="160019">
                  <a:moveTo>
                    <a:pt x="432688" y="115062"/>
                  </a:moveTo>
                  <a:lnTo>
                    <a:pt x="426338" y="115062"/>
                  </a:lnTo>
                  <a:lnTo>
                    <a:pt x="432688" y="121412"/>
                  </a:lnTo>
                  <a:lnTo>
                    <a:pt x="432688" y="115062"/>
                  </a:lnTo>
                  <a:close/>
                </a:path>
                <a:path w="852804" h="160019">
                  <a:moveTo>
                    <a:pt x="776477" y="115062"/>
                  </a:moveTo>
                  <a:lnTo>
                    <a:pt x="432688" y="115062"/>
                  </a:lnTo>
                  <a:lnTo>
                    <a:pt x="432688" y="121412"/>
                  </a:lnTo>
                  <a:lnTo>
                    <a:pt x="776477" y="121412"/>
                  </a:lnTo>
                  <a:lnTo>
                    <a:pt x="776477" y="115062"/>
                  </a:lnTo>
                  <a:close/>
                </a:path>
                <a:path w="852804" h="160019">
                  <a:moveTo>
                    <a:pt x="429767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419988" y="12700"/>
                  </a:lnTo>
                  <a:lnTo>
                    <a:pt x="419988" y="6350"/>
                  </a:lnTo>
                  <a:lnTo>
                    <a:pt x="432688" y="6350"/>
                  </a:lnTo>
                  <a:lnTo>
                    <a:pt x="432688" y="2793"/>
                  </a:lnTo>
                  <a:lnTo>
                    <a:pt x="429767" y="0"/>
                  </a:lnTo>
                  <a:close/>
                </a:path>
                <a:path w="852804" h="160019">
                  <a:moveTo>
                    <a:pt x="432688" y="6350"/>
                  </a:moveTo>
                  <a:lnTo>
                    <a:pt x="419988" y="6350"/>
                  </a:lnTo>
                  <a:lnTo>
                    <a:pt x="426338" y="12700"/>
                  </a:lnTo>
                  <a:lnTo>
                    <a:pt x="432688" y="12700"/>
                  </a:lnTo>
                  <a:lnTo>
                    <a:pt x="432688" y="63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7053072" y="2576702"/>
              <a:ext cx="914400" cy="76200"/>
            </a:xfrm>
            <a:custGeom>
              <a:avLst/>
              <a:gdLst/>
              <a:ahLst/>
              <a:cxnLst/>
              <a:rect l="l" t="t" r="r" b="b"/>
              <a:pathLst>
                <a:path w="914400" h="76200">
                  <a:moveTo>
                    <a:pt x="838453" y="0"/>
                  </a:moveTo>
                  <a:lnTo>
                    <a:pt x="838242" y="31664"/>
                  </a:lnTo>
                  <a:lnTo>
                    <a:pt x="850900" y="31750"/>
                  </a:lnTo>
                  <a:lnTo>
                    <a:pt x="850900" y="44450"/>
                  </a:lnTo>
                  <a:lnTo>
                    <a:pt x="838157" y="44450"/>
                  </a:lnTo>
                  <a:lnTo>
                    <a:pt x="837946" y="76200"/>
                  </a:lnTo>
                  <a:lnTo>
                    <a:pt x="902518" y="44450"/>
                  </a:lnTo>
                  <a:lnTo>
                    <a:pt x="850900" y="44450"/>
                  </a:lnTo>
                  <a:lnTo>
                    <a:pt x="902692" y="44364"/>
                  </a:lnTo>
                  <a:lnTo>
                    <a:pt x="914400" y="38608"/>
                  </a:lnTo>
                  <a:lnTo>
                    <a:pt x="838453" y="0"/>
                  </a:lnTo>
                  <a:close/>
                </a:path>
                <a:path w="914400" h="76200">
                  <a:moveTo>
                    <a:pt x="838242" y="31664"/>
                  </a:moveTo>
                  <a:lnTo>
                    <a:pt x="838158" y="44364"/>
                  </a:lnTo>
                  <a:lnTo>
                    <a:pt x="850900" y="44450"/>
                  </a:lnTo>
                  <a:lnTo>
                    <a:pt x="850900" y="31750"/>
                  </a:lnTo>
                  <a:lnTo>
                    <a:pt x="838242" y="31664"/>
                  </a:lnTo>
                  <a:close/>
                </a:path>
                <a:path w="914400" h="76200">
                  <a:moveTo>
                    <a:pt x="0" y="26035"/>
                  </a:moveTo>
                  <a:lnTo>
                    <a:pt x="0" y="38735"/>
                  </a:lnTo>
                  <a:lnTo>
                    <a:pt x="838158" y="44364"/>
                  </a:lnTo>
                  <a:lnTo>
                    <a:pt x="838242" y="31664"/>
                  </a:lnTo>
                  <a:lnTo>
                    <a:pt x="0" y="26035"/>
                  </a:lnTo>
                  <a:close/>
                </a:path>
              </a:pathLst>
            </a:custGeom>
            <a:solidFill>
              <a:srgbClr val="35B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4809744" y="3976750"/>
              <a:ext cx="3136900" cy="504190"/>
            </a:xfrm>
            <a:custGeom>
              <a:avLst/>
              <a:gdLst/>
              <a:ahLst/>
              <a:cxnLst/>
              <a:rect l="l" t="t" r="r" b="b"/>
              <a:pathLst>
                <a:path w="3136900" h="504189">
                  <a:moveTo>
                    <a:pt x="3135630" y="465709"/>
                  </a:moveTo>
                  <a:lnTo>
                    <a:pt x="3123120" y="459486"/>
                  </a:lnTo>
                  <a:lnTo>
                    <a:pt x="3059303" y="427736"/>
                  </a:lnTo>
                  <a:lnTo>
                    <a:pt x="3059353" y="459511"/>
                  </a:lnTo>
                  <a:lnTo>
                    <a:pt x="0" y="464947"/>
                  </a:lnTo>
                  <a:lnTo>
                    <a:pt x="0" y="477647"/>
                  </a:lnTo>
                  <a:lnTo>
                    <a:pt x="3059366" y="472211"/>
                  </a:lnTo>
                  <a:lnTo>
                    <a:pt x="3059430" y="503936"/>
                  </a:lnTo>
                  <a:lnTo>
                    <a:pt x="3135630" y="465709"/>
                  </a:lnTo>
                  <a:close/>
                </a:path>
                <a:path w="3136900" h="504189">
                  <a:moveTo>
                    <a:pt x="3136392" y="38354"/>
                  </a:moveTo>
                  <a:lnTo>
                    <a:pt x="3060319" y="0"/>
                  </a:lnTo>
                  <a:lnTo>
                    <a:pt x="3060204" y="31724"/>
                  </a:lnTo>
                  <a:lnTo>
                    <a:pt x="2221992" y="29591"/>
                  </a:lnTo>
                  <a:lnTo>
                    <a:pt x="2221992" y="42291"/>
                  </a:lnTo>
                  <a:lnTo>
                    <a:pt x="3060166" y="44424"/>
                  </a:lnTo>
                  <a:lnTo>
                    <a:pt x="3060065" y="76200"/>
                  </a:lnTo>
                  <a:lnTo>
                    <a:pt x="3124085" y="44450"/>
                  </a:lnTo>
                  <a:lnTo>
                    <a:pt x="3136392" y="38354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6985888" y="5324602"/>
              <a:ext cx="1019810" cy="76200"/>
            </a:xfrm>
            <a:custGeom>
              <a:avLst/>
              <a:gdLst/>
              <a:ahLst/>
              <a:cxnLst/>
              <a:rect l="l" t="t" r="r" b="b"/>
              <a:pathLst>
                <a:path w="1019809" h="76200">
                  <a:moveTo>
                    <a:pt x="1008802" y="31623"/>
                  </a:moveTo>
                  <a:lnTo>
                    <a:pt x="956055" y="31623"/>
                  </a:lnTo>
                  <a:lnTo>
                    <a:pt x="956182" y="44323"/>
                  </a:lnTo>
                  <a:lnTo>
                    <a:pt x="943537" y="44543"/>
                  </a:lnTo>
                  <a:lnTo>
                    <a:pt x="944117" y="76200"/>
                  </a:lnTo>
                  <a:lnTo>
                    <a:pt x="1019682" y="36830"/>
                  </a:lnTo>
                  <a:lnTo>
                    <a:pt x="1008802" y="31623"/>
                  </a:lnTo>
                  <a:close/>
                </a:path>
                <a:path w="1019809" h="76200">
                  <a:moveTo>
                    <a:pt x="943304" y="31844"/>
                  </a:moveTo>
                  <a:lnTo>
                    <a:pt x="0" y="48260"/>
                  </a:lnTo>
                  <a:lnTo>
                    <a:pt x="253" y="60960"/>
                  </a:lnTo>
                  <a:lnTo>
                    <a:pt x="943537" y="44543"/>
                  </a:lnTo>
                  <a:lnTo>
                    <a:pt x="943304" y="31844"/>
                  </a:lnTo>
                  <a:close/>
                </a:path>
                <a:path w="1019809" h="76200">
                  <a:moveTo>
                    <a:pt x="956055" y="31623"/>
                  </a:moveTo>
                  <a:lnTo>
                    <a:pt x="943304" y="31844"/>
                  </a:lnTo>
                  <a:lnTo>
                    <a:pt x="943537" y="44543"/>
                  </a:lnTo>
                  <a:lnTo>
                    <a:pt x="956182" y="44323"/>
                  </a:lnTo>
                  <a:lnTo>
                    <a:pt x="956055" y="31623"/>
                  </a:lnTo>
                  <a:close/>
                </a:path>
                <a:path w="1019809" h="76200">
                  <a:moveTo>
                    <a:pt x="942720" y="0"/>
                  </a:moveTo>
                  <a:lnTo>
                    <a:pt x="943304" y="31844"/>
                  </a:lnTo>
                  <a:lnTo>
                    <a:pt x="956055" y="31623"/>
                  </a:lnTo>
                  <a:lnTo>
                    <a:pt x="1008802" y="31623"/>
                  </a:lnTo>
                  <a:lnTo>
                    <a:pt x="94272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6985889" y="5993891"/>
              <a:ext cx="988060" cy="448945"/>
            </a:xfrm>
            <a:custGeom>
              <a:avLst/>
              <a:gdLst/>
              <a:ahLst/>
              <a:cxnLst/>
              <a:rect l="l" t="t" r="r" b="b"/>
              <a:pathLst>
                <a:path w="988059" h="448945">
                  <a:moveTo>
                    <a:pt x="974001" y="416991"/>
                  </a:moveTo>
                  <a:lnTo>
                    <a:pt x="921893" y="416991"/>
                  </a:lnTo>
                  <a:lnTo>
                    <a:pt x="909231" y="416991"/>
                  </a:lnTo>
                  <a:lnTo>
                    <a:pt x="908812" y="448576"/>
                  </a:lnTo>
                  <a:lnTo>
                    <a:pt x="974001" y="416991"/>
                  </a:lnTo>
                  <a:close/>
                </a:path>
                <a:path w="988059" h="448945">
                  <a:moveTo>
                    <a:pt x="985520" y="411416"/>
                  </a:moveTo>
                  <a:lnTo>
                    <a:pt x="909828" y="372376"/>
                  </a:lnTo>
                  <a:lnTo>
                    <a:pt x="909396" y="404139"/>
                  </a:lnTo>
                  <a:lnTo>
                    <a:pt x="254" y="392938"/>
                  </a:lnTo>
                  <a:lnTo>
                    <a:pt x="0" y="405638"/>
                  </a:lnTo>
                  <a:lnTo>
                    <a:pt x="909231" y="416839"/>
                  </a:lnTo>
                  <a:lnTo>
                    <a:pt x="921893" y="416839"/>
                  </a:lnTo>
                  <a:lnTo>
                    <a:pt x="974331" y="416839"/>
                  </a:lnTo>
                  <a:lnTo>
                    <a:pt x="985520" y="411416"/>
                  </a:lnTo>
                  <a:close/>
                </a:path>
                <a:path w="988059" h="448945">
                  <a:moveTo>
                    <a:pt x="987679" y="38100"/>
                  </a:moveTo>
                  <a:lnTo>
                    <a:pt x="974979" y="31750"/>
                  </a:lnTo>
                  <a:lnTo>
                    <a:pt x="911479" y="0"/>
                  </a:lnTo>
                  <a:lnTo>
                    <a:pt x="911479" y="31750"/>
                  </a:lnTo>
                  <a:lnTo>
                    <a:pt x="127" y="31750"/>
                  </a:lnTo>
                  <a:lnTo>
                    <a:pt x="127" y="44450"/>
                  </a:lnTo>
                  <a:lnTo>
                    <a:pt x="911479" y="44450"/>
                  </a:lnTo>
                  <a:lnTo>
                    <a:pt x="911479" y="76200"/>
                  </a:lnTo>
                  <a:lnTo>
                    <a:pt x="974979" y="44450"/>
                  </a:lnTo>
                  <a:lnTo>
                    <a:pt x="987679" y="3810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2" name="object 19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31</a:t>
            </a:fld>
            <a:endParaRPr spc="-5" dirty="0"/>
          </a:p>
        </p:txBody>
      </p:sp>
      <p:sp>
        <p:nvSpPr>
          <p:cNvPr id="193" name="object 19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194" name="Рисунок 193"/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04" y="244567"/>
            <a:ext cx="3047688" cy="54032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020" y="1219200"/>
            <a:ext cx="8823960" cy="5613400"/>
            <a:chOff x="160020" y="1219200"/>
            <a:chExt cx="8823960" cy="5613400"/>
          </a:xfrm>
        </p:grpSpPr>
        <p:sp>
          <p:nvSpPr>
            <p:cNvPr id="3" name="object 3"/>
            <p:cNvSpPr/>
            <p:nvPr/>
          </p:nvSpPr>
          <p:spPr>
            <a:xfrm>
              <a:off x="5568823" y="6765544"/>
              <a:ext cx="1706880" cy="10795"/>
            </a:xfrm>
            <a:custGeom>
              <a:avLst/>
              <a:gdLst/>
              <a:ahLst/>
              <a:cxnLst/>
              <a:rect l="l" t="t" r="r" b="b"/>
              <a:pathLst>
                <a:path w="1706879" h="10795">
                  <a:moveTo>
                    <a:pt x="1706879" y="0"/>
                  </a:moveTo>
                  <a:lnTo>
                    <a:pt x="0" y="0"/>
                  </a:lnTo>
                  <a:lnTo>
                    <a:pt x="0" y="10666"/>
                  </a:lnTo>
                  <a:lnTo>
                    <a:pt x="1706879" y="10666"/>
                  </a:lnTo>
                  <a:lnTo>
                    <a:pt x="1706879" y="0"/>
                  </a:lnTo>
                  <a:close/>
                </a:path>
              </a:pathLst>
            </a:custGeom>
            <a:solidFill>
              <a:srgbClr val="4995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153918" y="1306830"/>
              <a:ext cx="3941445" cy="5465445"/>
            </a:xfrm>
            <a:custGeom>
              <a:avLst/>
              <a:gdLst/>
              <a:ahLst/>
              <a:cxnLst/>
              <a:rect l="l" t="t" r="r" b="b"/>
              <a:pathLst>
                <a:path w="3941445" h="5465445">
                  <a:moveTo>
                    <a:pt x="3941063" y="0"/>
                  </a:moveTo>
                  <a:lnTo>
                    <a:pt x="3941063" y="5465006"/>
                  </a:lnTo>
                </a:path>
                <a:path w="3941445" h="5465445">
                  <a:moveTo>
                    <a:pt x="0" y="0"/>
                  </a:moveTo>
                  <a:lnTo>
                    <a:pt x="0" y="5465006"/>
                  </a:lnTo>
                </a:path>
                <a:path w="3941445" h="5465445">
                  <a:moveTo>
                    <a:pt x="1860804" y="0"/>
                  </a:moveTo>
                  <a:lnTo>
                    <a:pt x="1860804" y="5465006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264" y="1219200"/>
              <a:ext cx="8729472" cy="36012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020" y="1862327"/>
              <a:ext cx="8823960" cy="3406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146553" y="4057650"/>
              <a:ext cx="1593215" cy="1537970"/>
            </a:xfrm>
            <a:custGeom>
              <a:avLst/>
              <a:gdLst/>
              <a:ahLst/>
              <a:cxnLst/>
              <a:rect l="l" t="t" r="r" b="b"/>
              <a:pathLst>
                <a:path w="1593214" h="1537970">
                  <a:moveTo>
                    <a:pt x="95470" y="65649"/>
                  </a:moveTo>
                  <a:lnTo>
                    <a:pt x="69032" y="93061"/>
                  </a:lnTo>
                  <a:lnTo>
                    <a:pt x="1566545" y="1537716"/>
                  </a:lnTo>
                  <a:lnTo>
                    <a:pt x="1593087" y="1510284"/>
                  </a:lnTo>
                  <a:lnTo>
                    <a:pt x="95470" y="65649"/>
                  </a:lnTo>
                  <a:close/>
                </a:path>
                <a:path w="1593214" h="1537970">
                  <a:moveTo>
                    <a:pt x="0" y="0"/>
                  </a:moveTo>
                  <a:lnTo>
                    <a:pt x="42544" y="120523"/>
                  </a:lnTo>
                  <a:lnTo>
                    <a:pt x="69032" y="93061"/>
                  </a:lnTo>
                  <a:lnTo>
                    <a:pt x="55371" y="79882"/>
                  </a:lnTo>
                  <a:lnTo>
                    <a:pt x="81787" y="52450"/>
                  </a:lnTo>
                  <a:lnTo>
                    <a:pt x="108200" y="52450"/>
                  </a:lnTo>
                  <a:lnTo>
                    <a:pt x="121919" y="38226"/>
                  </a:lnTo>
                  <a:lnTo>
                    <a:pt x="0" y="0"/>
                  </a:lnTo>
                  <a:close/>
                </a:path>
                <a:path w="1593214" h="1537970">
                  <a:moveTo>
                    <a:pt x="81787" y="52450"/>
                  </a:moveTo>
                  <a:lnTo>
                    <a:pt x="55371" y="79882"/>
                  </a:lnTo>
                  <a:lnTo>
                    <a:pt x="69032" y="93061"/>
                  </a:lnTo>
                  <a:lnTo>
                    <a:pt x="95470" y="65649"/>
                  </a:lnTo>
                  <a:lnTo>
                    <a:pt x="81787" y="52450"/>
                  </a:lnTo>
                  <a:close/>
                </a:path>
                <a:path w="1593214" h="1537970">
                  <a:moveTo>
                    <a:pt x="108200" y="52450"/>
                  </a:moveTo>
                  <a:lnTo>
                    <a:pt x="81787" y="52450"/>
                  </a:lnTo>
                  <a:lnTo>
                    <a:pt x="95470" y="65649"/>
                  </a:lnTo>
                  <a:lnTo>
                    <a:pt x="108200" y="524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91032" y="172974"/>
            <a:ext cx="3684904" cy="5899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pc="-100" dirty="0"/>
              <a:t>М</a:t>
            </a:r>
            <a:r>
              <a:rPr spc="-195" dirty="0"/>
              <a:t>е</a:t>
            </a:r>
            <a:r>
              <a:rPr spc="-155" dirty="0"/>
              <a:t>т</a:t>
            </a:r>
            <a:r>
              <a:rPr spc="-170" dirty="0"/>
              <a:t>о</a:t>
            </a:r>
            <a:r>
              <a:rPr spc="-130" dirty="0"/>
              <a:t>д</a:t>
            </a:r>
            <a:r>
              <a:rPr spc="-125" dirty="0"/>
              <a:t>и</a:t>
            </a:r>
            <a:r>
              <a:rPr spc="-200" dirty="0"/>
              <a:t>к</a:t>
            </a:r>
            <a:r>
              <a:rPr dirty="0"/>
              <a:t>а</a:t>
            </a:r>
            <a:r>
              <a:rPr spc="-245" dirty="0"/>
              <a:t> </a:t>
            </a:r>
            <a:r>
              <a:rPr spc="-120" dirty="0"/>
              <a:t>реа</a:t>
            </a:r>
            <a:r>
              <a:rPr spc="-105" dirty="0"/>
              <a:t>л</a:t>
            </a:r>
            <a:r>
              <a:rPr spc="-125" dirty="0"/>
              <a:t>и</a:t>
            </a:r>
            <a:r>
              <a:rPr spc="-204" dirty="0"/>
              <a:t>з</a:t>
            </a:r>
            <a:r>
              <a:rPr spc="-120" dirty="0"/>
              <a:t>а</a:t>
            </a:r>
            <a:r>
              <a:rPr spc="-125" dirty="0"/>
              <a:t>ци</a:t>
            </a:r>
            <a:r>
              <a:rPr dirty="0"/>
              <a:t>и</a:t>
            </a:r>
            <a:r>
              <a:rPr spc="-260" dirty="0"/>
              <a:t> </a:t>
            </a:r>
            <a:r>
              <a:rPr spc="-160" dirty="0"/>
              <a:t>п</a:t>
            </a:r>
            <a:r>
              <a:rPr spc="-120" dirty="0"/>
              <a:t>рое</a:t>
            </a:r>
            <a:r>
              <a:rPr spc="-225" dirty="0"/>
              <a:t>к</a:t>
            </a:r>
            <a:r>
              <a:rPr spc="-155" dirty="0"/>
              <a:t>т</a:t>
            </a:r>
            <a:r>
              <a:rPr dirty="0"/>
              <a:t>а</a:t>
            </a:r>
            <a:r>
              <a:rPr spc="-229" dirty="0"/>
              <a:t> </a:t>
            </a:r>
            <a:r>
              <a:rPr spc="-135" dirty="0"/>
              <a:t>н</a:t>
            </a:r>
            <a:r>
              <a:rPr dirty="0"/>
              <a:t>а  </a:t>
            </a:r>
            <a:r>
              <a:rPr spc="-170" dirty="0"/>
              <a:t>о</a:t>
            </a:r>
            <a:r>
              <a:rPr spc="-200" dirty="0"/>
              <a:t>т</a:t>
            </a:r>
            <a:r>
              <a:rPr spc="-130" dirty="0"/>
              <a:t>д</a:t>
            </a:r>
            <a:r>
              <a:rPr spc="-195" dirty="0"/>
              <a:t>е</a:t>
            </a:r>
            <a:r>
              <a:rPr spc="-105" dirty="0"/>
              <a:t>л</a:t>
            </a:r>
            <a:r>
              <a:rPr spc="-130" dirty="0"/>
              <a:t>ь</a:t>
            </a:r>
            <a:r>
              <a:rPr spc="-135" dirty="0"/>
              <a:t>н</a:t>
            </a:r>
            <a:r>
              <a:rPr spc="-120" dirty="0"/>
              <a:t>о</a:t>
            </a:r>
            <a:r>
              <a:rPr spc="-50" dirty="0"/>
              <a:t>м</a:t>
            </a:r>
            <a:r>
              <a:rPr spc="-229" dirty="0"/>
              <a:t> 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70" dirty="0"/>
              <a:t>е</a:t>
            </a:r>
            <a:r>
              <a:rPr spc="-130" dirty="0"/>
              <a:t>д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25" dirty="0"/>
              <a:t>и</a:t>
            </a:r>
            <a:r>
              <a:rPr spc="-130" dirty="0"/>
              <a:t>ят</a:t>
            </a:r>
            <a:r>
              <a:rPr spc="-125" dirty="0"/>
              <a:t>и</a:t>
            </a:r>
            <a:r>
              <a:rPr spc="-120" dirty="0"/>
              <a:t>и-</a:t>
            </a:r>
            <a:r>
              <a:rPr spc="-130" dirty="0"/>
              <a:t>у</a:t>
            </a:r>
            <a:r>
              <a:rPr spc="-150" dirty="0"/>
              <a:t>ч</a:t>
            </a:r>
            <a:r>
              <a:rPr spc="-120" dirty="0"/>
              <a:t>а</a:t>
            </a:r>
            <a:r>
              <a:rPr spc="-114" dirty="0"/>
              <a:t>с</a:t>
            </a:r>
            <a:r>
              <a:rPr spc="-130" dirty="0"/>
              <a:t>т</a:t>
            </a:r>
            <a:r>
              <a:rPr spc="-135" dirty="0"/>
              <a:t>н</a:t>
            </a:r>
            <a:r>
              <a:rPr spc="-125" dirty="0"/>
              <a:t>и</a:t>
            </a:r>
            <a:r>
              <a:rPr spc="-225" dirty="0"/>
              <a:t>к</a:t>
            </a:r>
            <a:r>
              <a:rPr dirty="0"/>
              <a:t>е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32</a:t>
            </a:fld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2968"/>
            <a:ext cx="2918418" cy="51740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9364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463540" y="6554723"/>
            <a:ext cx="1903730" cy="277495"/>
          </a:xfrm>
          <a:custGeom>
            <a:avLst/>
            <a:gdLst/>
            <a:ahLst/>
            <a:cxnLst/>
            <a:rect l="l" t="t" r="r" b="b"/>
            <a:pathLst>
              <a:path w="1903729" h="277495">
                <a:moveTo>
                  <a:pt x="1903475" y="0"/>
                </a:moveTo>
                <a:lnTo>
                  <a:pt x="0" y="0"/>
                </a:lnTo>
                <a:lnTo>
                  <a:pt x="0" y="277367"/>
                </a:lnTo>
                <a:lnTo>
                  <a:pt x="1903475" y="277367"/>
                </a:lnTo>
                <a:lnTo>
                  <a:pt x="19034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0227" y="269189"/>
            <a:ext cx="23336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Наши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контакты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1425"/>
              </a:lnSpc>
            </a:pPr>
            <a:fld id="{81D60167-4931-47E6-BA6A-407CBD079E47}" type="slidenum">
              <a:rPr spc="-5" dirty="0"/>
              <a:t>33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556" y="172608"/>
            <a:ext cx="3299418" cy="5849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62831"/>
            <a:ext cx="3435489" cy="8336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95600"/>
            <a:ext cx="4631305" cy="8210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455765" y="1777696"/>
            <a:ext cx="4670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solidFill>
                <a:srgbClr val="626262"/>
              </a:solidFill>
              <a:latin typeface="Myriad Pro Light"/>
            </a:endParaRPr>
          </a:p>
          <a:p>
            <a:pPr algn="ctr"/>
            <a:r>
              <a:rPr lang="en-US" sz="2400" dirty="0" smtClean="0">
                <a:solidFill>
                  <a:srgbClr val="626262"/>
                </a:solidFill>
                <a:latin typeface="Myriad Pro Light"/>
                <a:hlinkClick r:id="rId6"/>
              </a:rPr>
              <a:t>https:</a:t>
            </a:r>
            <a:r>
              <a:rPr lang="ru-RU" sz="2400" dirty="0" smtClean="0">
                <a:solidFill>
                  <a:srgbClr val="626262"/>
                </a:solidFill>
                <a:latin typeface="Myriad Pro Light"/>
                <a:hlinkClick r:id="rId6"/>
              </a:rPr>
              <a:t> </a:t>
            </a:r>
            <a:r>
              <a:rPr lang="en-US" sz="2400" dirty="0" smtClean="0">
                <a:solidFill>
                  <a:srgbClr val="626262"/>
                </a:solidFill>
                <a:latin typeface="Myriad Pro Light"/>
                <a:hlinkClick r:id="rId6"/>
              </a:rPr>
              <a:t>//</a:t>
            </a:r>
            <a:r>
              <a:rPr lang="en-US" sz="2400" dirty="0">
                <a:solidFill>
                  <a:srgbClr val="626262"/>
                </a:solidFill>
                <a:latin typeface="Myriad Pro Light"/>
                <a:hlinkClick r:id="rId6"/>
              </a:rPr>
              <a:t>rck86.ru</a:t>
            </a:r>
            <a:r>
              <a:rPr lang="en-US" sz="2400" dirty="0" smtClean="0">
                <a:solidFill>
                  <a:srgbClr val="626262"/>
                </a:solidFill>
                <a:latin typeface="Myriad Pro Light"/>
                <a:hlinkClick r:id="rId6"/>
              </a:rPr>
              <a:t>/</a:t>
            </a:r>
            <a:r>
              <a:rPr lang="ru-RU" sz="2400" dirty="0" smtClean="0">
                <a:solidFill>
                  <a:srgbClr val="626262"/>
                </a:solidFill>
                <a:latin typeface="Myriad Pro Light"/>
              </a:rPr>
              <a:t>;</a:t>
            </a:r>
          </a:p>
          <a:p>
            <a:pPr algn="ctr"/>
            <a:r>
              <a:rPr lang="ru-RU" sz="2400" dirty="0">
                <a:solidFill>
                  <a:srgbClr val="626262"/>
                </a:solidFill>
                <a:latin typeface="Myriad Pro Light"/>
                <a:hlinkClick r:id="rId7"/>
              </a:rPr>
              <a:t> </a:t>
            </a:r>
            <a:r>
              <a:rPr lang="en-US" sz="2400" u="sng" dirty="0" smtClean="0">
                <a:latin typeface="Myriad Pro Light"/>
                <a:hlinkClick r:id="rId7"/>
              </a:rPr>
              <a:t>tp@tp86.ru</a:t>
            </a:r>
            <a:r>
              <a:rPr lang="ru-RU" sz="2400" u="sng" dirty="0" smtClean="0">
                <a:latin typeface="Myriad Pro Light"/>
              </a:rPr>
              <a:t>;</a:t>
            </a:r>
          </a:p>
          <a:p>
            <a:pPr algn="ctr"/>
            <a:endParaRPr lang="ru-RU" sz="2400" dirty="0" smtClean="0">
              <a:solidFill>
                <a:srgbClr val="626262"/>
              </a:solidFill>
              <a:latin typeface="Myriad Pro Light"/>
            </a:endParaRPr>
          </a:p>
          <a:p>
            <a:pPr algn="ctr"/>
            <a:r>
              <a:rPr lang="ru-RU" sz="2400" i="0" dirty="0" smtClean="0">
                <a:solidFill>
                  <a:srgbClr val="626262"/>
                </a:solidFill>
                <a:effectLst/>
                <a:latin typeface="Myriad Pro Light"/>
              </a:rPr>
              <a:t>Телефон: +7 (3467) 388-235</a:t>
            </a:r>
            <a:endParaRPr lang="ru-RU" sz="2400" i="0" dirty="0">
              <a:solidFill>
                <a:srgbClr val="626262"/>
              </a:solidFill>
              <a:effectLst/>
              <a:latin typeface="Myriad Pr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10789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20"/>
              </a:lnSpc>
              <a:spcBef>
                <a:spcPts val="100"/>
              </a:spcBef>
            </a:pPr>
            <a:r>
              <a:rPr spc="-114" dirty="0"/>
              <a:t>Н</a:t>
            </a:r>
            <a:r>
              <a:rPr spc="-125" dirty="0"/>
              <a:t>А</a:t>
            </a:r>
            <a:r>
              <a:rPr spc="-130" dirty="0"/>
              <a:t>Ц</a:t>
            </a:r>
            <a:r>
              <a:rPr spc="-125" dirty="0"/>
              <a:t>И</a:t>
            </a:r>
            <a:r>
              <a:rPr spc="-120" dirty="0"/>
              <a:t>О</a:t>
            </a:r>
            <a:r>
              <a:rPr spc="-114" dirty="0"/>
              <a:t>Н</a:t>
            </a:r>
            <a:r>
              <a:rPr spc="-80" dirty="0"/>
              <a:t>А</a:t>
            </a:r>
            <a:r>
              <a:rPr spc="-210" dirty="0"/>
              <a:t>Л</a:t>
            </a:r>
            <a:r>
              <a:rPr spc="-110" dirty="0"/>
              <a:t>Ь</a:t>
            </a:r>
            <a:r>
              <a:rPr spc="-114" dirty="0"/>
              <a:t>НЫ</a:t>
            </a:r>
            <a:r>
              <a:rPr spc="-5" dirty="0"/>
              <a:t>Й</a:t>
            </a:r>
            <a:r>
              <a:rPr spc="-270" dirty="0"/>
              <a:t> </a:t>
            </a:r>
            <a:r>
              <a:rPr spc="-125" dirty="0"/>
              <a:t>П</a:t>
            </a:r>
            <a:r>
              <a:rPr spc="-175" dirty="0"/>
              <a:t>Р</a:t>
            </a:r>
            <a:r>
              <a:rPr spc="-120" dirty="0"/>
              <a:t>О</a:t>
            </a:r>
            <a:r>
              <a:rPr spc="-125" dirty="0"/>
              <a:t>Е</a:t>
            </a:r>
            <a:r>
              <a:rPr spc="-295" dirty="0"/>
              <a:t>К</a:t>
            </a:r>
            <a:r>
              <a:rPr dirty="0"/>
              <a:t>Т</a:t>
            </a:r>
          </a:p>
          <a:p>
            <a:pPr marL="12700">
              <a:lnSpc>
                <a:spcPts val="2220"/>
              </a:lnSpc>
            </a:pPr>
            <a:r>
              <a:rPr spc="-120" dirty="0"/>
              <a:t>«</a:t>
            </a:r>
            <a:r>
              <a:rPr spc="-125" dirty="0"/>
              <a:t>П</a:t>
            </a:r>
            <a:r>
              <a:rPr spc="-175" dirty="0"/>
              <a:t>Р</a:t>
            </a:r>
            <a:r>
              <a:rPr spc="-120" dirty="0"/>
              <a:t>О</a:t>
            </a:r>
            <a:r>
              <a:rPr spc="-125" dirty="0"/>
              <a:t>И</a:t>
            </a:r>
            <a:r>
              <a:rPr spc="-180" dirty="0"/>
              <a:t>З</a:t>
            </a:r>
            <a:r>
              <a:rPr spc="-200" dirty="0"/>
              <a:t>В</a:t>
            </a:r>
            <a:r>
              <a:rPr spc="-170" dirty="0"/>
              <a:t>О</a:t>
            </a:r>
            <a:r>
              <a:rPr spc="-320" dirty="0"/>
              <a:t>Д</a:t>
            </a:r>
            <a:r>
              <a:rPr spc="-125" dirty="0"/>
              <a:t>И</a:t>
            </a:r>
            <a:r>
              <a:rPr spc="-120" dirty="0"/>
              <a:t>Т</a:t>
            </a:r>
            <a:r>
              <a:rPr spc="-125" dirty="0"/>
              <a:t>Е</a:t>
            </a:r>
            <a:r>
              <a:rPr spc="-210" dirty="0"/>
              <a:t>Л</a:t>
            </a:r>
            <a:r>
              <a:rPr spc="-110" dirty="0"/>
              <a:t>Ь</a:t>
            </a:r>
            <a:r>
              <a:rPr spc="-114" dirty="0"/>
              <a:t>Н</a:t>
            </a:r>
            <a:r>
              <a:rPr spc="-120" dirty="0"/>
              <a:t>О</a:t>
            </a:r>
            <a:r>
              <a:rPr spc="-190" dirty="0"/>
              <a:t>С</a:t>
            </a:r>
            <a:r>
              <a:rPr spc="-120" dirty="0"/>
              <a:t>Т</a:t>
            </a:r>
            <a:r>
              <a:rPr spc="5" dirty="0"/>
              <a:t>Ь</a:t>
            </a:r>
            <a:r>
              <a:rPr spc="-250" dirty="0"/>
              <a:t> </a:t>
            </a:r>
            <a:r>
              <a:rPr spc="-120" dirty="0"/>
              <a:t>Т</a:t>
            </a:r>
            <a:r>
              <a:rPr spc="-175" dirty="0"/>
              <a:t>Р</a:t>
            </a:r>
            <a:r>
              <a:rPr spc="-215" dirty="0"/>
              <a:t>У</a:t>
            </a:r>
            <a:r>
              <a:rPr spc="-320" dirty="0"/>
              <a:t>Д</a:t>
            </a:r>
            <a:r>
              <a:rPr spc="-125" dirty="0"/>
              <a:t>А</a:t>
            </a:r>
            <a:r>
              <a:rPr spc="-120" dirty="0"/>
              <a:t>»</a:t>
            </a:r>
            <a:r>
              <a:rPr dirty="0"/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5449823" y="6554723"/>
            <a:ext cx="1905000" cy="277495"/>
          </a:xfrm>
          <a:custGeom>
            <a:avLst/>
            <a:gdLst/>
            <a:ahLst/>
            <a:cxnLst/>
            <a:rect l="l" t="t" r="r" b="b"/>
            <a:pathLst>
              <a:path w="1905000" h="277495">
                <a:moveTo>
                  <a:pt x="1905000" y="0"/>
                </a:moveTo>
                <a:lnTo>
                  <a:pt x="0" y="0"/>
                </a:lnTo>
                <a:lnTo>
                  <a:pt x="0" y="277367"/>
                </a:lnTo>
                <a:lnTo>
                  <a:pt x="1905000" y="277367"/>
                </a:lnTo>
                <a:lnTo>
                  <a:pt x="1905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70430" y="5249926"/>
            <a:ext cx="57683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D86FF"/>
                </a:solidFill>
                <a:latin typeface="Calibri"/>
                <a:cs typeface="Calibri"/>
              </a:rPr>
              <a:t>Обучение</a:t>
            </a:r>
            <a:r>
              <a:rPr sz="1800" spc="15" dirty="0">
                <a:solidFill>
                  <a:srgbClr val="4D86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D86FF"/>
                </a:solidFill>
                <a:latin typeface="Calibri"/>
                <a:cs typeface="Calibri"/>
              </a:rPr>
              <a:t>по</a:t>
            </a:r>
            <a:r>
              <a:rPr sz="1800" spc="15" dirty="0">
                <a:solidFill>
                  <a:srgbClr val="4D86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D86FF"/>
                </a:solidFill>
                <a:latin typeface="Calibri"/>
                <a:cs typeface="Calibri"/>
              </a:rPr>
              <a:t>программе</a:t>
            </a:r>
            <a:r>
              <a:rPr sz="1800" spc="25" dirty="0">
                <a:solidFill>
                  <a:srgbClr val="4D86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D86FF"/>
                </a:solidFill>
                <a:latin typeface="Calibri"/>
                <a:cs typeface="Calibri"/>
              </a:rPr>
              <a:t>«Акселератор</a:t>
            </a:r>
            <a:r>
              <a:rPr sz="1800" dirty="0">
                <a:solidFill>
                  <a:srgbClr val="4D86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D86FF"/>
                </a:solidFill>
                <a:latin typeface="Calibri"/>
                <a:cs typeface="Calibri"/>
              </a:rPr>
              <a:t>экспортного</a:t>
            </a:r>
            <a:r>
              <a:rPr sz="1800" spc="40" dirty="0">
                <a:solidFill>
                  <a:srgbClr val="4D86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D86FF"/>
                </a:solidFill>
                <a:latin typeface="Calibri"/>
                <a:cs typeface="Calibri"/>
              </a:rPr>
              <a:t>роста»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919" y="5258631"/>
            <a:ext cx="1434745" cy="35329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85876" y="445530"/>
            <a:ext cx="6730365" cy="825500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2000" spc="-100" dirty="0">
                <a:solidFill>
                  <a:srgbClr val="1F487C"/>
                </a:solidFill>
                <a:latin typeface="Microsoft Sans Serif"/>
                <a:cs typeface="Microsoft Sans Serif"/>
              </a:rPr>
              <a:t>М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ер</a:t>
            </a:r>
            <a:r>
              <a:rPr sz="2000" spc="5" dirty="0">
                <a:solidFill>
                  <a:srgbClr val="1F487C"/>
                </a:solidFill>
                <a:latin typeface="Microsoft Sans Serif"/>
                <a:cs typeface="Microsoft Sans Serif"/>
              </a:rPr>
              <a:t>ы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 </a:t>
            </a:r>
            <a:r>
              <a:rPr sz="2000" spc="-160" dirty="0">
                <a:solidFill>
                  <a:srgbClr val="1F487C"/>
                </a:solidFill>
                <a:latin typeface="Microsoft Sans Serif"/>
                <a:cs typeface="Microsoft Sans Serif"/>
              </a:rPr>
              <a:t>п</a:t>
            </a:r>
            <a:r>
              <a:rPr sz="2000" spc="-170" dirty="0">
                <a:solidFill>
                  <a:srgbClr val="1F487C"/>
                </a:solidFill>
                <a:latin typeface="Microsoft Sans Serif"/>
                <a:cs typeface="Microsoft Sans Serif"/>
              </a:rPr>
              <a:t>о</a:t>
            </a:r>
            <a:r>
              <a:rPr sz="2000" spc="-130" dirty="0">
                <a:solidFill>
                  <a:srgbClr val="1F487C"/>
                </a:solidFill>
                <a:latin typeface="Microsoft Sans Serif"/>
                <a:cs typeface="Microsoft Sans Serif"/>
              </a:rPr>
              <a:t>дд</a:t>
            </a:r>
            <a:r>
              <a:rPr sz="2000" spc="-125" dirty="0">
                <a:solidFill>
                  <a:srgbClr val="1F487C"/>
                </a:solidFill>
                <a:latin typeface="Microsoft Sans Serif"/>
                <a:cs typeface="Microsoft Sans Serif"/>
              </a:rPr>
              <a:t>ер</a:t>
            </a:r>
            <a:r>
              <a:rPr sz="2000" spc="-195" dirty="0">
                <a:solidFill>
                  <a:srgbClr val="1F487C"/>
                </a:solidFill>
                <a:latin typeface="Microsoft Sans Serif"/>
                <a:cs typeface="Microsoft Sans Serif"/>
              </a:rPr>
              <a:t>ж</a:t>
            </a:r>
            <a:r>
              <a:rPr sz="2000" spc="-250" dirty="0">
                <a:solidFill>
                  <a:srgbClr val="1F487C"/>
                </a:solidFill>
                <a:latin typeface="Microsoft Sans Serif"/>
                <a:cs typeface="Microsoft Sans Serif"/>
              </a:rPr>
              <a:t>к</a:t>
            </a:r>
            <a:r>
              <a:rPr sz="2000" spc="-130" dirty="0">
                <a:solidFill>
                  <a:srgbClr val="1F487C"/>
                </a:solidFill>
                <a:latin typeface="Microsoft Sans Serif"/>
                <a:cs typeface="Microsoft Sans Serif"/>
              </a:rPr>
              <a:t>и</a:t>
            </a:r>
            <a:r>
              <a:rPr sz="2000" dirty="0">
                <a:solidFill>
                  <a:srgbClr val="1F487C"/>
                </a:solidFill>
                <a:latin typeface="Microsoft Sans Serif"/>
                <a:cs typeface="Microsoft Sans Serif"/>
              </a:rPr>
              <a:t>.</a:t>
            </a:r>
            <a:endParaRPr sz="2000">
              <a:latin typeface="Microsoft Sans Serif"/>
              <a:cs typeface="Microsoft Sans Serif"/>
            </a:endParaRPr>
          </a:p>
          <a:p>
            <a:pPr marL="1179195">
              <a:lnSpc>
                <a:spcPct val="100000"/>
              </a:lnSpc>
              <a:spcBef>
                <a:spcPts val="819"/>
              </a:spcBef>
            </a:pPr>
            <a:r>
              <a:rPr sz="1800" spc="-5" dirty="0">
                <a:solidFill>
                  <a:srgbClr val="4D86FF"/>
                </a:solidFill>
                <a:latin typeface="Calibri"/>
                <a:cs typeface="Calibri"/>
              </a:rPr>
              <a:t>Обучение</a:t>
            </a:r>
            <a:r>
              <a:rPr sz="1800" spc="20" dirty="0">
                <a:solidFill>
                  <a:srgbClr val="4D86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D86FF"/>
                </a:solidFill>
                <a:latin typeface="Calibri"/>
                <a:cs typeface="Calibri"/>
              </a:rPr>
              <a:t>по</a:t>
            </a:r>
            <a:r>
              <a:rPr sz="1800" spc="20" dirty="0">
                <a:solidFill>
                  <a:srgbClr val="4D86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D86FF"/>
                </a:solidFill>
                <a:latin typeface="Calibri"/>
                <a:cs typeface="Calibri"/>
              </a:rPr>
              <a:t>программе</a:t>
            </a:r>
            <a:r>
              <a:rPr sz="1800" spc="25" dirty="0">
                <a:solidFill>
                  <a:srgbClr val="4D86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D86FF"/>
                </a:solidFill>
                <a:latin typeface="Calibri"/>
                <a:cs typeface="Calibri"/>
              </a:rPr>
              <a:t>«Лидеры</a:t>
            </a:r>
            <a:r>
              <a:rPr sz="1800" spc="10" dirty="0">
                <a:solidFill>
                  <a:srgbClr val="4D86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D86FF"/>
                </a:solidFill>
                <a:latin typeface="Calibri"/>
                <a:cs typeface="Calibri"/>
              </a:rPr>
              <a:t>производительности»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246" y="5820058"/>
            <a:ext cx="602056" cy="60211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724660" y="5797702"/>
            <a:ext cx="13792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М</a:t>
            </a:r>
            <a:r>
              <a:rPr sz="1100" spc="5" dirty="0">
                <a:latin typeface="Calibri"/>
                <a:cs typeface="Calibri"/>
              </a:rPr>
              <a:t>о</a:t>
            </a:r>
            <a:r>
              <a:rPr sz="1100" spc="-5" dirty="0">
                <a:latin typeface="Calibri"/>
                <a:cs typeface="Calibri"/>
              </a:rPr>
              <a:t>д</a:t>
            </a:r>
            <a:r>
              <a:rPr sz="1100" dirty="0">
                <a:latin typeface="Calibri"/>
                <a:cs typeface="Calibri"/>
              </a:rPr>
              <a:t>у</a:t>
            </a:r>
            <a:r>
              <a:rPr sz="1100" spc="-5" dirty="0">
                <a:latin typeface="Calibri"/>
                <a:cs typeface="Calibri"/>
              </a:rPr>
              <a:t>л</a:t>
            </a:r>
            <a:r>
              <a:rPr sz="1100" dirty="0">
                <a:latin typeface="Calibri"/>
                <a:cs typeface="Calibri"/>
              </a:rPr>
              <a:t>ь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-5" dirty="0">
                <a:latin typeface="Calibri"/>
                <a:cs typeface="Calibri"/>
              </a:rPr>
              <a:t>Подготовка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предприятий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к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выходу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на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экспорт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9322" y="5820058"/>
            <a:ext cx="602056" cy="60211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344161" y="5797702"/>
            <a:ext cx="12287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М</a:t>
            </a:r>
            <a:r>
              <a:rPr sz="1100" spc="5" dirty="0">
                <a:latin typeface="Calibri"/>
                <a:cs typeface="Calibri"/>
              </a:rPr>
              <a:t>о</a:t>
            </a:r>
            <a:r>
              <a:rPr sz="1100" spc="-5" dirty="0">
                <a:latin typeface="Calibri"/>
                <a:cs typeface="Calibri"/>
              </a:rPr>
              <a:t>д</a:t>
            </a:r>
            <a:r>
              <a:rPr sz="1100" dirty="0">
                <a:latin typeface="Calibri"/>
                <a:cs typeface="Calibri"/>
              </a:rPr>
              <a:t>у</a:t>
            </a:r>
            <a:r>
              <a:rPr sz="1100" spc="-5" dirty="0">
                <a:latin typeface="Calibri"/>
                <a:cs typeface="Calibri"/>
              </a:rPr>
              <a:t>л</a:t>
            </a:r>
            <a:r>
              <a:rPr sz="1100" dirty="0">
                <a:latin typeface="Calibri"/>
                <a:cs typeface="Calibri"/>
              </a:rPr>
              <a:t>ь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-5" dirty="0">
                <a:latin typeface="Calibri"/>
                <a:cs typeface="Calibri"/>
              </a:rPr>
              <a:t>Формирование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усл</a:t>
            </a:r>
            <a:r>
              <a:rPr sz="1100" spc="5" dirty="0">
                <a:latin typeface="Calibri"/>
                <a:cs typeface="Calibri"/>
              </a:rPr>
              <a:t>о</a:t>
            </a:r>
            <a:r>
              <a:rPr sz="1100" dirty="0">
                <a:latin typeface="Calibri"/>
                <a:cs typeface="Calibri"/>
              </a:rPr>
              <a:t>вий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э</a:t>
            </a:r>
            <a:r>
              <a:rPr sz="1100" spc="5" dirty="0">
                <a:latin typeface="Calibri"/>
                <a:cs typeface="Calibri"/>
              </a:rPr>
              <a:t>к</a:t>
            </a:r>
            <a:r>
              <a:rPr sz="1100" dirty="0">
                <a:latin typeface="Calibri"/>
                <a:cs typeface="Calibri"/>
              </a:rPr>
              <a:t>сп</a:t>
            </a:r>
            <a:r>
              <a:rPr sz="1100" spc="5" dirty="0">
                <a:latin typeface="Calibri"/>
                <a:cs typeface="Calibri"/>
              </a:rPr>
              <a:t>о</a:t>
            </a:r>
            <a:r>
              <a:rPr sz="1100" spc="-5" dirty="0">
                <a:latin typeface="Calibri"/>
                <a:cs typeface="Calibri"/>
              </a:rPr>
              <a:t>р</a:t>
            </a:r>
            <a:r>
              <a:rPr sz="1100" dirty="0">
                <a:latin typeface="Calibri"/>
                <a:cs typeface="Calibri"/>
              </a:rPr>
              <a:t>т</a:t>
            </a:r>
            <a:r>
              <a:rPr sz="1100" spc="-15" dirty="0">
                <a:latin typeface="Calibri"/>
                <a:cs typeface="Calibri"/>
              </a:rPr>
              <a:t>н</a:t>
            </a:r>
            <a:r>
              <a:rPr sz="1100" spc="-10" dirty="0">
                <a:latin typeface="Calibri"/>
                <a:cs typeface="Calibri"/>
              </a:rPr>
              <a:t>о</a:t>
            </a:r>
            <a:r>
              <a:rPr sz="1100" dirty="0">
                <a:latin typeface="Calibri"/>
                <a:cs typeface="Calibri"/>
              </a:rPr>
              <a:t>й  сделки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26835" y="5766816"/>
            <a:ext cx="679587" cy="66293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751701" y="5786424"/>
            <a:ext cx="106870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latin typeface="Calibri"/>
                <a:cs typeface="Calibri"/>
              </a:rPr>
              <a:t>Мо</a:t>
            </a:r>
            <a:r>
              <a:rPr sz="1100" spc="-10" dirty="0">
                <a:latin typeface="Calibri"/>
                <a:cs typeface="Calibri"/>
              </a:rPr>
              <a:t>д</a:t>
            </a:r>
            <a:r>
              <a:rPr sz="1100" dirty="0">
                <a:latin typeface="Calibri"/>
                <a:cs typeface="Calibri"/>
              </a:rPr>
              <a:t>уль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3.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Заключение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в</a:t>
            </a:r>
            <a:r>
              <a:rPr sz="1100" spc="-5" dirty="0">
                <a:latin typeface="Calibri"/>
                <a:cs typeface="Calibri"/>
              </a:rPr>
              <a:t>н</a:t>
            </a:r>
            <a:r>
              <a:rPr sz="1100" dirty="0">
                <a:latin typeface="Calibri"/>
                <a:cs typeface="Calibri"/>
              </a:rPr>
              <a:t>ешнет</a:t>
            </a:r>
            <a:r>
              <a:rPr sz="1100" spc="5" dirty="0">
                <a:latin typeface="Calibri"/>
                <a:cs typeface="Calibri"/>
              </a:rPr>
              <a:t>о</a:t>
            </a:r>
            <a:r>
              <a:rPr sz="1100" spc="-5" dirty="0">
                <a:latin typeface="Calibri"/>
                <a:cs typeface="Calibri"/>
              </a:rPr>
              <a:t>р</a:t>
            </a:r>
            <a:r>
              <a:rPr sz="1100" spc="-10" dirty="0">
                <a:latin typeface="Calibri"/>
                <a:cs typeface="Calibri"/>
              </a:rPr>
              <a:t>го</a:t>
            </a:r>
            <a:r>
              <a:rPr sz="1100" dirty="0">
                <a:latin typeface="Calibri"/>
                <a:cs typeface="Calibri"/>
              </a:rPr>
              <a:t>в</a:t>
            </a:r>
            <a:r>
              <a:rPr sz="1100" spc="-10" dirty="0">
                <a:latin typeface="Calibri"/>
                <a:cs typeface="Calibri"/>
              </a:rPr>
              <a:t>ог</a:t>
            </a:r>
            <a:r>
              <a:rPr sz="1100" dirty="0">
                <a:latin typeface="Calibri"/>
                <a:cs typeface="Calibri"/>
              </a:rPr>
              <a:t>о  контракта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4383" y="1184147"/>
            <a:ext cx="8220709" cy="4089400"/>
            <a:chOff x="24383" y="1184147"/>
            <a:chExt cx="8220709" cy="408940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5756" y="1275587"/>
              <a:ext cx="7149083" cy="39974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383" y="1184147"/>
              <a:ext cx="1199388" cy="27889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961630" y="6582673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57021" y="6565366"/>
            <a:ext cx="1732914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u="sng" spc="-10" dirty="0">
                <a:solidFill>
                  <a:srgbClr val="4995D2"/>
                </a:solidFill>
                <a:uFill>
                  <a:solidFill>
                    <a:srgbClr val="4995D2"/>
                  </a:solidFill>
                </a:uFill>
                <a:latin typeface="Microsoft Sans Serif"/>
                <a:cs typeface="Microsoft Sans Serif"/>
              </a:rPr>
              <a:t>производительность.рф</a:t>
            </a:r>
            <a:endParaRPr sz="1200" dirty="0">
              <a:latin typeface="Microsoft Sans Serif"/>
              <a:cs typeface="Microsoft Sans Serif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873" y="169364"/>
            <a:ext cx="3063994" cy="5432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9364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463540" y="6554723"/>
            <a:ext cx="1903730" cy="277495"/>
          </a:xfrm>
          <a:custGeom>
            <a:avLst/>
            <a:gdLst/>
            <a:ahLst/>
            <a:cxnLst/>
            <a:rect l="l" t="t" r="r" b="b"/>
            <a:pathLst>
              <a:path w="1903729" h="277495">
                <a:moveTo>
                  <a:pt x="1903475" y="0"/>
                </a:moveTo>
                <a:lnTo>
                  <a:pt x="0" y="0"/>
                </a:lnTo>
                <a:lnTo>
                  <a:pt x="0" y="277367"/>
                </a:lnTo>
                <a:lnTo>
                  <a:pt x="1903475" y="277367"/>
                </a:lnTo>
                <a:lnTo>
                  <a:pt x="19034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39052" y="1552737"/>
            <a:ext cx="6320155" cy="2381250"/>
            <a:chOff x="1239052" y="1552737"/>
            <a:chExt cx="6320155" cy="23812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9052" y="2517647"/>
              <a:ext cx="1092619" cy="13671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96458" y="1552737"/>
              <a:ext cx="3167104" cy="23807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66372" y="2534412"/>
              <a:ext cx="1092619" cy="136861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04494" y="43434"/>
            <a:ext cx="3829050" cy="84963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algn="just">
              <a:lnSpc>
                <a:spcPts val="2039"/>
              </a:lnSpc>
              <a:spcBef>
                <a:spcPts val="470"/>
              </a:spcBef>
            </a:pPr>
            <a:r>
              <a:rPr spc="-120" dirty="0"/>
              <a:t>О</a:t>
            </a:r>
            <a:r>
              <a:rPr spc="-114" dirty="0"/>
              <a:t>с</a:t>
            </a:r>
            <a:r>
              <a:rPr spc="-135" dirty="0"/>
              <a:t>н</a:t>
            </a:r>
            <a:r>
              <a:rPr spc="-120" dirty="0"/>
              <a:t>ов</a:t>
            </a:r>
            <a:r>
              <a:rPr spc="-135" dirty="0"/>
              <a:t>н</a:t>
            </a:r>
            <a:r>
              <a:rPr spc="-114" dirty="0"/>
              <a:t>ы</a:t>
            </a:r>
            <a:r>
              <a:rPr dirty="0"/>
              <a:t>е</a:t>
            </a:r>
            <a:r>
              <a:rPr spc="-265" dirty="0"/>
              <a:t> </a:t>
            </a:r>
            <a:r>
              <a:rPr spc="-135" dirty="0"/>
              <a:t>н</a:t>
            </a:r>
            <a:r>
              <a:rPr spc="-120" dirty="0"/>
              <a:t>а</a:t>
            </a:r>
            <a:r>
              <a:rPr spc="-160" dirty="0"/>
              <a:t>п</a:t>
            </a:r>
            <a:r>
              <a:rPr spc="-120" dirty="0"/>
              <a:t>ра</a:t>
            </a:r>
            <a:r>
              <a:rPr spc="-165" dirty="0"/>
              <a:t>в</a:t>
            </a:r>
            <a:r>
              <a:rPr spc="-105" dirty="0"/>
              <a:t>л</a:t>
            </a:r>
            <a:r>
              <a:rPr spc="-120" dirty="0"/>
              <a:t>е</a:t>
            </a:r>
            <a:r>
              <a:rPr spc="-135" dirty="0"/>
              <a:t>н</a:t>
            </a:r>
            <a:r>
              <a:rPr spc="-125" dirty="0"/>
              <a:t>и</a:t>
            </a:r>
            <a:r>
              <a:rPr dirty="0"/>
              <a:t>я</a:t>
            </a:r>
            <a:r>
              <a:rPr spc="-240" dirty="0"/>
              <a:t> </a:t>
            </a:r>
            <a:r>
              <a:rPr spc="-160" dirty="0"/>
              <a:t>п</a:t>
            </a:r>
            <a:r>
              <a:rPr spc="-120" dirty="0"/>
              <a:t>ов</a:t>
            </a:r>
            <a:r>
              <a:rPr spc="-114" dirty="0"/>
              <a:t>ы</a:t>
            </a:r>
            <a:r>
              <a:rPr spc="-120" dirty="0"/>
              <a:t>ше</a:t>
            </a:r>
            <a:r>
              <a:rPr spc="-135" dirty="0"/>
              <a:t>н</a:t>
            </a:r>
            <a:r>
              <a:rPr spc="-125" dirty="0"/>
              <a:t>и</a:t>
            </a:r>
            <a:r>
              <a:rPr dirty="0"/>
              <a:t>я  </a:t>
            </a:r>
            <a:r>
              <a:rPr spc="-160" dirty="0"/>
              <a:t>п</a:t>
            </a:r>
            <a:r>
              <a:rPr spc="-120" dirty="0"/>
              <a:t>ро</a:t>
            </a:r>
            <a:r>
              <a:rPr spc="-125" dirty="0"/>
              <a:t>и</a:t>
            </a:r>
            <a:r>
              <a:rPr spc="-204" dirty="0"/>
              <a:t>з</a:t>
            </a:r>
            <a:r>
              <a:rPr spc="-145" dirty="0"/>
              <a:t>в</a:t>
            </a:r>
            <a:r>
              <a:rPr spc="-170" dirty="0"/>
              <a:t>о</a:t>
            </a:r>
            <a:r>
              <a:rPr spc="-130" dirty="0"/>
              <a:t>д</a:t>
            </a:r>
            <a:r>
              <a:rPr spc="-125" dirty="0"/>
              <a:t>и</a:t>
            </a:r>
            <a:r>
              <a:rPr spc="-155" dirty="0"/>
              <a:t>т</a:t>
            </a:r>
            <a:r>
              <a:rPr spc="-195" dirty="0"/>
              <a:t>е</a:t>
            </a:r>
            <a:r>
              <a:rPr spc="-105" dirty="0"/>
              <a:t>л</a:t>
            </a:r>
            <a:r>
              <a:rPr spc="-130" dirty="0"/>
              <a:t>ь</a:t>
            </a:r>
            <a:r>
              <a:rPr spc="-135" dirty="0"/>
              <a:t>н</a:t>
            </a:r>
            <a:r>
              <a:rPr spc="-120" dirty="0"/>
              <a:t>о</a:t>
            </a:r>
            <a:r>
              <a:rPr spc="-130" dirty="0"/>
              <a:t>ст</a:t>
            </a:r>
            <a:r>
              <a:rPr dirty="0"/>
              <a:t>и</a:t>
            </a:r>
            <a:r>
              <a:rPr spc="-260" dirty="0"/>
              <a:t> </a:t>
            </a:r>
            <a:r>
              <a:rPr spc="-130" dirty="0"/>
              <a:t>т</a:t>
            </a:r>
            <a:r>
              <a:rPr spc="-145" dirty="0"/>
              <a:t>р</a:t>
            </a:r>
            <a:r>
              <a:rPr spc="-200" dirty="0"/>
              <a:t>у</a:t>
            </a:r>
            <a:r>
              <a:rPr spc="-130" dirty="0"/>
              <a:t>д</a:t>
            </a:r>
            <a:r>
              <a:rPr dirty="0"/>
              <a:t>а</a:t>
            </a:r>
            <a:r>
              <a:rPr spc="-220" dirty="0"/>
              <a:t> </a:t>
            </a:r>
            <a:r>
              <a:rPr dirty="0"/>
              <a:t>в</a:t>
            </a:r>
            <a:r>
              <a:rPr spc="-220" dirty="0"/>
              <a:t> </a:t>
            </a:r>
            <a:r>
              <a:rPr spc="-120" dirty="0"/>
              <a:t>ра</a:t>
            </a:r>
            <a:r>
              <a:rPr spc="-170" dirty="0"/>
              <a:t>м</a:t>
            </a:r>
            <a:r>
              <a:rPr spc="-200" dirty="0"/>
              <a:t>к</a:t>
            </a:r>
            <a:r>
              <a:rPr spc="-120" dirty="0"/>
              <a:t>а</a:t>
            </a:r>
            <a:r>
              <a:rPr dirty="0"/>
              <a:t>х  </a:t>
            </a:r>
            <a:r>
              <a:rPr spc="-130" dirty="0"/>
              <a:t>проекта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545716" y="2779522"/>
            <a:ext cx="48577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0955">
              <a:lnSpc>
                <a:spcPct val="100000"/>
              </a:lnSpc>
              <a:spcBef>
                <a:spcPts val="95"/>
              </a:spcBef>
            </a:pPr>
            <a:r>
              <a:rPr sz="1000" spc="-55" dirty="0">
                <a:latin typeface="Microsoft Sans Serif"/>
                <a:cs typeface="Microsoft Sans Serif"/>
              </a:rPr>
              <a:t>СКЛАД </a:t>
            </a:r>
            <a:r>
              <a:rPr sz="1000" spc="-254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С</a:t>
            </a:r>
            <a:r>
              <a:rPr sz="1000" spc="-15" dirty="0">
                <a:latin typeface="Microsoft Sans Serif"/>
                <a:cs typeface="Microsoft Sans Serif"/>
              </a:rPr>
              <a:t>Ы</a:t>
            </a:r>
            <a:r>
              <a:rPr sz="1000" spc="-10" dirty="0">
                <a:latin typeface="Microsoft Sans Serif"/>
                <a:cs typeface="Microsoft Sans Serif"/>
              </a:rPr>
              <a:t>Р</a:t>
            </a:r>
            <a:r>
              <a:rPr sz="1000" spc="-15" dirty="0">
                <a:latin typeface="Microsoft Sans Serif"/>
                <a:cs typeface="Microsoft Sans Serif"/>
              </a:rPr>
              <a:t>Ь</a:t>
            </a:r>
            <a:r>
              <a:rPr sz="1000" spc="-5" dirty="0">
                <a:latin typeface="Microsoft Sans Serif"/>
                <a:cs typeface="Microsoft Sans Serif"/>
              </a:rPr>
              <a:t>Я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90538" y="2618993"/>
            <a:ext cx="814069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000" spc="-55" dirty="0">
                <a:latin typeface="Microsoft Sans Serif"/>
                <a:cs typeface="Microsoft Sans Serif"/>
              </a:rPr>
              <a:t>СКЛАД</a:t>
            </a:r>
            <a:endParaRPr sz="10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000" spc="-5" dirty="0">
                <a:latin typeface="Microsoft Sans Serif"/>
                <a:cs typeface="Microsoft Sans Serif"/>
              </a:rPr>
              <a:t>ГОТОВОЙ</a:t>
            </a:r>
            <a:endParaRPr sz="10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000" spc="-30" dirty="0">
                <a:latin typeface="Microsoft Sans Serif"/>
                <a:cs typeface="Microsoft Sans Serif"/>
              </a:rPr>
              <a:t>ПРОДУКЦИИ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00150" y="1636013"/>
            <a:ext cx="6311900" cy="1276350"/>
          </a:xfrm>
          <a:custGeom>
            <a:avLst/>
            <a:gdLst/>
            <a:ahLst/>
            <a:cxnLst/>
            <a:rect l="l" t="t" r="r" b="b"/>
            <a:pathLst>
              <a:path w="6311900" h="1276350">
                <a:moveTo>
                  <a:pt x="67437" y="1257300"/>
                </a:moveTo>
                <a:lnTo>
                  <a:pt x="48387" y="1257300"/>
                </a:lnTo>
                <a:lnTo>
                  <a:pt x="48387" y="1276350"/>
                </a:lnTo>
                <a:lnTo>
                  <a:pt x="67437" y="1276350"/>
                </a:lnTo>
                <a:lnTo>
                  <a:pt x="67437" y="1257300"/>
                </a:lnTo>
                <a:close/>
              </a:path>
              <a:path w="6311900" h="1276350">
                <a:moveTo>
                  <a:pt x="67437" y="1219200"/>
                </a:moveTo>
                <a:lnTo>
                  <a:pt x="48387" y="1219200"/>
                </a:lnTo>
                <a:lnTo>
                  <a:pt x="48387" y="1238250"/>
                </a:lnTo>
                <a:lnTo>
                  <a:pt x="67437" y="1238250"/>
                </a:lnTo>
                <a:lnTo>
                  <a:pt x="67437" y="1219200"/>
                </a:lnTo>
                <a:close/>
              </a:path>
              <a:path w="6311900" h="1276350">
                <a:moveTo>
                  <a:pt x="67437" y="1181100"/>
                </a:moveTo>
                <a:lnTo>
                  <a:pt x="48387" y="1181100"/>
                </a:lnTo>
                <a:lnTo>
                  <a:pt x="48387" y="1200150"/>
                </a:lnTo>
                <a:lnTo>
                  <a:pt x="67437" y="1200150"/>
                </a:lnTo>
                <a:lnTo>
                  <a:pt x="67437" y="1181100"/>
                </a:lnTo>
                <a:close/>
              </a:path>
              <a:path w="6311900" h="1276350">
                <a:moveTo>
                  <a:pt x="67437" y="1143000"/>
                </a:moveTo>
                <a:lnTo>
                  <a:pt x="48387" y="1143000"/>
                </a:lnTo>
                <a:lnTo>
                  <a:pt x="48387" y="1162050"/>
                </a:lnTo>
                <a:lnTo>
                  <a:pt x="67437" y="1162050"/>
                </a:lnTo>
                <a:lnTo>
                  <a:pt x="67437" y="1143000"/>
                </a:lnTo>
                <a:close/>
              </a:path>
              <a:path w="6311900" h="1276350">
                <a:moveTo>
                  <a:pt x="67437" y="1104900"/>
                </a:moveTo>
                <a:lnTo>
                  <a:pt x="48387" y="1104900"/>
                </a:lnTo>
                <a:lnTo>
                  <a:pt x="48387" y="1123950"/>
                </a:lnTo>
                <a:lnTo>
                  <a:pt x="67437" y="1123950"/>
                </a:lnTo>
                <a:lnTo>
                  <a:pt x="67437" y="1104900"/>
                </a:lnTo>
                <a:close/>
              </a:path>
              <a:path w="6311900" h="1276350">
                <a:moveTo>
                  <a:pt x="67437" y="1066800"/>
                </a:moveTo>
                <a:lnTo>
                  <a:pt x="48387" y="1066800"/>
                </a:lnTo>
                <a:lnTo>
                  <a:pt x="48387" y="1085850"/>
                </a:lnTo>
                <a:lnTo>
                  <a:pt x="67437" y="1085850"/>
                </a:lnTo>
                <a:lnTo>
                  <a:pt x="67437" y="1066800"/>
                </a:lnTo>
                <a:close/>
              </a:path>
              <a:path w="6311900" h="1276350">
                <a:moveTo>
                  <a:pt x="67437" y="1028700"/>
                </a:moveTo>
                <a:lnTo>
                  <a:pt x="48387" y="1028700"/>
                </a:lnTo>
                <a:lnTo>
                  <a:pt x="48387" y="1047750"/>
                </a:lnTo>
                <a:lnTo>
                  <a:pt x="67437" y="1047750"/>
                </a:lnTo>
                <a:lnTo>
                  <a:pt x="67437" y="1028700"/>
                </a:lnTo>
                <a:close/>
              </a:path>
              <a:path w="6311900" h="1276350">
                <a:moveTo>
                  <a:pt x="67437" y="990600"/>
                </a:moveTo>
                <a:lnTo>
                  <a:pt x="48387" y="990600"/>
                </a:lnTo>
                <a:lnTo>
                  <a:pt x="48387" y="1009650"/>
                </a:lnTo>
                <a:lnTo>
                  <a:pt x="67437" y="1009650"/>
                </a:lnTo>
                <a:lnTo>
                  <a:pt x="67437" y="990600"/>
                </a:lnTo>
                <a:close/>
              </a:path>
              <a:path w="6311900" h="1276350">
                <a:moveTo>
                  <a:pt x="67437" y="952500"/>
                </a:moveTo>
                <a:lnTo>
                  <a:pt x="48387" y="952500"/>
                </a:lnTo>
                <a:lnTo>
                  <a:pt x="48387" y="971550"/>
                </a:lnTo>
                <a:lnTo>
                  <a:pt x="67437" y="971550"/>
                </a:lnTo>
                <a:lnTo>
                  <a:pt x="67437" y="952500"/>
                </a:lnTo>
                <a:close/>
              </a:path>
              <a:path w="6311900" h="1276350">
                <a:moveTo>
                  <a:pt x="67437" y="914400"/>
                </a:moveTo>
                <a:lnTo>
                  <a:pt x="48387" y="914400"/>
                </a:lnTo>
                <a:lnTo>
                  <a:pt x="48387" y="933450"/>
                </a:lnTo>
                <a:lnTo>
                  <a:pt x="67437" y="933450"/>
                </a:lnTo>
                <a:lnTo>
                  <a:pt x="67437" y="914400"/>
                </a:lnTo>
                <a:close/>
              </a:path>
              <a:path w="6311900" h="1276350">
                <a:moveTo>
                  <a:pt x="67437" y="876300"/>
                </a:moveTo>
                <a:lnTo>
                  <a:pt x="48387" y="876300"/>
                </a:lnTo>
                <a:lnTo>
                  <a:pt x="48387" y="895350"/>
                </a:lnTo>
                <a:lnTo>
                  <a:pt x="67437" y="895350"/>
                </a:lnTo>
                <a:lnTo>
                  <a:pt x="67437" y="876300"/>
                </a:lnTo>
                <a:close/>
              </a:path>
              <a:path w="6311900" h="1276350">
                <a:moveTo>
                  <a:pt x="67437" y="838200"/>
                </a:moveTo>
                <a:lnTo>
                  <a:pt x="48387" y="838200"/>
                </a:lnTo>
                <a:lnTo>
                  <a:pt x="48387" y="857250"/>
                </a:lnTo>
                <a:lnTo>
                  <a:pt x="67437" y="857250"/>
                </a:lnTo>
                <a:lnTo>
                  <a:pt x="67437" y="838200"/>
                </a:lnTo>
                <a:close/>
              </a:path>
              <a:path w="6311900" h="1276350">
                <a:moveTo>
                  <a:pt x="67437" y="800100"/>
                </a:moveTo>
                <a:lnTo>
                  <a:pt x="48387" y="800100"/>
                </a:lnTo>
                <a:lnTo>
                  <a:pt x="48387" y="819150"/>
                </a:lnTo>
                <a:lnTo>
                  <a:pt x="67437" y="819150"/>
                </a:lnTo>
                <a:lnTo>
                  <a:pt x="67437" y="800100"/>
                </a:lnTo>
                <a:close/>
              </a:path>
              <a:path w="6311900" h="1276350">
                <a:moveTo>
                  <a:pt x="67437" y="762000"/>
                </a:moveTo>
                <a:lnTo>
                  <a:pt x="48387" y="762000"/>
                </a:lnTo>
                <a:lnTo>
                  <a:pt x="48387" y="781050"/>
                </a:lnTo>
                <a:lnTo>
                  <a:pt x="67437" y="781050"/>
                </a:lnTo>
                <a:lnTo>
                  <a:pt x="67437" y="762000"/>
                </a:lnTo>
                <a:close/>
              </a:path>
              <a:path w="6311900" h="1276350">
                <a:moveTo>
                  <a:pt x="67437" y="723900"/>
                </a:moveTo>
                <a:lnTo>
                  <a:pt x="48387" y="723900"/>
                </a:lnTo>
                <a:lnTo>
                  <a:pt x="48387" y="742950"/>
                </a:lnTo>
                <a:lnTo>
                  <a:pt x="67437" y="742950"/>
                </a:lnTo>
                <a:lnTo>
                  <a:pt x="67437" y="723900"/>
                </a:lnTo>
                <a:close/>
              </a:path>
              <a:path w="6311900" h="1276350">
                <a:moveTo>
                  <a:pt x="67437" y="685800"/>
                </a:moveTo>
                <a:lnTo>
                  <a:pt x="48387" y="685800"/>
                </a:lnTo>
                <a:lnTo>
                  <a:pt x="48387" y="704850"/>
                </a:lnTo>
                <a:lnTo>
                  <a:pt x="67437" y="704850"/>
                </a:lnTo>
                <a:lnTo>
                  <a:pt x="67437" y="685800"/>
                </a:lnTo>
                <a:close/>
              </a:path>
              <a:path w="6311900" h="1276350">
                <a:moveTo>
                  <a:pt x="67437" y="647700"/>
                </a:moveTo>
                <a:lnTo>
                  <a:pt x="48387" y="647700"/>
                </a:lnTo>
                <a:lnTo>
                  <a:pt x="48387" y="666750"/>
                </a:lnTo>
                <a:lnTo>
                  <a:pt x="67437" y="666750"/>
                </a:lnTo>
                <a:lnTo>
                  <a:pt x="67437" y="647700"/>
                </a:lnTo>
                <a:close/>
              </a:path>
              <a:path w="6311900" h="1276350">
                <a:moveTo>
                  <a:pt x="67437" y="609600"/>
                </a:moveTo>
                <a:lnTo>
                  <a:pt x="48387" y="609600"/>
                </a:lnTo>
                <a:lnTo>
                  <a:pt x="48387" y="628650"/>
                </a:lnTo>
                <a:lnTo>
                  <a:pt x="67437" y="628650"/>
                </a:lnTo>
                <a:lnTo>
                  <a:pt x="67437" y="609600"/>
                </a:lnTo>
                <a:close/>
              </a:path>
              <a:path w="6311900" h="1276350">
                <a:moveTo>
                  <a:pt x="67437" y="571500"/>
                </a:moveTo>
                <a:lnTo>
                  <a:pt x="48387" y="571500"/>
                </a:lnTo>
                <a:lnTo>
                  <a:pt x="48387" y="590550"/>
                </a:lnTo>
                <a:lnTo>
                  <a:pt x="67437" y="590550"/>
                </a:lnTo>
                <a:lnTo>
                  <a:pt x="67437" y="571500"/>
                </a:lnTo>
                <a:close/>
              </a:path>
              <a:path w="6311900" h="1276350">
                <a:moveTo>
                  <a:pt x="67437" y="533400"/>
                </a:moveTo>
                <a:lnTo>
                  <a:pt x="48387" y="533400"/>
                </a:lnTo>
                <a:lnTo>
                  <a:pt x="48387" y="552450"/>
                </a:lnTo>
                <a:lnTo>
                  <a:pt x="67437" y="552450"/>
                </a:lnTo>
                <a:lnTo>
                  <a:pt x="67437" y="533400"/>
                </a:lnTo>
                <a:close/>
              </a:path>
              <a:path w="6311900" h="1276350">
                <a:moveTo>
                  <a:pt x="67437" y="495300"/>
                </a:moveTo>
                <a:lnTo>
                  <a:pt x="48387" y="495300"/>
                </a:lnTo>
                <a:lnTo>
                  <a:pt x="48387" y="514350"/>
                </a:lnTo>
                <a:lnTo>
                  <a:pt x="67437" y="514350"/>
                </a:lnTo>
                <a:lnTo>
                  <a:pt x="67437" y="495300"/>
                </a:lnTo>
                <a:close/>
              </a:path>
              <a:path w="6311900" h="1276350">
                <a:moveTo>
                  <a:pt x="67437" y="457200"/>
                </a:moveTo>
                <a:lnTo>
                  <a:pt x="48387" y="457200"/>
                </a:lnTo>
                <a:lnTo>
                  <a:pt x="48387" y="476250"/>
                </a:lnTo>
                <a:lnTo>
                  <a:pt x="67437" y="476250"/>
                </a:lnTo>
                <a:lnTo>
                  <a:pt x="67437" y="457200"/>
                </a:lnTo>
                <a:close/>
              </a:path>
              <a:path w="6311900" h="1276350">
                <a:moveTo>
                  <a:pt x="67437" y="419100"/>
                </a:moveTo>
                <a:lnTo>
                  <a:pt x="48387" y="419100"/>
                </a:lnTo>
                <a:lnTo>
                  <a:pt x="48387" y="438150"/>
                </a:lnTo>
                <a:lnTo>
                  <a:pt x="67437" y="438150"/>
                </a:lnTo>
                <a:lnTo>
                  <a:pt x="67437" y="419100"/>
                </a:lnTo>
                <a:close/>
              </a:path>
              <a:path w="6311900" h="1276350">
                <a:moveTo>
                  <a:pt x="67437" y="381000"/>
                </a:moveTo>
                <a:lnTo>
                  <a:pt x="48387" y="381000"/>
                </a:lnTo>
                <a:lnTo>
                  <a:pt x="48387" y="400050"/>
                </a:lnTo>
                <a:lnTo>
                  <a:pt x="67437" y="400050"/>
                </a:lnTo>
                <a:lnTo>
                  <a:pt x="67437" y="381000"/>
                </a:lnTo>
                <a:close/>
              </a:path>
              <a:path w="6311900" h="1276350">
                <a:moveTo>
                  <a:pt x="67437" y="342900"/>
                </a:moveTo>
                <a:lnTo>
                  <a:pt x="48387" y="342900"/>
                </a:lnTo>
                <a:lnTo>
                  <a:pt x="48387" y="361950"/>
                </a:lnTo>
                <a:lnTo>
                  <a:pt x="67437" y="361950"/>
                </a:lnTo>
                <a:lnTo>
                  <a:pt x="67437" y="342900"/>
                </a:lnTo>
                <a:close/>
              </a:path>
              <a:path w="6311900" h="1276350">
                <a:moveTo>
                  <a:pt x="67437" y="304800"/>
                </a:moveTo>
                <a:lnTo>
                  <a:pt x="48387" y="304800"/>
                </a:lnTo>
                <a:lnTo>
                  <a:pt x="48387" y="323850"/>
                </a:lnTo>
                <a:lnTo>
                  <a:pt x="67437" y="323850"/>
                </a:lnTo>
                <a:lnTo>
                  <a:pt x="67437" y="304800"/>
                </a:lnTo>
                <a:close/>
              </a:path>
              <a:path w="6311900" h="1276350">
                <a:moveTo>
                  <a:pt x="67437" y="266700"/>
                </a:moveTo>
                <a:lnTo>
                  <a:pt x="48387" y="266700"/>
                </a:lnTo>
                <a:lnTo>
                  <a:pt x="48387" y="285750"/>
                </a:lnTo>
                <a:lnTo>
                  <a:pt x="67437" y="285750"/>
                </a:lnTo>
                <a:lnTo>
                  <a:pt x="67437" y="266700"/>
                </a:lnTo>
                <a:close/>
              </a:path>
              <a:path w="6311900" h="1276350">
                <a:moveTo>
                  <a:pt x="67437" y="228600"/>
                </a:moveTo>
                <a:lnTo>
                  <a:pt x="48387" y="228600"/>
                </a:lnTo>
                <a:lnTo>
                  <a:pt x="48387" y="247650"/>
                </a:lnTo>
                <a:lnTo>
                  <a:pt x="67437" y="247650"/>
                </a:lnTo>
                <a:lnTo>
                  <a:pt x="67437" y="228600"/>
                </a:lnTo>
                <a:close/>
              </a:path>
              <a:path w="6311900" h="1276350">
                <a:moveTo>
                  <a:pt x="67437" y="190500"/>
                </a:moveTo>
                <a:lnTo>
                  <a:pt x="48387" y="190500"/>
                </a:lnTo>
                <a:lnTo>
                  <a:pt x="48387" y="209550"/>
                </a:lnTo>
                <a:lnTo>
                  <a:pt x="67437" y="209550"/>
                </a:lnTo>
                <a:lnTo>
                  <a:pt x="67437" y="190500"/>
                </a:lnTo>
                <a:close/>
              </a:path>
              <a:path w="6311900" h="1276350">
                <a:moveTo>
                  <a:pt x="67437" y="152400"/>
                </a:moveTo>
                <a:lnTo>
                  <a:pt x="48387" y="152400"/>
                </a:lnTo>
                <a:lnTo>
                  <a:pt x="48387" y="171450"/>
                </a:lnTo>
                <a:lnTo>
                  <a:pt x="67437" y="171450"/>
                </a:lnTo>
                <a:lnTo>
                  <a:pt x="67437" y="152400"/>
                </a:lnTo>
                <a:close/>
              </a:path>
              <a:path w="6311900" h="1276350">
                <a:moveTo>
                  <a:pt x="67437" y="114300"/>
                </a:moveTo>
                <a:lnTo>
                  <a:pt x="48387" y="114300"/>
                </a:lnTo>
                <a:lnTo>
                  <a:pt x="48387" y="133350"/>
                </a:lnTo>
                <a:lnTo>
                  <a:pt x="67437" y="133350"/>
                </a:lnTo>
                <a:lnTo>
                  <a:pt x="67437" y="114300"/>
                </a:lnTo>
                <a:close/>
              </a:path>
              <a:path w="6311900" h="1276350">
                <a:moveTo>
                  <a:pt x="67437" y="76200"/>
                </a:moveTo>
                <a:lnTo>
                  <a:pt x="57912" y="76200"/>
                </a:lnTo>
                <a:lnTo>
                  <a:pt x="48387" y="76200"/>
                </a:lnTo>
                <a:lnTo>
                  <a:pt x="48387" y="95250"/>
                </a:lnTo>
                <a:lnTo>
                  <a:pt x="67437" y="95250"/>
                </a:lnTo>
                <a:lnTo>
                  <a:pt x="67437" y="76200"/>
                </a:lnTo>
                <a:close/>
              </a:path>
              <a:path w="6311900" h="1276350">
                <a:moveTo>
                  <a:pt x="6311519" y="38100"/>
                </a:moveTo>
                <a:lnTo>
                  <a:pt x="6292469" y="28575"/>
                </a:lnTo>
                <a:lnTo>
                  <a:pt x="6235319" y="0"/>
                </a:lnTo>
                <a:lnTo>
                  <a:pt x="6235319" y="28575"/>
                </a:lnTo>
                <a:lnTo>
                  <a:pt x="94081" y="28575"/>
                </a:lnTo>
                <a:lnTo>
                  <a:pt x="93014" y="23253"/>
                </a:lnTo>
                <a:lnTo>
                  <a:pt x="84861" y="11150"/>
                </a:lnTo>
                <a:lnTo>
                  <a:pt x="72758" y="2997"/>
                </a:lnTo>
                <a:lnTo>
                  <a:pt x="57912" y="0"/>
                </a:lnTo>
                <a:lnTo>
                  <a:pt x="43078" y="2997"/>
                </a:lnTo>
                <a:lnTo>
                  <a:pt x="30962" y="11150"/>
                </a:lnTo>
                <a:lnTo>
                  <a:pt x="22796" y="23253"/>
                </a:lnTo>
                <a:lnTo>
                  <a:pt x="21717" y="28575"/>
                </a:lnTo>
                <a:lnTo>
                  <a:pt x="0" y="28575"/>
                </a:lnTo>
                <a:lnTo>
                  <a:pt x="0" y="47625"/>
                </a:lnTo>
                <a:lnTo>
                  <a:pt x="21717" y="47625"/>
                </a:lnTo>
                <a:lnTo>
                  <a:pt x="22796" y="52959"/>
                </a:lnTo>
                <a:lnTo>
                  <a:pt x="30962" y="65062"/>
                </a:lnTo>
                <a:lnTo>
                  <a:pt x="43078" y="73215"/>
                </a:lnTo>
                <a:lnTo>
                  <a:pt x="57912" y="76200"/>
                </a:lnTo>
                <a:lnTo>
                  <a:pt x="72758" y="73215"/>
                </a:lnTo>
                <a:lnTo>
                  <a:pt x="84861" y="65062"/>
                </a:lnTo>
                <a:lnTo>
                  <a:pt x="90182" y="57150"/>
                </a:lnTo>
                <a:lnTo>
                  <a:pt x="93014" y="52959"/>
                </a:lnTo>
                <a:lnTo>
                  <a:pt x="94081" y="47625"/>
                </a:lnTo>
                <a:lnTo>
                  <a:pt x="6235319" y="47625"/>
                </a:lnTo>
                <a:lnTo>
                  <a:pt x="6235319" y="76200"/>
                </a:lnTo>
                <a:lnTo>
                  <a:pt x="6292469" y="47625"/>
                </a:lnTo>
                <a:lnTo>
                  <a:pt x="6311519" y="3810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70458" y="918283"/>
            <a:ext cx="5116195" cy="690880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70"/>
              </a:spcBef>
            </a:pPr>
            <a:r>
              <a:rPr sz="1600" b="1" spc="-5" dirty="0">
                <a:latin typeface="Arial"/>
                <a:cs typeface="Arial"/>
              </a:rPr>
              <a:t>ТИПИЧНЫЙ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ПРОЦЕСС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ПРОИЗВОДСТВА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ИЗДЕЛИЯ</a:t>
            </a:r>
            <a:endParaRPr sz="1600">
              <a:latin typeface="Arial"/>
              <a:cs typeface="Arial"/>
            </a:endParaRPr>
          </a:p>
          <a:p>
            <a:pPr marR="329565" algn="ctr">
              <a:lnSpc>
                <a:spcPct val="100000"/>
              </a:lnSpc>
              <a:spcBef>
                <a:spcPts val="805"/>
              </a:spcBef>
              <a:tabLst>
                <a:tab pos="1022985" algn="l"/>
                <a:tab pos="1537335" algn="l"/>
                <a:tab pos="2860040" algn="l"/>
                <a:tab pos="3272790" algn="l"/>
              </a:tabLst>
            </a:pPr>
            <a:r>
              <a:rPr sz="1200" b="1" dirty="0">
                <a:latin typeface="Arial"/>
                <a:cs typeface="Arial"/>
              </a:rPr>
              <a:t>Т</a:t>
            </a:r>
            <a:r>
              <a:rPr sz="1200" b="1" baseline="-20833" dirty="0">
                <a:latin typeface="Arial"/>
                <a:cs typeface="Arial"/>
              </a:rPr>
              <a:t>1	</a:t>
            </a:r>
            <a:r>
              <a:rPr sz="1200" b="1" spc="-5" dirty="0">
                <a:latin typeface="Arial"/>
                <a:cs typeface="Arial"/>
              </a:rPr>
              <a:t>Т</a:t>
            </a:r>
            <a:r>
              <a:rPr sz="1200" b="1" spc="-7" baseline="-20833" dirty="0">
                <a:latin typeface="Arial"/>
                <a:cs typeface="Arial"/>
              </a:rPr>
              <a:t>2	</a:t>
            </a:r>
            <a:r>
              <a:rPr sz="1200" b="1" spc="-5" dirty="0">
                <a:latin typeface="Arial"/>
                <a:cs typeface="Arial"/>
              </a:rPr>
              <a:t>Т</a:t>
            </a:r>
            <a:r>
              <a:rPr sz="1200" b="1" spc="-7" baseline="-20833" dirty="0">
                <a:latin typeface="Arial"/>
                <a:cs typeface="Arial"/>
              </a:rPr>
              <a:t>3	</a:t>
            </a:r>
            <a:r>
              <a:rPr sz="1200" b="1" spc="-5" dirty="0">
                <a:latin typeface="Arial"/>
                <a:cs typeface="Arial"/>
              </a:rPr>
              <a:t>Т</a:t>
            </a:r>
            <a:r>
              <a:rPr sz="1200" b="1" spc="-7" baseline="-20833" dirty="0">
                <a:latin typeface="Arial"/>
                <a:cs typeface="Arial"/>
              </a:rPr>
              <a:t>4	</a:t>
            </a:r>
            <a:r>
              <a:rPr sz="1200" b="1" spc="-5" dirty="0">
                <a:latin typeface="Arial"/>
                <a:cs typeface="Arial"/>
              </a:rPr>
              <a:t>Т</a:t>
            </a:r>
            <a:r>
              <a:rPr sz="1200" b="1" spc="-7" baseline="-20833" dirty="0">
                <a:latin typeface="Arial"/>
                <a:cs typeface="Arial"/>
              </a:rPr>
              <a:t>5</a:t>
            </a:r>
            <a:endParaRPr sz="1200" baseline="-20833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25565" y="1400683"/>
            <a:ext cx="226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Т</a:t>
            </a:r>
            <a:r>
              <a:rPr sz="1200" b="1" spc="-7" baseline="-20833" dirty="0">
                <a:latin typeface="Arial"/>
                <a:cs typeface="Arial"/>
              </a:rPr>
              <a:t>6</a:t>
            </a:r>
            <a:endParaRPr sz="1200" baseline="-20833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13576" y="1400683"/>
            <a:ext cx="226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Т</a:t>
            </a:r>
            <a:r>
              <a:rPr sz="1200" b="1" spc="-7" baseline="-20833" dirty="0">
                <a:latin typeface="Arial"/>
                <a:cs typeface="Arial"/>
              </a:rPr>
              <a:t>7</a:t>
            </a:r>
            <a:endParaRPr sz="1200" baseline="-20833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65263" y="1536319"/>
            <a:ext cx="41020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В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ПП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600009" y="2738627"/>
            <a:ext cx="2972435" cy="847090"/>
            <a:chOff x="1600009" y="2738627"/>
            <a:chExt cx="2972435" cy="84709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0488" y="2980943"/>
              <a:ext cx="438912" cy="3200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32988" y="2738627"/>
              <a:ext cx="342900" cy="3825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86427" y="2910839"/>
              <a:ext cx="307848" cy="43891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292601" y="3158490"/>
              <a:ext cx="416559" cy="416559"/>
            </a:xfrm>
            <a:custGeom>
              <a:avLst/>
              <a:gdLst/>
              <a:ahLst/>
              <a:cxnLst/>
              <a:rect l="l" t="t" r="r" b="b"/>
              <a:pathLst>
                <a:path w="416560" h="416560">
                  <a:moveTo>
                    <a:pt x="0" y="69342"/>
                  </a:moveTo>
                  <a:lnTo>
                    <a:pt x="5441" y="42326"/>
                  </a:lnTo>
                  <a:lnTo>
                    <a:pt x="20288" y="20288"/>
                  </a:lnTo>
                  <a:lnTo>
                    <a:pt x="42326" y="5441"/>
                  </a:lnTo>
                  <a:lnTo>
                    <a:pt x="69342" y="0"/>
                  </a:lnTo>
                  <a:lnTo>
                    <a:pt x="346710" y="0"/>
                  </a:lnTo>
                  <a:lnTo>
                    <a:pt x="373725" y="5441"/>
                  </a:lnTo>
                  <a:lnTo>
                    <a:pt x="395763" y="20288"/>
                  </a:lnTo>
                  <a:lnTo>
                    <a:pt x="410610" y="42326"/>
                  </a:lnTo>
                  <a:lnTo>
                    <a:pt x="416051" y="69342"/>
                  </a:lnTo>
                  <a:lnTo>
                    <a:pt x="416051" y="346710"/>
                  </a:lnTo>
                  <a:lnTo>
                    <a:pt x="410610" y="373725"/>
                  </a:lnTo>
                  <a:lnTo>
                    <a:pt x="395763" y="395763"/>
                  </a:lnTo>
                  <a:lnTo>
                    <a:pt x="373725" y="410610"/>
                  </a:lnTo>
                  <a:lnTo>
                    <a:pt x="346710" y="416051"/>
                  </a:lnTo>
                  <a:lnTo>
                    <a:pt x="69342" y="416051"/>
                  </a:lnTo>
                  <a:lnTo>
                    <a:pt x="42326" y="410610"/>
                  </a:lnTo>
                  <a:lnTo>
                    <a:pt x="20288" y="395763"/>
                  </a:lnTo>
                  <a:lnTo>
                    <a:pt x="5441" y="373725"/>
                  </a:lnTo>
                  <a:lnTo>
                    <a:pt x="0" y="346710"/>
                  </a:lnTo>
                  <a:lnTo>
                    <a:pt x="0" y="69342"/>
                  </a:lnTo>
                  <a:close/>
                </a:path>
              </a:pathLst>
            </a:custGeom>
            <a:ln w="222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83408" y="3233927"/>
              <a:ext cx="333756" cy="28651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883408" y="3233927"/>
              <a:ext cx="334010" cy="287020"/>
            </a:xfrm>
            <a:custGeom>
              <a:avLst/>
              <a:gdLst/>
              <a:ahLst/>
              <a:cxnLst/>
              <a:rect l="l" t="t" r="r" b="b"/>
              <a:pathLst>
                <a:path w="334010" h="287020">
                  <a:moveTo>
                    <a:pt x="0" y="286512"/>
                  </a:moveTo>
                  <a:lnTo>
                    <a:pt x="19685" y="275209"/>
                  </a:lnTo>
                  <a:lnTo>
                    <a:pt x="29083" y="263906"/>
                  </a:lnTo>
                  <a:lnTo>
                    <a:pt x="41783" y="248031"/>
                  </a:lnTo>
                  <a:lnTo>
                    <a:pt x="62230" y="85979"/>
                  </a:lnTo>
                  <a:lnTo>
                    <a:pt x="67691" y="65659"/>
                  </a:lnTo>
                  <a:lnTo>
                    <a:pt x="81025" y="40005"/>
                  </a:lnTo>
                  <a:lnTo>
                    <a:pt x="102362" y="20320"/>
                  </a:lnTo>
                  <a:lnTo>
                    <a:pt x="129921" y="5969"/>
                  </a:lnTo>
                  <a:lnTo>
                    <a:pt x="162179" y="0"/>
                  </a:lnTo>
                  <a:lnTo>
                    <a:pt x="188975" y="3810"/>
                  </a:lnTo>
                  <a:lnTo>
                    <a:pt x="236093" y="25654"/>
                  </a:lnTo>
                  <a:lnTo>
                    <a:pt x="263652" y="66294"/>
                  </a:lnTo>
                  <a:lnTo>
                    <a:pt x="290449" y="242062"/>
                  </a:lnTo>
                  <a:lnTo>
                    <a:pt x="300736" y="261620"/>
                  </a:lnTo>
                  <a:lnTo>
                    <a:pt x="311658" y="271399"/>
                  </a:lnTo>
                  <a:lnTo>
                    <a:pt x="319531" y="278257"/>
                  </a:lnTo>
                  <a:lnTo>
                    <a:pt x="333756" y="28575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04772" y="3275076"/>
              <a:ext cx="335279" cy="28651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04772" y="3275076"/>
              <a:ext cx="335280" cy="287020"/>
            </a:xfrm>
            <a:custGeom>
              <a:avLst/>
              <a:gdLst/>
              <a:ahLst/>
              <a:cxnLst/>
              <a:rect l="l" t="t" r="r" b="b"/>
              <a:pathLst>
                <a:path w="335280" h="287020">
                  <a:moveTo>
                    <a:pt x="0" y="286512"/>
                  </a:moveTo>
                  <a:lnTo>
                    <a:pt x="19812" y="275209"/>
                  </a:lnTo>
                  <a:lnTo>
                    <a:pt x="29209" y="263906"/>
                  </a:lnTo>
                  <a:lnTo>
                    <a:pt x="41909" y="248031"/>
                  </a:lnTo>
                  <a:lnTo>
                    <a:pt x="62484" y="85978"/>
                  </a:lnTo>
                  <a:lnTo>
                    <a:pt x="67945" y="65659"/>
                  </a:lnTo>
                  <a:lnTo>
                    <a:pt x="81407" y="40004"/>
                  </a:lnTo>
                  <a:lnTo>
                    <a:pt x="102742" y="20320"/>
                  </a:lnTo>
                  <a:lnTo>
                    <a:pt x="130428" y="5969"/>
                  </a:lnTo>
                  <a:lnTo>
                    <a:pt x="162940" y="0"/>
                  </a:lnTo>
                  <a:lnTo>
                    <a:pt x="189738" y="3810"/>
                  </a:lnTo>
                  <a:lnTo>
                    <a:pt x="237235" y="25653"/>
                  </a:lnTo>
                  <a:lnTo>
                    <a:pt x="264922" y="66294"/>
                  </a:lnTo>
                  <a:lnTo>
                    <a:pt x="291846" y="242062"/>
                  </a:lnTo>
                  <a:lnTo>
                    <a:pt x="302005" y="261620"/>
                  </a:lnTo>
                  <a:lnTo>
                    <a:pt x="313182" y="271399"/>
                  </a:lnTo>
                  <a:lnTo>
                    <a:pt x="321055" y="278257"/>
                  </a:lnTo>
                  <a:lnTo>
                    <a:pt x="335279" y="28575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65804" y="3233927"/>
              <a:ext cx="335280" cy="28651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765804" y="3233927"/>
              <a:ext cx="335280" cy="287020"/>
            </a:xfrm>
            <a:custGeom>
              <a:avLst/>
              <a:gdLst/>
              <a:ahLst/>
              <a:cxnLst/>
              <a:rect l="l" t="t" r="r" b="b"/>
              <a:pathLst>
                <a:path w="335279" h="287020">
                  <a:moveTo>
                    <a:pt x="0" y="286512"/>
                  </a:moveTo>
                  <a:lnTo>
                    <a:pt x="19812" y="275209"/>
                  </a:lnTo>
                  <a:lnTo>
                    <a:pt x="29210" y="263906"/>
                  </a:lnTo>
                  <a:lnTo>
                    <a:pt x="41910" y="248031"/>
                  </a:lnTo>
                  <a:lnTo>
                    <a:pt x="62484" y="85979"/>
                  </a:lnTo>
                  <a:lnTo>
                    <a:pt x="67945" y="65659"/>
                  </a:lnTo>
                  <a:lnTo>
                    <a:pt x="81407" y="40005"/>
                  </a:lnTo>
                  <a:lnTo>
                    <a:pt x="102743" y="20320"/>
                  </a:lnTo>
                  <a:lnTo>
                    <a:pt x="130429" y="5969"/>
                  </a:lnTo>
                  <a:lnTo>
                    <a:pt x="162941" y="0"/>
                  </a:lnTo>
                  <a:lnTo>
                    <a:pt x="189737" y="3810"/>
                  </a:lnTo>
                  <a:lnTo>
                    <a:pt x="237236" y="25654"/>
                  </a:lnTo>
                  <a:lnTo>
                    <a:pt x="264922" y="66294"/>
                  </a:lnTo>
                  <a:lnTo>
                    <a:pt x="291846" y="242062"/>
                  </a:lnTo>
                  <a:lnTo>
                    <a:pt x="302006" y="261620"/>
                  </a:lnTo>
                  <a:lnTo>
                    <a:pt x="313182" y="271399"/>
                  </a:lnTo>
                  <a:lnTo>
                    <a:pt x="321056" y="278257"/>
                  </a:lnTo>
                  <a:lnTo>
                    <a:pt x="335280" y="28575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246757" y="3330320"/>
              <a:ext cx="2326005" cy="95250"/>
            </a:xfrm>
            <a:custGeom>
              <a:avLst/>
              <a:gdLst/>
              <a:ahLst/>
              <a:cxnLst/>
              <a:rect l="l" t="t" r="r" b="b"/>
              <a:pathLst>
                <a:path w="2326004" h="95250">
                  <a:moveTo>
                    <a:pt x="582549" y="47625"/>
                  </a:moveTo>
                  <a:lnTo>
                    <a:pt x="550799" y="31750"/>
                  </a:lnTo>
                  <a:lnTo>
                    <a:pt x="487299" y="0"/>
                  </a:lnTo>
                  <a:lnTo>
                    <a:pt x="487299" y="31750"/>
                  </a:lnTo>
                  <a:lnTo>
                    <a:pt x="92036" y="31750"/>
                  </a:lnTo>
                  <a:lnTo>
                    <a:pt x="91503" y="29095"/>
                  </a:lnTo>
                  <a:lnTo>
                    <a:pt x="81292" y="13957"/>
                  </a:lnTo>
                  <a:lnTo>
                    <a:pt x="66154" y="3746"/>
                  </a:lnTo>
                  <a:lnTo>
                    <a:pt x="47625" y="0"/>
                  </a:lnTo>
                  <a:lnTo>
                    <a:pt x="29083" y="3746"/>
                  </a:lnTo>
                  <a:lnTo>
                    <a:pt x="13944" y="13957"/>
                  </a:lnTo>
                  <a:lnTo>
                    <a:pt x="3733" y="29095"/>
                  </a:lnTo>
                  <a:lnTo>
                    <a:pt x="0" y="47625"/>
                  </a:lnTo>
                  <a:lnTo>
                    <a:pt x="3733" y="66167"/>
                  </a:lnTo>
                  <a:lnTo>
                    <a:pt x="13944" y="81305"/>
                  </a:lnTo>
                  <a:lnTo>
                    <a:pt x="29083" y="91516"/>
                  </a:lnTo>
                  <a:lnTo>
                    <a:pt x="47625" y="95250"/>
                  </a:lnTo>
                  <a:lnTo>
                    <a:pt x="66154" y="91516"/>
                  </a:lnTo>
                  <a:lnTo>
                    <a:pt x="81292" y="81305"/>
                  </a:lnTo>
                  <a:lnTo>
                    <a:pt x="91503" y="66167"/>
                  </a:lnTo>
                  <a:lnTo>
                    <a:pt x="92036" y="63500"/>
                  </a:lnTo>
                  <a:lnTo>
                    <a:pt x="487299" y="63500"/>
                  </a:lnTo>
                  <a:lnTo>
                    <a:pt x="487299" y="95250"/>
                  </a:lnTo>
                  <a:lnTo>
                    <a:pt x="550799" y="63500"/>
                  </a:lnTo>
                  <a:lnTo>
                    <a:pt x="582549" y="47625"/>
                  </a:lnTo>
                  <a:close/>
                </a:path>
                <a:path w="2326004" h="95250">
                  <a:moveTo>
                    <a:pt x="2325497" y="47625"/>
                  </a:moveTo>
                  <a:lnTo>
                    <a:pt x="2293747" y="31750"/>
                  </a:lnTo>
                  <a:lnTo>
                    <a:pt x="2230247" y="0"/>
                  </a:lnTo>
                  <a:lnTo>
                    <a:pt x="2230247" y="31750"/>
                  </a:lnTo>
                  <a:lnTo>
                    <a:pt x="1966556" y="31750"/>
                  </a:lnTo>
                  <a:lnTo>
                    <a:pt x="1966023" y="29095"/>
                  </a:lnTo>
                  <a:lnTo>
                    <a:pt x="1955812" y="13957"/>
                  </a:lnTo>
                  <a:lnTo>
                    <a:pt x="1940674" y="3746"/>
                  </a:lnTo>
                  <a:lnTo>
                    <a:pt x="1922145" y="0"/>
                  </a:lnTo>
                  <a:lnTo>
                    <a:pt x="1903603" y="3746"/>
                  </a:lnTo>
                  <a:lnTo>
                    <a:pt x="1888464" y="13957"/>
                  </a:lnTo>
                  <a:lnTo>
                    <a:pt x="1878253" y="29095"/>
                  </a:lnTo>
                  <a:lnTo>
                    <a:pt x="1874520" y="47625"/>
                  </a:lnTo>
                  <a:lnTo>
                    <a:pt x="1878253" y="66167"/>
                  </a:lnTo>
                  <a:lnTo>
                    <a:pt x="1888464" y="81305"/>
                  </a:lnTo>
                  <a:lnTo>
                    <a:pt x="1903603" y="91516"/>
                  </a:lnTo>
                  <a:lnTo>
                    <a:pt x="1922145" y="95250"/>
                  </a:lnTo>
                  <a:lnTo>
                    <a:pt x="1940674" y="91516"/>
                  </a:lnTo>
                  <a:lnTo>
                    <a:pt x="1955812" y="81305"/>
                  </a:lnTo>
                  <a:lnTo>
                    <a:pt x="1966023" y="66167"/>
                  </a:lnTo>
                  <a:lnTo>
                    <a:pt x="1966556" y="63500"/>
                  </a:lnTo>
                  <a:lnTo>
                    <a:pt x="2230247" y="63500"/>
                  </a:lnTo>
                  <a:lnTo>
                    <a:pt x="2230247" y="95250"/>
                  </a:lnTo>
                  <a:lnTo>
                    <a:pt x="2293747" y="63500"/>
                  </a:lnTo>
                  <a:lnTo>
                    <a:pt x="2325497" y="4762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904870" y="3491229"/>
            <a:ext cx="201866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95350" algn="l"/>
                <a:tab pos="1725295" algn="l"/>
              </a:tabLst>
            </a:pPr>
            <a:r>
              <a:rPr sz="1400" spc="-30" dirty="0">
                <a:latin typeface="Microsoft Sans Serif"/>
                <a:cs typeface="Microsoft Sans Serif"/>
              </a:rPr>
              <a:t>нзп	нзп	</a:t>
            </a:r>
            <a:r>
              <a:rPr sz="1400" spc="-25" dirty="0">
                <a:latin typeface="Microsoft Sans Serif"/>
                <a:cs typeface="Microsoft Sans Serif"/>
              </a:rPr>
              <a:t>нзп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591621" y="2738627"/>
            <a:ext cx="841375" cy="847090"/>
            <a:chOff x="4591621" y="2738627"/>
            <a:chExt cx="841375" cy="847090"/>
          </a:xfrm>
        </p:grpSpPr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45964" y="2738627"/>
              <a:ext cx="342900" cy="38252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005578" y="3158490"/>
              <a:ext cx="416559" cy="416559"/>
            </a:xfrm>
            <a:custGeom>
              <a:avLst/>
              <a:gdLst/>
              <a:ahLst/>
              <a:cxnLst/>
              <a:rect l="l" t="t" r="r" b="b"/>
              <a:pathLst>
                <a:path w="416560" h="416560">
                  <a:moveTo>
                    <a:pt x="0" y="69342"/>
                  </a:moveTo>
                  <a:lnTo>
                    <a:pt x="5441" y="42326"/>
                  </a:lnTo>
                  <a:lnTo>
                    <a:pt x="20288" y="20288"/>
                  </a:lnTo>
                  <a:lnTo>
                    <a:pt x="42326" y="5441"/>
                  </a:lnTo>
                  <a:lnTo>
                    <a:pt x="69342" y="0"/>
                  </a:lnTo>
                  <a:lnTo>
                    <a:pt x="346710" y="0"/>
                  </a:lnTo>
                  <a:lnTo>
                    <a:pt x="373725" y="5441"/>
                  </a:lnTo>
                  <a:lnTo>
                    <a:pt x="395763" y="20288"/>
                  </a:lnTo>
                  <a:lnTo>
                    <a:pt x="410610" y="42326"/>
                  </a:lnTo>
                  <a:lnTo>
                    <a:pt x="416051" y="69342"/>
                  </a:lnTo>
                  <a:lnTo>
                    <a:pt x="416051" y="346710"/>
                  </a:lnTo>
                  <a:lnTo>
                    <a:pt x="410610" y="373725"/>
                  </a:lnTo>
                  <a:lnTo>
                    <a:pt x="395763" y="395763"/>
                  </a:lnTo>
                  <a:lnTo>
                    <a:pt x="373725" y="410610"/>
                  </a:lnTo>
                  <a:lnTo>
                    <a:pt x="346710" y="416051"/>
                  </a:lnTo>
                  <a:lnTo>
                    <a:pt x="69342" y="416051"/>
                  </a:lnTo>
                  <a:lnTo>
                    <a:pt x="42326" y="410610"/>
                  </a:lnTo>
                  <a:lnTo>
                    <a:pt x="20288" y="395763"/>
                  </a:lnTo>
                  <a:lnTo>
                    <a:pt x="5441" y="373725"/>
                  </a:lnTo>
                  <a:lnTo>
                    <a:pt x="0" y="346710"/>
                  </a:lnTo>
                  <a:lnTo>
                    <a:pt x="0" y="69342"/>
                  </a:lnTo>
                  <a:close/>
                </a:path>
              </a:pathLst>
            </a:custGeom>
            <a:ln w="222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96384" y="3233927"/>
              <a:ext cx="333755" cy="28651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596384" y="3233927"/>
              <a:ext cx="334010" cy="287020"/>
            </a:xfrm>
            <a:custGeom>
              <a:avLst/>
              <a:gdLst/>
              <a:ahLst/>
              <a:cxnLst/>
              <a:rect l="l" t="t" r="r" b="b"/>
              <a:pathLst>
                <a:path w="334010" h="287020">
                  <a:moveTo>
                    <a:pt x="0" y="286512"/>
                  </a:moveTo>
                  <a:lnTo>
                    <a:pt x="19685" y="275209"/>
                  </a:lnTo>
                  <a:lnTo>
                    <a:pt x="29082" y="263906"/>
                  </a:lnTo>
                  <a:lnTo>
                    <a:pt x="41655" y="248031"/>
                  </a:lnTo>
                  <a:lnTo>
                    <a:pt x="62229" y="85979"/>
                  </a:lnTo>
                  <a:lnTo>
                    <a:pt x="67690" y="65659"/>
                  </a:lnTo>
                  <a:lnTo>
                    <a:pt x="81025" y="40005"/>
                  </a:lnTo>
                  <a:lnTo>
                    <a:pt x="102362" y="20320"/>
                  </a:lnTo>
                  <a:lnTo>
                    <a:pt x="129920" y="5969"/>
                  </a:lnTo>
                  <a:lnTo>
                    <a:pt x="162178" y="0"/>
                  </a:lnTo>
                  <a:lnTo>
                    <a:pt x="188975" y="3810"/>
                  </a:lnTo>
                  <a:lnTo>
                    <a:pt x="236092" y="25654"/>
                  </a:lnTo>
                  <a:lnTo>
                    <a:pt x="263651" y="66294"/>
                  </a:lnTo>
                  <a:lnTo>
                    <a:pt x="290449" y="242062"/>
                  </a:lnTo>
                  <a:lnTo>
                    <a:pt x="300736" y="261620"/>
                  </a:lnTo>
                  <a:lnTo>
                    <a:pt x="311657" y="271399"/>
                  </a:lnTo>
                  <a:lnTo>
                    <a:pt x="319531" y="278257"/>
                  </a:lnTo>
                  <a:lnTo>
                    <a:pt x="333755" y="28575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5501385" y="3491229"/>
            <a:ext cx="3041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30" dirty="0">
                <a:latin typeface="Microsoft Sans Serif"/>
                <a:cs typeface="Microsoft Sans Serif"/>
              </a:rPr>
              <a:t>нзп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87753" y="1484375"/>
            <a:ext cx="291368" cy="329183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1179322" y="1587753"/>
            <a:ext cx="5989955" cy="2023110"/>
            <a:chOff x="1179322" y="1587753"/>
            <a:chExt cx="5989955" cy="2023110"/>
          </a:xfrm>
        </p:grpSpPr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78780" y="3233927"/>
              <a:ext cx="335280" cy="28651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478780" y="3233927"/>
              <a:ext cx="335280" cy="287020"/>
            </a:xfrm>
            <a:custGeom>
              <a:avLst/>
              <a:gdLst/>
              <a:ahLst/>
              <a:cxnLst/>
              <a:rect l="l" t="t" r="r" b="b"/>
              <a:pathLst>
                <a:path w="335279" h="287020">
                  <a:moveTo>
                    <a:pt x="0" y="286512"/>
                  </a:moveTo>
                  <a:lnTo>
                    <a:pt x="19812" y="275209"/>
                  </a:lnTo>
                  <a:lnTo>
                    <a:pt x="29210" y="263906"/>
                  </a:lnTo>
                  <a:lnTo>
                    <a:pt x="41910" y="248031"/>
                  </a:lnTo>
                  <a:lnTo>
                    <a:pt x="62484" y="85979"/>
                  </a:lnTo>
                  <a:lnTo>
                    <a:pt x="67945" y="65659"/>
                  </a:lnTo>
                  <a:lnTo>
                    <a:pt x="81407" y="40005"/>
                  </a:lnTo>
                  <a:lnTo>
                    <a:pt x="102743" y="20320"/>
                  </a:lnTo>
                  <a:lnTo>
                    <a:pt x="130429" y="5969"/>
                  </a:lnTo>
                  <a:lnTo>
                    <a:pt x="162941" y="0"/>
                  </a:lnTo>
                  <a:lnTo>
                    <a:pt x="189737" y="3810"/>
                  </a:lnTo>
                  <a:lnTo>
                    <a:pt x="237236" y="25654"/>
                  </a:lnTo>
                  <a:lnTo>
                    <a:pt x="264922" y="66294"/>
                  </a:lnTo>
                  <a:lnTo>
                    <a:pt x="291846" y="242062"/>
                  </a:lnTo>
                  <a:lnTo>
                    <a:pt x="302006" y="261620"/>
                  </a:lnTo>
                  <a:lnTo>
                    <a:pt x="313182" y="271399"/>
                  </a:lnTo>
                  <a:lnTo>
                    <a:pt x="321056" y="278257"/>
                  </a:lnTo>
                  <a:lnTo>
                    <a:pt x="335280" y="28575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847968" y="3348608"/>
              <a:ext cx="635635" cy="95250"/>
            </a:xfrm>
            <a:custGeom>
              <a:avLst/>
              <a:gdLst/>
              <a:ahLst/>
              <a:cxnLst/>
              <a:rect l="l" t="t" r="r" b="b"/>
              <a:pathLst>
                <a:path w="635635" h="95250">
                  <a:moveTo>
                    <a:pt x="47625" y="0"/>
                  </a:moveTo>
                  <a:lnTo>
                    <a:pt x="29092" y="3744"/>
                  </a:lnTo>
                  <a:lnTo>
                    <a:pt x="13954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3744" y="66157"/>
                  </a:lnTo>
                  <a:lnTo>
                    <a:pt x="13954" y="81295"/>
                  </a:lnTo>
                  <a:lnTo>
                    <a:pt x="29092" y="91505"/>
                  </a:lnTo>
                  <a:lnTo>
                    <a:pt x="47625" y="95250"/>
                  </a:lnTo>
                  <a:lnTo>
                    <a:pt x="66157" y="91505"/>
                  </a:lnTo>
                  <a:lnTo>
                    <a:pt x="81295" y="81295"/>
                  </a:lnTo>
                  <a:lnTo>
                    <a:pt x="91505" y="66157"/>
                  </a:lnTo>
                  <a:lnTo>
                    <a:pt x="92042" y="63500"/>
                  </a:lnTo>
                  <a:lnTo>
                    <a:pt x="47625" y="63500"/>
                  </a:lnTo>
                  <a:lnTo>
                    <a:pt x="47625" y="31750"/>
                  </a:lnTo>
                  <a:lnTo>
                    <a:pt x="92042" y="31750"/>
                  </a:lnTo>
                  <a:lnTo>
                    <a:pt x="91505" y="29092"/>
                  </a:lnTo>
                  <a:lnTo>
                    <a:pt x="81295" y="13954"/>
                  </a:lnTo>
                  <a:lnTo>
                    <a:pt x="66157" y="3744"/>
                  </a:lnTo>
                  <a:lnTo>
                    <a:pt x="47625" y="0"/>
                  </a:lnTo>
                  <a:close/>
                </a:path>
                <a:path w="635635" h="95250">
                  <a:moveTo>
                    <a:pt x="540384" y="0"/>
                  </a:moveTo>
                  <a:lnTo>
                    <a:pt x="540384" y="95250"/>
                  </a:lnTo>
                  <a:lnTo>
                    <a:pt x="603884" y="63500"/>
                  </a:lnTo>
                  <a:lnTo>
                    <a:pt x="556259" y="63500"/>
                  </a:lnTo>
                  <a:lnTo>
                    <a:pt x="556259" y="31750"/>
                  </a:lnTo>
                  <a:lnTo>
                    <a:pt x="603884" y="31750"/>
                  </a:lnTo>
                  <a:lnTo>
                    <a:pt x="540384" y="0"/>
                  </a:lnTo>
                  <a:close/>
                </a:path>
                <a:path w="635635" h="95250">
                  <a:moveTo>
                    <a:pt x="92042" y="31750"/>
                  </a:moveTo>
                  <a:lnTo>
                    <a:pt x="47625" y="31750"/>
                  </a:lnTo>
                  <a:lnTo>
                    <a:pt x="47625" y="63500"/>
                  </a:lnTo>
                  <a:lnTo>
                    <a:pt x="92042" y="63500"/>
                  </a:lnTo>
                  <a:lnTo>
                    <a:pt x="95250" y="47625"/>
                  </a:lnTo>
                  <a:lnTo>
                    <a:pt x="92042" y="31750"/>
                  </a:lnTo>
                  <a:close/>
                </a:path>
                <a:path w="635635" h="95250">
                  <a:moveTo>
                    <a:pt x="540384" y="31750"/>
                  </a:moveTo>
                  <a:lnTo>
                    <a:pt x="92042" y="31750"/>
                  </a:lnTo>
                  <a:lnTo>
                    <a:pt x="95250" y="47625"/>
                  </a:lnTo>
                  <a:lnTo>
                    <a:pt x="92042" y="63500"/>
                  </a:lnTo>
                  <a:lnTo>
                    <a:pt x="540384" y="63500"/>
                  </a:lnTo>
                  <a:lnTo>
                    <a:pt x="540384" y="31750"/>
                  </a:lnTo>
                  <a:close/>
                </a:path>
                <a:path w="635635" h="95250">
                  <a:moveTo>
                    <a:pt x="603884" y="31750"/>
                  </a:moveTo>
                  <a:lnTo>
                    <a:pt x="556259" y="31750"/>
                  </a:lnTo>
                  <a:lnTo>
                    <a:pt x="556259" y="63500"/>
                  </a:lnTo>
                  <a:lnTo>
                    <a:pt x="603884" y="63500"/>
                  </a:lnTo>
                  <a:lnTo>
                    <a:pt x="635634" y="47625"/>
                  </a:lnTo>
                  <a:lnTo>
                    <a:pt x="603884" y="3175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29043" y="3319271"/>
              <a:ext cx="335279" cy="28651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829043" y="3319271"/>
              <a:ext cx="335280" cy="287020"/>
            </a:xfrm>
            <a:custGeom>
              <a:avLst/>
              <a:gdLst/>
              <a:ahLst/>
              <a:cxnLst/>
              <a:rect l="l" t="t" r="r" b="b"/>
              <a:pathLst>
                <a:path w="335279" h="287020">
                  <a:moveTo>
                    <a:pt x="0" y="286512"/>
                  </a:moveTo>
                  <a:lnTo>
                    <a:pt x="19811" y="275208"/>
                  </a:lnTo>
                  <a:lnTo>
                    <a:pt x="29209" y="263905"/>
                  </a:lnTo>
                  <a:lnTo>
                    <a:pt x="41909" y="248030"/>
                  </a:lnTo>
                  <a:lnTo>
                    <a:pt x="62483" y="85978"/>
                  </a:lnTo>
                  <a:lnTo>
                    <a:pt x="67945" y="65658"/>
                  </a:lnTo>
                  <a:lnTo>
                    <a:pt x="81406" y="40004"/>
                  </a:lnTo>
                  <a:lnTo>
                    <a:pt x="102742" y="20319"/>
                  </a:lnTo>
                  <a:lnTo>
                    <a:pt x="130428" y="5968"/>
                  </a:lnTo>
                  <a:lnTo>
                    <a:pt x="162940" y="0"/>
                  </a:lnTo>
                  <a:lnTo>
                    <a:pt x="189737" y="3810"/>
                  </a:lnTo>
                  <a:lnTo>
                    <a:pt x="237235" y="25653"/>
                  </a:lnTo>
                  <a:lnTo>
                    <a:pt x="264922" y="66293"/>
                  </a:lnTo>
                  <a:lnTo>
                    <a:pt x="291846" y="242062"/>
                  </a:lnTo>
                  <a:lnTo>
                    <a:pt x="302005" y="261619"/>
                  </a:lnTo>
                  <a:lnTo>
                    <a:pt x="313181" y="271399"/>
                  </a:lnTo>
                  <a:lnTo>
                    <a:pt x="321055" y="278256"/>
                  </a:lnTo>
                  <a:lnTo>
                    <a:pt x="335279" y="28575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036563" y="3005097"/>
              <a:ext cx="377951" cy="27777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2279142" y="1636013"/>
              <a:ext cx="4243070" cy="1759585"/>
            </a:xfrm>
            <a:custGeom>
              <a:avLst/>
              <a:gdLst/>
              <a:ahLst/>
              <a:cxnLst/>
              <a:rect l="l" t="t" r="r" b="b"/>
              <a:pathLst>
                <a:path w="4243070" h="1759585">
                  <a:moveTo>
                    <a:pt x="47625" y="1752600"/>
                  </a:moveTo>
                  <a:lnTo>
                    <a:pt x="28575" y="1752600"/>
                  </a:lnTo>
                  <a:lnTo>
                    <a:pt x="28575" y="1759331"/>
                  </a:lnTo>
                  <a:lnTo>
                    <a:pt x="47625" y="1759331"/>
                  </a:lnTo>
                  <a:lnTo>
                    <a:pt x="47625" y="1752600"/>
                  </a:lnTo>
                  <a:close/>
                </a:path>
                <a:path w="4243070" h="1759585">
                  <a:moveTo>
                    <a:pt x="47625" y="1714500"/>
                  </a:moveTo>
                  <a:lnTo>
                    <a:pt x="28575" y="1714500"/>
                  </a:lnTo>
                  <a:lnTo>
                    <a:pt x="28575" y="1733550"/>
                  </a:lnTo>
                  <a:lnTo>
                    <a:pt x="47625" y="1733550"/>
                  </a:lnTo>
                  <a:lnTo>
                    <a:pt x="47625" y="1714500"/>
                  </a:lnTo>
                  <a:close/>
                </a:path>
                <a:path w="4243070" h="1759585">
                  <a:moveTo>
                    <a:pt x="47625" y="1676400"/>
                  </a:moveTo>
                  <a:lnTo>
                    <a:pt x="28575" y="1676400"/>
                  </a:lnTo>
                  <a:lnTo>
                    <a:pt x="28575" y="1695450"/>
                  </a:lnTo>
                  <a:lnTo>
                    <a:pt x="47625" y="1695450"/>
                  </a:lnTo>
                  <a:lnTo>
                    <a:pt x="47625" y="1676400"/>
                  </a:lnTo>
                  <a:close/>
                </a:path>
                <a:path w="4243070" h="1759585">
                  <a:moveTo>
                    <a:pt x="47625" y="1638300"/>
                  </a:moveTo>
                  <a:lnTo>
                    <a:pt x="28575" y="1638300"/>
                  </a:lnTo>
                  <a:lnTo>
                    <a:pt x="28575" y="1657350"/>
                  </a:lnTo>
                  <a:lnTo>
                    <a:pt x="47625" y="1657350"/>
                  </a:lnTo>
                  <a:lnTo>
                    <a:pt x="47625" y="1638300"/>
                  </a:lnTo>
                  <a:close/>
                </a:path>
                <a:path w="4243070" h="1759585">
                  <a:moveTo>
                    <a:pt x="47625" y="1600200"/>
                  </a:moveTo>
                  <a:lnTo>
                    <a:pt x="28575" y="1600200"/>
                  </a:lnTo>
                  <a:lnTo>
                    <a:pt x="28575" y="1619250"/>
                  </a:lnTo>
                  <a:lnTo>
                    <a:pt x="47625" y="1619250"/>
                  </a:lnTo>
                  <a:lnTo>
                    <a:pt x="47625" y="1600200"/>
                  </a:lnTo>
                  <a:close/>
                </a:path>
                <a:path w="4243070" h="1759585">
                  <a:moveTo>
                    <a:pt x="47625" y="1562100"/>
                  </a:moveTo>
                  <a:lnTo>
                    <a:pt x="28575" y="1562100"/>
                  </a:lnTo>
                  <a:lnTo>
                    <a:pt x="28575" y="1581150"/>
                  </a:lnTo>
                  <a:lnTo>
                    <a:pt x="47625" y="1581150"/>
                  </a:lnTo>
                  <a:lnTo>
                    <a:pt x="47625" y="1562100"/>
                  </a:lnTo>
                  <a:close/>
                </a:path>
                <a:path w="4243070" h="1759585">
                  <a:moveTo>
                    <a:pt x="47625" y="1524000"/>
                  </a:moveTo>
                  <a:lnTo>
                    <a:pt x="28575" y="1524000"/>
                  </a:lnTo>
                  <a:lnTo>
                    <a:pt x="28575" y="1543050"/>
                  </a:lnTo>
                  <a:lnTo>
                    <a:pt x="47625" y="1543050"/>
                  </a:lnTo>
                  <a:lnTo>
                    <a:pt x="47625" y="1524000"/>
                  </a:lnTo>
                  <a:close/>
                </a:path>
                <a:path w="4243070" h="1759585">
                  <a:moveTo>
                    <a:pt x="47625" y="1485900"/>
                  </a:moveTo>
                  <a:lnTo>
                    <a:pt x="28575" y="1485900"/>
                  </a:lnTo>
                  <a:lnTo>
                    <a:pt x="28575" y="1504950"/>
                  </a:lnTo>
                  <a:lnTo>
                    <a:pt x="47625" y="1504950"/>
                  </a:lnTo>
                  <a:lnTo>
                    <a:pt x="47625" y="1485900"/>
                  </a:lnTo>
                  <a:close/>
                </a:path>
                <a:path w="4243070" h="1759585">
                  <a:moveTo>
                    <a:pt x="47625" y="1447800"/>
                  </a:moveTo>
                  <a:lnTo>
                    <a:pt x="28575" y="1447800"/>
                  </a:lnTo>
                  <a:lnTo>
                    <a:pt x="28575" y="1466850"/>
                  </a:lnTo>
                  <a:lnTo>
                    <a:pt x="47625" y="1466850"/>
                  </a:lnTo>
                  <a:lnTo>
                    <a:pt x="47625" y="1447800"/>
                  </a:lnTo>
                  <a:close/>
                </a:path>
                <a:path w="4243070" h="1759585">
                  <a:moveTo>
                    <a:pt x="47625" y="1409700"/>
                  </a:moveTo>
                  <a:lnTo>
                    <a:pt x="28575" y="1409700"/>
                  </a:lnTo>
                  <a:lnTo>
                    <a:pt x="28575" y="1428750"/>
                  </a:lnTo>
                  <a:lnTo>
                    <a:pt x="47625" y="1428750"/>
                  </a:lnTo>
                  <a:lnTo>
                    <a:pt x="47625" y="1409700"/>
                  </a:lnTo>
                  <a:close/>
                </a:path>
                <a:path w="4243070" h="1759585">
                  <a:moveTo>
                    <a:pt x="47625" y="1371600"/>
                  </a:moveTo>
                  <a:lnTo>
                    <a:pt x="28575" y="1371600"/>
                  </a:lnTo>
                  <a:lnTo>
                    <a:pt x="28575" y="1390650"/>
                  </a:lnTo>
                  <a:lnTo>
                    <a:pt x="47625" y="1390650"/>
                  </a:lnTo>
                  <a:lnTo>
                    <a:pt x="47625" y="1371600"/>
                  </a:lnTo>
                  <a:close/>
                </a:path>
                <a:path w="4243070" h="1759585">
                  <a:moveTo>
                    <a:pt x="47625" y="1333500"/>
                  </a:moveTo>
                  <a:lnTo>
                    <a:pt x="28575" y="1333500"/>
                  </a:lnTo>
                  <a:lnTo>
                    <a:pt x="28575" y="1352550"/>
                  </a:lnTo>
                  <a:lnTo>
                    <a:pt x="47625" y="1352550"/>
                  </a:lnTo>
                  <a:lnTo>
                    <a:pt x="47625" y="1333500"/>
                  </a:lnTo>
                  <a:close/>
                </a:path>
                <a:path w="4243070" h="1759585">
                  <a:moveTo>
                    <a:pt x="47625" y="1295400"/>
                  </a:moveTo>
                  <a:lnTo>
                    <a:pt x="28575" y="1295400"/>
                  </a:lnTo>
                  <a:lnTo>
                    <a:pt x="28575" y="1314450"/>
                  </a:lnTo>
                  <a:lnTo>
                    <a:pt x="47625" y="1314450"/>
                  </a:lnTo>
                  <a:lnTo>
                    <a:pt x="47625" y="1295400"/>
                  </a:lnTo>
                  <a:close/>
                </a:path>
                <a:path w="4243070" h="1759585">
                  <a:moveTo>
                    <a:pt x="47625" y="1257300"/>
                  </a:moveTo>
                  <a:lnTo>
                    <a:pt x="28575" y="1257300"/>
                  </a:lnTo>
                  <a:lnTo>
                    <a:pt x="28575" y="1276350"/>
                  </a:lnTo>
                  <a:lnTo>
                    <a:pt x="47625" y="1276350"/>
                  </a:lnTo>
                  <a:lnTo>
                    <a:pt x="47625" y="1257300"/>
                  </a:lnTo>
                  <a:close/>
                </a:path>
                <a:path w="4243070" h="1759585">
                  <a:moveTo>
                    <a:pt x="47625" y="1219200"/>
                  </a:moveTo>
                  <a:lnTo>
                    <a:pt x="28575" y="1219200"/>
                  </a:lnTo>
                  <a:lnTo>
                    <a:pt x="28575" y="1238250"/>
                  </a:lnTo>
                  <a:lnTo>
                    <a:pt x="47625" y="1238250"/>
                  </a:lnTo>
                  <a:lnTo>
                    <a:pt x="47625" y="1219200"/>
                  </a:lnTo>
                  <a:close/>
                </a:path>
                <a:path w="4243070" h="1759585">
                  <a:moveTo>
                    <a:pt x="47625" y="1181100"/>
                  </a:moveTo>
                  <a:lnTo>
                    <a:pt x="28575" y="1181100"/>
                  </a:lnTo>
                  <a:lnTo>
                    <a:pt x="28575" y="1200150"/>
                  </a:lnTo>
                  <a:lnTo>
                    <a:pt x="47625" y="1200150"/>
                  </a:lnTo>
                  <a:lnTo>
                    <a:pt x="47625" y="1181100"/>
                  </a:lnTo>
                  <a:close/>
                </a:path>
                <a:path w="4243070" h="1759585">
                  <a:moveTo>
                    <a:pt x="47625" y="1143000"/>
                  </a:moveTo>
                  <a:lnTo>
                    <a:pt x="28575" y="1143000"/>
                  </a:lnTo>
                  <a:lnTo>
                    <a:pt x="28575" y="1162050"/>
                  </a:lnTo>
                  <a:lnTo>
                    <a:pt x="47625" y="1162050"/>
                  </a:lnTo>
                  <a:lnTo>
                    <a:pt x="47625" y="1143000"/>
                  </a:lnTo>
                  <a:close/>
                </a:path>
                <a:path w="4243070" h="1759585">
                  <a:moveTo>
                    <a:pt x="47625" y="1104900"/>
                  </a:moveTo>
                  <a:lnTo>
                    <a:pt x="28575" y="1104900"/>
                  </a:lnTo>
                  <a:lnTo>
                    <a:pt x="28575" y="1123950"/>
                  </a:lnTo>
                  <a:lnTo>
                    <a:pt x="47625" y="1123950"/>
                  </a:lnTo>
                  <a:lnTo>
                    <a:pt x="47625" y="1104900"/>
                  </a:lnTo>
                  <a:close/>
                </a:path>
                <a:path w="4243070" h="1759585">
                  <a:moveTo>
                    <a:pt x="47625" y="1066800"/>
                  </a:moveTo>
                  <a:lnTo>
                    <a:pt x="28575" y="1066800"/>
                  </a:lnTo>
                  <a:lnTo>
                    <a:pt x="28575" y="1085850"/>
                  </a:lnTo>
                  <a:lnTo>
                    <a:pt x="47625" y="1085850"/>
                  </a:lnTo>
                  <a:lnTo>
                    <a:pt x="47625" y="1066800"/>
                  </a:lnTo>
                  <a:close/>
                </a:path>
                <a:path w="4243070" h="1759585">
                  <a:moveTo>
                    <a:pt x="47625" y="1028700"/>
                  </a:moveTo>
                  <a:lnTo>
                    <a:pt x="28575" y="1028700"/>
                  </a:lnTo>
                  <a:lnTo>
                    <a:pt x="28575" y="1047750"/>
                  </a:lnTo>
                  <a:lnTo>
                    <a:pt x="47625" y="1047750"/>
                  </a:lnTo>
                  <a:lnTo>
                    <a:pt x="47625" y="1028700"/>
                  </a:lnTo>
                  <a:close/>
                </a:path>
                <a:path w="4243070" h="1759585">
                  <a:moveTo>
                    <a:pt x="47625" y="990600"/>
                  </a:moveTo>
                  <a:lnTo>
                    <a:pt x="28575" y="990600"/>
                  </a:lnTo>
                  <a:lnTo>
                    <a:pt x="28575" y="1009650"/>
                  </a:lnTo>
                  <a:lnTo>
                    <a:pt x="47625" y="1009650"/>
                  </a:lnTo>
                  <a:lnTo>
                    <a:pt x="47625" y="990600"/>
                  </a:lnTo>
                  <a:close/>
                </a:path>
                <a:path w="4243070" h="1759585">
                  <a:moveTo>
                    <a:pt x="47625" y="952500"/>
                  </a:moveTo>
                  <a:lnTo>
                    <a:pt x="28575" y="952500"/>
                  </a:lnTo>
                  <a:lnTo>
                    <a:pt x="28575" y="971550"/>
                  </a:lnTo>
                  <a:lnTo>
                    <a:pt x="47625" y="971550"/>
                  </a:lnTo>
                  <a:lnTo>
                    <a:pt x="47625" y="952500"/>
                  </a:lnTo>
                  <a:close/>
                </a:path>
                <a:path w="4243070" h="1759585">
                  <a:moveTo>
                    <a:pt x="47625" y="914400"/>
                  </a:moveTo>
                  <a:lnTo>
                    <a:pt x="28575" y="914400"/>
                  </a:lnTo>
                  <a:lnTo>
                    <a:pt x="28575" y="933450"/>
                  </a:lnTo>
                  <a:lnTo>
                    <a:pt x="47625" y="933450"/>
                  </a:lnTo>
                  <a:lnTo>
                    <a:pt x="47625" y="914400"/>
                  </a:lnTo>
                  <a:close/>
                </a:path>
                <a:path w="4243070" h="1759585">
                  <a:moveTo>
                    <a:pt x="47625" y="876300"/>
                  </a:moveTo>
                  <a:lnTo>
                    <a:pt x="28575" y="876300"/>
                  </a:lnTo>
                  <a:lnTo>
                    <a:pt x="28575" y="895350"/>
                  </a:lnTo>
                  <a:lnTo>
                    <a:pt x="47625" y="895350"/>
                  </a:lnTo>
                  <a:lnTo>
                    <a:pt x="47625" y="876300"/>
                  </a:lnTo>
                  <a:close/>
                </a:path>
                <a:path w="4243070" h="1759585">
                  <a:moveTo>
                    <a:pt x="47625" y="838200"/>
                  </a:moveTo>
                  <a:lnTo>
                    <a:pt x="28575" y="838200"/>
                  </a:lnTo>
                  <a:lnTo>
                    <a:pt x="28575" y="857250"/>
                  </a:lnTo>
                  <a:lnTo>
                    <a:pt x="47625" y="857250"/>
                  </a:lnTo>
                  <a:lnTo>
                    <a:pt x="47625" y="838200"/>
                  </a:lnTo>
                  <a:close/>
                </a:path>
                <a:path w="4243070" h="1759585">
                  <a:moveTo>
                    <a:pt x="47625" y="800100"/>
                  </a:moveTo>
                  <a:lnTo>
                    <a:pt x="28575" y="800100"/>
                  </a:lnTo>
                  <a:lnTo>
                    <a:pt x="28575" y="819150"/>
                  </a:lnTo>
                  <a:lnTo>
                    <a:pt x="47625" y="819150"/>
                  </a:lnTo>
                  <a:lnTo>
                    <a:pt x="47625" y="800100"/>
                  </a:lnTo>
                  <a:close/>
                </a:path>
                <a:path w="4243070" h="1759585">
                  <a:moveTo>
                    <a:pt x="47625" y="762000"/>
                  </a:moveTo>
                  <a:lnTo>
                    <a:pt x="28575" y="762000"/>
                  </a:lnTo>
                  <a:lnTo>
                    <a:pt x="28575" y="781050"/>
                  </a:lnTo>
                  <a:lnTo>
                    <a:pt x="47625" y="781050"/>
                  </a:lnTo>
                  <a:lnTo>
                    <a:pt x="47625" y="762000"/>
                  </a:lnTo>
                  <a:close/>
                </a:path>
                <a:path w="4243070" h="1759585">
                  <a:moveTo>
                    <a:pt x="47625" y="723900"/>
                  </a:moveTo>
                  <a:lnTo>
                    <a:pt x="28575" y="723900"/>
                  </a:lnTo>
                  <a:lnTo>
                    <a:pt x="28575" y="742950"/>
                  </a:lnTo>
                  <a:lnTo>
                    <a:pt x="47625" y="742950"/>
                  </a:lnTo>
                  <a:lnTo>
                    <a:pt x="47625" y="723900"/>
                  </a:lnTo>
                  <a:close/>
                </a:path>
                <a:path w="4243070" h="1759585">
                  <a:moveTo>
                    <a:pt x="47625" y="685800"/>
                  </a:moveTo>
                  <a:lnTo>
                    <a:pt x="28575" y="685800"/>
                  </a:lnTo>
                  <a:lnTo>
                    <a:pt x="28575" y="704850"/>
                  </a:lnTo>
                  <a:lnTo>
                    <a:pt x="47625" y="704850"/>
                  </a:lnTo>
                  <a:lnTo>
                    <a:pt x="47625" y="685800"/>
                  </a:lnTo>
                  <a:close/>
                </a:path>
                <a:path w="4243070" h="1759585">
                  <a:moveTo>
                    <a:pt x="47625" y="647700"/>
                  </a:moveTo>
                  <a:lnTo>
                    <a:pt x="28575" y="647700"/>
                  </a:lnTo>
                  <a:lnTo>
                    <a:pt x="28575" y="666750"/>
                  </a:lnTo>
                  <a:lnTo>
                    <a:pt x="47625" y="666750"/>
                  </a:lnTo>
                  <a:lnTo>
                    <a:pt x="47625" y="647700"/>
                  </a:lnTo>
                  <a:close/>
                </a:path>
                <a:path w="4243070" h="1759585">
                  <a:moveTo>
                    <a:pt x="47625" y="609600"/>
                  </a:moveTo>
                  <a:lnTo>
                    <a:pt x="28575" y="609600"/>
                  </a:lnTo>
                  <a:lnTo>
                    <a:pt x="28575" y="628650"/>
                  </a:lnTo>
                  <a:lnTo>
                    <a:pt x="47625" y="628650"/>
                  </a:lnTo>
                  <a:lnTo>
                    <a:pt x="47625" y="609600"/>
                  </a:lnTo>
                  <a:close/>
                </a:path>
                <a:path w="4243070" h="1759585">
                  <a:moveTo>
                    <a:pt x="47625" y="571500"/>
                  </a:moveTo>
                  <a:lnTo>
                    <a:pt x="28575" y="571500"/>
                  </a:lnTo>
                  <a:lnTo>
                    <a:pt x="28575" y="590550"/>
                  </a:lnTo>
                  <a:lnTo>
                    <a:pt x="47625" y="590550"/>
                  </a:lnTo>
                  <a:lnTo>
                    <a:pt x="47625" y="571500"/>
                  </a:lnTo>
                  <a:close/>
                </a:path>
                <a:path w="4243070" h="1759585">
                  <a:moveTo>
                    <a:pt x="47625" y="533400"/>
                  </a:moveTo>
                  <a:lnTo>
                    <a:pt x="28575" y="533400"/>
                  </a:lnTo>
                  <a:lnTo>
                    <a:pt x="28575" y="552450"/>
                  </a:lnTo>
                  <a:lnTo>
                    <a:pt x="47625" y="552450"/>
                  </a:lnTo>
                  <a:lnTo>
                    <a:pt x="47625" y="533400"/>
                  </a:lnTo>
                  <a:close/>
                </a:path>
                <a:path w="4243070" h="1759585">
                  <a:moveTo>
                    <a:pt x="47625" y="495300"/>
                  </a:moveTo>
                  <a:lnTo>
                    <a:pt x="28575" y="495300"/>
                  </a:lnTo>
                  <a:lnTo>
                    <a:pt x="28575" y="514350"/>
                  </a:lnTo>
                  <a:lnTo>
                    <a:pt x="47625" y="514350"/>
                  </a:lnTo>
                  <a:lnTo>
                    <a:pt x="47625" y="495300"/>
                  </a:lnTo>
                  <a:close/>
                </a:path>
                <a:path w="4243070" h="1759585">
                  <a:moveTo>
                    <a:pt x="47625" y="457200"/>
                  </a:moveTo>
                  <a:lnTo>
                    <a:pt x="28575" y="457200"/>
                  </a:lnTo>
                  <a:lnTo>
                    <a:pt x="28575" y="476250"/>
                  </a:lnTo>
                  <a:lnTo>
                    <a:pt x="47625" y="476250"/>
                  </a:lnTo>
                  <a:lnTo>
                    <a:pt x="47625" y="457200"/>
                  </a:lnTo>
                  <a:close/>
                </a:path>
                <a:path w="4243070" h="1759585">
                  <a:moveTo>
                    <a:pt x="47625" y="419100"/>
                  </a:moveTo>
                  <a:lnTo>
                    <a:pt x="28575" y="419100"/>
                  </a:lnTo>
                  <a:lnTo>
                    <a:pt x="28575" y="438150"/>
                  </a:lnTo>
                  <a:lnTo>
                    <a:pt x="47625" y="438150"/>
                  </a:lnTo>
                  <a:lnTo>
                    <a:pt x="47625" y="419100"/>
                  </a:lnTo>
                  <a:close/>
                </a:path>
                <a:path w="4243070" h="1759585">
                  <a:moveTo>
                    <a:pt x="47625" y="381000"/>
                  </a:moveTo>
                  <a:lnTo>
                    <a:pt x="28575" y="381000"/>
                  </a:lnTo>
                  <a:lnTo>
                    <a:pt x="28575" y="400050"/>
                  </a:lnTo>
                  <a:lnTo>
                    <a:pt x="47625" y="400050"/>
                  </a:lnTo>
                  <a:lnTo>
                    <a:pt x="47625" y="381000"/>
                  </a:lnTo>
                  <a:close/>
                </a:path>
                <a:path w="4243070" h="1759585">
                  <a:moveTo>
                    <a:pt x="47625" y="342900"/>
                  </a:moveTo>
                  <a:lnTo>
                    <a:pt x="28575" y="342900"/>
                  </a:lnTo>
                  <a:lnTo>
                    <a:pt x="28575" y="361950"/>
                  </a:lnTo>
                  <a:lnTo>
                    <a:pt x="47625" y="361950"/>
                  </a:lnTo>
                  <a:lnTo>
                    <a:pt x="47625" y="342900"/>
                  </a:lnTo>
                  <a:close/>
                </a:path>
                <a:path w="4243070" h="1759585">
                  <a:moveTo>
                    <a:pt x="47625" y="304800"/>
                  </a:moveTo>
                  <a:lnTo>
                    <a:pt x="28575" y="304800"/>
                  </a:lnTo>
                  <a:lnTo>
                    <a:pt x="28575" y="323850"/>
                  </a:lnTo>
                  <a:lnTo>
                    <a:pt x="47625" y="323850"/>
                  </a:lnTo>
                  <a:lnTo>
                    <a:pt x="47625" y="304800"/>
                  </a:lnTo>
                  <a:close/>
                </a:path>
                <a:path w="4243070" h="1759585">
                  <a:moveTo>
                    <a:pt x="47625" y="266700"/>
                  </a:moveTo>
                  <a:lnTo>
                    <a:pt x="28575" y="266700"/>
                  </a:lnTo>
                  <a:lnTo>
                    <a:pt x="28575" y="285750"/>
                  </a:lnTo>
                  <a:lnTo>
                    <a:pt x="47625" y="285750"/>
                  </a:lnTo>
                  <a:lnTo>
                    <a:pt x="47625" y="266700"/>
                  </a:lnTo>
                  <a:close/>
                </a:path>
                <a:path w="4243070" h="1759585">
                  <a:moveTo>
                    <a:pt x="47625" y="228600"/>
                  </a:moveTo>
                  <a:lnTo>
                    <a:pt x="28575" y="228600"/>
                  </a:lnTo>
                  <a:lnTo>
                    <a:pt x="28575" y="247650"/>
                  </a:lnTo>
                  <a:lnTo>
                    <a:pt x="47625" y="247650"/>
                  </a:lnTo>
                  <a:lnTo>
                    <a:pt x="47625" y="228600"/>
                  </a:lnTo>
                  <a:close/>
                </a:path>
                <a:path w="4243070" h="1759585">
                  <a:moveTo>
                    <a:pt x="47625" y="190500"/>
                  </a:moveTo>
                  <a:lnTo>
                    <a:pt x="28575" y="190500"/>
                  </a:lnTo>
                  <a:lnTo>
                    <a:pt x="28575" y="209550"/>
                  </a:lnTo>
                  <a:lnTo>
                    <a:pt x="47625" y="209550"/>
                  </a:lnTo>
                  <a:lnTo>
                    <a:pt x="47625" y="190500"/>
                  </a:lnTo>
                  <a:close/>
                </a:path>
                <a:path w="4243070" h="1759585">
                  <a:moveTo>
                    <a:pt x="47625" y="152400"/>
                  </a:moveTo>
                  <a:lnTo>
                    <a:pt x="28575" y="152400"/>
                  </a:lnTo>
                  <a:lnTo>
                    <a:pt x="28575" y="171450"/>
                  </a:lnTo>
                  <a:lnTo>
                    <a:pt x="47625" y="171450"/>
                  </a:lnTo>
                  <a:lnTo>
                    <a:pt x="47625" y="152400"/>
                  </a:lnTo>
                  <a:close/>
                </a:path>
                <a:path w="4243070" h="1759585">
                  <a:moveTo>
                    <a:pt x="47625" y="114300"/>
                  </a:moveTo>
                  <a:lnTo>
                    <a:pt x="28575" y="114300"/>
                  </a:lnTo>
                  <a:lnTo>
                    <a:pt x="28575" y="133350"/>
                  </a:lnTo>
                  <a:lnTo>
                    <a:pt x="47625" y="133350"/>
                  </a:lnTo>
                  <a:lnTo>
                    <a:pt x="47625" y="114300"/>
                  </a:lnTo>
                  <a:close/>
                </a:path>
                <a:path w="4243070" h="1759585">
                  <a:moveTo>
                    <a:pt x="47625" y="76200"/>
                  </a:moveTo>
                  <a:lnTo>
                    <a:pt x="38100" y="76200"/>
                  </a:lnTo>
                  <a:lnTo>
                    <a:pt x="28575" y="76200"/>
                  </a:lnTo>
                  <a:lnTo>
                    <a:pt x="28575" y="95250"/>
                  </a:lnTo>
                  <a:lnTo>
                    <a:pt x="47625" y="95250"/>
                  </a:lnTo>
                  <a:lnTo>
                    <a:pt x="47625" y="76200"/>
                  </a:lnTo>
                  <a:close/>
                </a:path>
                <a:path w="4243070" h="1759585">
                  <a:moveTo>
                    <a:pt x="76200" y="38100"/>
                  </a:moveTo>
                  <a:lnTo>
                    <a:pt x="73202" y="23253"/>
                  </a:lnTo>
                  <a:lnTo>
                    <a:pt x="65049" y="11150"/>
                  </a:lnTo>
                  <a:lnTo>
                    <a:pt x="52946" y="2997"/>
                  </a:lnTo>
                  <a:lnTo>
                    <a:pt x="38100" y="0"/>
                  </a:lnTo>
                  <a:lnTo>
                    <a:pt x="23241" y="2997"/>
                  </a:lnTo>
                  <a:lnTo>
                    <a:pt x="11137" y="11150"/>
                  </a:lnTo>
                  <a:lnTo>
                    <a:pt x="2984" y="23253"/>
                  </a:lnTo>
                  <a:lnTo>
                    <a:pt x="0" y="38100"/>
                  </a:lnTo>
                  <a:lnTo>
                    <a:pt x="2984" y="52959"/>
                  </a:lnTo>
                  <a:lnTo>
                    <a:pt x="11137" y="65062"/>
                  </a:lnTo>
                  <a:lnTo>
                    <a:pt x="23241" y="73215"/>
                  </a:lnTo>
                  <a:lnTo>
                    <a:pt x="38100" y="76200"/>
                  </a:lnTo>
                  <a:lnTo>
                    <a:pt x="52946" y="73215"/>
                  </a:lnTo>
                  <a:lnTo>
                    <a:pt x="65049" y="65062"/>
                  </a:lnTo>
                  <a:lnTo>
                    <a:pt x="70370" y="57150"/>
                  </a:lnTo>
                  <a:lnTo>
                    <a:pt x="73202" y="52959"/>
                  </a:lnTo>
                  <a:lnTo>
                    <a:pt x="76200" y="38100"/>
                  </a:lnTo>
                  <a:close/>
                </a:path>
                <a:path w="4243070" h="1759585">
                  <a:moveTo>
                    <a:pt x="535305" y="1752600"/>
                  </a:moveTo>
                  <a:lnTo>
                    <a:pt x="516255" y="1752600"/>
                  </a:lnTo>
                  <a:lnTo>
                    <a:pt x="516255" y="1759331"/>
                  </a:lnTo>
                  <a:lnTo>
                    <a:pt x="535305" y="1759331"/>
                  </a:lnTo>
                  <a:lnTo>
                    <a:pt x="535305" y="1752600"/>
                  </a:lnTo>
                  <a:close/>
                </a:path>
                <a:path w="4243070" h="1759585">
                  <a:moveTo>
                    <a:pt x="535305" y="1714500"/>
                  </a:moveTo>
                  <a:lnTo>
                    <a:pt x="516255" y="1714500"/>
                  </a:lnTo>
                  <a:lnTo>
                    <a:pt x="516255" y="1733550"/>
                  </a:lnTo>
                  <a:lnTo>
                    <a:pt x="535305" y="1733550"/>
                  </a:lnTo>
                  <a:lnTo>
                    <a:pt x="535305" y="1714500"/>
                  </a:lnTo>
                  <a:close/>
                </a:path>
                <a:path w="4243070" h="1759585">
                  <a:moveTo>
                    <a:pt x="535305" y="1676400"/>
                  </a:moveTo>
                  <a:lnTo>
                    <a:pt x="516255" y="1676400"/>
                  </a:lnTo>
                  <a:lnTo>
                    <a:pt x="516255" y="1695450"/>
                  </a:lnTo>
                  <a:lnTo>
                    <a:pt x="535305" y="1695450"/>
                  </a:lnTo>
                  <a:lnTo>
                    <a:pt x="535305" y="1676400"/>
                  </a:lnTo>
                  <a:close/>
                </a:path>
                <a:path w="4243070" h="1759585">
                  <a:moveTo>
                    <a:pt x="535305" y="1638300"/>
                  </a:moveTo>
                  <a:lnTo>
                    <a:pt x="516255" y="1638300"/>
                  </a:lnTo>
                  <a:lnTo>
                    <a:pt x="516255" y="1657350"/>
                  </a:lnTo>
                  <a:lnTo>
                    <a:pt x="535305" y="1657350"/>
                  </a:lnTo>
                  <a:lnTo>
                    <a:pt x="535305" y="1638300"/>
                  </a:lnTo>
                  <a:close/>
                </a:path>
                <a:path w="4243070" h="1759585">
                  <a:moveTo>
                    <a:pt x="535305" y="1600200"/>
                  </a:moveTo>
                  <a:lnTo>
                    <a:pt x="516255" y="1600200"/>
                  </a:lnTo>
                  <a:lnTo>
                    <a:pt x="516255" y="1619250"/>
                  </a:lnTo>
                  <a:lnTo>
                    <a:pt x="535305" y="1619250"/>
                  </a:lnTo>
                  <a:lnTo>
                    <a:pt x="535305" y="1600200"/>
                  </a:lnTo>
                  <a:close/>
                </a:path>
                <a:path w="4243070" h="1759585">
                  <a:moveTo>
                    <a:pt x="535305" y="1562100"/>
                  </a:moveTo>
                  <a:lnTo>
                    <a:pt x="516255" y="1562100"/>
                  </a:lnTo>
                  <a:lnTo>
                    <a:pt x="516255" y="1581150"/>
                  </a:lnTo>
                  <a:lnTo>
                    <a:pt x="535305" y="1581150"/>
                  </a:lnTo>
                  <a:lnTo>
                    <a:pt x="535305" y="1562100"/>
                  </a:lnTo>
                  <a:close/>
                </a:path>
                <a:path w="4243070" h="1759585">
                  <a:moveTo>
                    <a:pt x="535305" y="1524000"/>
                  </a:moveTo>
                  <a:lnTo>
                    <a:pt x="516255" y="1524000"/>
                  </a:lnTo>
                  <a:lnTo>
                    <a:pt x="516255" y="1543050"/>
                  </a:lnTo>
                  <a:lnTo>
                    <a:pt x="535305" y="1543050"/>
                  </a:lnTo>
                  <a:lnTo>
                    <a:pt x="535305" y="1524000"/>
                  </a:lnTo>
                  <a:close/>
                </a:path>
                <a:path w="4243070" h="1759585">
                  <a:moveTo>
                    <a:pt x="535305" y="1485900"/>
                  </a:moveTo>
                  <a:lnTo>
                    <a:pt x="516255" y="1485900"/>
                  </a:lnTo>
                  <a:lnTo>
                    <a:pt x="516255" y="1504950"/>
                  </a:lnTo>
                  <a:lnTo>
                    <a:pt x="535305" y="1504950"/>
                  </a:lnTo>
                  <a:lnTo>
                    <a:pt x="535305" y="1485900"/>
                  </a:lnTo>
                  <a:close/>
                </a:path>
                <a:path w="4243070" h="1759585">
                  <a:moveTo>
                    <a:pt x="535305" y="1447800"/>
                  </a:moveTo>
                  <a:lnTo>
                    <a:pt x="516255" y="1447800"/>
                  </a:lnTo>
                  <a:lnTo>
                    <a:pt x="516255" y="1466850"/>
                  </a:lnTo>
                  <a:lnTo>
                    <a:pt x="535305" y="1466850"/>
                  </a:lnTo>
                  <a:lnTo>
                    <a:pt x="535305" y="1447800"/>
                  </a:lnTo>
                  <a:close/>
                </a:path>
                <a:path w="4243070" h="1759585">
                  <a:moveTo>
                    <a:pt x="535305" y="1409700"/>
                  </a:moveTo>
                  <a:lnTo>
                    <a:pt x="516255" y="1409700"/>
                  </a:lnTo>
                  <a:lnTo>
                    <a:pt x="516255" y="1428750"/>
                  </a:lnTo>
                  <a:lnTo>
                    <a:pt x="535305" y="1428750"/>
                  </a:lnTo>
                  <a:lnTo>
                    <a:pt x="535305" y="1409700"/>
                  </a:lnTo>
                  <a:close/>
                </a:path>
                <a:path w="4243070" h="1759585">
                  <a:moveTo>
                    <a:pt x="535305" y="1371600"/>
                  </a:moveTo>
                  <a:lnTo>
                    <a:pt x="516255" y="1371600"/>
                  </a:lnTo>
                  <a:lnTo>
                    <a:pt x="516255" y="1390650"/>
                  </a:lnTo>
                  <a:lnTo>
                    <a:pt x="535305" y="1390650"/>
                  </a:lnTo>
                  <a:lnTo>
                    <a:pt x="535305" y="1371600"/>
                  </a:lnTo>
                  <a:close/>
                </a:path>
                <a:path w="4243070" h="1759585">
                  <a:moveTo>
                    <a:pt x="535305" y="1333500"/>
                  </a:moveTo>
                  <a:lnTo>
                    <a:pt x="516255" y="1333500"/>
                  </a:lnTo>
                  <a:lnTo>
                    <a:pt x="516255" y="1352550"/>
                  </a:lnTo>
                  <a:lnTo>
                    <a:pt x="535305" y="1352550"/>
                  </a:lnTo>
                  <a:lnTo>
                    <a:pt x="535305" y="1333500"/>
                  </a:lnTo>
                  <a:close/>
                </a:path>
                <a:path w="4243070" h="1759585">
                  <a:moveTo>
                    <a:pt x="535305" y="1295400"/>
                  </a:moveTo>
                  <a:lnTo>
                    <a:pt x="516255" y="1295400"/>
                  </a:lnTo>
                  <a:lnTo>
                    <a:pt x="516255" y="1314450"/>
                  </a:lnTo>
                  <a:lnTo>
                    <a:pt x="535305" y="1314450"/>
                  </a:lnTo>
                  <a:lnTo>
                    <a:pt x="535305" y="1295400"/>
                  </a:lnTo>
                  <a:close/>
                </a:path>
                <a:path w="4243070" h="1759585">
                  <a:moveTo>
                    <a:pt x="535305" y="1257300"/>
                  </a:moveTo>
                  <a:lnTo>
                    <a:pt x="516255" y="1257300"/>
                  </a:lnTo>
                  <a:lnTo>
                    <a:pt x="516255" y="1276350"/>
                  </a:lnTo>
                  <a:lnTo>
                    <a:pt x="535305" y="1276350"/>
                  </a:lnTo>
                  <a:lnTo>
                    <a:pt x="535305" y="1257300"/>
                  </a:lnTo>
                  <a:close/>
                </a:path>
                <a:path w="4243070" h="1759585">
                  <a:moveTo>
                    <a:pt x="535305" y="1219200"/>
                  </a:moveTo>
                  <a:lnTo>
                    <a:pt x="516255" y="1219200"/>
                  </a:lnTo>
                  <a:lnTo>
                    <a:pt x="516255" y="1238250"/>
                  </a:lnTo>
                  <a:lnTo>
                    <a:pt x="535305" y="1238250"/>
                  </a:lnTo>
                  <a:lnTo>
                    <a:pt x="535305" y="1219200"/>
                  </a:lnTo>
                  <a:close/>
                </a:path>
                <a:path w="4243070" h="1759585">
                  <a:moveTo>
                    <a:pt x="535305" y="1181100"/>
                  </a:moveTo>
                  <a:lnTo>
                    <a:pt x="516255" y="1181100"/>
                  </a:lnTo>
                  <a:lnTo>
                    <a:pt x="516255" y="1200150"/>
                  </a:lnTo>
                  <a:lnTo>
                    <a:pt x="535305" y="1200150"/>
                  </a:lnTo>
                  <a:lnTo>
                    <a:pt x="535305" y="1181100"/>
                  </a:lnTo>
                  <a:close/>
                </a:path>
                <a:path w="4243070" h="1759585">
                  <a:moveTo>
                    <a:pt x="535305" y="1143000"/>
                  </a:moveTo>
                  <a:lnTo>
                    <a:pt x="516255" y="1143000"/>
                  </a:lnTo>
                  <a:lnTo>
                    <a:pt x="516255" y="1162050"/>
                  </a:lnTo>
                  <a:lnTo>
                    <a:pt x="535305" y="1162050"/>
                  </a:lnTo>
                  <a:lnTo>
                    <a:pt x="535305" y="1143000"/>
                  </a:lnTo>
                  <a:close/>
                </a:path>
                <a:path w="4243070" h="1759585">
                  <a:moveTo>
                    <a:pt x="535305" y="1104900"/>
                  </a:moveTo>
                  <a:lnTo>
                    <a:pt x="516255" y="1104900"/>
                  </a:lnTo>
                  <a:lnTo>
                    <a:pt x="516255" y="1123950"/>
                  </a:lnTo>
                  <a:lnTo>
                    <a:pt x="535305" y="1123950"/>
                  </a:lnTo>
                  <a:lnTo>
                    <a:pt x="535305" y="1104900"/>
                  </a:lnTo>
                  <a:close/>
                </a:path>
                <a:path w="4243070" h="1759585">
                  <a:moveTo>
                    <a:pt x="535305" y="1066800"/>
                  </a:moveTo>
                  <a:lnTo>
                    <a:pt x="516255" y="1066800"/>
                  </a:lnTo>
                  <a:lnTo>
                    <a:pt x="516255" y="1085850"/>
                  </a:lnTo>
                  <a:lnTo>
                    <a:pt x="535305" y="1085850"/>
                  </a:lnTo>
                  <a:lnTo>
                    <a:pt x="535305" y="1066800"/>
                  </a:lnTo>
                  <a:close/>
                </a:path>
                <a:path w="4243070" h="1759585">
                  <a:moveTo>
                    <a:pt x="535305" y="1028700"/>
                  </a:moveTo>
                  <a:lnTo>
                    <a:pt x="516255" y="1028700"/>
                  </a:lnTo>
                  <a:lnTo>
                    <a:pt x="516255" y="1047750"/>
                  </a:lnTo>
                  <a:lnTo>
                    <a:pt x="535305" y="1047750"/>
                  </a:lnTo>
                  <a:lnTo>
                    <a:pt x="535305" y="1028700"/>
                  </a:lnTo>
                  <a:close/>
                </a:path>
                <a:path w="4243070" h="1759585">
                  <a:moveTo>
                    <a:pt x="535305" y="990600"/>
                  </a:moveTo>
                  <a:lnTo>
                    <a:pt x="516255" y="990600"/>
                  </a:lnTo>
                  <a:lnTo>
                    <a:pt x="516255" y="1009650"/>
                  </a:lnTo>
                  <a:lnTo>
                    <a:pt x="535305" y="1009650"/>
                  </a:lnTo>
                  <a:lnTo>
                    <a:pt x="535305" y="990600"/>
                  </a:lnTo>
                  <a:close/>
                </a:path>
                <a:path w="4243070" h="1759585">
                  <a:moveTo>
                    <a:pt x="535305" y="952500"/>
                  </a:moveTo>
                  <a:lnTo>
                    <a:pt x="516255" y="952500"/>
                  </a:lnTo>
                  <a:lnTo>
                    <a:pt x="516255" y="971550"/>
                  </a:lnTo>
                  <a:lnTo>
                    <a:pt x="535305" y="971550"/>
                  </a:lnTo>
                  <a:lnTo>
                    <a:pt x="535305" y="952500"/>
                  </a:lnTo>
                  <a:close/>
                </a:path>
                <a:path w="4243070" h="1759585">
                  <a:moveTo>
                    <a:pt x="535305" y="914400"/>
                  </a:moveTo>
                  <a:lnTo>
                    <a:pt x="516255" y="914400"/>
                  </a:lnTo>
                  <a:lnTo>
                    <a:pt x="516255" y="933450"/>
                  </a:lnTo>
                  <a:lnTo>
                    <a:pt x="535305" y="933450"/>
                  </a:lnTo>
                  <a:lnTo>
                    <a:pt x="535305" y="914400"/>
                  </a:lnTo>
                  <a:close/>
                </a:path>
                <a:path w="4243070" h="1759585">
                  <a:moveTo>
                    <a:pt x="535305" y="876300"/>
                  </a:moveTo>
                  <a:lnTo>
                    <a:pt x="516255" y="876300"/>
                  </a:lnTo>
                  <a:lnTo>
                    <a:pt x="516255" y="895350"/>
                  </a:lnTo>
                  <a:lnTo>
                    <a:pt x="535305" y="895350"/>
                  </a:lnTo>
                  <a:lnTo>
                    <a:pt x="535305" y="876300"/>
                  </a:lnTo>
                  <a:close/>
                </a:path>
                <a:path w="4243070" h="1759585">
                  <a:moveTo>
                    <a:pt x="535305" y="838200"/>
                  </a:moveTo>
                  <a:lnTo>
                    <a:pt x="516255" y="838200"/>
                  </a:lnTo>
                  <a:lnTo>
                    <a:pt x="516255" y="857250"/>
                  </a:lnTo>
                  <a:lnTo>
                    <a:pt x="535305" y="857250"/>
                  </a:lnTo>
                  <a:lnTo>
                    <a:pt x="535305" y="838200"/>
                  </a:lnTo>
                  <a:close/>
                </a:path>
                <a:path w="4243070" h="1759585">
                  <a:moveTo>
                    <a:pt x="535305" y="800100"/>
                  </a:moveTo>
                  <a:lnTo>
                    <a:pt x="516255" y="800100"/>
                  </a:lnTo>
                  <a:lnTo>
                    <a:pt x="516255" y="819150"/>
                  </a:lnTo>
                  <a:lnTo>
                    <a:pt x="535305" y="819150"/>
                  </a:lnTo>
                  <a:lnTo>
                    <a:pt x="535305" y="800100"/>
                  </a:lnTo>
                  <a:close/>
                </a:path>
                <a:path w="4243070" h="1759585">
                  <a:moveTo>
                    <a:pt x="535305" y="762000"/>
                  </a:moveTo>
                  <a:lnTo>
                    <a:pt x="516255" y="762000"/>
                  </a:lnTo>
                  <a:lnTo>
                    <a:pt x="516255" y="781050"/>
                  </a:lnTo>
                  <a:lnTo>
                    <a:pt x="535305" y="781050"/>
                  </a:lnTo>
                  <a:lnTo>
                    <a:pt x="535305" y="762000"/>
                  </a:lnTo>
                  <a:close/>
                </a:path>
                <a:path w="4243070" h="1759585">
                  <a:moveTo>
                    <a:pt x="535305" y="723900"/>
                  </a:moveTo>
                  <a:lnTo>
                    <a:pt x="516255" y="723900"/>
                  </a:lnTo>
                  <a:lnTo>
                    <a:pt x="516255" y="742950"/>
                  </a:lnTo>
                  <a:lnTo>
                    <a:pt x="535305" y="742950"/>
                  </a:lnTo>
                  <a:lnTo>
                    <a:pt x="535305" y="723900"/>
                  </a:lnTo>
                  <a:close/>
                </a:path>
                <a:path w="4243070" h="1759585">
                  <a:moveTo>
                    <a:pt x="535305" y="685800"/>
                  </a:moveTo>
                  <a:lnTo>
                    <a:pt x="516255" y="685800"/>
                  </a:lnTo>
                  <a:lnTo>
                    <a:pt x="516255" y="704850"/>
                  </a:lnTo>
                  <a:lnTo>
                    <a:pt x="535305" y="704850"/>
                  </a:lnTo>
                  <a:lnTo>
                    <a:pt x="535305" y="685800"/>
                  </a:lnTo>
                  <a:close/>
                </a:path>
                <a:path w="4243070" h="1759585">
                  <a:moveTo>
                    <a:pt x="535305" y="647700"/>
                  </a:moveTo>
                  <a:lnTo>
                    <a:pt x="516255" y="647700"/>
                  </a:lnTo>
                  <a:lnTo>
                    <a:pt x="516255" y="666750"/>
                  </a:lnTo>
                  <a:lnTo>
                    <a:pt x="535305" y="666750"/>
                  </a:lnTo>
                  <a:lnTo>
                    <a:pt x="535305" y="647700"/>
                  </a:lnTo>
                  <a:close/>
                </a:path>
                <a:path w="4243070" h="1759585">
                  <a:moveTo>
                    <a:pt x="535305" y="609600"/>
                  </a:moveTo>
                  <a:lnTo>
                    <a:pt x="516255" y="609600"/>
                  </a:lnTo>
                  <a:lnTo>
                    <a:pt x="516255" y="628650"/>
                  </a:lnTo>
                  <a:lnTo>
                    <a:pt x="535305" y="628650"/>
                  </a:lnTo>
                  <a:lnTo>
                    <a:pt x="535305" y="609600"/>
                  </a:lnTo>
                  <a:close/>
                </a:path>
                <a:path w="4243070" h="1759585">
                  <a:moveTo>
                    <a:pt x="535305" y="571500"/>
                  </a:moveTo>
                  <a:lnTo>
                    <a:pt x="516255" y="571500"/>
                  </a:lnTo>
                  <a:lnTo>
                    <a:pt x="516255" y="590550"/>
                  </a:lnTo>
                  <a:lnTo>
                    <a:pt x="535305" y="590550"/>
                  </a:lnTo>
                  <a:lnTo>
                    <a:pt x="535305" y="571500"/>
                  </a:lnTo>
                  <a:close/>
                </a:path>
                <a:path w="4243070" h="1759585">
                  <a:moveTo>
                    <a:pt x="535305" y="533400"/>
                  </a:moveTo>
                  <a:lnTo>
                    <a:pt x="516255" y="533400"/>
                  </a:lnTo>
                  <a:lnTo>
                    <a:pt x="516255" y="552450"/>
                  </a:lnTo>
                  <a:lnTo>
                    <a:pt x="535305" y="552450"/>
                  </a:lnTo>
                  <a:lnTo>
                    <a:pt x="535305" y="533400"/>
                  </a:lnTo>
                  <a:close/>
                </a:path>
                <a:path w="4243070" h="1759585">
                  <a:moveTo>
                    <a:pt x="535305" y="495300"/>
                  </a:moveTo>
                  <a:lnTo>
                    <a:pt x="516255" y="495300"/>
                  </a:lnTo>
                  <a:lnTo>
                    <a:pt x="516255" y="514350"/>
                  </a:lnTo>
                  <a:lnTo>
                    <a:pt x="535305" y="514350"/>
                  </a:lnTo>
                  <a:lnTo>
                    <a:pt x="535305" y="495300"/>
                  </a:lnTo>
                  <a:close/>
                </a:path>
                <a:path w="4243070" h="1759585">
                  <a:moveTo>
                    <a:pt x="535305" y="457200"/>
                  </a:moveTo>
                  <a:lnTo>
                    <a:pt x="516255" y="457200"/>
                  </a:lnTo>
                  <a:lnTo>
                    <a:pt x="516255" y="476250"/>
                  </a:lnTo>
                  <a:lnTo>
                    <a:pt x="535305" y="476250"/>
                  </a:lnTo>
                  <a:lnTo>
                    <a:pt x="535305" y="457200"/>
                  </a:lnTo>
                  <a:close/>
                </a:path>
                <a:path w="4243070" h="1759585">
                  <a:moveTo>
                    <a:pt x="535305" y="419100"/>
                  </a:moveTo>
                  <a:lnTo>
                    <a:pt x="516255" y="419100"/>
                  </a:lnTo>
                  <a:lnTo>
                    <a:pt x="516255" y="438150"/>
                  </a:lnTo>
                  <a:lnTo>
                    <a:pt x="535305" y="438150"/>
                  </a:lnTo>
                  <a:lnTo>
                    <a:pt x="535305" y="419100"/>
                  </a:lnTo>
                  <a:close/>
                </a:path>
                <a:path w="4243070" h="1759585">
                  <a:moveTo>
                    <a:pt x="535305" y="381000"/>
                  </a:moveTo>
                  <a:lnTo>
                    <a:pt x="516255" y="381000"/>
                  </a:lnTo>
                  <a:lnTo>
                    <a:pt x="516255" y="400050"/>
                  </a:lnTo>
                  <a:lnTo>
                    <a:pt x="535305" y="400050"/>
                  </a:lnTo>
                  <a:lnTo>
                    <a:pt x="535305" y="381000"/>
                  </a:lnTo>
                  <a:close/>
                </a:path>
                <a:path w="4243070" h="1759585">
                  <a:moveTo>
                    <a:pt x="535305" y="342900"/>
                  </a:moveTo>
                  <a:lnTo>
                    <a:pt x="516255" y="342900"/>
                  </a:lnTo>
                  <a:lnTo>
                    <a:pt x="516255" y="361950"/>
                  </a:lnTo>
                  <a:lnTo>
                    <a:pt x="535305" y="361950"/>
                  </a:lnTo>
                  <a:lnTo>
                    <a:pt x="535305" y="342900"/>
                  </a:lnTo>
                  <a:close/>
                </a:path>
                <a:path w="4243070" h="1759585">
                  <a:moveTo>
                    <a:pt x="535305" y="304800"/>
                  </a:moveTo>
                  <a:lnTo>
                    <a:pt x="516255" y="304800"/>
                  </a:lnTo>
                  <a:lnTo>
                    <a:pt x="516255" y="323850"/>
                  </a:lnTo>
                  <a:lnTo>
                    <a:pt x="535305" y="323850"/>
                  </a:lnTo>
                  <a:lnTo>
                    <a:pt x="535305" y="304800"/>
                  </a:lnTo>
                  <a:close/>
                </a:path>
                <a:path w="4243070" h="1759585">
                  <a:moveTo>
                    <a:pt x="535305" y="266700"/>
                  </a:moveTo>
                  <a:lnTo>
                    <a:pt x="516255" y="266700"/>
                  </a:lnTo>
                  <a:lnTo>
                    <a:pt x="516255" y="285750"/>
                  </a:lnTo>
                  <a:lnTo>
                    <a:pt x="535305" y="285750"/>
                  </a:lnTo>
                  <a:lnTo>
                    <a:pt x="535305" y="266700"/>
                  </a:lnTo>
                  <a:close/>
                </a:path>
                <a:path w="4243070" h="1759585">
                  <a:moveTo>
                    <a:pt x="535305" y="228600"/>
                  </a:moveTo>
                  <a:lnTo>
                    <a:pt x="516255" y="228600"/>
                  </a:lnTo>
                  <a:lnTo>
                    <a:pt x="516255" y="247650"/>
                  </a:lnTo>
                  <a:lnTo>
                    <a:pt x="535305" y="247650"/>
                  </a:lnTo>
                  <a:lnTo>
                    <a:pt x="535305" y="228600"/>
                  </a:lnTo>
                  <a:close/>
                </a:path>
                <a:path w="4243070" h="1759585">
                  <a:moveTo>
                    <a:pt x="535305" y="190500"/>
                  </a:moveTo>
                  <a:lnTo>
                    <a:pt x="516255" y="190500"/>
                  </a:lnTo>
                  <a:lnTo>
                    <a:pt x="516255" y="209550"/>
                  </a:lnTo>
                  <a:lnTo>
                    <a:pt x="535305" y="209550"/>
                  </a:lnTo>
                  <a:lnTo>
                    <a:pt x="535305" y="190500"/>
                  </a:lnTo>
                  <a:close/>
                </a:path>
                <a:path w="4243070" h="1759585">
                  <a:moveTo>
                    <a:pt x="535305" y="152400"/>
                  </a:moveTo>
                  <a:lnTo>
                    <a:pt x="516255" y="152400"/>
                  </a:lnTo>
                  <a:lnTo>
                    <a:pt x="516255" y="171450"/>
                  </a:lnTo>
                  <a:lnTo>
                    <a:pt x="535305" y="171450"/>
                  </a:lnTo>
                  <a:lnTo>
                    <a:pt x="535305" y="152400"/>
                  </a:lnTo>
                  <a:close/>
                </a:path>
                <a:path w="4243070" h="1759585">
                  <a:moveTo>
                    <a:pt x="535305" y="114300"/>
                  </a:moveTo>
                  <a:lnTo>
                    <a:pt x="516255" y="114300"/>
                  </a:lnTo>
                  <a:lnTo>
                    <a:pt x="516255" y="133350"/>
                  </a:lnTo>
                  <a:lnTo>
                    <a:pt x="535305" y="133350"/>
                  </a:lnTo>
                  <a:lnTo>
                    <a:pt x="535305" y="114300"/>
                  </a:lnTo>
                  <a:close/>
                </a:path>
                <a:path w="4243070" h="1759585">
                  <a:moveTo>
                    <a:pt x="535305" y="76200"/>
                  </a:moveTo>
                  <a:lnTo>
                    <a:pt x="525780" y="76200"/>
                  </a:lnTo>
                  <a:lnTo>
                    <a:pt x="516255" y="76200"/>
                  </a:lnTo>
                  <a:lnTo>
                    <a:pt x="516255" y="95250"/>
                  </a:lnTo>
                  <a:lnTo>
                    <a:pt x="535305" y="95250"/>
                  </a:lnTo>
                  <a:lnTo>
                    <a:pt x="535305" y="76200"/>
                  </a:lnTo>
                  <a:close/>
                </a:path>
                <a:path w="4243070" h="1759585">
                  <a:moveTo>
                    <a:pt x="563880" y="38100"/>
                  </a:moveTo>
                  <a:lnTo>
                    <a:pt x="560882" y="23253"/>
                  </a:lnTo>
                  <a:lnTo>
                    <a:pt x="552729" y="11150"/>
                  </a:lnTo>
                  <a:lnTo>
                    <a:pt x="540626" y="2997"/>
                  </a:lnTo>
                  <a:lnTo>
                    <a:pt x="525780" y="0"/>
                  </a:lnTo>
                  <a:lnTo>
                    <a:pt x="510921" y="2997"/>
                  </a:lnTo>
                  <a:lnTo>
                    <a:pt x="498817" y="11150"/>
                  </a:lnTo>
                  <a:lnTo>
                    <a:pt x="490664" y="23253"/>
                  </a:lnTo>
                  <a:lnTo>
                    <a:pt x="487680" y="38100"/>
                  </a:lnTo>
                  <a:lnTo>
                    <a:pt x="490664" y="52959"/>
                  </a:lnTo>
                  <a:lnTo>
                    <a:pt x="498817" y="65062"/>
                  </a:lnTo>
                  <a:lnTo>
                    <a:pt x="510921" y="73215"/>
                  </a:lnTo>
                  <a:lnTo>
                    <a:pt x="525780" y="76200"/>
                  </a:lnTo>
                  <a:lnTo>
                    <a:pt x="540626" y="73215"/>
                  </a:lnTo>
                  <a:lnTo>
                    <a:pt x="552729" y="65062"/>
                  </a:lnTo>
                  <a:lnTo>
                    <a:pt x="558050" y="57150"/>
                  </a:lnTo>
                  <a:lnTo>
                    <a:pt x="560882" y="52959"/>
                  </a:lnTo>
                  <a:lnTo>
                    <a:pt x="563880" y="38100"/>
                  </a:lnTo>
                  <a:close/>
                </a:path>
                <a:path w="4243070" h="1759585">
                  <a:moveTo>
                    <a:pt x="1899285" y="1752600"/>
                  </a:moveTo>
                  <a:lnTo>
                    <a:pt x="1880235" y="1752600"/>
                  </a:lnTo>
                  <a:lnTo>
                    <a:pt x="1880235" y="1759331"/>
                  </a:lnTo>
                  <a:lnTo>
                    <a:pt x="1899285" y="1759331"/>
                  </a:lnTo>
                  <a:lnTo>
                    <a:pt x="1899285" y="1752600"/>
                  </a:lnTo>
                  <a:close/>
                </a:path>
                <a:path w="4243070" h="1759585">
                  <a:moveTo>
                    <a:pt x="1899285" y="1714500"/>
                  </a:moveTo>
                  <a:lnTo>
                    <a:pt x="1880235" y="1714500"/>
                  </a:lnTo>
                  <a:lnTo>
                    <a:pt x="1880235" y="1733550"/>
                  </a:lnTo>
                  <a:lnTo>
                    <a:pt x="1899285" y="1733550"/>
                  </a:lnTo>
                  <a:lnTo>
                    <a:pt x="1899285" y="1714500"/>
                  </a:lnTo>
                  <a:close/>
                </a:path>
                <a:path w="4243070" h="1759585">
                  <a:moveTo>
                    <a:pt x="1899285" y="1676400"/>
                  </a:moveTo>
                  <a:lnTo>
                    <a:pt x="1880235" y="1676400"/>
                  </a:lnTo>
                  <a:lnTo>
                    <a:pt x="1880235" y="1695450"/>
                  </a:lnTo>
                  <a:lnTo>
                    <a:pt x="1899285" y="1695450"/>
                  </a:lnTo>
                  <a:lnTo>
                    <a:pt x="1899285" y="1676400"/>
                  </a:lnTo>
                  <a:close/>
                </a:path>
                <a:path w="4243070" h="1759585">
                  <a:moveTo>
                    <a:pt x="1899285" y="1638300"/>
                  </a:moveTo>
                  <a:lnTo>
                    <a:pt x="1880235" y="1638300"/>
                  </a:lnTo>
                  <a:lnTo>
                    <a:pt x="1880235" y="1657350"/>
                  </a:lnTo>
                  <a:lnTo>
                    <a:pt x="1899285" y="1657350"/>
                  </a:lnTo>
                  <a:lnTo>
                    <a:pt x="1899285" y="1638300"/>
                  </a:lnTo>
                  <a:close/>
                </a:path>
                <a:path w="4243070" h="1759585">
                  <a:moveTo>
                    <a:pt x="1899285" y="1600200"/>
                  </a:moveTo>
                  <a:lnTo>
                    <a:pt x="1880235" y="1600200"/>
                  </a:lnTo>
                  <a:lnTo>
                    <a:pt x="1880235" y="1619250"/>
                  </a:lnTo>
                  <a:lnTo>
                    <a:pt x="1899285" y="1619250"/>
                  </a:lnTo>
                  <a:lnTo>
                    <a:pt x="1899285" y="1600200"/>
                  </a:lnTo>
                  <a:close/>
                </a:path>
                <a:path w="4243070" h="1759585">
                  <a:moveTo>
                    <a:pt x="1899285" y="1562100"/>
                  </a:moveTo>
                  <a:lnTo>
                    <a:pt x="1880235" y="1562100"/>
                  </a:lnTo>
                  <a:lnTo>
                    <a:pt x="1880235" y="1581150"/>
                  </a:lnTo>
                  <a:lnTo>
                    <a:pt x="1899285" y="1581150"/>
                  </a:lnTo>
                  <a:lnTo>
                    <a:pt x="1899285" y="1562100"/>
                  </a:lnTo>
                  <a:close/>
                </a:path>
                <a:path w="4243070" h="1759585">
                  <a:moveTo>
                    <a:pt x="1899285" y="1524000"/>
                  </a:moveTo>
                  <a:lnTo>
                    <a:pt x="1880235" y="1524000"/>
                  </a:lnTo>
                  <a:lnTo>
                    <a:pt x="1880235" y="1543050"/>
                  </a:lnTo>
                  <a:lnTo>
                    <a:pt x="1899285" y="1543050"/>
                  </a:lnTo>
                  <a:lnTo>
                    <a:pt x="1899285" y="1524000"/>
                  </a:lnTo>
                  <a:close/>
                </a:path>
                <a:path w="4243070" h="1759585">
                  <a:moveTo>
                    <a:pt x="1899285" y="1485900"/>
                  </a:moveTo>
                  <a:lnTo>
                    <a:pt x="1880235" y="1485900"/>
                  </a:lnTo>
                  <a:lnTo>
                    <a:pt x="1880235" y="1504950"/>
                  </a:lnTo>
                  <a:lnTo>
                    <a:pt x="1899285" y="1504950"/>
                  </a:lnTo>
                  <a:lnTo>
                    <a:pt x="1899285" y="1485900"/>
                  </a:lnTo>
                  <a:close/>
                </a:path>
                <a:path w="4243070" h="1759585">
                  <a:moveTo>
                    <a:pt x="1899285" y="1447800"/>
                  </a:moveTo>
                  <a:lnTo>
                    <a:pt x="1880235" y="1447800"/>
                  </a:lnTo>
                  <a:lnTo>
                    <a:pt x="1880235" y="1466850"/>
                  </a:lnTo>
                  <a:lnTo>
                    <a:pt x="1899285" y="1466850"/>
                  </a:lnTo>
                  <a:lnTo>
                    <a:pt x="1899285" y="1447800"/>
                  </a:lnTo>
                  <a:close/>
                </a:path>
                <a:path w="4243070" h="1759585">
                  <a:moveTo>
                    <a:pt x="1899285" y="1409700"/>
                  </a:moveTo>
                  <a:lnTo>
                    <a:pt x="1880235" y="1409700"/>
                  </a:lnTo>
                  <a:lnTo>
                    <a:pt x="1880235" y="1428750"/>
                  </a:lnTo>
                  <a:lnTo>
                    <a:pt x="1899285" y="1428750"/>
                  </a:lnTo>
                  <a:lnTo>
                    <a:pt x="1899285" y="1409700"/>
                  </a:lnTo>
                  <a:close/>
                </a:path>
                <a:path w="4243070" h="1759585">
                  <a:moveTo>
                    <a:pt x="1899285" y="1371600"/>
                  </a:moveTo>
                  <a:lnTo>
                    <a:pt x="1880235" y="1371600"/>
                  </a:lnTo>
                  <a:lnTo>
                    <a:pt x="1880235" y="1390650"/>
                  </a:lnTo>
                  <a:lnTo>
                    <a:pt x="1899285" y="1390650"/>
                  </a:lnTo>
                  <a:lnTo>
                    <a:pt x="1899285" y="1371600"/>
                  </a:lnTo>
                  <a:close/>
                </a:path>
                <a:path w="4243070" h="1759585">
                  <a:moveTo>
                    <a:pt x="1899285" y="1333500"/>
                  </a:moveTo>
                  <a:lnTo>
                    <a:pt x="1880235" y="1333500"/>
                  </a:lnTo>
                  <a:lnTo>
                    <a:pt x="1880235" y="1352550"/>
                  </a:lnTo>
                  <a:lnTo>
                    <a:pt x="1899285" y="1352550"/>
                  </a:lnTo>
                  <a:lnTo>
                    <a:pt x="1899285" y="1333500"/>
                  </a:lnTo>
                  <a:close/>
                </a:path>
                <a:path w="4243070" h="1759585">
                  <a:moveTo>
                    <a:pt x="1899285" y="1295400"/>
                  </a:moveTo>
                  <a:lnTo>
                    <a:pt x="1880235" y="1295400"/>
                  </a:lnTo>
                  <a:lnTo>
                    <a:pt x="1880235" y="1314450"/>
                  </a:lnTo>
                  <a:lnTo>
                    <a:pt x="1899285" y="1314450"/>
                  </a:lnTo>
                  <a:lnTo>
                    <a:pt x="1899285" y="1295400"/>
                  </a:lnTo>
                  <a:close/>
                </a:path>
                <a:path w="4243070" h="1759585">
                  <a:moveTo>
                    <a:pt x="1899285" y="1257300"/>
                  </a:moveTo>
                  <a:lnTo>
                    <a:pt x="1880235" y="1257300"/>
                  </a:lnTo>
                  <a:lnTo>
                    <a:pt x="1880235" y="1276350"/>
                  </a:lnTo>
                  <a:lnTo>
                    <a:pt x="1899285" y="1276350"/>
                  </a:lnTo>
                  <a:lnTo>
                    <a:pt x="1899285" y="1257300"/>
                  </a:lnTo>
                  <a:close/>
                </a:path>
                <a:path w="4243070" h="1759585">
                  <a:moveTo>
                    <a:pt x="1899285" y="1219200"/>
                  </a:moveTo>
                  <a:lnTo>
                    <a:pt x="1880235" y="1219200"/>
                  </a:lnTo>
                  <a:lnTo>
                    <a:pt x="1880235" y="1238250"/>
                  </a:lnTo>
                  <a:lnTo>
                    <a:pt x="1899285" y="1238250"/>
                  </a:lnTo>
                  <a:lnTo>
                    <a:pt x="1899285" y="1219200"/>
                  </a:lnTo>
                  <a:close/>
                </a:path>
                <a:path w="4243070" h="1759585">
                  <a:moveTo>
                    <a:pt x="1899285" y="1181100"/>
                  </a:moveTo>
                  <a:lnTo>
                    <a:pt x="1880235" y="1181100"/>
                  </a:lnTo>
                  <a:lnTo>
                    <a:pt x="1880235" y="1200150"/>
                  </a:lnTo>
                  <a:lnTo>
                    <a:pt x="1899285" y="1200150"/>
                  </a:lnTo>
                  <a:lnTo>
                    <a:pt x="1899285" y="1181100"/>
                  </a:lnTo>
                  <a:close/>
                </a:path>
                <a:path w="4243070" h="1759585">
                  <a:moveTo>
                    <a:pt x="1899285" y="1143000"/>
                  </a:moveTo>
                  <a:lnTo>
                    <a:pt x="1880235" y="1143000"/>
                  </a:lnTo>
                  <a:lnTo>
                    <a:pt x="1880235" y="1162050"/>
                  </a:lnTo>
                  <a:lnTo>
                    <a:pt x="1899285" y="1162050"/>
                  </a:lnTo>
                  <a:lnTo>
                    <a:pt x="1899285" y="1143000"/>
                  </a:lnTo>
                  <a:close/>
                </a:path>
                <a:path w="4243070" h="1759585">
                  <a:moveTo>
                    <a:pt x="1899285" y="1104900"/>
                  </a:moveTo>
                  <a:lnTo>
                    <a:pt x="1880235" y="1104900"/>
                  </a:lnTo>
                  <a:lnTo>
                    <a:pt x="1880235" y="1123950"/>
                  </a:lnTo>
                  <a:lnTo>
                    <a:pt x="1899285" y="1123950"/>
                  </a:lnTo>
                  <a:lnTo>
                    <a:pt x="1899285" y="1104900"/>
                  </a:lnTo>
                  <a:close/>
                </a:path>
                <a:path w="4243070" h="1759585">
                  <a:moveTo>
                    <a:pt x="1899285" y="1066800"/>
                  </a:moveTo>
                  <a:lnTo>
                    <a:pt x="1880235" y="1066800"/>
                  </a:lnTo>
                  <a:lnTo>
                    <a:pt x="1880235" y="1085850"/>
                  </a:lnTo>
                  <a:lnTo>
                    <a:pt x="1899285" y="1085850"/>
                  </a:lnTo>
                  <a:lnTo>
                    <a:pt x="1899285" y="1066800"/>
                  </a:lnTo>
                  <a:close/>
                </a:path>
                <a:path w="4243070" h="1759585">
                  <a:moveTo>
                    <a:pt x="1899285" y="1028700"/>
                  </a:moveTo>
                  <a:lnTo>
                    <a:pt x="1880235" y="1028700"/>
                  </a:lnTo>
                  <a:lnTo>
                    <a:pt x="1880235" y="1047750"/>
                  </a:lnTo>
                  <a:lnTo>
                    <a:pt x="1899285" y="1047750"/>
                  </a:lnTo>
                  <a:lnTo>
                    <a:pt x="1899285" y="1028700"/>
                  </a:lnTo>
                  <a:close/>
                </a:path>
                <a:path w="4243070" h="1759585">
                  <a:moveTo>
                    <a:pt x="1899285" y="990600"/>
                  </a:moveTo>
                  <a:lnTo>
                    <a:pt x="1880235" y="990600"/>
                  </a:lnTo>
                  <a:lnTo>
                    <a:pt x="1880235" y="1009650"/>
                  </a:lnTo>
                  <a:lnTo>
                    <a:pt x="1899285" y="1009650"/>
                  </a:lnTo>
                  <a:lnTo>
                    <a:pt x="1899285" y="990600"/>
                  </a:lnTo>
                  <a:close/>
                </a:path>
                <a:path w="4243070" h="1759585">
                  <a:moveTo>
                    <a:pt x="1899285" y="952500"/>
                  </a:moveTo>
                  <a:lnTo>
                    <a:pt x="1880235" y="952500"/>
                  </a:lnTo>
                  <a:lnTo>
                    <a:pt x="1880235" y="971550"/>
                  </a:lnTo>
                  <a:lnTo>
                    <a:pt x="1899285" y="971550"/>
                  </a:lnTo>
                  <a:lnTo>
                    <a:pt x="1899285" y="952500"/>
                  </a:lnTo>
                  <a:close/>
                </a:path>
                <a:path w="4243070" h="1759585">
                  <a:moveTo>
                    <a:pt x="1899285" y="914400"/>
                  </a:moveTo>
                  <a:lnTo>
                    <a:pt x="1880235" y="914400"/>
                  </a:lnTo>
                  <a:lnTo>
                    <a:pt x="1880235" y="933450"/>
                  </a:lnTo>
                  <a:lnTo>
                    <a:pt x="1899285" y="933450"/>
                  </a:lnTo>
                  <a:lnTo>
                    <a:pt x="1899285" y="914400"/>
                  </a:lnTo>
                  <a:close/>
                </a:path>
                <a:path w="4243070" h="1759585">
                  <a:moveTo>
                    <a:pt x="1899285" y="876300"/>
                  </a:moveTo>
                  <a:lnTo>
                    <a:pt x="1880235" y="876300"/>
                  </a:lnTo>
                  <a:lnTo>
                    <a:pt x="1880235" y="895350"/>
                  </a:lnTo>
                  <a:lnTo>
                    <a:pt x="1899285" y="895350"/>
                  </a:lnTo>
                  <a:lnTo>
                    <a:pt x="1899285" y="876300"/>
                  </a:lnTo>
                  <a:close/>
                </a:path>
                <a:path w="4243070" h="1759585">
                  <a:moveTo>
                    <a:pt x="1899285" y="838200"/>
                  </a:moveTo>
                  <a:lnTo>
                    <a:pt x="1880235" y="838200"/>
                  </a:lnTo>
                  <a:lnTo>
                    <a:pt x="1880235" y="857250"/>
                  </a:lnTo>
                  <a:lnTo>
                    <a:pt x="1899285" y="857250"/>
                  </a:lnTo>
                  <a:lnTo>
                    <a:pt x="1899285" y="838200"/>
                  </a:lnTo>
                  <a:close/>
                </a:path>
                <a:path w="4243070" h="1759585">
                  <a:moveTo>
                    <a:pt x="1899285" y="800100"/>
                  </a:moveTo>
                  <a:lnTo>
                    <a:pt x="1880235" y="800100"/>
                  </a:lnTo>
                  <a:lnTo>
                    <a:pt x="1880235" y="819150"/>
                  </a:lnTo>
                  <a:lnTo>
                    <a:pt x="1899285" y="819150"/>
                  </a:lnTo>
                  <a:lnTo>
                    <a:pt x="1899285" y="800100"/>
                  </a:lnTo>
                  <a:close/>
                </a:path>
                <a:path w="4243070" h="1759585">
                  <a:moveTo>
                    <a:pt x="1899285" y="762000"/>
                  </a:moveTo>
                  <a:lnTo>
                    <a:pt x="1880235" y="762000"/>
                  </a:lnTo>
                  <a:lnTo>
                    <a:pt x="1880235" y="781050"/>
                  </a:lnTo>
                  <a:lnTo>
                    <a:pt x="1899285" y="781050"/>
                  </a:lnTo>
                  <a:lnTo>
                    <a:pt x="1899285" y="762000"/>
                  </a:lnTo>
                  <a:close/>
                </a:path>
                <a:path w="4243070" h="1759585">
                  <a:moveTo>
                    <a:pt x="1899285" y="723900"/>
                  </a:moveTo>
                  <a:lnTo>
                    <a:pt x="1880235" y="723900"/>
                  </a:lnTo>
                  <a:lnTo>
                    <a:pt x="1880235" y="742950"/>
                  </a:lnTo>
                  <a:lnTo>
                    <a:pt x="1899285" y="742950"/>
                  </a:lnTo>
                  <a:lnTo>
                    <a:pt x="1899285" y="723900"/>
                  </a:lnTo>
                  <a:close/>
                </a:path>
                <a:path w="4243070" h="1759585">
                  <a:moveTo>
                    <a:pt x="1899285" y="685800"/>
                  </a:moveTo>
                  <a:lnTo>
                    <a:pt x="1880235" y="685800"/>
                  </a:lnTo>
                  <a:lnTo>
                    <a:pt x="1880235" y="704850"/>
                  </a:lnTo>
                  <a:lnTo>
                    <a:pt x="1899285" y="704850"/>
                  </a:lnTo>
                  <a:lnTo>
                    <a:pt x="1899285" y="685800"/>
                  </a:lnTo>
                  <a:close/>
                </a:path>
                <a:path w="4243070" h="1759585">
                  <a:moveTo>
                    <a:pt x="1899285" y="647700"/>
                  </a:moveTo>
                  <a:lnTo>
                    <a:pt x="1880235" y="647700"/>
                  </a:lnTo>
                  <a:lnTo>
                    <a:pt x="1880235" y="666750"/>
                  </a:lnTo>
                  <a:lnTo>
                    <a:pt x="1899285" y="666750"/>
                  </a:lnTo>
                  <a:lnTo>
                    <a:pt x="1899285" y="647700"/>
                  </a:lnTo>
                  <a:close/>
                </a:path>
                <a:path w="4243070" h="1759585">
                  <a:moveTo>
                    <a:pt x="1899285" y="609600"/>
                  </a:moveTo>
                  <a:lnTo>
                    <a:pt x="1880235" y="609600"/>
                  </a:lnTo>
                  <a:lnTo>
                    <a:pt x="1880235" y="628650"/>
                  </a:lnTo>
                  <a:lnTo>
                    <a:pt x="1899285" y="628650"/>
                  </a:lnTo>
                  <a:lnTo>
                    <a:pt x="1899285" y="609600"/>
                  </a:lnTo>
                  <a:close/>
                </a:path>
                <a:path w="4243070" h="1759585">
                  <a:moveTo>
                    <a:pt x="1899285" y="571500"/>
                  </a:moveTo>
                  <a:lnTo>
                    <a:pt x="1880235" y="571500"/>
                  </a:lnTo>
                  <a:lnTo>
                    <a:pt x="1880235" y="590550"/>
                  </a:lnTo>
                  <a:lnTo>
                    <a:pt x="1899285" y="590550"/>
                  </a:lnTo>
                  <a:lnTo>
                    <a:pt x="1899285" y="571500"/>
                  </a:lnTo>
                  <a:close/>
                </a:path>
                <a:path w="4243070" h="1759585">
                  <a:moveTo>
                    <a:pt x="1899285" y="533400"/>
                  </a:moveTo>
                  <a:lnTo>
                    <a:pt x="1880235" y="533400"/>
                  </a:lnTo>
                  <a:lnTo>
                    <a:pt x="1880235" y="552450"/>
                  </a:lnTo>
                  <a:lnTo>
                    <a:pt x="1899285" y="552450"/>
                  </a:lnTo>
                  <a:lnTo>
                    <a:pt x="1899285" y="533400"/>
                  </a:lnTo>
                  <a:close/>
                </a:path>
                <a:path w="4243070" h="1759585">
                  <a:moveTo>
                    <a:pt x="1899285" y="495300"/>
                  </a:moveTo>
                  <a:lnTo>
                    <a:pt x="1880235" y="495300"/>
                  </a:lnTo>
                  <a:lnTo>
                    <a:pt x="1880235" y="514350"/>
                  </a:lnTo>
                  <a:lnTo>
                    <a:pt x="1899285" y="514350"/>
                  </a:lnTo>
                  <a:lnTo>
                    <a:pt x="1899285" y="495300"/>
                  </a:lnTo>
                  <a:close/>
                </a:path>
                <a:path w="4243070" h="1759585">
                  <a:moveTo>
                    <a:pt x="1899285" y="457200"/>
                  </a:moveTo>
                  <a:lnTo>
                    <a:pt x="1880235" y="457200"/>
                  </a:lnTo>
                  <a:lnTo>
                    <a:pt x="1880235" y="476250"/>
                  </a:lnTo>
                  <a:lnTo>
                    <a:pt x="1899285" y="476250"/>
                  </a:lnTo>
                  <a:lnTo>
                    <a:pt x="1899285" y="457200"/>
                  </a:lnTo>
                  <a:close/>
                </a:path>
                <a:path w="4243070" h="1759585">
                  <a:moveTo>
                    <a:pt x="1899285" y="419100"/>
                  </a:moveTo>
                  <a:lnTo>
                    <a:pt x="1880235" y="419100"/>
                  </a:lnTo>
                  <a:lnTo>
                    <a:pt x="1880235" y="438150"/>
                  </a:lnTo>
                  <a:lnTo>
                    <a:pt x="1899285" y="438150"/>
                  </a:lnTo>
                  <a:lnTo>
                    <a:pt x="1899285" y="419100"/>
                  </a:lnTo>
                  <a:close/>
                </a:path>
                <a:path w="4243070" h="1759585">
                  <a:moveTo>
                    <a:pt x="1899285" y="381000"/>
                  </a:moveTo>
                  <a:lnTo>
                    <a:pt x="1880235" y="381000"/>
                  </a:lnTo>
                  <a:lnTo>
                    <a:pt x="1880235" y="400050"/>
                  </a:lnTo>
                  <a:lnTo>
                    <a:pt x="1899285" y="400050"/>
                  </a:lnTo>
                  <a:lnTo>
                    <a:pt x="1899285" y="381000"/>
                  </a:lnTo>
                  <a:close/>
                </a:path>
                <a:path w="4243070" h="1759585">
                  <a:moveTo>
                    <a:pt x="1899285" y="342900"/>
                  </a:moveTo>
                  <a:lnTo>
                    <a:pt x="1880235" y="342900"/>
                  </a:lnTo>
                  <a:lnTo>
                    <a:pt x="1880235" y="361950"/>
                  </a:lnTo>
                  <a:lnTo>
                    <a:pt x="1899285" y="361950"/>
                  </a:lnTo>
                  <a:lnTo>
                    <a:pt x="1899285" y="342900"/>
                  </a:lnTo>
                  <a:close/>
                </a:path>
                <a:path w="4243070" h="1759585">
                  <a:moveTo>
                    <a:pt x="1899285" y="304800"/>
                  </a:moveTo>
                  <a:lnTo>
                    <a:pt x="1880235" y="304800"/>
                  </a:lnTo>
                  <a:lnTo>
                    <a:pt x="1880235" y="323850"/>
                  </a:lnTo>
                  <a:lnTo>
                    <a:pt x="1899285" y="323850"/>
                  </a:lnTo>
                  <a:lnTo>
                    <a:pt x="1899285" y="304800"/>
                  </a:lnTo>
                  <a:close/>
                </a:path>
                <a:path w="4243070" h="1759585">
                  <a:moveTo>
                    <a:pt x="1899285" y="266700"/>
                  </a:moveTo>
                  <a:lnTo>
                    <a:pt x="1880235" y="266700"/>
                  </a:lnTo>
                  <a:lnTo>
                    <a:pt x="1880235" y="285750"/>
                  </a:lnTo>
                  <a:lnTo>
                    <a:pt x="1899285" y="285750"/>
                  </a:lnTo>
                  <a:lnTo>
                    <a:pt x="1899285" y="266700"/>
                  </a:lnTo>
                  <a:close/>
                </a:path>
                <a:path w="4243070" h="1759585">
                  <a:moveTo>
                    <a:pt x="1899285" y="228600"/>
                  </a:moveTo>
                  <a:lnTo>
                    <a:pt x="1880235" y="228600"/>
                  </a:lnTo>
                  <a:lnTo>
                    <a:pt x="1880235" y="247650"/>
                  </a:lnTo>
                  <a:lnTo>
                    <a:pt x="1899285" y="247650"/>
                  </a:lnTo>
                  <a:lnTo>
                    <a:pt x="1899285" y="228600"/>
                  </a:lnTo>
                  <a:close/>
                </a:path>
                <a:path w="4243070" h="1759585">
                  <a:moveTo>
                    <a:pt x="1899285" y="190500"/>
                  </a:moveTo>
                  <a:lnTo>
                    <a:pt x="1880235" y="190500"/>
                  </a:lnTo>
                  <a:lnTo>
                    <a:pt x="1880235" y="209550"/>
                  </a:lnTo>
                  <a:lnTo>
                    <a:pt x="1899285" y="209550"/>
                  </a:lnTo>
                  <a:lnTo>
                    <a:pt x="1899285" y="190500"/>
                  </a:lnTo>
                  <a:close/>
                </a:path>
                <a:path w="4243070" h="1759585">
                  <a:moveTo>
                    <a:pt x="1899285" y="152400"/>
                  </a:moveTo>
                  <a:lnTo>
                    <a:pt x="1880235" y="152400"/>
                  </a:lnTo>
                  <a:lnTo>
                    <a:pt x="1880235" y="171450"/>
                  </a:lnTo>
                  <a:lnTo>
                    <a:pt x="1899285" y="171450"/>
                  </a:lnTo>
                  <a:lnTo>
                    <a:pt x="1899285" y="152400"/>
                  </a:lnTo>
                  <a:close/>
                </a:path>
                <a:path w="4243070" h="1759585">
                  <a:moveTo>
                    <a:pt x="1899285" y="114300"/>
                  </a:moveTo>
                  <a:lnTo>
                    <a:pt x="1880235" y="114300"/>
                  </a:lnTo>
                  <a:lnTo>
                    <a:pt x="1880235" y="133350"/>
                  </a:lnTo>
                  <a:lnTo>
                    <a:pt x="1899285" y="133350"/>
                  </a:lnTo>
                  <a:lnTo>
                    <a:pt x="1899285" y="114300"/>
                  </a:lnTo>
                  <a:close/>
                </a:path>
                <a:path w="4243070" h="1759585">
                  <a:moveTo>
                    <a:pt x="1899285" y="76200"/>
                  </a:moveTo>
                  <a:lnTo>
                    <a:pt x="1889760" y="76200"/>
                  </a:lnTo>
                  <a:lnTo>
                    <a:pt x="1880235" y="76200"/>
                  </a:lnTo>
                  <a:lnTo>
                    <a:pt x="1880235" y="95250"/>
                  </a:lnTo>
                  <a:lnTo>
                    <a:pt x="1899285" y="95250"/>
                  </a:lnTo>
                  <a:lnTo>
                    <a:pt x="1899285" y="76200"/>
                  </a:lnTo>
                  <a:close/>
                </a:path>
                <a:path w="4243070" h="1759585">
                  <a:moveTo>
                    <a:pt x="1927860" y="38100"/>
                  </a:moveTo>
                  <a:lnTo>
                    <a:pt x="1924862" y="23253"/>
                  </a:lnTo>
                  <a:lnTo>
                    <a:pt x="1916709" y="11150"/>
                  </a:lnTo>
                  <a:lnTo>
                    <a:pt x="1904606" y="2997"/>
                  </a:lnTo>
                  <a:lnTo>
                    <a:pt x="1889760" y="0"/>
                  </a:lnTo>
                  <a:lnTo>
                    <a:pt x="1874901" y="2997"/>
                  </a:lnTo>
                  <a:lnTo>
                    <a:pt x="1862797" y="11150"/>
                  </a:lnTo>
                  <a:lnTo>
                    <a:pt x="1854644" y="23253"/>
                  </a:lnTo>
                  <a:lnTo>
                    <a:pt x="1851660" y="38100"/>
                  </a:lnTo>
                  <a:lnTo>
                    <a:pt x="1854644" y="52959"/>
                  </a:lnTo>
                  <a:lnTo>
                    <a:pt x="1862797" y="65062"/>
                  </a:lnTo>
                  <a:lnTo>
                    <a:pt x="1874901" y="73215"/>
                  </a:lnTo>
                  <a:lnTo>
                    <a:pt x="1889760" y="76200"/>
                  </a:lnTo>
                  <a:lnTo>
                    <a:pt x="1904606" y="73215"/>
                  </a:lnTo>
                  <a:lnTo>
                    <a:pt x="1916709" y="65062"/>
                  </a:lnTo>
                  <a:lnTo>
                    <a:pt x="1922030" y="57150"/>
                  </a:lnTo>
                  <a:lnTo>
                    <a:pt x="1924862" y="52959"/>
                  </a:lnTo>
                  <a:lnTo>
                    <a:pt x="1927860" y="38100"/>
                  </a:lnTo>
                  <a:close/>
                </a:path>
                <a:path w="4243070" h="1759585">
                  <a:moveTo>
                    <a:pt x="2301621" y="1752600"/>
                  </a:moveTo>
                  <a:lnTo>
                    <a:pt x="2282571" y="1752600"/>
                  </a:lnTo>
                  <a:lnTo>
                    <a:pt x="2282571" y="1759331"/>
                  </a:lnTo>
                  <a:lnTo>
                    <a:pt x="2301621" y="1759331"/>
                  </a:lnTo>
                  <a:lnTo>
                    <a:pt x="2301621" y="1752600"/>
                  </a:lnTo>
                  <a:close/>
                </a:path>
                <a:path w="4243070" h="1759585">
                  <a:moveTo>
                    <a:pt x="2301621" y="1714500"/>
                  </a:moveTo>
                  <a:lnTo>
                    <a:pt x="2282571" y="1714500"/>
                  </a:lnTo>
                  <a:lnTo>
                    <a:pt x="2282571" y="1733550"/>
                  </a:lnTo>
                  <a:lnTo>
                    <a:pt x="2301621" y="1733550"/>
                  </a:lnTo>
                  <a:lnTo>
                    <a:pt x="2301621" y="1714500"/>
                  </a:lnTo>
                  <a:close/>
                </a:path>
                <a:path w="4243070" h="1759585">
                  <a:moveTo>
                    <a:pt x="2301621" y="1676400"/>
                  </a:moveTo>
                  <a:lnTo>
                    <a:pt x="2282571" y="1676400"/>
                  </a:lnTo>
                  <a:lnTo>
                    <a:pt x="2282571" y="1695450"/>
                  </a:lnTo>
                  <a:lnTo>
                    <a:pt x="2301621" y="1695450"/>
                  </a:lnTo>
                  <a:lnTo>
                    <a:pt x="2301621" y="1676400"/>
                  </a:lnTo>
                  <a:close/>
                </a:path>
                <a:path w="4243070" h="1759585">
                  <a:moveTo>
                    <a:pt x="2301621" y="1638300"/>
                  </a:moveTo>
                  <a:lnTo>
                    <a:pt x="2282571" y="1638300"/>
                  </a:lnTo>
                  <a:lnTo>
                    <a:pt x="2282571" y="1657350"/>
                  </a:lnTo>
                  <a:lnTo>
                    <a:pt x="2301621" y="1657350"/>
                  </a:lnTo>
                  <a:lnTo>
                    <a:pt x="2301621" y="1638300"/>
                  </a:lnTo>
                  <a:close/>
                </a:path>
                <a:path w="4243070" h="1759585">
                  <a:moveTo>
                    <a:pt x="2301621" y="1600200"/>
                  </a:moveTo>
                  <a:lnTo>
                    <a:pt x="2282571" y="1600200"/>
                  </a:lnTo>
                  <a:lnTo>
                    <a:pt x="2282571" y="1619250"/>
                  </a:lnTo>
                  <a:lnTo>
                    <a:pt x="2301621" y="1619250"/>
                  </a:lnTo>
                  <a:lnTo>
                    <a:pt x="2301621" y="1600200"/>
                  </a:lnTo>
                  <a:close/>
                </a:path>
                <a:path w="4243070" h="1759585">
                  <a:moveTo>
                    <a:pt x="2301621" y="1562100"/>
                  </a:moveTo>
                  <a:lnTo>
                    <a:pt x="2282571" y="1562100"/>
                  </a:lnTo>
                  <a:lnTo>
                    <a:pt x="2282571" y="1581150"/>
                  </a:lnTo>
                  <a:lnTo>
                    <a:pt x="2301621" y="1581150"/>
                  </a:lnTo>
                  <a:lnTo>
                    <a:pt x="2301621" y="1562100"/>
                  </a:lnTo>
                  <a:close/>
                </a:path>
                <a:path w="4243070" h="1759585">
                  <a:moveTo>
                    <a:pt x="2301621" y="1524000"/>
                  </a:moveTo>
                  <a:lnTo>
                    <a:pt x="2282571" y="1524000"/>
                  </a:lnTo>
                  <a:lnTo>
                    <a:pt x="2282571" y="1543050"/>
                  </a:lnTo>
                  <a:lnTo>
                    <a:pt x="2301621" y="1543050"/>
                  </a:lnTo>
                  <a:lnTo>
                    <a:pt x="2301621" y="1524000"/>
                  </a:lnTo>
                  <a:close/>
                </a:path>
                <a:path w="4243070" h="1759585">
                  <a:moveTo>
                    <a:pt x="2301621" y="1485900"/>
                  </a:moveTo>
                  <a:lnTo>
                    <a:pt x="2282571" y="1485900"/>
                  </a:lnTo>
                  <a:lnTo>
                    <a:pt x="2282571" y="1504950"/>
                  </a:lnTo>
                  <a:lnTo>
                    <a:pt x="2301621" y="1504950"/>
                  </a:lnTo>
                  <a:lnTo>
                    <a:pt x="2301621" y="1485900"/>
                  </a:lnTo>
                  <a:close/>
                </a:path>
                <a:path w="4243070" h="1759585">
                  <a:moveTo>
                    <a:pt x="2301621" y="1447800"/>
                  </a:moveTo>
                  <a:lnTo>
                    <a:pt x="2282571" y="1447800"/>
                  </a:lnTo>
                  <a:lnTo>
                    <a:pt x="2282571" y="1466850"/>
                  </a:lnTo>
                  <a:lnTo>
                    <a:pt x="2301621" y="1466850"/>
                  </a:lnTo>
                  <a:lnTo>
                    <a:pt x="2301621" y="1447800"/>
                  </a:lnTo>
                  <a:close/>
                </a:path>
                <a:path w="4243070" h="1759585">
                  <a:moveTo>
                    <a:pt x="2301621" y="1409700"/>
                  </a:moveTo>
                  <a:lnTo>
                    <a:pt x="2282571" y="1409700"/>
                  </a:lnTo>
                  <a:lnTo>
                    <a:pt x="2282571" y="1428750"/>
                  </a:lnTo>
                  <a:lnTo>
                    <a:pt x="2301621" y="1428750"/>
                  </a:lnTo>
                  <a:lnTo>
                    <a:pt x="2301621" y="1409700"/>
                  </a:lnTo>
                  <a:close/>
                </a:path>
                <a:path w="4243070" h="1759585">
                  <a:moveTo>
                    <a:pt x="2301621" y="1371600"/>
                  </a:moveTo>
                  <a:lnTo>
                    <a:pt x="2282571" y="1371600"/>
                  </a:lnTo>
                  <a:lnTo>
                    <a:pt x="2282571" y="1390650"/>
                  </a:lnTo>
                  <a:lnTo>
                    <a:pt x="2301621" y="1390650"/>
                  </a:lnTo>
                  <a:lnTo>
                    <a:pt x="2301621" y="1371600"/>
                  </a:lnTo>
                  <a:close/>
                </a:path>
                <a:path w="4243070" h="1759585">
                  <a:moveTo>
                    <a:pt x="2301621" y="1333500"/>
                  </a:moveTo>
                  <a:lnTo>
                    <a:pt x="2282571" y="1333500"/>
                  </a:lnTo>
                  <a:lnTo>
                    <a:pt x="2282571" y="1352550"/>
                  </a:lnTo>
                  <a:lnTo>
                    <a:pt x="2301621" y="1352550"/>
                  </a:lnTo>
                  <a:lnTo>
                    <a:pt x="2301621" y="1333500"/>
                  </a:lnTo>
                  <a:close/>
                </a:path>
                <a:path w="4243070" h="1759585">
                  <a:moveTo>
                    <a:pt x="2301621" y="1295400"/>
                  </a:moveTo>
                  <a:lnTo>
                    <a:pt x="2282571" y="1295400"/>
                  </a:lnTo>
                  <a:lnTo>
                    <a:pt x="2282571" y="1314450"/>
                  </a:lnTo>
                  <a:lnTo>
                    <a:pt x="2301621" y="1314450"/>
                  </a:lnTo>
                  <a:lnTo>
                    <a:pt x="2301621" y="1295400"/>
                  </a:lnTo>
                  <a:close/>
                </a:path>
                <a:path w="4243070" h="1759585">
                  <a:moveTo>
                    <a:pt x="2301621" y="1257300"/>
                  </a:moveTo>
                  <a:lnTo>
                    <a:pt x="2282571" y="1257300"/>
                  </a:lnTo>
                  <a:lnTo>
                    <a:pt x="2282571" y="1276350"/>
                  </a:lnTo>
                  <a:lnTo>
                    <a:pt x="2301621" y="1276350"/>
                  </a:lnTo>
                  <a:lnTo>
                    <a:pt x="2301621" y="1257300"/>
                  </a:lnTo>
                  <a:close/>
                </a:path>
                <a:path w="4243070" h="1759585">
                  <a:moveTo>
                    <a:pt x="2301621" y="1219200"/>
                  </a:moveTo>
                  <a:lnTo>
                    <a:pt x="2282571" y="1219200"/>
                  </a:lnTo>
                  <a:lnTo>
                    <a:pt x="2282571" y="1238250"/>
                  </a:lnTo>
                  <a:lnTo>
                    <a:pt x="2301621" y="1238250"/>
                  </a:lnTo>
                  <a:lnTo>
                    <a:pt x="2301621" y="1219200"/>
                  </a:lnTo>
                  <a:close/>
                </a:path>
                <a:path w="4243070" h="1759585">
                  <a:moveTo>
                    <a:pt x="2301621" y="1181100"/>
                  </a:moveTo>
                  <a:lnTo>
                    <a:pt x="2282571" y="1181100"/>
                  </a:lnTo>
                  <a:lnTo>
                    <a:pt x="2282571" y="1200150"/>
                  </a:lnTo>
                  <a:lnTo>
                    <a:pt x="2301621" y="1200150"/>
                  </a:lnTo>
                  <a:lnTo>
                    <a:pt x="2301621" y="1181100"/>
                  </a:lnTo>
                  <a:close/>
                </a:path>
                <a:path w="4243070" h="1759585">
                  <a:moveTo>
                    <a:pt x="2301621" y="1143000"/>
                  </a:moveTo>
                  <a:lnTo>
                    <a:pt x="2282571" y="1143000"/>
                  </a:lnTo>
                  <a:lnTo>
                    <a:pt x="2282571" y="1162050"/>
                  </a:lnTo>
                  <a:lnTo>
                    <a:pt x="2301621" y="1162050"/>
                  </a:lnTo>
                  <a:lnTo>
                    <a:pt x="2301621" y="1143000"/>
                  </a:lnTo>
                  <a:close/>
                </a:path>
                <a:path w="4243070" h="1759585">
                  <a:moveTo>
                    <a:pt x="2301621" y="1104900"/>
                  </a:moveTo>
                  <a:lnTo>
                    <a:pt x="2282571" y="1104900"/>
                  </a:lnTo>
                  <a:lnTo>
                    <a:pt x="2282571" y="1123950"/>
                  </a:lnTo>
                  <a:lnTo>
                    <a:pt x="2301621" y="1123950"/>
                  </a:lnTo>
                  <a:lnTo>
                    <a:pt x="2301621" y="1104900"/>
                  </a:lnTo>
                  <a:close/>
                </a:path>
                <a:path w="4243070" h="1759585">
                  <a:moveTo>
                    <a:pt x="2301621" y="1066800"/>
                  </a:moveTo>
                  <a:lnTo>
                    <a:pt x="2282571" y="1066800"/>
                  </a:lnTo>
                  <a:lnTo>
                    <a:pt x="2282571" y="1085850"/>
                  </a:lnTo>
                  <a:lnTo>
                    <a:pt x="2301621" y="1085850"/>
                  </a:lnTo>
                  <a:lnTo>
                    <a:pt x="2301621" y="1066800"/>
                  </a:lnTo>
                  <a:close/>
                </a:path>
                <a:path w="4243070" h="1759585">
                  <a:moveTo>
                    <a:pt x="2301621" y="1028700"/>
                  </a:moveTo>
                  <a:lnTo>
                    <a:pt x="2282571" y="1028700"/>
                  </a:lnTo>
                  <a:lnTo>
                    <a:pt x="2282571" y="1047750"/>
                  </a:lnTo>
                  <a:lnTo>
                    <a:pt x="2301621" y="1047750"/>
                  </a:lnTo>
                  <a:lnTo>
                    <a:pt x="2301621" y="1028700"/>
                  </a:lnTo>
                  <a:close/>
                </a:path>
                <a:path w="4243070" h="1759585">
                  <a:moveTo>
                    <a:pt x="2301621" y="990600"/>
                  </a:moveTo>
                  <a:lnTo>
                    <a:pt x="2282571" y="990600"/>
                  </a:lnTo>
                  <a:lnTo>
                    <a:pt x="2282571" y="1009650"/>
                  </a:lnTo>
                  <a:lnTo>
                    <a:pt x="2301621" y="1009650"/>
                  </a:lnTo>
                  <a:lnTo>
                    <a:pt x="2301621" y="990600"/>
                  </a:lnTo>
                  <a:close/>
                </a:path>
                <a:path w="4243070" h="1759585">
                  <a:moveTo>
                    <a:pt x="2301621" y="952500"/>
                  </a:moveTo>
                  <a:lnTo>
                    <a:pt x="2282571" y="952500"/>
                  </a:lnTo>
                  <a:lnTo>
                    <a:pt x="2282571" y="971550"/>
                  </a:lnTo>
                  <a:lnTo>
                    <a:pt x="2301621" y="971550"/>
                  </a:lnTo>
                  <a:lnTo>
                    <a:pt x="2301621" y="952500"/>
                  </a:lnTo>
                  <a:close/>
                </a:path>
                <a:path w="4243070" h="1759585">
                  <a:moveTo>
                    <a:pt x="2301621" y="914400"/>
                  </a:moveTo>
                  <a:lnTo>
                    <a:pt x="2282571" y="914400"/>
                  </a:lnTo>
                  <a:lnTo>
                    <a:pt x="2282571" y="933450"/>
                  </a:lnTo>
                  <a:lnTo>
                    <a:pt x="2301621" y="933450"/>
                  </a:lnTo>
                  <a:lnTo>
                    <a:pt x="2301621" y="914400"/>
                  </a:lnTo>
                  <a:close/>
                </a:path>
                <a:path w="4243070" h="1759585">
                  <a:moveTo>
                    <a:pt x="2301621" y="876300"/>
                  </a:moveTo>
                  <a:lnTo>
                    <a:pt x="2282571" y="876300"/>
                  </a:lnTo>
                  <a:lnTo>
                    <a:pt x="2282571" y="895350"/>
                  </a:lnTo>
                  <a:lnTo>
                    <a:pt x="2301621" y="895350"/>
                  </a:lnTo>
                  <a:lnTo>
                    <a:pt x="2301621" y="876300"/>
                  </a:lnTo>
                  <a:close/>
                </a:path>
                <a:path w="4243070" h="1759585">
                  <a:moveTo>
                    <a:pt x="2301621" y="838200"/>
                  </a:moveTo>
                  <a:lnTo>
                    <a:pt x="2282571" y="838200"/>
                  </a:lnTo>
                  <a:lnTo>
                    <a:pt x="2282571" y="857250"/>
                  </a:lnTo>
                  <a:lnTo>
                    <a:pt x="2301621" y="857250"/>
                  </a:lnTo>
                  <a:lnTo>
                    <a:pt x="2301621" y="838200"/>
                  </a:lnTo>
                  <a:close/>
                </a:path>
                <a:path w="4243070" h="1759585">
                  <a:moveTo>
                    <a:pt x="2301621" y="800100"/>
                  </a:moveTo>
                  <a:lnTo>
                    <a:pt x="2282571" y="800100"/>
                  </a:lnTo>
                  <a:lnTo>
                    <a:pt x="2282571" y="819150"/>
                  </a:lnTo>
                  <a:lnTo>
                    <a:pt x="2301621" y="819150"/>
                  </a:lnTo>
                  <a:lnTo>
                    <a:pt x="2301621" y="800100"/>
                  </a:lnTo>
                  <a:close/>
                </a:path>
                <a:path w="4243070" h="1759585">
                  <a:moveTo>
                    <a:pt x="2301621" y="762000"/>
                  </a:moveTo>
                  <a:lnTo>
                    <a:pt x="2282571" y="762000"/>
                  </a:lnTo>
                  <a:lnTo>
                    <a:pt x="2282571" y="781050"/>
                  </a:lnTo>
                  <a:lnTo>
                    <a:pt x="2301621" y="781050"/>
                  </a:lnTo>
                  <a:lnTo>
                    <a:pt x="2301621" y="762000"/>
                  </a:lnTo>
                  <a:close/>
                </a:path>
                <a:path w="4243070" h="1759585">
                  <a:moveTo>
                    <a:pt x="2301621" y="723900"/>
                  </a:moveTo>
                  <a:lnTo>
                    <a:pt x="2282571" y="723900"/>
                  </a:lnTo>
                  <a:lnTo>
                    <a:pt x="2282571" y="742950"/>
                  </a:lnTo>
                  <a:lnTo>
                    <a:pt x="2301621" y="742950"/>
                  </a:lnTo>
                  <a:lnTo>
                    <a:pt x="2301621" y="723900"/>
                  </a:lnTo>
                  <a:close/>
                </a:path>
                <a:path w="4243070" h="1759585">
                  <a:moveTo>
                    <a:pt x="2301621" y="685800"/>
                  </a:moveTo>
                  <a:lnTo>
                    <a:pt x="2282571" y="685800"/>
                  </a:lnTo>
                  <a:lnTo>
                    <a:pt x="2282571" y="704850"/>
                  </a:lnTo>
                  <a:lnTo>
                    <a:pt x="2301621" y="704850"/>
                  </a:lnTo>
                  <a:lnTo>
                    <a:pt x="2301621" y="685800"/>
                  </a:lnTo>
                  <a:close/>
                </a:path>
                <a:path w="4243070" h="1759585">
                  <a:moveTo>
                    <a:pt x="2301621" y="647700"/>
                  </a:moveTo>
                  <a:lnTo>
                    <a:pt x="2282571" y="647700"/>
                  </a:lnTo>
                  <a:lnTo>
                    <a:pt x="2282571" y="666750"/>
                  </a:lnTo>
                  <a:lnTo>
                    <a:pt x="2301621" y="666750"/>
                  </a:lnTo>
                  <a:lnTo>
                    <a:pt x="2301621" y="647700"/>
                  </a:lnTo>
                  <a:close/>
                </a:path>
                <a:path w="4243070" h="1759585">
                  <a:moveTo>
                    <a:pt x="2301621" y="609600"/>
                  </a:moveTo>
                  <a:lnTo>
                    <a:pt x="2282571" y="609600"/>
                  </a:lnTo>
                  <a:lnTo>
                    <a:pt x="2282571" y="628650"/>
                  </a:lnTo>
                  <a:lnTo>
                    <a:pt x="2301621" y="628650"/>
                  </a:lnTo>
                  <a:lnTo>
                    <a:pt x="2301621" y="609600"/>
                  </a:lnTo>
                  <a:close/>
                </a:path>
                <a:path w="4243070" h="1759585">
                  <a:moveTo>
                    <a:pt x="2301621" y="571500"/>
                  </a:moveTo>
                  <a:lnTo>
                    <a:pt x="2282571" y="571500"/>
                  </a:lnTo>
                  <a:lnTo>
                    <a:pt x="2282571" y="590550"/>
                  </a:lnTo>
                  <a:lnTo>
                    <a:pt x="2301621" y="590550"/>
                  </a:lnTo>
                  <a:lnTo>
                    <a:pt x="2301621" y="571500"/>
                  </a:lnTo>
                  <a:close/>
                </a:path>
                <a:path w="4243070" h="1759585">
                  <a:moveTo>
                    <a:pt x="2301621" y="533400"/>
                  </a:moveTo>
                  <a:lnTo>
                    <a:pt x="2282571" y="533400"/>
                  </a:lnTo>
                  <a:lnTo>
                    <a:pt x="2282571" y="552450"/>
                  </a:lnTo>
                  <a:lnTo>
                    <a:pt x="2301621" y="552450"/>
                  </a:lnTo>
                  <a:lnTo>
                    <a:pt x="2301621" y="533400"/>
                  </a:lnTo>
                  <a:close/>
                </a:path>
                <a:path w="4243070" h="1759585">
                  <a:moveTo>
                    <a:pt x="2301621" y="495300"/>
                  </a:moveTo>
                  <a:lnTo>
                    <a:pt x="2282571" y="495300"/>
                  </a:lnTo>
                  <a:lnTo>
                    <a:pt x="2282571" y="514350"/>
                  </a:lnTo>
                  <a:lnTo>
                    <a:pt x="2301621" y="514350"/>
                  </a:lnTo>
                  <a:lnTo>
                    <a:pt x="2301621" y="495300"/>
                  </a:lnTo>
                  <a:close/>
                </a:path>
                <a:path w="4243070" h="1759585">
                  <a:moveTo>
                    <a:pt x="2301621" y="457200"/>
                  </a:moveTo>
                  <a:lnTo>
                    <a:pt x="2282571" y="457200"/>
                  </a:lnTo>
                  <a:lnTo>
                    <a:pt x="2282571" y="476250"/>
                  </a:lnTo>
                  <a:lnTo>
                    <a:pt x="2301621" y="476250"/>
                  </a:lnTo>
                  <a:lnTo>
                    <a:pt x="2301621" y="457200"/>
                  </a:lnTo>
                  <a:close/>
                </a:path>
                <a:path w="4243070" h="1759585">
                  <a:moveTo>
                    <a:pt x="2301621" y="419100"/>
                  </a:moveTo>
                  <a:lnTo>
                    <a:pt x="2282571" y="419100"/>
                  </a:lnTo>
                  <a:lnTo>
                    <a:pt x="2282571" y="438150"/>
                  </a:lnTo>
                  <a:lnTo>
                    <a:pt x="2301621" y="438150"/>
                  </a:lnTo>
                  <a:lnTo>
                    <a:pt x="2301621" y="419100"/>
                  </a:lnTo>
                  <a:close/>
                </a:path>
                <a:path w="4243070" h="1759585">
                  <a:moveTo>
                    <a:pt x="2301621" y="381000"/>
                  </a:moveTo>
                  <a:lnTo>
                    <a:pt x="2282571" y="381000"/>
                  </a:lnTo>
                  <a:lnTo>
                    <a:pt x="2282571" y="400050"/>
                  </a:lnTo>
                  <a:lnTo>
                    <a:pt x="2301621" y="400050"/>
                  </a:lnTo>
                  <a:lnTo>
                    <a:pt x="2301621" y="381000"/>
                  </a:lnTo>
                  <a:close/>
                </a:path>
                <a:path w="4243070" h="1759585">
                  <a:moveTo>
                    <a:pt x="2301621" y="342900"/>
                  </a:moveTo>
                  <a:lnTo>
                    <a:pt x="2282571" y="342900"/>
                  </a:lnTo>
                  <a:lnTo>
                    <a:pt x="2282571" y="361950"/>
                  </a:lnTo>
                  <a:lnTo>
                    <a:pt x="2301621" y="361950"/>
                  </a:lnTo>
                  <a:lnTo>
                    <a:pt x="2301621" y="342900"/>
                  </a:lnTo>
                  <a:close/>
                </a:path>
                <a:path w="4243070" h="1759585">
                  <a:moveTo>
                    <a:pt x="2301621" y="304800"/>
                  </a:moveTo>
                  <a:lnTo>
                    <a:pt x="2282571" y="304800"/>
                  </a:lnTo>
                  <a:lnTo>
                    <a:pt x="2282571" y="323850"/>
                  </a:lnTo>
                  <a:lnTo>
                    <a:pt x="2301621" y="323850"/>
                  </a:lnTo>
                  <a:lnTo>
                    <a:pt x="2301621" y="304800"/>
                  </a:lnTo>
                  <a:close/>
                </a:path>
                <a:path w="4243070" h="1759585">
                  <a:moveTo>
                    <a:pt x="2301621" y="266700"/>
                  </a:moveTo>
                  <a:lnTo>
                    <a:pt x="2282571" y="266700"/>
                  </a:lnTo>
                  <a:lnTo>
                    <a:pt x="2282571" y="285750"/>
                  </a:lnTo>
                  <a:lnTo>
                    <a:pt x="2301621" y="285750"/>
                  </a:lnTo>
                  <a:lnTo>
                    <a:pt x="2301621" y="266700"/>
                  </a:lnTo>
                  <a:close/>
                </a:path>
                <a:path w="4243070" h="1759585">
                  <a:moveTo>
                    <a:pt x="2301621" y="228600"/>
                  </a:moveTo>
                  <a:lnTo>
                    <a:pt x="2282571" y="228600"/>
                  </a:lnTo>
                  <a:lnTo>
                    <a:pt x="2282571" y="247650"/>
                  </a:lnTo>
                  <a:lnTo>
                    <a:pt x="2301621" y="247650"/>
                  </a:lnTo>
                  <a:lnTo>
                    <a:pt x="2301621" y="228600"/>
                  </a:lnTo>
                  <a:close/>
                </a:path>
                <a:path w="4243070" h="1759585">
                  <a:moveTo>
                    <a:pt x="2301621" y="190500"/>
                  </a:moveTo>
                  <a:lnTo>
                    <a:pt x="2282571" y="190500"/>
                  </a:lnTo>
                  <a:lnTo>
                    <a:pt x="2282571" y="209550"/>
                  </a:lnTo>
                  <a:lnTo>
                    <a:pt x="2301621" y="209550"/>
                  </a:lnTo>
                  <a:lnTo>
                    <a:pt x="2301621" y="190500"/>
                  </a:lnTo>
                  <a:close/>
                </a:path>
                <a:path w="4243070" h="1759585">
                  <a:moveTo>
                    <a:pt x="2301621" y="152400"/>
                  </a:moveTo>
                  <a:lnTo>
                    <a:pt x="2282571" y="152400"/>
                  </a:lnTo>
                  <a:lnTo>
                    <a:pt x="2282571" y="171450"/>
                  </a:lnTo>
                  <a:lnTo>
                    <a:pt x="2301621" y="171450"/>
                  </a:lnTo>
                  <a:lnTo>
                    <a:pt x="2301621" y="152400"/>
                  </a:lnTo>
                  <a:close/>
                </a:path>
                <a:path w="4243070" h="1759585">
                  <a:moveTo>
                    <a:pt x="2301621" y="114300"/>
                  </a:moveTo>
                  <a:lnTo>
                    <a:pt x="2282571" y="114300"/>
                  </a:lnTo>
                  <a:lnTo>
                    <a:pt x="2282571" y="133350"/>
                  </a:lnTo>
                  <a:lnTo>
                    <a:pt x="2301621" y="133350"/>
                  </a:lnTo>
                  <a:lnTo>
                    <a:pt x="2301621" y="114300"/>
                  </a:lnTo>
                  <a:close/>
                </a:path>
                <a:path w="4243070" h="1759585">
                  <a:moveTo>
                    <a:pt x="2301621" y="76200"/>
                  </a:moveTo>
                  <a:lnTo>
                    <a:pt x="2292096" y="76200"/>
                  </a:lnTo>
                  <a:lnTo>
                    <a:pt x="2282571" y="76200"/>
                  </a:lnTo>
                  <a:lnTo>
                    <a:pt x="2282571" y="95250"/>
                  </a:lnTo>
                  <a:lnTo>
                    <a:pt x="2301621" y="95250"/>
                  </a:lnTo>
                  <a:lnTo>
                    <a:pt x="2301621" y="76200"/>
                  </a:lnTo>
                  <a:close/>
                </a:path>
                <a:path w="4243070" h="1759585">
                  <a:moveTo>
                    <a:pt x="2330196" y="38100"/>
                  </a:moveTo>
                  <a:lnTo>
                    <a:pt x="2327198" y="23253"/>
                  </a:lnTo>
                  <a:lnTo>
                    <a:pt x="2319045" y="11150"/>
                  </a:lnTo>
                  <a:lnTo>
                    <a:pt x="2306942" y="2997"/>
                  </a:lnTo>
                  <a:lnTo>
                    <a:pt x="2292096" y="0"/>
                  </a:lnTo>
                  <a:lnTo>
                    <a:pt x="2277237" y="2997"/>
                  </a:lnTo>
                  <a:lnTo>
                    <a:pt x="2265134" y="11150"/>
                  </a:lnTo>
                  <a:lnTo>
                    <a:pt x="2256980" y="23253"/>
                  </a:lnTo>
                  <a:lnTo>
                    <a:pt x="2253996" y="38100"/>
                  </a:lnTo>
                  <a:lnTo>
                    <a:pt x="2256980" y="52959"/>
                  </a:lnTo>
                  <a:lnTo>
                    <a:pt x="2265134" y="65062"/>
                  </a:lnTo>
                  <a:lnTo>
                    <a:pt x="2277237" y="73215"/>
                  </a:lnTo>
                  <a:lnTo>
                    <a:pt x="2292096" y="76200"/>
                  </a:lnTo>
                  <a:lnTo>
                    <a:pt x="2306942" y="73215"/>
                  </a:lnTo>
                  <a:lnTo>
                    <a:pt x="2319045" y="65062"/>
                  </a:lnTo>
                  <a:lnTo>
                    <a:pt x="2324366" y="57150"/>
                  </a:lnTo>
                  <a:lnTo>
                    <a:pt x="2327198" y="52959"/>
                  </a:lnTo>
                  <a:lnTo>
                    <a:pt x="2330196" y="38100"/>
                  </a:lnTo>
                  <a:close/>
                </a:path>
                <a:path w="4243070" h="1759585">
                  <a:moveTo>
                    <a:pt x="3625977" y="1752600"/>
                  </a:moveTo>
                  <a:lnTo>
                    <a:pt x="3606927" y="1752600"/>
                  </a:lnTo>
                  <a:lnTo>
                    <a:pt x="3606927" y="1759331"/>
                  </a:lnTo>
                  <a:lnTo>
                    <a:pt x="3625977" y="1759331"/>
                  </a:lnTo>
                  <a:lnTo>
                    <a:pt x="3625977" y="1752600"/>
                  </a:lnTo>
                  <a:close/>
                </a:path>
                <a:path w="4243070" h="1759585">
                  <a:moveTo>
                    <a:pt x="3625977" y="1714500"/>
                  </a:moveTo>
                  <a:lnTo>
                    <a:pt x="3606927" y="1714500"/>
                  </a:lnTo>
                  <a:lnTo>
                    <a:pt x="3606927" y="1733550"/>
                  </a:lnTo>
                  <a:lnTo>
                    <a:pt x="3625977" y="1733550"/>
                  </a:lnTo>
                  <a:lnTo>
                    <a:pt x="3625977" y="1714500"/>
                  </a:lnTo>
                  <a:close/>
                </a:path>
                <a:path w="4243070" h="1759585">
                  <a:moveTo>
                    <a:pt x="3625977" y="1676400"/>
                  </a:moveTo>
                  <a:lnTo>
                    <a:pt x="3606927" y="1676400"/>
                  </a:lnTo>
                  <a:lnTo>
                    <a:pt x="3606927" y="1695450"/>
                  </a:lnTo>
                  <a:lnTo>
                    <a:pt x="3625977" y="1695450"/>
                  </a:lnTo>
                  <a:lnTo>
                    <a:pt x="3625977" y="1676400"/>
                  </a:lnTo>
                  <a:close/>
                </a:path>
                <a:path w="4243070" h="1759585">
                  <a:moveTo>
                    <a:pt x="3625977" y="1638300"/>
                  </a:moveTo>
                  <a:lnTo>
                    <a:pt x="3606927" y="1638300"/>
                  </a:lnTo>
                  <a:lnTo>
                    <a:pt x="3606927" y="1657350"/>
                  </a:lnTo>
                  <a:lnTo>
                    <a:pt x="3625977" y="1657350"/>
                  </a:lnTo>
                  <a:lnTo>
                    <a:pt x="3625977" y="1638300"/>
                  </a:lnTo>
                  <a:close/>
                </a:path>
                <a:path w="4243070" h="1759585">
                  <a:moveTo>
                    <a:pt x="3625977" y="1600200"/>
                  </a:moveTo>
                  <a:lnTo>
                    <a:pt x="3606927" y="1600200"/>
                  </a:lnTo>
                  <a:lnTo>
                    <a:pt x="3606927" y="1619250"/>
                  </a:lnTo>
                  <a:lnTo>
                    <a:pt x="3625977" y="1619250"/>
                  </a:lnTo>
                  <a:lnTo>
                    <a:pt x="3625977" y="1600200"/>
                  </a:lnTo>
                  <a:close/>
                </a:path>
                <a:path w="4243070" h="1759585">
                  <a:moveTo>
                    <a:pt x="3625977" y="1562100"/>
                  </a:moveTo>
                  <a:lnTo>
                    <a:pt x="3606927" y="1562100"/>
                  </a:lnTo>
                  <a:lnTo>
                    <a:pt x="3606927" y="1581150"/>
                  </a:lnTo>
                  <a:lnTo>
                    <a:pt x="3625977" y="1581150"/>
                  </a:lnTo>
                  <a:lnTo>
                    <a:pt x="3625977" y="1562100"/>
                  </a:lnTo>
                  <a:close/>
                </a:path>
                <a:path w="4243070" h="1759585">
                  <a:moveTo>
                    <a:pt x="3625977" y="1524000"/>
                  </a:moveTo>
                  <a:lnTo>
                    <a:pt x="3606927" y="1524000"/>
                  </a:lnTo>
                  <a:lnTo>
                    <a:pt x="3606927" y="1543050"/>
                  </a:lnTo>
                  <a:lnTo>
                    <a:pt x="3625977" y="1543050"/>
                  </a:lnTo>
                  <a:lnTo>
                    <a:pt x="3625977" y="1524000"/>
                  </a:lnTo>
                  <a:close/>
                </a:path>
                <a:path w="4243070" h="1759585">
                  <a:moveTo>
                    <a:pt x="3625977" y="1485900"/>
                  </a:moveTo>
                  <a:lnTo>
                    <a:pt x="3606927" y="1485900"/>
                  </a:lnTo>
                  <a:lnTo>
                    <a:pt x="3606927" y="1504950"/>
                  </a:lnTo>
                  <a:lnTo>
                    <a:pt x="3625977" y="1504950"/>
                  </a:lnTo>
                  <a:lnTo>
                    <a:pt x="3625977" y="1485900"/>
                  </a:lnTo>
                  <a:close/>
                </a:path>
                <a:path w="4243070" h="1759585">
                  <a:moveTo>
                    <a:pt x="3625977" y="1447800"/>
                  </a:moveTo>
                  <a:lnTo>
                    <a:pt x="3606927" y="1447800"/>
                  </a:lnTo>
                  <a:lnTo>
                    <a:pt x="3606927" y="1466850"/>
                  </a:lnTo>
                  <a:lnTo>
                    <a:pt x="3625977" y="1466850"/>
                  </a:lnTo>
                  <a:lnTo>
                    <a:pt x="3625977" y="1447800"/>
                  </a:lnTo>
                  <a:close/>
                </a:path>
                <a:path w="4243070" h="1759585">
                  <a:moveTo>
                    <a:pt x="3625977" y="1409700"/>
                  </a:moveTo>
                  <a:lnTo>
                    <a:pt x="3606927" y="1409700"/>
                  </a:lnTo>
                  <a:lnTo>
                    <a:pt x="3606927" y="1428750"/>
                  </a:lnTo>
                  <a:lnTo>
                    <a:pt x="3625977" y="1428750"/>
                  </a:lnTo>
                  <a:lnTo>
                    <a:pt x="3625977" y="1409700"/>
                  </a:lnTo>
                  <a:close/>
                </a:path>
                <a:path w="4243070" h="1759585">
                  <a:moveTo>
                    <a:pt x="3625977" y="1371600"/>
                  </a:moveTo>
                  <a:lnTo>
                    <a:pt x="3606927" y="1371600"/>
                  </a:lnTo>
                  <a:lnTo>
                    <a:pt x="3606927" y="1390650"/>
                  </a:lnTo>
                  <a:lnTo>
                    <a:pt x="3625977" y="1390650"/>
                  </a:lnTo>
                  <a:lnTo>
                    <a:pt x="3625977" y="1371600"/>
                  </a:lnTo>
                  <a:close/>
                </a:path>
                <a:path w="4243070" h="1759585">
                  <a:moveTo>
                    <a:pt x="3625977" y="1333500"/>
                  </a:moveTo>
                  <a:lnTo>
                    <a:pt x="3606927" y="1333500"/>
                  </a:lnTo>
                  <a:lnTo>
                    <a:pt x="3606927" y="1352550"/>
                  </a:lnTo>
                  <a:lnTo>
                    <a:pt x="3625977" y="1352550"/>
                  </a:lnTo>
                  <a:lnTo>
                    <a:pt x="3625977" y="1333500"/>
                  </a:lnTo>
                  <a:close/>
                </a:path>
                <a:path w="4243070" h="1759585">
                  <a:moveTo>
                    <a:pt x="3625977" y="1295400"/>
                  </a:moveTo>
                  <a:lnTo>
                    <a:pt x="3606927" y="1295400"/>
                  </a:lnTo>
                  <a:lnTo>
                    <a:pt x="3606927" y="1314450"/>
                  </a:lnTo>
                  <a:lnTo>
                    <a:pt x="3625977" y="1314450"/>
                  </a:lnTo>
                  <a:lnTo>
                    <a:pt x="3625977" y="1295400"/>
                  </a:lnTo>
                  <a:close/>
                </a:path>
                <a:path w="4243070" h="1759585">
                  <a:moveTo>
                    <a:pt x="3625977" y="1257300"/>
                  </a:moveTo>
                  <a:lnTo>
                    <a:pt x="3606927" y="1257300"/>
                  </a:lnTo>
                  <a:lnTo>
                    <a:pt x="3606927" y="1276350"/>
                  </a:lnTo>
                  <a:lnTo>
                    <a:pt x="3625977" y="1276350"/>
                  </a:lnTo>
                  <a:lnTo>
                    <a:pt x="3625977" y="1257300"/>
                  </a:lnTo>
                  <a:close/>
                </a:path>
                <a:path w="4243070" h="1759585">
                  <a:moveTo>
                    <a:pt x="3625977" y="1219200"/>
                  </a:moveTo>
                  <a:lnTo>
                    <a:pt x="3606927" y="1219200"/>
                  </a:lnTo>
                  <a:lnTo>
                    <a:pt x="3606927" y="1238250"/>
                  </a:lnTo>
                  <a:lnTo>
                    <a:pt x="3625977" y="1238250"/>
                  </a:lnTo>
                  <a:lnTo>
                    <a:pt x="3625977" y="1219200"/>
                  </a:lnTo>
                  <a:close/>
                </a:path>
                <a:path w="4243070" h="1759585">
                  <a:moveTo>
                    <a:pt x="3625977" y="1181100"/>
                  </a:moveTo>
                  <a:lnTo>
                    <a:pt x="3606927" y="1181100"/>
                  </a:lnTo>
                  <a:lnTo>
                    <a:pt x="3606927" y="1200150"/>
                  </a:lnTo>
                  <a:lnTo>
                    <a:pt x="3625977" y="1200150"/>
                  </a:lnTo>
                  <a:lnTo>
                    <a:pt x="3625977" y="1181100"/>
                  </a:lnTo>
                  <a:close/>
                </a:path>
                <a:path w="4243070" h="1759585">
                  <a:moveTo>
                    <a:pt x="3625977" y="1143000"/>
                  </a:moveTo>
                  <a:lnTo>
                    <a:pt x="3606927" y="1143000"/>
                  </a:lnTo>
                  <a:lnTo>
                    <a:pt x="3606927" y="1162050"/>
                  </a:lnTo>
                  <a:lnTo>
                    <a:pt x="3625977" y="1162050"/>
                  </a:lnTo>
                  <a:lnTo>
                    <a:pt x="3625977" y="1143000"/>
                  </a:lnTo>
                  <a:close/>
                </a:path>
                <a:path w="4243070" h="1759585">
                  <a:moveTo>
                    <a:pt x="3625977" y="1104900"/>
                  </a:moveTo>
                  <a:lnTo>
                    <a:pt x="3606927" y="1104900"/>
                  </a:lnTo>
                  <a:lnTo>
                    <a:pt x="3606927" y="1123950"/>
                  </a:lnTo>
                  <a:lnTo>
                    <a:pt x="3625977" y="1123950"/>
                  </a:lnTo>
                  <a:lnTo>
                    <a:pt x="3625977" y="1104900"/>
                  </a:lnTo>
                  <a:close/>
                </a:path>
                <a:path w="4243070" h="1759585">
                  <a:moveTo>
                    <a:pt x="3625977" y="1066800"/>
                  </a:moveTo>
                  <a:lnTo>
                    <a:pt x="3606927" y="1066800"/>
                  </a:lnTo>
                  <a:lnTo>
                    <a:pt x="3606927" y="1085850"/>
                  </a:lnTo>
                  <a:lnTo>
                    <a:pt x="3625977" y="1085850"/>
                  </a:lnTo>
                  <a:lnTo>
                    <a:pt x="3625977" y="1066800"/>
                  </a:lnTo>
                  <a:close/>
                </a:path>
                <a:path w="4243070" h="1759585">
                  <a:moveTo>
                    <a:pt x="3625977" y="1028700"/>
                  </a:moveTo>
                  <a:lnTo>
                    <a:pt x="3606927" y="1028700"/>
                  </a:lnTo>
                  <a:lnTo>
                    <a:pt x="3606927" y="1047750"/>
                  </a:lnTo>
                  <a:lnTo>
                    <a:pt x="3625977" y="1047750"/>
                  </a:lnTo>
                  <a:lnTo>
                    <a:pt x="3625977" y="1028700"/>
                  </a:lnTo>
                  <a:close/>
                </a:path>
                <a:path w="4243070" h="1759585">
                  <a:moveTo>
                    <a:pt x="3625977" y="990600"/>
                  </a:moveTo>
                  <a:lnTo>
                    <a:pt x="3606927" y="990600"/>
                  </a:lnTo>
                  <a:lnTo>
                    <a:pt x="3606927" y="1009650"/>
                  </a:lnTo>
                  <a:lnTo>
                    <a:pt x="3625977" y="1009650"/>
                  </a:lnTo>
                  <a:lnTo>
                    <a:pt x="3625977" y="990600"/>
                  </a:lnTo>
                  <a:close/>
                </a:path>
                <a:path w="4243070" h="1759585">
                  <a:moveTo>
                    <a:pt x="3625977" y="952500"/>
                  </a:moveTo>
                  <a:lnTo>
                    <a:pt x="3606927" y="952500"/>
                  </a:lnTo>
                  <a:lnTo>
                    <a:pt x="3606927" y="971550"/>
                  </a:lnTo>
                  <a:lnTo>
                    <a:pt x="3625977" y="971550"/>
                  </a:lnTo>
                  <a:lnTo>
                    <a:pt x="3625977" y="952500"/>
                  </a:lnTo>
                  <a:close/>
                </a:path>
                <a:path w="4243070" h="1759585">
                  <a:moveTo>
                    <a:pt x="3625977" y="914400"/>
                  </a:moveTo>
                  <a:lnTo>
                    <a:pt x="3606927" y="914400"/>
                  </a:lnTo>
                  <a:lnTo>
                    <a:pt x="3606927" y="933450"/>
                  </a:lnTo>
                  <a:lnTo>
                    <a:pt x="3625977" y="933450"/>
                  </a:lnTo>
                  <a:lnTo>
                    <a:pt x="3625977" y="914400"/>
                  </a:lnTo>
                  <a:close/>
                </a:path>
                <a:path w="4243070" h="1759585">
                  <a:moveTo>
                    <a:pt x="3625977" y="876300"/>
                  </a:moveTo>
                  <a:lnTo>
                    <a:pt x="3606927" y="876300"/>
                  </a:lnTo>
                  <a:lnTo>
                    <a:pt x="3606927" y="895350"/>
                  </a:lnTo>
                  <a:lnTo>
                    <a:pt x="3625977" y="895350"/>
                  </a:lnTo>
                  <a:lnTo>
                    <a:pt x="3625977" y="876300"/>
                  </a:lnTo>
                  <a:close/>
                </a:path>
                <a:path w="4243070" h="1759585">
                  <a:moveTo>
                    <a:pt x="3625977" y="838200"/>
                  </a:moveTo>
                  <a:lnTo>
                    <a:pt x="3606927" y="838200"/>
                  </a:lnTo>
                  <a:lnTo>
                    <a:pt x="3606927" y="857250"/>
                  </a:lnTo>
                  <a:lnTo>
                    <a:pt x="3625977" y="857250"/>
                  </a:lnTo>
                  <a:lnTo>
                    <a:pt x="3625977" y="838200"/>
                  </a:lnTo>
                  <a:close/>
                </a:path>
                <a:path w="4243070" h="1759585">
                  <a:moveTo>
                    <a:pt x="3625977" y="800100"/>
                  </a:moveTo>
                  <a:lnTo>
                    <a:pt x="3606927" y="800100"/>
                  </a:lnTo>
                  <a:lnTo>
                    <a:pt x="3606927" y="819150"/>
                  </a:lnTo>
                  <a:lnTo>
                    <a:pt x="3625977" y="819150"/>
                  </a:lnTo>
                  <a:lnTo>
                    <a:pt x="3625977" y="800100"/>
                  </a:lnTo>
                  <a:close/>
                </a:path>
                <a:path w="4243070" h="1759585">
                  <a:moveTo>
                    <a:pt x="3625977" y="762000"/>
                  </a:moveTo>
                  <a:lnTo>
                    <a:pt x="3606927" y="762000"/>
                  </a:lnTo>
                  <a:lnTo>
                    <a:pt x="3606927" y="781050"/>
                  </a:lnTo>
                  <a:lnTo>
                    <a:pt x="3625977" y="781050"/>
                  </a:lnTo>
                  <a:lnTo>
                    <a:pt x="3625977" y="762000"/>
                  </a:lnTo>
                  <a:close/>
                </a:path>
                <a:path w="4243070" h="1759585">
                  <a:moveTo>
                    <a:pt x="3625977" y="723900"/>
                  </a:moveTo>
                  <a:lnTo>
                    <a:pt x="3606927" y="723900"/>
                  </a:lnTo>
                  <a:lnTo>
                    <a:pt x="3606927" y="742950"/>
                  </a:lnTo>
                  <a:lnTo>
                    <a:pt x="3625977" y="742950"/>
                  </a:lnTo>
                  <a:lnTo>
                    <a:pt x="3625977" y="723900"/>
                  </a:lnTo>
                  <a:close/>
                </a:path>
                <a:path w="4243070" h="1759585">
                  <a:moveTo>
                    <a:pt x="3625977" y="685800"/>
                  </a:moveTo>
                  <a:lnTo>
                    <a:pt x="3606927" y="685800"/>
                  </a:lnTo>
                  <a:lnTo>
                    <a:pt x="3606927" y="704850"/>
                  </a:lnTo>
                  <a:lnTo>
                    <a:pt x="3625977" y="704850"/>
                  </a:lnTo>
                  <a:lnTo>
                    <a:pt x="3625977" y="685800"/>
                  </a:lnTo>
                  <a:close/>
                </a:path>
                <a:path w="4243070" h="1759585">
                  <a:moveTo>
                    <a:pt x="3625977" y="647700"/>
                  </a:moveTo>
                  <a:lnTo>
                    <a:pt x="3606927" y="647700"/>
                  </a:lnTo>
                  <a:lnTo>
                    <a:pt x="3606927" y="666750"/>
                  </a:lnTo>
                  <a:lnTo>
                    <a:pt x="3625977" y="666750"/>
                  </a:lnTo>
                  <a:lnTo>
                    <a:pt x="3625977" y="647700"/>
                  </a:lnTo>
                  <a:close/>
                </a:path>
                <a:path w="4243070" h="1759585">
                  <a:moveTo>
                    <a:pt x="3625977" y="609600"/>
                  </a:moveTo>
                  <a:lnTo>
                    <a:pt x="3606927" y="609600"/>
                  </a:lnTo>
                  <a:lnTo>
                    <a:pt x="3606927" y="628650"/>
                  </a:lnTo>
                  <a:lnTo>
                    <a:pt x="3625977" y="628650"/>
                  </a:lnTo>
                  <a:lnTo>
                    <a:pt x="3625977" y="609600"/>
                  </a:lnTo>
                  <a:close/>
                </a:path>
                <a:path w="4243070" h="1759585">
                  <a:moveTo>
                    <a:pt x="3625977" y="571500"/>
                  </a:moveTo>
                  <a:lnTo>
                    <a:pt x="3606927" y="571500"/>
                  </a:lnTo>
                  <a:lnTo>
                    <a:pt x="3606927" y="590550"/>
                  </a:lnTo>
                  <a:lnTo>
                    <a:pt x="3625977" y="590550"/>
                  </a:lnTo>
                  <a:lnTo>
                    <a:pt x="3625977" y="571500"/>
                  </a:lnTo>
                  <a:close/>
                </a:path>
                <a:path w="4243070" h="1759585">
                  <a:moveTo>
                    <a:pt x="3625977" y="533400"/>
                  </a:moveTo>
                  <a:lnTo>
                    <a:pt x="3606927" y="533400"/>
                  </a:lnTo>
                  <a:lnTo>
                    <a:pt x="3606927" y="552450"/>
                  </a:lnTo>
                  <a:lnTo>
                    <a:pt x="3625977" y="552450"/>
                  </a:lnTo>
                  <a:lnTo>
                    <a:pt x="3625977" y="533400"/>
                  </a:lnTo>
                  <a:close/>
                </a:path>
                <a:path w="4243070" h="1759585">
                  <a:moveTo>
                    <a:pt x="3625977" y="495300"/>
                  </a:moveTo>
                  <a:lnTo>
                    <a:pt x="3606927" y="495300"/>
                  </a:lnTo>
                  <a:lnTo>
                    <a:pt x="3606927" y="514350"/>
                  </a:lnTo>
                  <a:lnTo>
                    <a:pt x="3625977" y="514350"/>
                  </a:lnTo>
                  <a:lnTo>
                    <a:pt x="3625977" y="495300"/>
                  </a:lnTo>
                  <a:close/>
                </a:path>
                <a:path w="4243070" h="1759585">
                  <a:moveTo>
                    <a:pt x="3625977" y="457200"/>
                  </a:moveTo>
                  <a:lnTo>
                    <a:pt x="3606927" y="457200"/>
                  </a:lnTo>
                  <a:lnTo>
                    <a:pt x="3606927" y="476250"/>
                  </a:lnTo>
                  <a:lnTo>
                    <a:pt x="3625977" y="476250"/>
                  </a:lnTo>
                  <a:lnTo>
                    <a:pt x="3625977" y="457200"/>
                  </a:lnTo>
                  <a:close/>
                </a:path>
                <a:path w="4243070" h="1759585">
                  <a:moveTo>
                    <a:pt x="3625977" y="419100"/>
                  </a:moveTo>
                  <a:lnTo>
                    <a:pt x="3606927" y="419100"/>
                  </a:lnTo>
                  <a:lnTo>
                    <a:pt x="3606927" y="438150"/>
                  </a:lnTo>
                  <a:lnTo>
                    <a:pt x="3625977" y="438150"/>
                  </a:lnTo>
                  <a:lnTo>
                    <a:pt x="3625977" y="419100"/>
                  </a:lnTo>
                  <a:close/>
                </a:path>
                <a:path w="4243070" h="1759585">
                  <a:moveTo>
                    <a:pt x="3625977" y="381000"/>
                  </a:moveTo>
                  <a:lnTo>
                    <a:pt x="3606927" y="381000"/>
                  </a:lnTo>
                  <a:lnTo>
                    <a:pt x="3606927" y="400050"/>
                  </a:lnTo>
                  <a:lnTo>
                    <a:pt x="3625977" y="400050"/>
                  </a:lnTo>
                  <a:lnTo>
                    <a:pt x="3625977" y="381000"/>
                  </a:lnTo>
                  <a:close/>
                </a:path>
                <a:path w="4243070" h="1759585">
                  <a:moveTo>
                    <a:pt x="3625977" y="342900"/>
                  </a:moveTo>
                  <a:lnTo>
                    <a:pt x="3606927" y="342900"/>
                  </a:lnTo>
                  <a:lnTo>
                    <a:pt x="3606927" y="361950"/>
                  </a:lnTo>
                  <a:lnTo>
                    <a:pt x="3625977" y="361950"/>
                  </a:lnTo>
                  <a:lnTo>
                    <a:pt x="3625977" y="342900"/>
                  </a:lnTo>
                  <a:close/>
                </a:path>
                <a:path w="4243070" h="1759585">
                  <a:moveTo>
                    <a:pt x="3625977" y="304800"/>
                  </a:moveTo>
                  <a:lnTo>
                    <a:pt x="3606927" y="304800"/>
                  </a:lnTo>
                  <a:lnTo>
                    <a:pt x="3606927" y="323850"/>
                  </a:lnTo>
                  <a:lnTo>
                    <a:pt x="3625977" y="323850"/>
                  </a:lnTo>
                  <a:lnTo>
                    <a:pt x="3625977" y="304800"/>
                  </a:lnTo>
                  <a:close/>
                </a:path>
                <a:path w="4243070" h="1759585">
                  <a:moveTo>
                    <a:pt x="3625977" y="266700"/>
                  </a:moveTo>
                  <a:lnTo>
                    <a:pt x="3606927" y="266700"/>
                  </a:lnTo>
                  <a:lnTo>
                    <a:pt x="3606927" y="285750"/>
                  </a:lnTo>
                  <a:lnTo>
                    <a:pt x="3625977" y="285750"/>
                  </a:lnTo>
                  <a:lnTo>
                    <a:pt x="3625977" y="266700"/>
                  </a:lnTo>
                  <a:close/>
                </a:path>
                <a:path w="4243070" h="1759585">
                  <a:moveTo>
                    <a:pt x="3625977" y="228600"/>
                  </a:moveTo>
                  <a:lnTo>
                    <a:pt x="3606927" y="228600"/>
                  </a:lnTo>
                  <a:lnTo>
                    <a:pt x="3606927" y="247650"/>
                  </a:lnTo>
                  <a:lnTo>
                    <a:pt x="3625977" y="247650"/>
                  </a:lnTo>
                  <a:lnTo>
                    <a:pt x="3625977" y="228600"/>
                  </a:lnTo>
                  <a:close/>
                </a:path>
                <a:path w="4243070" h="1759585">
                  <a:moveTo>
                    <a:pt x="3625977" y="190500"/>
                  </a:moveTo>
                  <a:lnTo>
                    <a:pt x="3606927" y="190500"/>
                  </a:lnTo>
                  <a:lnTo>
                    <a:pt x="3606927" y="209550"/>
                  </a:lnTo>
                  <a:lnTo>
                    <a:pt x="3625977" y="209550"/>
                  </a:lnTo>
                  <a:lnTo>
                    <a:pt x="3625977" y="190500"/>
                  </a:lnTo>
                  <a:close/>
                </a:path>
                <a:path w="4243070" h="1759585">
                  <a:moveTo>
                    <a:pt x="3625977" y="152400"/>
                  </a:moveTo>
                  <a:lnTo>
                    <a:pt x="3606927" y="152400"/>
                  </a:lnTo>
                  <a:lnTo>
                    <a:pt x="3606927" y="171450"/>
                  </a:lnTo>
                  <a:lnTo>
                    <a:pt x="3625977" y="171450"/>
                  </a:lnTo>
                  <a:lnTo>
                    <a:pt x="3625977" y="152400"/>
                  </a:lnTo>
                  <a:close/>
                </a:path>
                <a:path w="4243070" h="1759585">
                  <a:moveTo>
                    <a:pt x="3625977" y="114300"/>
                  </a:moveTo>
                  <a:lnTo>
                    <a:pt x="3606927" y="114300"/>
                  </a:lnTo>
                  <a:lnTo>
                    <a:pt x="3606927" y="133350"/>
                  </a:lnTo>
                  <a:lnTo>
                    <a:pt x="3625977" y="133350"/>
                  </a:lnTo>
                  <a:lnTo>
                    <a:pt x="3625977" y="114300"/>
                  </a:lnTo>
                  <a:close/>
                </a:path>
                <a:path w="4243070" h="1759585">
                  <a:moveTo>
                    <a:pt x="3625977" y="76200"/>
                  </a:moveTo>
                  <a:lnTo>
                    <a:pt x="3616452" y="76200"/>
                  </a:lnTo>
                  <a:lnTo>
                    <a:pt x="3606927" y="76200"/>
                  </a:lnTo>
                  <a:lnTo>
                    <a:pt x="3606927" y="95250"/>
                  </a:lnTo>
                  <a:lnTo>
                    <a:pt x="3625977" y="95250"/>
                  </a:lnTo>
                  <a:lnTo>
                    <a:pt x="3625977" y="76200"/>
                  </a:lnTo>
                  <a:close/>
                </a:path>
                <a:path w="4243070" h="1759585">
                  <a:moveTo>
                    <a:pt x="3654552" y="38100"/>
                  </a:moveTo>
                  <a:lnTo>
                    <a:pt x="3651554" y="23253"/>
                  </a:lnTo>
                  <a:lnTo>
                    <a:pt x="3643401" y="11150"/>
                  </a:lnTo>
                  <a:lnTo>
                    <a:pt x="3631298" y="2997"/>
                  </a:lnTo>
                  <a:lnTo>
                    <a:pt x="3616452" y="0"/>
                  </a:lnTo>
                  <a:lnTo>
                    <a:pt x="3601593" y="2997"/>
                  </a:lnTo>
                  <a:lnTo>
                    <a:pt x="3589490" y="11150"/>
                  </a:lnTo>
                  <a:lnTo>
                    <a:pt x="3581336" y="23253"/>
                  </a:lnTo>
                  <a:lnTo>
                    <a:pt x="3578352" y="38100"/>
                  </a:lnTo>
                  <a:lnTo>
                    <a:pt x="3581336" y="52959"/>
                  </a:lnTo>
                  <a:lnTo>
                    <a:pt x="3589490" y="65062"/>
                  </a:lnTo>
                  <a:lnTo>
                    <a:pt x="3601593" y="73215"/>
                  </a:lnTo>
                  <a:lnTo>
                    <a:pt x="3616452" y="76200"/>
                  </a:lnTo>
                  <a:lnTo>
                    <a:pt x="3631298" y="73215"/>
                  </a:lnTo>
                  <a:lnTo>
                    <a:pt x="3643401" y="65062"/>
                  </a:lnTo>
                  <a:lnTo>
                    <a:pt x="3648722" y="57150"/>
                  </a:lnTo>
                  <a:lnTo>
                    <a:pt x="3651554" y="52959"/>
                  </a:lnTo>
                  <a:lnTo>
                    <a:pt x="3654552" y="38100"/>
                  </a:lnTo>
                  <a:close/>
                </a:path>
                <a:path w="4243070" h="1759585">
                  <a:moveTo>
                    <a:pt x="4214241" y="1752600"/>
                  </a:moveTo>
                  <a:lnTo>
                    <a:pt x="4195191" y="1752600"/>
                  </a:lnTo>
                  <a:lnTo>
                    <a:pt x="4195191" y="1759331"/>
                  </a:lnTo>
                  <a:lnTo>
                    <a:pt x="4214241" y="1759331"/>
                  </a:lnTo>
                  <a:lnTo>
                    <a:pt x="4214241" y="1752600"/>
                  </a:lnTo>
                  <a:close/>
                </a:path>
                <a:path w="4243070" h="1759585">
                  <a:moveTo>
                    <a:pt x="4214241" y="1714500"/>
                  </a:moveTo>
                  <a:lnTo>
                    <a:pt x="4195191" y="1714500"/>
                  </a:lnTo>
                  <a:lnTo>
                    <a:pt x="4195191" y="1733550"/>
                  </a:lnTo>
                  <a:lnTo>
                    <a:pt x="4214241" y="1733550"/>
                  </a:lnTo>
                  <a:lnTo>
                    <a:pt x="4214241" y="1714500"/>
                  </a:lnTo>
                  <a:close/>
                </a:path>
                <a:path w="4243070" h="1759585">
                  <a:moveTo>
                    <a:pt x="4214241" y="1676400"/>
                  </a:moveTo>
                  <a:lnTo>
                    <a:pt x="4195191" y="1676400"/>
                  </a:lnTo>
                  <a:lnTo>
                    <a:pt x="4195191" y="1695450"/>
                  </a:lnTo>
                  <a:lnTo>
                    <a:pt x="4214241" y="1695450"/>
                  </a:lnTo>
                  <a:lnTo>
                    <a:pt x="4214241" y="1676400"/>
                  </a:lnTo>
                  <a:close/>
                </a:path>
                <a:path w="4243070" h="1759585">
                  <a:moveTo>
                    <a:pt x="4214241" y="1638300"/>
                  </a:moveTo>
                  <a:lnTo>
                    <a:pt x="4195191" y="1638300"/>
                  </a:lnTo>
                  <a:lnTo>
                    <a:pt x="4195191" y="1657350"/>
                  </a:lnTo>
                  <a:lnTo>
                    <a:pt x="4214241" y="1657350"/>
                  </a:lnTo>
                  <a:lnTo>
                    <a:pt x="4214241" y="1638300"/>
                  </a:lnTo>
                  <a:close/>
                </a:path>
                <a:path w="4243070" h="1759585">
                  <a:moveTo>
                    <a:pt x="4214241" y="1600200"/>
                  </a:moveTo>
                  <a:lnTo>
                    <a:pt x="4195191" y="1600200"/>
                  </a:lnTo>
                  <a:lnTo>
                    <a:pt x="4195191" y="1619250"/>
                  </a:lnTo>
                  <a:lnTo>
                    <a:pt x="4214241" y="1619250"/>
                  </a:lnTo>
                  <a:lnTo>
                    <a:pt x="4214241" y="1600200"/>
                  </a:lnTo>
                  <a:close/>
                </a:path>
                <a:path w="4243070" h="1759585">
                  <a:moveTo>
                    <a:pt x="4214241" y="1562100"/>
                  </a:moveTo>
                  <a:lnTo>
                    <a:pt x="4195191" y="1562100"/>
                  </a:lnTo>
                  <a:lnTo>
                    <a:pt x="4195191" y="1581150"/>
                  </a:lnTo>
                  <a:lnTo>
                    <a:pt x="4214241" y="1581150"/>
                  </a:lnTo>
                  <a:lnTo>
                    <a:pt x="4214241" y="1562100"/>
                  </a:lnTo>
                  <a:close/>
                </a:path>
                <a:path w="4243070" h="1759585">
                  <a:moveTo>
                    <a:pt x="4214241" y="1524000"/>
                  </a:moveTo>
                  <a:lnTo>
                    <a:pt x="4195191" y="1524000"/>
                  </a:lnTo>
                  <a:lnTo>
                    <a:pt x="4195191" y="1543050"/>
                  </a:lnTo>
                  <a:lnTo>
                    <a:pt x="4214241" y="1543050"/>
                  </a:lnTo>
                  <a:lnTo>
                    <a:pt x="4214241" y="1524000"/>
                  </a:lnTo>
                  <a:close/>
                </a:path>
                <a:path w="4243070" h="1759585">
                  <a:moveTo>
                    <a:pt x="4214241" y="1485900"/>
                  </a:moveTo>
                  <a:lnTo>
                    <a:pt x="4195191" y="1485900"/>
                  </a:lnTo>
                  <a:lnTo>
                    <a:pt x="4195191" y="1504950"/>
                  </a:lnTo>
                  <a:lnTo>
                    <a:pt x="4214241" y="1504950"/>
                  </a:lnTo>
                  <a:lnTo>
                    <a:pt x="4214241" y="1485900"/>
                  </a:lnTo>
                  <a:close/>
                </a:path>
                <a:path w="4243070" h="1759585">
                  <a:moveTo>
                    <a:pt x="4214241" y="1447800"/>
                  </a:moveTo>
                  <a:lnTo>
                    <a:pt x="4195191" y="1447800"/>
                  </a:lnTo>
                  <a:lnTo>
                    <a:pt x="4195191" y="1466850"/>
                  </a:lnTo>
                  <a:lnTo>
                    <a:pt x="4214241" y="1466850"/>
                  </a:lnTo>
                  <a:lnTo>
                    <a:pt x="4214241" y="1447800"/>
                  </a:lnTo>
                  <a:close/>
                </a:path>
                <a:path w="4243070" h="1759585">
                  <a:moveTo>
                    <a:pt x="4214241" y="1409700"/>
                  </a:moveTo>
                  <a:lnTo>
                    <a:pt x="4195191" y="1409700"/>
                  </a:lnTo>
                  <a:lnTo>
                    <a:pt x="4195191" y="1428750"/>
                  </a:lnTo>
                  <a:lnTo>
                    <a:pt x="4214241" y="1428750"/>
                  </a:lnTo>
                  <a:lnTo>
                    <a:pt x="4214241" y="1409700"/>
                  </a:lnTo>
                  <a:close/>
                </a:path>
                <a:path w="4243070" h="1759585">
                  <a:moveTo>
                    <a:pt x="4214241" y="1371600"/>
                  </a:moveTo>
                  <a:lnTo>
                    <a:pt x="4195191" y="1371600"/>
                  </a:lnTo>
                  <a:lnTo>
                    <a:pt x="4195191" y="1390650"/>
                  </a:lnTo>
                  <a:lnTo>
                    <a:pt x="4214241" y="1390650"/>
                  </a:lnTo>
                  <a:lnTo>
                    <a:pt x="4214241" y="1371600"/>
                  </a:lnTo>
                  <a:close/>
                </a:path>
                <a:path w="4243070" h="1759585">
                  <a:moveTo>
                    <a:pt x="4214241" y="1333500"/>
                  </a:moveTo>
                  <a:lnTo>
                    <a:pt x="4195191" y="1333500"/>
                  </a:lnTo>
                  <a:lnTo>
                    <a:pt x="4195191" y="1352550"/>
                  </a:lnTo>
                  <a:lnTo>
                    <a:pt x="4214241" y="1352550"/>
                  </a:lnTo>
                  <a:lnTo>
                    <a:pt x="4214241" y="1333500"/>
                  </a:lnTo>
                  <a:close/>
                </a:path>
                <a:path w="4243070" h="1759585">
                  <a:moveTo>
                    <a:pt x="4214241" y="1295400"/>
                  </a:moveTo>
                  <a:lnTo>
                    <a:pt x="4195191" y="1295400"/>
                  </a:lnTo>
                  <a:lnTo>
                    <a:pt x="4195191" y="1314450"/>
                  </a:lnTo>
                  <a:lnTo>
                    <a:pt x="4214241" y="1314450"/>
                  </a:lnTo>
                  <a:lnTo>
                    <a:pt x="4214241" y="1295400"/>
                  </a:lnTo>
                  <a:close/>
                </a:path>
                <a:path w="4243070" h="1759585">
                  <a:moveTo>
                    <a:pt x="4214241" y="1257300"/>
                  </a:moveTo>
                  <a:lnTo>
                    <a:pt x="4195191" y="1257300"/>
                  </a:lnTo>
                  <a:lnTo>
                    <a:pt x="4195191" y="1276350"/>
                  </a:lnTo>
                  <a:lnTo>
                    <a:pt x="4214241" y="1276350"/>
                  </a:lnTo>
                  <a:lnTo>
                    <a:pt x="4214241" y="1257300"/>
                  </a:lnTo>
                  <a:close/>
                </a:path>
                <a:path w="4243070" h="1759585">
                  <a:moveTo>
                    <a:pt x="4214241" y="1219200"/>
                  </a:moveTo>
                  <a:lnTo>
                    <a:pt x="4195191" y="1219200"/>
                  </a:lnTo>
                  <a:lnTo>
                    <a:pt x="4195191" y="1238250"/>
                  </a:lnTo>
                  <a:lnTo>
                    <a:pt x="4214241" y="1238250"/>
                  </a:lnTo>
                  <a:lnTo>
                    <a:pt x="4214241" y="1219200"/>
                  </a:lnTo>
                  <a:close/>
                </a:path>
                <a:path w="4243070" h="1759585">
                  <a:moveTo>
                    <a:pt x="4214241" y="1181100"/>
                  </a:moveTo>
                  <a:lnTo>
                    <a:pt x="4195191" y="1181100"/>
                  </a:lnTo>
                  <a:lnTo>
                    <a:pt x="4195191" y="1200150"/>
                  </a:lnTo>
                  <a:lnTo>
                    <a:pt x="4214241" y="1200150"/>
                  </a:lnTo>
                  <a:lnTo>
                    <a:pt x="4214241" y="1181100"/>
                  </a:lnTo>
                  <a:close/>
                </a:path>
                <a:path w="4243070" h="1759585">
                  <a:moveTo>
                    <a:pt x="4214241" y="1143000"/>
                  </a:moveTo>
                  <a:lnTo>
                    <a:pt x="4195191" y="1143000"/>
                  </a:lnTo>
                  <a:lnTo>
                    <a:pt x="4195191" y="1162050"/>
                  </a:lnTo>
                  <a:lnTo>
                    <a:pt x="4214241" y="1162050"/>
                  </a:lnTo>
                  <a:lnTo>
                    <a:pt x="4214241" y="1143000"/>
                  </a:lnTo>
                  <a:close/>
                </a:path>
                <a:path w="4243070" h="1759585">
                  <a:moveTo>
                    <a:pt x="4214241" y="1104900"/>
                  </a:moveTo>
                  <a:lnTo>
                    <a:pt x="4195191" y="1104900"/>
                  </a:lnTo>
                  <a:lnTo>
                    <a:pt x="4195191" y="1123950"/>
                  </a:lnTo>
                  <a:lnTo>
                    <a:pt x="4214241" y="1123950"/>
                  </a:lnTo>
                  <a:lnTo>
                    <a:pt x="4214241" y="1104900"/>
                  </a:lnTo>
                  <a:close/>
                </a:path>
                <a:path w="4243070" h="1759585">
                  <a:moveTo>
                    <a:pt x="4214241" y="1066800"/>
                  </a:moveTo>
                  <a:lnTo>
                    <a:pt x="4195191" y="1066800"/>
                  </a:lnTo>
                  <a:lnTo>
                    <a:pt x="4195191" y="1085850"/>
                  </a:lnTo>
                  <a:lnTo>
                    <a:pt x="4214241" y="1085850"/>
                  </a:lnTo>
                  <a:lnTo>
                    <a:pt x="4214241" y="1066800"/>
                  </a:lnTo>
                  <a:close/>
                </a:path>
                <a:path w="4243070" h="1759585">
                  <a:moveTo>
                    <a:pt x="4214241" y="1028700"/>
                  </a:moveTo>
                  <a:lnTo>
                    <a:pt x="4195191" y="1028700"/>
                  </a:lnTo>
                  <a:lnTo>
                    <a:pt x="4195191" y="1047750"/>
                  </a:lnTo>
                  <a:lnTo>
                    <a:pt x="4214241" y="1047750"/>
                  </a:lnTo>
                  <a:lnTo>
                    <a:pt x="4214241" y="1028700"/>
                  </a:lnTo>
                  <a:close/>
                </a:path>
                <a:path w="4243070" h="1759585">
                  <a:moveTo>
                    <a:pt x="4214241" y="990600"/>
                  </a:moveTo>
                  <a:lnTo>
                    <a:pt x="4195191" y="990600"/>
                  </a:lnTo>
                  <a:lnTo>
                    <a:pt x="4195191" y="1009650"/>
                  </a:lnTo>
                  <a:lnTo>
                    <a:pt x="4214241" y="1009650"/>
                  </a:lnTo>
                  <a:lnTo>
                    <a:pt x="4214241" y="990600"/>
                  </a:lnTo>
                  <a:close/>
                </a:path>
                <a:path w="4243070" h="1759585">
                  <a:moveTo>
                    <a:pt x="4214241" y="952500"/>
                  </a:moveTo>
                  <a:lnTo>
                    <a:pt x="4195191" y="952500"/>
                  </a:lnTo>
                  <a:lnTo>
                    <a:pt x="4195191" y="971550"/>
                  </a:lnTo>
                  <a:lnTo>
                    <a:pt x="4214241" y="971550"/>
                  </a:lnTo>
                  <a:lnTo>
                    <a:pt x="4214241" y="952500"/>
                  </a:lnTo>
                  <a:close/>
                </a:path>
                <a:path w="4243070" h="1759585">
                  <a:moveTo>
                    <a:pt x="4214241" y="914400"/>
                  </a:moveTo>
                  <a:lnTo>
                    <a:pt x="4195191" y="914400"/>
                  </a:lnTo>
                  <a:lnTo>
                    <a:pt x="4195191" y="933450"/>
                  </a:lnTo>
                  <a:lnTo>
                    <a:pt x="4214241" y="933450"/>
                  </a:lnTo>
                  <a:lnTo>
                    <a:pt x="4214241" y="914400"/>
                  </a:lnTo>
                  <a:close/>
                </a:path>
                <a:path w="4243070" h="1759585">
                  <a:moveTo>
                    <a:pt x="4214241" y="876300"/>
                  </a:moveTo>
                  <a:lnTo>
                    <a:pt x="4195191" y="876300"/>
                  </a:lnTo>
                  <a:lnTo>
                    <a:pt x="4195191" y="895350"/>
                  </a:lnTo>
                  <a:lnTo>
                    <a:pt x="4214241" y="895350"/>
                  </a:lnTo>
                  <a:lnTo>
                    <a:pt x="4214241" y="876300"/>
                  </a:lnTo>
                  <a:close/>
                </a:path>
                <a:path w="4243070" h="1759585">
                  <a:moveTo>
                    <a:pt x="4214241" y="838200"/>
                  </a:moveTo>
                  <a:lnTo>
                    <a:pt x="4195191" y="838200"/>
                  </a:lnTo>
                  <a:lnTo>
                    <a:pt x="4195191" y="857250"/>
                  </a:lnTo>
                  <a:lnTo>
                    <a:pt x="4214241" y="857250"/>
                  </a:lnTo>
                  <a:lnTo>
                    <a:pt x="4214241" y="838200"/>
                  </a:lnTo>
                  <a:close/>
                </a:path>
                <a:path w="4243070" h="1759585">
                  <a:moveTo>
                    <a:pt x="4214241" y="800100"/>
                  </a:moveTo>
                  <a:lnTo>
                    <a:pt x="4195191" y="800100"/>
                  </a:lnTo>
                  <a:lnTo>
                    <a:pt x="4195191" y="819150"/>
                  </a:lnTo>
                  <a:lnTo>
                    <a:pt x="4214241" y="819150"/>
                  </a:lnTo>
                  <a:lnTo>
                    <a:pt x="4214241" y="800100"/>
                  </a:lnTo>
                  <a:close/>
                </a:path>
                <a:path w="4243070" h="1759585">
                  <a:moveTo>
                    <a:pt x="4214241" y="762000"/>
                  </a:moveTo>
                  <a:lnTo>
                    <a:pt x="4195191" y="762000"/>
                  </a:lnTo>
                  <a:lnTo>
                    <a:pt x="4195191" y="781050"/>
                  </a:lnTo>
                  <a:lnTo>
                    <a:pt x="4214241" y="781050"/>
                  </a:lnTo>
                  <a:lnTo>
                    <a:pt x="4214241" y="762000"/>
                  </a:lnTo>
                  <a:close/>
                </a:path>
                <a:path w="4243070" h="1759585">
                  <a:moveTo>
                    <a:pt x="4214241" y="723900"/>
                  </a:moveTo>
                  <a:lnTo>
                    <a:pt x="4195191" y="723900"/>
                  </a:lnTo>
                  <a:lnTo>
                    <a:pt x="4195191" y="742950"/>
                  </a:lnTo>
                  <a:lnTo>
                    <a:pt x="4214241" y="742950"/>
                  </a:lnTo>
                  <a:lnTo>
                    <a:pt x="4214241" y="723900"/>
                  </a:lnTo>
                  <a:close/>
                </a:path>
                <a:path w="4243070" h="1759585">
                  <a:moveTo>
                    <a:pt x="4214241" y="685800"/>
                  </a:moveTo>
                  <a:lnTo>
                    <a:pt x="4195191" y="685800"/>
                  </a:lnTo>
                  <a:lnTo>
                    <a:pt x="4195191" y="704850"/>
                  </a:lnTo>
                  <a:lnTo>
                    <a:pt x="4214241" y="704850"/>
                  </a:lnTo>
                  <a:lnTo>
                    <a:pt x="4214241" y="685800"/>
                  </a:lnTo>
                  <a:close/>
                </a:path>
                <a:path w="4243070" h="1759585">
                  <a:moveTo>
                    <a:pt x="4214241" y="647700"/>
                  </a:moveTo>
                  <a:lnTo>
                    <a:pt x="4195191" y="647700"/>
                  </a:lnTo>
                  <a:lnTo>
                    <a:pt x="4195191" y="666750"/>
                  </a:lnTo>
                  <a:lnTo>
                    <a:pt x="4214241" y="666750"/>
                  </a:lnTo>
                  <a:lnTo>
                    <a:pt x="4214241" y="647700"/>
                  </a:lnTo>
                  <a:close/>
                </a:path>
                <a:path w="4243070" h="1759585">
                  <a:moveTo>
                    <a:pt x="4214241" y="609600"/>
                  </a:moveTo>
                  <a:lnTo>
                    <a:pt x="4195191" y="609600"/>
                  </a:lnTo>
                  <a:lnTo>
                    <a:pt x="4195191" y="628650"/>
                  </a:lnTo>
                  <a:lnTo>
                    <a:pt x="4214241" y="628650"/>
                  </a:lnTo>
                  <a:lnTo>
                    <a:pt x="4214241" y="609600"/>
                  </a:lnTo>
                  <a:close/>
                </a:path>
                <a:path w="4243070" h="1759585">
                  <a:moveTo>
                    <a:pt x="4214241" y="571500"/>
                  </a:moveTo>
                  <a:lnTo>
                    <a:pt x="4195191" y="571500"/>
                  </a:lnTo>
                  <a:lnTo>
                    <a:pt x="4195191" y="590550"/>
                  </a:lnTo>
                  <a:lnTo>
                    <a:pt x="4214241" y="590550"/>
                  </a:lnTo>
                  <a:lnTo>
                    <a:pt x="4214241" y="571500"/>
                  </a:lnTo>
                  <a:close/>
                </a:path>
                <a:path w="4243070" h="1759585">
                  <a:moveTo>
                    <a:pt x="4214241" y="533400"/>
                  </a:moveTo>
                  <a:lnTo>
                    <a:pt x="4195191" y="533400"/>
                  </a:lnTo>
                  <a:lnTo>
                    <a:pt x="4195191" y="552450"/>
                  </a:lnTo>
                  <a:lnTo>
                    <a:pt x="4214241" y="552450"/>
                  </a:lnTo>
                  <a:lnTo>
                    <a:pt x="4214241" y="533400"/>
                  </a:lnTo>
                  <a:close/>
                </a:path>
                <a:path w="4243070" h="1759585">
                  <a:moveTo>
                    <a:pt x="4214241" y="495300"/>
                  </a:moveTo>
                  <a:lnTo>
                    <a:pt x="4195191" y="495300"/>
                  </a:lnTo>
                  <a:lnTo>
                    <a:pt x="4195191" y="514350"/>
                  </a:lnTo>
                  <a:lnTo>
                    <a:pt x="4214241" y="514350"/>
                  </a:lnTo>
                  <a:lnTo>
                    <a:pt x="4214241" y="495300"/>
                  </a:lnTo>
                  <a:close/>
                </a:path>
                <a:path w="4243070" h="1759585">
                  <a:moveTo>
                    <a:pt x="4214241" y="457200"/>
                  </a:moveTo>
                  <a:lnTo>
                    <a:pt x="4195191" y="457200"/>
                  </a:lnTo>
                  <a:lnTo>
                    <a:pt x="4195191" y="476250"/>
                  </a:lnTo>
                  <a:lnTo>
                    <a:pt x="4214241" y="476250"/>
                  </a:lnTo>
                  <a:lnTo>
                    <a:pt x="4214241" y="457200"/>
                  </a:lnTo>
                  <a:close/>
                </a:path>
                <a:path w="4243070" h="1759585">
                  <a:moveTo>
                    <a:pt x="4214241" y="419100"/>
                  </a:moveTo>
                  <a:lnTo>
                    <a:pt x="4195191" y="419100"/>
                  </a:lnTo>
                  <a:lnTo>
                    <a:pt x="4195191" y="438150"/>
                  </a:lnTo>
                  <a:lnTo>
                    <a:pt x="4214241" y="438150"/>
                  </a:lnTo>
                  <a:lnTo>
                    <a:pt x="4214241" y="419100"/>
                  </a:lnTo>
                  <a:close/>
                </a:path>
                <a:path w="4243070" h="1759585">
                  <a:moveTo>
                    <a:pt x="4214241" y="381000"/>
                  </a:moveTo>
                  <a:lnTo>
                    <a:pt x="4195191" y="381000"/>
                  </a:lnTo>
                  <a:lnTo>
                    <a:pt x="4195191" y="400050"/>
                  </a:lnTo>
                  <a:lnTo>
                    <a:pt x="4214241" y="400050"/>
                  </a:lnTo>
                  <a:lnTo>
                    <a:pt x="4214241" y="381000"/>
                  </a:lnTo>
                  <a:close/>
                </a:path>
                <a:path w="4243070" h="1759585">
                  <a:moveTo>
                    <a:pt x="4214241" y="342900"/>
                  </a:moveTo>
                  <a:lnTo>
                    <a:pt x="4195191" y="342900"/>
                  </a:lnTo>
                  <a:lnTo>
                    <a:pt x="4195191" y="361950"/>
                  </a:lnTo>
                  <a:lnTo>
                    <a:pt x="4214241" y="361950"/>
                  </a:lnTo>
                  <a:lnTo>
                    <a:pt x="4214241" y="342900"/>
                  </a:lnTo>
                  <a:close/>
                </a:path>
                <a:path w="4243070" h="1759585">
                  <a:moveTo>
                    <a:pt x="4214241" y="304800"/>
                  </a:moveTo>
                  <a:lnTo>
                    <a:pt x="4195191" y="304800"/>
                  </a:lnTo>
                  <a:lnTo>
                    <a:pt x="4195191" y="323850"/>
                  </a:lnTo>
                  <a:lnTo>
                    <a:pt x="4214241" y="323850"/>
                  </a:lnTo>
                  <a:lnTo>
                    <a:pt x="4214241" y="304800"/>
                  </a:lnTo>
                  <a:close/>
                </a:path>
                <a:path w="4243070" h="1759585">
                  <a:moveTo>
                    <a:pt x="4214241" y="266700"/>
                  </a:moveTo>
                  <a:lnTo>
                    <a:pt x="4195191" y="266700"/>
                  </a:lnTo>
                  <a:lnTo>
                    <a:pt x="4195191" y="285750"/>
                  </a:lnTo>
                  <a:lnTo>
                    <a:pt x="4214241" y="285750"/>
                  </a:lnTo>
                  <a:lnTo>
                    <a:pt x="4214241" y="266700"/>
                  </a:lnTo>
                  <a:close/>
                </a:path>
                <a:path w="4243070" h="1759585">
                  <a:moveTo>
                    <a:pt x="4214241" y="228600"/>
                  </a:moveTo>
                  <a:lnTo>
                    <a:pt x="4195191" y="228600"/>
                  </a:lnTo>
                  <a:lnTo>
                    <a:pt x="4195191" y="247650"/>
                  </a:lnTo>
                  <a:lnTo>
                    <a:pt x="4214241" y="247650"/>
                  </a:lnTo>
                  <a:lnTo>
                    <a:pt x="4214241" y="228600"/>
                  </a:lnTo>
                  <a:close/>
                </a:path>
                <a:path w="4243070" h="1759585">
                  <a:moveTo>
                    <a:pt x="4214241" y="190500"/>
                  </a:moveTo>
                  <a:lnTo>
                    <a:pt x="4195191" y="190500"/>
                  </a:lnTo>
                  <a:lnTo>
                    <a:pt x="4195191" y="209550"/>
                  </a:lnTo>
                  <a:lnTo>
                    <a:pt x="4214241" y="209550"/>
                  </a:lnTo>
                  <a:lnTo>
                    <a:pt x="4214241" y="190500"/>
                  </a:lnTo>
                  <a:close/>
                </a:path>
                <a:path w="4243070" h="1759585">
                  <a:moveTo>
                    <a:pt x="4214241" y="152400"/>
                  </a:moveTo>
                  <a:lnTo>
                    <a:pt x="4195191" y="152400"/>
                  </a:lnTo>
                  <a:lnTo>
                    <a:pt x="4195191" y="171450"/>
                  </a:lnTo>
                  <a:lnTo>
                    <a:pt x="4214241" y="171450"/>
                  </a:lnTo>
                  <a:lnTo>
                    <a:pt x="4214241" y="152400"/>
                  </a:lnTo>
                  <a:close/>
                </a:path>
                <a:path w="4243070" h="1759585">
                  <a:moveTo>
                    <a:pt x="4214241" y="114300"/>
                  </a:moveTo>
                  <a:lnTo>
                    <a:pt x="4195191" y="114300"/>
                  </a:lnTo>
                  <a:lnTo>
                    <a:pt x="4195191" y="133350"/>
                  </a:lnTo>
                  <a:lnTo>
                    <a:pt x="4214241" y="133350"/>
                  </a:lnTo>
                  <a:lnTo>
                    <a:pt x="4214241" y="114300"/>
                  </a:lnTo>
                  <a:close/>
                </a:path>
                <a:path w="4243070" h="1759585">
                  <a:moveTo>
                    <a:pt x="4214241" y="76200"/>
                  </a:moveTo>
                  <a:lnTo>
                    <a:pt x="4204716" y="76200"/>
                  </a:lnTo>
                  <a:lnTo>
                    <a:pt x="4195191" y="76200"/>
                  </a:lnTo>
                  <a:lnTo>
                    <a:pt x="4195191" y="95250"/>
                  </a:lnTo>
                  <a:lnTo>
                    <a:pt x="4214241" y="95250"/>
                  </a:lnTo>
                  <a:lnTo>
                    <a:pt x="4214241" y="76200"/>
                  </a:lnTo>
                  <a:close/>
                </a:path>
                <a:path w="4243070" h="1759585">
                  <a:moveTo>
                    <a:pt x="4242803" y="38100"/>
                  </a:moveTo>
                  <a:lnTo>
                    <a:pt x="4239819" y="23253"/>
                  </a:lnTo>
                  <a:lnTo>
                    <a:pt x="4231665" y="11150"/>
                  </a:lnTo>
                  <a:lnTo>
                    <a:pt x="4219562" y="2997"/>
                  </a:lnTo>
                  <a:lnTo>
                    <a:pt x="4204716" y="0"/>
                  </a:lnTo>
                  <a:lnTo>
                    <a:pt x="4189857" y="2997"/>
                  </a:lnTo>
                  <a:lnTo>
                    <a:pt x="4177754" y="11150"/>
                  </a:lnTo>
                  <a:lnTo>
                    <a:pt x="4169600" y="23253"/>
                  </a:lnTo>
                  <a:lnTo>
                    <a:pt x="4166616" y="38100"/>
                  </a:lnTo>
                  <a:lnTo>
                    <a:pt x="4169600" y="52959"/>
                  </a:lnTo>
                  <a:lnTo>
                    <a:pt x="4177754" y="65062"/>
                  </a:lnTo>
                  <a:lnTo>
                    <a:pt x="4189857" y="73215"/>
                  </a:lnTo>
                  <a:lnTo>
                    <a:pt x="4204716" y="76200"/>
                  </a:lnTo>
                  <a:lnTo>
                    <a:pt x="4219562" y="73215"/>
                  </a:lnTo>
                  <a:lnTo>
                    <a:pt x="4231665" y="65062"/>
                  </a:lnTo>
                  <a:lnTo>
                    <a:pt x="4236986" y="57150"/>
                  </a:lnTo>
                  <a:lnTo>
                    <a:pt x="4239819" y="52959"/>
                  </a:lnTo>
                  <a:lnTo>
                    <a:pt x="4242803" y="3810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79322" y="1587753"/>
              <a:ext cx="155956" cy="15595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38502" y="1587753"/>
              <a:ext cx="155956" cy="15595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26182" y="1587753"/>
              <a:ext cx="155956" cy="15595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90161" y="1587753"/>
              <a:ext cx="155955" cy="15595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87925" y="1587753"/>
              <a:ext cx="155956" cy="15595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18377" y="1587753"/>
              <a:ext cx="155956" cy="15595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02069" y="1587753"/>
              <a:ext cx="155955" cy="15595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68979" y="3160775"/>
              <a:ext cx="481584" cy="43129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997195" y="3160775"/>
              <a:ext cx="481584" cy="431291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825804" y="3748154"/>
            <a:ext cx="3871595" cy="762635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800" b="1" spc="-25" dirty="0">
                <a:latin typeface="Arial"/>
                <a:cs typeface="Arial"/>
              </a:rPr>
              <a:t>Что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мы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делаем</a:t>
            </a:r>
            <a:r>
              <a:rPr sz="1800" b="1" dirty="0">
                <a:latin typeface="Arial"/>
                <a:cs typeface="Arial"/>
              </a:rPr>
              <a:t> в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рамках проекта:</a:t>
            </a:r>
            <a:endParaRPr sz="1800">
              <a:latin typeface="Arial"/>
              <a:cs typeface="Arial"/>
            </a:endParaRPr>
          </a:p>
          <a:p>
            <a:pPr marL="1167130">
              <a:lnSpc>
                <a:spcPct val="100000"/>
              </a:lnSpc>
              <a:spcBef>
                <a:spcPts val="860"/>
              </a:spcBef>
            </a:pPr>
            <a:r>
              <a:rPr sz="1400" spc="-15" dirty="0">
                <a:latin typeface="Microsoft Sans Serif"/>
                <a:cs typeface="Microsoft Sans Serif"/>
              </a:rPr>
              <a:t>Снижаем время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протекания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980438" y="4484623"/>
            <a:ext cx="23152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процесса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минимум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 2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раза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1382077" y="5192077"/>
            <a:ext cx="343535" cy="296545"/>
            <a:chOff x="1382077" y="5192077"/>
            <a:chExt cx="343535" cy="296545"/>
          </a:xfrm>
        </p:grpSpPr>
        <p:pic>
          <p:nvPicPr>
            <p:cNvPr id="56" name="object 5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86839" y="5196840"/>
              <a:ext cx="333755" cy="286512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386839" y="5196840"/>
              <a:ext cx="334010" cy="287020"/>
            </a:xfrm>
            <a:custGeom>
              <a:avLst/>
              <a:gdLst/>
              <a:ahLst/>
              <a:cxnLst/>
              <a:rect l="l" t="t" r="r" b="b"/>
              <a:pathLst>
                <a:path w="334010" h="287020">
                  <a:moveTo>
                    <a:pt x="0" y="286512"/>
                  </a:moveTo>
                  <a:lnTo>
                    <a:pt x="19684" y="275209"/>
                  </a:lnTo>
                  <a:lnTo>
                    <a:pt x="29082" y="263906"/>
                  </a:lnTo>
                  <a:lnTo>
                    <a:pt x="41656" y="248031"/>
                  </a:lnTo>
                  <a:lnTo>
                    <a:pt x="62229" y="85979"/>
                  </a:lnTo>
                  <a:lnTo>
                    <a:pt x="67690" y="65659"/>
                  </a:lnTo>
                  <a:lnTo>
                    <a:pt x="81025" y="40005"/>
                  </a:lnTo>
                  <a:lnTo>
                    <a:pt x="102362" y="20320"/>
                  </a:lnTo>
                  <a:lnTo>
                    <a:pt x="129921" y="5968"/>
                  </a:lnTo>
                  <a:lnTo>
                    <a:pt x="162178" y="0"/>
                  </a:lnTo>
                  <a:lnTo>
                    <a:pt x="188975" y="3810"/>
                  </a:lnTo>
                  <a:lnTo>
                    <a:pt x="236093" y="25654"/>
                  </a:lnTo>
                  <a:lnTo>
                    <a:pt x="263652" y="66294"/>
                  </a:lnTo>
                  <a:lnTo>
                    <a:pt x="290448" y="242062"/>
                  </a:lnTo>
                  <a:lnTo>
                    <a:pt x="300735" y="261620"/>
                  </a:lnTo>
                  <a:lnTo>
                    <a:pt x="311658" y="271399"/>
                  </a:lnTo>
                  <a:lnTo>
                    <a:pt x="319532" y="278257"/>
                  </a:lnTo>
                  <a:lnTo>
                    <a:pt x="333755" y="28575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1954529" y="5019243"/>
            <a:ext cx="19310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20" dirty="0">
                <a:latin typeface="Microsoft Sans Serif"/>
                <a:cs typeface="Microsoft Sans Serif"/>
              </a:rPr>
              <a:t>Сокращаем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запасы</a:t>
            </a:r>
            <a:r>
              <a:rPr sz="1400" spc="36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не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latin typeface="Microsoft Sans Serif"/>
                <a:cs typeface="Microsoft Sans Serif"/>
              </a:rPr>
              <a:t>менее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чем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на 50%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319022" y="4415154"/>
            <a:ext cx="41020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В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ПП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0" name="object 6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370184" y="5905427"/>
            <a:ext cx="306160" cy="340021"/>
          </a:xfrm>
          <a:prstGeom prst="rect">
            <a:avLst/>
          </a:prstGeom>
        </p:spPr>
      </p:pic>
      <p:sp>
        <p:nvSpPr>
          <p:cNvPr id="61" name="object 61"/>
          <p:cNvSpPr txBox="1"/>
          <p:nvPr/>
        </p:nvSpPr>
        <p:spPr>
          <a:xfrm>
            <a:off x="1931035" y="5757468"/>
            <a:ext cx="245935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Microsoft Sans Serif"/>
                <a:cs typeface="Microsoft Sans Serif"/>
              </a:rPr>
              <a:t>Повышаем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35" dirty="0">
                <a:latin typeface="Microsoft Sans Serif"/>
                <a:cs typeface="Microsoft Sans Serif"/>
              </a:rPr>
              <a:t>загрузку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Microsoft Sans Serif"/>
                <a:cs typeface="Microsoft Sans Serif"/>
              </a:rPr>
              <a:t>персонала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 </a:t>
            </a:r>
            <a:r>
              <a:rPr sz="1400" spc="-15" dirty="0">
                <a:latin typeface="Microsoft Sans Serif"/>
                <a:cs typeface="Microsoft Sans Serif"/>
              </a:rPr>
              <a:t>среднем </a:t>
            </a:r>
            <a:r>
              <a:rPr sz="1400" dirty="0">
                <a:latin typeface="Microsoft Sans Serif"/>
                <a:cs typeface="Microsoft Sans Serif"/>
              </a:rPr>
              <a:t>до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85%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62" name="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570220" y="5204230"/>
            <a:ext cx="377951" cy="277770"/>
          </a:xfrm>
          <a:prstGeom prst="rect">
            <a:avLst/>
          </a:prstGeom>
        </p:spPr>
      </p:pic>
      <p:sp>
        <p:nvSpPr>
          <p:cNvPr id="63" name="object 63"/>
          <p:cNvSpPr txBox="1"/>
          <p:nvPr/>
        </p:nvSpPr>
        <p:spPr>
          <a:xfrm>
            <a:off x="6124194" y="5019243"/>
            <a:ext cx="24517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20" dirty="0">
                <a:latin typeface="Microsoft Sans Serif"/>
                <a:cs typeface="Microsoft Sans Serif"/>
              </a:rPr>
              <a:t>Снижаем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дистанцию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 </a:t>
            </a:r>
            <a:r>
              <a:rPr sz="1400" spc="-10" dirty="0">
                <a:latin typeface="Microsoft Sans Serif"/>
                <a:cs typeface="Microsoft Sans Serif"/>
              </a:rPr>
              <a:t>время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-15" dirty="0">
                <a:latin typeface="Microsoft Sans Serif"/>
                <a:cs typeface="Microsoft Sans Serif"/>
              </a:rPr>
              <a:t>транспортировки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на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30%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124194" y="4271264"/>
            <a:ext cx="18478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Повышаем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35" dirty="0">
                <a:latin typeface="Microsoft Sans Serif"/>
                <a:cs typeface="Microsoft Sans Serif"/>
              </a:rPr>
              <a:t>загрузку 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оборудования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до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85%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741605" y="4282249"/>
            <a:ext cx="3883025" cy="619125"/>
            <a:chOff x="741605" y="4282249"/>
            <a:chExt cx="3883025" cy="619125"/>
          </a:xfrm>
        </p:grpSpPr>
        <p:pic>
          <p:nvPicPr>
            <p:cNvPr id="66" name="object 6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1605" y="4358548"/>
              <a:ext cx="363638" cy="452094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085088" y="4287011"/>
              <a:ext cx="3534410" cy="609600"/>
            </a:xfrm>
            <a:custGeom>
              <a:avLst/>
              <a:gdLst/>
              <a:ahLst/>
              <a:cxnLst/>
              <a:rect l="l" t="t" r="r" b="b"/>
              <a:pathLst>
                <a:path w="3534410" h="609600">
                  <a:moveTo>
                    <a:pt x="0" y="304800"/>
                  </a:moveTo>
                  <a:lnTo>
                    <a:pt x="3989" y="255374"/>
                  </a:lnTo>
                  <a:lnTo>
                    <a:pt x="15538" y="208483"/>
                  </a:lnTo>
                  <a:lnTo>
                    <a:pt x="34020" y="164753"/>
                  </a:lnTo>
                  <a:lnTo>
                    <a:pt x="58808" y="124815"/>
                  </a:lnTo>
                  <a:lnTo>
                    <a:pt x="89273" y="89296"/>
                  </a:lnTo>
                  <a:lnTo>
                    <a:pt x="124788" y="58826"/>
                  </a:lnTo>
                  <a:lnTo>
                    <a:pt x="164725" y="34032"/>
                  </a:lnTo>
                  <a:lnTo>
                    <a:pt x="208458" y="15544"/>
                  </a:lnTo>
                  <a:lnTo>
                    <a:pt x="255359" y="3990"/>
                  </a:lnTo>
                  <a:lnTo>
                    <a:pt x="304800" y="0"/>
                  </a:lnTo>
                  <a:lnTo>
                    <a:pt x="3229356" y="0"/>
                  </a:lnTo>
                  <a:lnTo>
                    <a:pt x="3278812" y="3990"/>
                  </a:lnTo>
                  <a:lnTo>
                    <a:pt x="3325721" y="15544"/>
                  </a:lnTo>
                  <a:lnTo>
                    <a:pt x="3369458" y="34032"/>
                  </a:lnTo>
                  <a:lnTo>
                    <a:pt x="3409395" y="58826"/>
                  </a:lnTo>
                  <a:lnTo>
                    <a:pt x="3444906" y="89296"/>
                  </a:lnTo>
                  <a:lnTo>
                    <a:pt x="3475366" y="124815"/>
                  </a:lnTo>
                  <a:lnTo>
                    <a:pt x="3500147" y="164753"/>
                  </a:lnTo>
                  <a:lnTo>
                    <a:pt x="3518623" y="208483"/>
                  </a:lnTo>
                  <a:lnTo>
                    <a:pt x="3530168" y="255374"/>
                  </a:lnTo>
                  <a:lnTo>
                    <a:pt x="3534156" y="304800"/>
                  </a:lnTo>
                  <a:lnTo>
                    <a:pt x="3530165" y="354256"/>
                  </a:lnTo>
                  <a:lnTo>
                    <a:pt x="3518611" y="401165"/>
                  </a:lnTo>
                  <a:lnTo>
                    <a:pt x="3500123" y="444902"/>
                  </a:lnTo>
                  <a:lnTo>
                    <a:pt x="3475329" y="484839"/>
                  </a:lnTo>
                  <a:lnTo>
                    <a:pt x="3444859" y="520350"/>
                  </a:lnTo>
                  <a:lnTo>
                    <a:pt x="3409340" y="550810"/>
                  </a:lnTo>
                  <a:lnTo>
                    <a:pt x="3369402" y="575591"/>
                  </a:lnTo>
                  <a:lnTo>
                    <a:pt x="3325672" y="594067"/>
                  </a:lnTo>
                  <a:lnTo>
                    <a:pt x="3278781" y="605612"/>
                  </a:lnTo>
                  <a:lnTo>
                    <a:pt x="3229356" y="609600"/>
                  </a:lnTo>
                  <a:lnTo>
                    <a:pt x="304800" y="609600"/>
                  </a:lnTo>
                  <a:lnTo>
                    <a:pt x="255359" y="605609"/>
                  </a:lnTo>
                  <a:lnTo>
                    <a:pt x="208458" y="594055"/>
                  </a:lnTo>
                  <a:lnTo>
                    <a:pt x="164725" y="575567"/>
                  </a:lnTo>
                  <a:lnTo>
                    <a:pt x="124788" y="550773"/>
                  </a:lnTo>
                  <a:lnTo>
                    <a:pt x="89273" y="520303"/>
                  </a:lnTo>
                  <a:lnTo>
                    <a:pt x="58808" y="484784"/>
                  </a:lnTo>
                  <a:lnTo>
                    <a:pt x="34020" y="444846"/>
                  </a:lnTo>
                  <a:lnTo>
                    <a:pt x="15538" y="401116"/>
                  </a:lnTo>
                  <a:lnTo>
                    <a:pt x="3989" y="354225"/>
                  </a:lnTo>
                  <a:lnTo>
                    <a:pt x="0" y="304800"/>
                  </a:lnTo>
                  <a:close/>
                </a:path>
              </a:pathLst>
            </a:custGeom>
            <a:ln w="95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741605" y="5030533"/>
            <a:ext cx="3883025" cy="619125"/>
            <a:chOff x="741605" y="5030533"/>
            <a:chExt cx="3883025" cy="619125"/>
          </a:xfrm>
        </p:grpSpPr>
        <p:pic>
          <p:nvPicPr>
            <p:cNvPr id="69" name="object 6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1605" y="5106741"/>
              <a:ext cx="363638" cy="450799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085088" y="5035296"/>
              <a:ext cx="3534410" cy="609600"/>
            </a:xfrm>
            <a:custGeom>
              <a:avLst/>
              <a:gdLst/>
              <a:ahLst/>
              <a:cxnLst/>
              <a:rect l="l" t="t" r="r" b="b"/>
              <a:pathLst>
                <a:path w="3534410" h="609600">
                  <a:moveTo>
                    <a:pt x="0" y="304799"/>
                  </a:moveTo>
                  <a:lnTo>
                    <a:pt x="3989" y="255374"/>
                  </a:lnTo>
                  <a:lnTo>
                    <a:pt x="15538" y="208483"/>
                  </a:lnTo>
                  <a:lnTo>
                    <a:pt x="34020" y="164753"/>
                  </a:lnTo>
                  <a:lnTo>
                    <a:pt x="58808" y="124815"/>
                  </a:lnTo>
                  <a:lnTo>
                    <a:pt x="89273" y="89296"/>
                  </a:lnTo>
                  <a:lnTo>
                    <a:pt x="124788" y="58826"/>
                  </a:lnTo>
                  <a:lnTo>
                    <a:pt x="164725" y="34032"/>
                  </a:lnTo>
                  <a:lnTo>
                    <a:pt x="208458" y="15544"/>
                  </a:lnTo>
                  <a:lnTo>
                    <a:pt x="255359" y="3990"/>
                  </a:lnTo>
                  <a:lnTo>
                    <a:pt x="304800" y="0"/>
                  </a:lnTo>
                  <a:lnTo>
                    <a:pt x="3229356" y="0"/>
                  </a:lnTo>
                  <a:lnTo>
                    <a:pt x="3278812" y="3990"/>
                  </a:lnTo>
                  <a:lnTo>
                    <a:pt x="3325721" y="15544"/>
                  </a:lnTo>
                  <a:lnTo>
                    <a:pt x="3369458" y="34032"/>
                  </a:lnTo>
                  <a:lnTo>
                    <a:pt x="3409395" y="58826"/>
                  </a:lnTo>
                  <a:lnTo>
                    <a:pt x="3444906" y="89296"/>
                  </a:lnTo>
                  <a:lnTo>
                    <a:pt x="3475366" y="124815"/>
                  </a:lnTo>
                  <a:lnTo>
                    <a:pt x="3500147" y="164753"/>
                  </a:lnTo>
                  <a:lnTo>
                    <a:pt x="3518623" y="208483"/>
                  </a:lnTo>
                  <a:lnTo>
                    <a:pt x="3530168" y="255374"/>
                  </a:lnTo>
                  <a:lnTo>
                    <a:pt x="3534156" y="304799"/>
                  </a:lnTo>
                  <a:lnTo>
                    <a:pt x="3530165" y="354256"/>
                  </a:lnTo>
                  <a:lnTo>
                    <a:pt x="3518611" y="401165"/>
                  </a:lnTo>
                  <a:lnTo>
                    <a:pt x="3500123" y="444902"/>
                  </a:lnTo>
                  <a:lnTo>
                    <a:pt x="3475329" y="484839"/>
                  </a:lnTo>
                  <a:lnTo>
                    <a:pt x="3444859" y="520350"/>
                  </a:lnTo>
                  <a:lnTo>
                    <a:pt x="3409340" y="550810"/>
                  </a:lnTo>
                  <a:lnTo>
                    <a:pt x="3369402" y="575591"/>
                  </a:lnTo>
                  <a:lnTo>
                    <a:pt x="3325672" y="594067"/>
                  </a:lnTo>
                  <a:lnTo>
                    <a:pt x="3278781" y="605612"/>
                  </a:lnTo>
                  <a:lnTo>
                    <a:pt x="3229356" y="609599"/>
                  </a:lnTo>
                  <a:lnTo>
                    <a:pt x="304800" y="609599"/>
                  </a:lnTo>
                  <a:lnTo>
                    <a:pt x="255359" y="605609"/>
                  </a:lnTo>
                  <a:lnTo>
                    <a:pt x="208458" y="594055"/>
                  </a:lnTo>
                  <a:lnTo>
                    <a:pt x="164725" y="575567"/>
                  </a:lnTo>
                  <a:lnTo>
                    <a:pt x="124788" y="550773"/>
                  </a:lnTo>
                  <a:lnTo>
                    <a:pt x="89273" y="520303"/>
                  </a:lnTo>
                  <a:lnTo>
                    <a:pt x="58808" y="484784"/>
                  </a:lnTo>
                  <a:lnTo>
                    <a:pt x="34020" y="444846"/>
                  </a:lnTo>
                  <a:lnTo>
                    <a:pt x="15538" y="401116"/>
                  </a:lnTo>
                  <a:lnTo>
                    <a:pt x="3989" y="354225"/>
                  </a:lnTo>
                  <a:lnTo>
                    <a:pt x="0" y="304799"/>
                  </a:lnTo>
                  <a:close/>
                </a:path>
              </a:pathLst>
            </a:custGeom>
            <a:ln w="95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1" name="object 71"/>
          <p:cNvGrpSpPr/>
          <p:nvPr/>
        </p:nvGrpSpPr>
        <p:grpSpPr>
          <a:xfrm>
            <a:off x="741605" y="5768149"/>
            <a:ext cx="3883025" cy="621030"/>
            <a:chOff x="741605" y="5768149"/>
            <a:chExt cx="3883025" cy="621030"/>
          </a:xfrm>
        </p:grpSpPr>
        <p:pic>
          <p:nvPicPr>
            <p:cNvPr id="72" name="object 7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1605" y="5844448"/>
              <a:ext cx="363638" cy="452094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085088" y="5772911"/>
              <a:ext cx="3534410" cy="611505"/>
            </a:xfrm>
            <a:custGeom>
              <a:avLst/>
              <a:gdLst/>
              <a:ahLst/>
              <a:cxnLst/>
              <a:rect l="l" t="t" r="r" b="b"/>
              <a:pathLst>
                <a:path w="3534410" h="611504">
                  <a:moveTo>
                    <a:pt x="0" y="305561"/>
                  </a:moveTo>
                  <a:lnTo>
                    <a:pt x="3999" y="255998"/>
                  </a:lnTo>
                  <a:lnTo>
                    <a:pt x="15577" y="208980"/>
                  </a:lnTo>
                  <a:lnTo>
                    <a:pt x="34106" y="165138"/>
                  </a:lnTo>
                  <a:lnTo>
                    <a:pt x="58955" y="125100"/>
                  </a:lnTo>
                  <a:lnTo>
                    <a:pt x="89496" y="89496"/>
                  </a:lnTo>
                  <a:lnTo>
                    <a:pt x="125100" y="58955"/>
                  </a:lnTo>
                  <a:lnTo>
                    <a:pt x="165138" y="34106"/>
                  </a:lnTo>
                  <a:lnTo>
                    <a:pt x="208980" y="15577"/>
                  </a:lnTo>
                  <a:lnTo>
                    <a:pt x="255998" y="3999"/>
                  </a:lnTo>
                  <a:lnTo>
                    <a:pt x="305562" y="0"/>
                  </a:lnTo>
                  <a:lnTo>
                    <a:pt x="3228594" y="0"/>
                  </a:lnTo>
                  <a:lnTo>
                    <a:pt x="3278164" y="3999"/>
                  </a:lnTo>
                  <a:lnTo>
                    <a:pt x="3325185" y="15577"/>
                  </a:lnTo>
                  <a:lnTo>
                    <a:pt x="3369028" y="34106"/>
                  </a:lnTo>
                  <a:lnTo>
                    <a:pt x="3409066" y="58955"/>
                  </a:lnTo>
                  <a:lnTo>
                    <a:pt x="3444668" y="89496"/>
                  </a:lnTo>
                  <a:lnTo>
                    <a:pt x="3475207" y="125100"/>
                  </a:lnTo>
                  <a:lnTo>
                    <a:pt x="3500054" y="165138"/>
                  </a:lnTo>
                  <a:lnTo>
                    <a:pt x="3518580" y="208980"/>
                  </a:lnTo>
                  <a:lnTo>
                    <a:pt x="3530157" y="255998"/>
                  </a:lnTo>
                  <a:lnTo>
                    <a:pt x="3534156" y="305561"/>
                  </a:lnTo>
                  <a:lnTo>
                    <a:pt x="3530157" y="355125"/>
                  </a:lnTo>
                  <a:lnTo>
                    <a:pt x="3518580" y="402143"/>
                  </a:lnTo>
                  <a:lnTo>
                    <a:pt x="3500054" y="445985"/>
                  </a:lnTo>
                  <a:lnTo>
                    <a:pt x="3475207" y="486023"/>
                  </a:lnTo>
                  <a:lnTo>
                    <a:pt x="3444668" y="521627"/>
                  </a:lnTo>
                  <a:lnTo>
                    <a:pt x="3409066" y="552168"/>
                  </a:lnTo>
                  <a:lnTo>
                    <a:pt x="3369028" y="577017"/>
                  </a:lnTo>
                  <a:lnTo>
                    <a:pt x="3325185" y="595546"/>
                  </a:lnTo>
                  <a:lnTo>
                    <a:pt x="3278164" y="607124"/>
                  </a:lnTo>
                  <a:lnTo>
                    <a:pt x="3228594" y="611124"/>
                  </a:lnTo>
                  <a:lnTo>
                    <a:pt x="305562" y="611124"/>
                  </a:lnTo>
                  <a:lnTo>
                    <a:pt x="255998" y="607124"/>
                  </a:lnTo>
                  <a:lnTo>
                    <a:pt x="208980" y="595546"/>
                  </a:lnTo>
                  <a:lnTo>
                    <a:pt x="165138" y="577017"/>
                  </a:lnTo>
                  <a:lnTo>
                    <a:pt x="125100" y="552168"/>
                  </a:lnTo>
                  <a:lnTo>
                    <a:pt x="89496" y="521627"/>
                  </a:lnTo>
                  <a:lnTo>
                    <a:pt x="58955" y="486023"/>
                  </a:lnTo>
                  <a:lnTo>
                    <a:pt x="34106" y="445985"/>
                  </a:lnTo>
                  <a:lnTo>
                    <a:pt x="15577" y="402143"/>
                  </a:lnTo>
                  <a:lnTo>
                    <a:pt x="3999" y="355125"/>
                  </a:lnTo>
                  <a:lnTo>
                    <a:pt x="0" y="305561"/>
                  </a:lnTo>
                  <a:close/>
                </a:path>
              </a:pathLst>
            </a:custGeom>
            <a:ln w="95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object 74"/>
          <p:cNvGrpSpPr/>
          <p:nvPr/>
        </p:nvGrpSpPr>
        <p:grpSpPr>
          <a:xfrm>
            <a:off x="4960261" y="5768149"/>
            <a:ext cx="3884295" cy="621030"/>
            <a:chOff x="4960261" y="5768149"/>
            <a:chExt cx="3884295" cy="621030"/>
          </a:xfrm>
        </p:grpSpPr>
        <p:pic>
          <p:nvPicPr>
            <p:cNvPr id="75" name="object 7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60261" y="5844448"/>
              <a:ext cx="364923" cy="452094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5305044" y="5772911"/>
              <a:ext cx="3534410" cy="611505"/>
            </a:xfrm>
            <a:custGeom>
              <a:avLst/>
              <a:gdLst/>
              <a:ahLst/>
              <a:cxnLst/>
              <a:rect l="l" t="t" r="r" b="b"/>
              <a:pathLst>
                <a:path w="3534409" h="611504">
                  <a:moveTo>
                    <a:pt x="3228594" y="0"/>
                  </a:moveTo>
                  <a:lnTo>
                    <a:pt x="305561" y="0"/>
                  </a:lnTo>
                  <a:lnTo>
                    <a:pt x="255991" y="3999"/>
                  </a:lnTo>
                  <a:lnTo>
                    <a:pt x="208970" y="15577"/>
                  </a:lnTo>
                  <a:lnTo>
                    <a:pt x="165127" y="34106"/>
                  </a:lnTo>
                  <a:lnTo>
                    <a:pt x="125089" y="58955"/>
                  </a:lnTo>
                  <a:lnTo>
                    <a:pt x="89487" y="89496"/>
                  </a:lnTo>
                  <a:lnTo>
                    <a:pt x="58948" y="125100"/>
                  </a:lnTo>
                  <a:lnTo>
                    <a:pt x="34101" y="165138"/>
                  </a:lnTo>
                  <a:lnTo>
                    <a:pt x="15575" y="208980"/>
                  </a:lnTo>
                  <a:lnTo>
                    <a:pt x="3998" y="255998"/>
                  </a:lnTo>
                  <a:lnTo>
                    <a:pt x="0" y="305561"/>
                  </a:lnTo>
                  <a:lnTo>
                    <a:pt x="3998" y="355125"/>
                  </a:lnTo>
                  <a:lnTo>
                    <a:pt x="15575" y="402143"/>
                  </a:lnTo>
                  <a:lnTo>
                    <a:pt x="34101" y="445985"/>
                  </a:lnTo>
                  <a:lnTo>
                    <a:pt x="58948" y="486023"/>
                  </a:lnTo>
                  <a:lnTo>
                    <a:pt x="89487" y="521627"/>
                  </a:lnTo>
                  <a:lnTo>
                    <a:pt x="125089" y="552168"/>
                  </a:lnTo>
                  <a:lnTo>
                    <a:pt x="165127" y="577017"/>
                  </a:lnTo>
                  <a:lnTo>
                    <a:pt x="208970" y="595546"/>
                  </a:lnTo>
                  <a:lnTo>
                    <a:pt x="255991" y="607124"/>
                  </a:lnTo>
                  <a:lnTo>
                    <a:pt x="305561" y="611124"/>
                  </a:lnTo>
                  <a:lnTo>
                    <a:pt x="3228594" y="611124"/>
                  </a:lnTo>
                  <a:lnTo>
                    <a:pt x="3278164" y="607124"/>
                  </a:lnTo>
                  <a:lnTo>
                    <a:pt x="3325185" y="595546"/>
                  </a:lnTo>
                  <a:lnTo>
                    <a:pt x="3369028" y="577017"/>
                  </a:lnTo>
                  <a:lnTo>
                    <a:pt x="3409066" y="552168"/>
                  </a:lnTo>
                  <a:lnTo>
                    <a:pt x="3444668" y="521627"/>
                  </a:lnTo>
                  <a:lnTo>
                    <a:pt x="3475207" y="486023"/>
                  </a:lnTo>
                  <a:lnTo>
                    <a:pt x="3500054" y="445985"/>
                  </a:lnTo>
                  <a:lnTo>
                    <a:pt x="3518580" y="402143"/>
                  </a:lnTo>
                  <a:lnTo>
                    <a:pt x="3530157" y="355125"/>
                  </a:lnTo>
                  <a:lnTo>
                    <a:pt x="3534155" y="305561"/>
                  </a:lnTo>
                  <a:lnTo>
                    <a:pt x="3530157" y="255998"/>
                  </a:lnTo>
                  <a:lnTo>
                    <a:pt x="3518580" y="208980"/>
                  </a:lnTo>
                  <a:lnTo>
                    <a:pt x="3500054" y="165138"/>
                  </a:lnTo>
                  <a:lnTo>
                    <a:pt x="3475207" y="125100"/>
                  </a:lnTo>
                  <a:lnTo>
                    <a:pt x="3444668" y="89496"/>
                  </a:lnTo>
                  <a:lnTo>
                    <a:pt x="3409066" y="58955"/>
                  </a:lnTo>
                  <a:lnTo>
                    <a:pt x="3369028" y="34106"/>
                  </a:lnTo>
                  <a:lnTo>
                    <a:pt x="3325185" y="15577"/>
                  </a:lnTo>
                  <a:lnTo>
                    <a:pt x="3278164" y="3999"/>
                  </a:lnTo>
                  <a:lnTo>
                    <a:pt x="32285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305044" y="5772911"/>
              <a:ext cx="3534410" cy="611505"/>
            </a:xfrm>
            <a:custGeom>
              <a:avLst/>
              <a:gdLst/>
              <a:ahLst/>
              <a:cxnLst/>
              <a:rect l="l" t="t" r="r" b="b"/>
              <a:pathLst>
                <a:path w="3534409" h="611504">
                  <a:moveTo>
                    <a:pt x="0" y="305561"/>
                  </a:moveTo>
                  <a:lnTo>
                    <a:pt x="3998" y="255998"/>
                  </a:lnTo>
                  <a:lnTo>
                    <a:pt x="15575" y="208980"/>
                  </a:lnTo>
                  <a:lnTo>
                    <a:pt x="34101" y="165138"/>
                  </a:lnTo>
                  <a:lnTo>
                    <a:pt x="58948" y="125100"/>
                  </a:lnTo>
                  <a:lnTo>
                    <a:pt x="89487" y="89496"/>
                  </a:lnTo>
                  <a:lnTo>
                    <a:pt x="125089" y="58955"/>
                  </a:lnTo>
                  <a:lnTo>
                    <a:pt x="165127" y="34106"/>
                  </a:lnTo>
                  <a:lnTo>
                    <a:pt x="208970" y="15577"/>
                  </a:lnTo>
                  <a:lnTo>
                    <a:pt x="255991" y="3999"/>
                  </a:lnTo>
                  <a:lnTo>
                    <a:pt x="305561" y="0"/>
                  </a:lnTo>
                  <a:lnTo>
                    <a:pt x="3228594" y="0"/>
                  </a:lnTo>
                  <a:lnTo>
                    <a:pt x="3278164" y="3999"/>
                  </a:lnTo>
                  <a:lnTo>
                    <a:pt x="3325185" y="15577"/>
                  </a:lnTo>
                  <a:lnTo>
                    <a:pt x="3369028" y="34106"/>
                  </a:lnTo>
                  <a:lnTo>
                    <a:pt x="3409066" y="58955"/>
                  </a:lnTo>
                  <a:lnTo>
                    <a:pt x="3444668" y="89496"/>
                  </a:lnTo>
                  <a:lnTo>
                    <a:pt x="3475207" y="125100"/>
                  </a:lnTo>
                  <a:lnTo>
                    <a:pt x="3500054" y="165138"/>
                  </a:lnTo>
                  <a:lnTo>
                    <a:pt x="3518580" y="208980"/>
                  </a:lnTo>
                  <a:lnTo>
                    <a:pt x="3530157" y="255998"/>
                  </a:lnTo>
                  <a:lnTo>
                    <a:pt x="3534155" y="305561"/>
                  </a:lnTo>
                  <a:lnTo>
                    <a:pt x="3530157" y="355125"/>
                  </a:lnTo>
                  <a:lnTo>
                    <a:pt x="3518580" y="402143"/>
                  </a:lnTo>
                  <a:lnTo>
                    <a:pt x="3500054" y="445985"/>
                  </a:lnTo>
                  <a:lnTo>
                    <a:pt x="3475207" y="486023"/>
                  </a:lnTo>
                  <a:lnTo>
                    <a:pt x="3444668" y="521627"/>
                  </a:lnTo>
                  <a:lnTo>
                    <a:pt x="3409066" y="552168"/>
                  </a:lnTo>
                  <a:lnTo>
                    <a:pt x="3369028" y="577017"/>
                  </a:lnTo>
                  <a:lnTo>
                    <a:pt x="3325185" y="595546"/>
                  </a:lnTo>
                  <a:lnTo>
                    <a:pt x="3278164" y="607124"/>
                  </a:lnTo>
                  <a:lnTo>
                    <a:pt x="3228594" y="611124"/>
                  </a:lnTo>
                  <a:lnTo>
                    <a:pt x="305561" y="611124"/>
                  </a:lnTo>
                  <a:lnTo>
                    <a:pt x="255991" y="607124"/>
                  </a:lnTo>
                  <a:lnTo>
                    <a:pt x="208970" y="595546"/>
                  </a:lnTo>
                  <a:lnTo>
                    <a:pt x="165127" y="577017"/>
                  </a:lnTo>
                  <a:lnTo>
                    <a:pt x="125089" y="552168"/>
                  </a:lnTo>
                  <a:lnTo>
                    <a:pt x="89487" y="521627"/>
                  </a:lnTo>
                  <a:lnTo>
                    <a:pt x="58948" y="486023"/>
                  </a:lnTo>
                  <a:lnTo>
                    <a:pt x="34101" y="445985"/>
                  </a:lnTo>
                  <a:lnTo>
                    <a:pt x="15575" y="402143"/>
                  </a:lnTo>
                  <a:lnTo>
                    <a:pt x="3998" y="355125"/>
                  </a:lnTo>
                  <a:lnTo>
                    <a:pt x="0" y="305561"/>
                  </a:lnTo>
                  <a:close/>
                </a:path>
              </a:pathLst>
            </a:custGeom>
            <a:ln w="95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86984" y="5858255"/>
              <a:ext cx="307848" cy="440436"/>
            </a:xfrm>
            <a:prstGeom prst="rect">
              <a:avLst/>
            </a:prstGeom>
          </p:spPr>
        </p:pic>
      </p:grpSp>
      <p:sp>
        <p:nvSpPr>
          <p:cNvPr id="79" name="object 79"/>
          <p:cNvSpPr txBox="1"/>
          <p:nvPr/>
        </p:nvSpPr>
        <p:spPr>
          <a:xfrm>
            <a:off x="6118986" y="5757468"/>
            <a:ext cx="220408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latin typeface="Microsoft Sans Serif"/>
                <a:cs typeface="Microsoft Sans Serif"/>
              </a:rPr>
              <a:t>Уменьшаем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объем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партий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Microsoft Sans Serif"/>
                <a:cs typeface="Microsoft Sans Serif"/>
              </a:rPr>
              <a:t>не</a:t>
            </a:r>
            <a:r>
              <a:rPr sz="1400" spc="-10" dirty="0">
                <a:latin typeface="Microsoft Sans Serif"/>
                <a:cs typeface="Microsoft Sans Serif"/>
              </a:rPr>
              <a:t> менее </a:t>
            </a:r>
            <a:r>
              <a:rPr sz="1400" spc="-20" dirty="0">
                <a:latin typeface="Microsoft Sans Serif"/>
                <a:cs typeface="Microsoft Sans Serif"/>
              </a:rPr>
              <a:t>чем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4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раза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4960261" y="4978717"/>
            <a:ext cx="3884295" cy="723265"/>
            <a:chOff x="4960261" y="4978717"/>
            <a:chExt cx="3884295" cy="723265"/>
          </a:xfrm>
        </p:grpSpPr>
        <p:pic>
          <p:nvPicPr>
            <p:cNvPr id="81" name="object 8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60261" y="5106741"/>
              <a:ext cx="364923" cy="450799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5305044" y="4983479"/>
              <a:ext cx="3534410" cy="713740"/>
            </a:xfrm>
            <a:custGeom>
              <a:avLst/>
              <a:gdLst/>
              <a:ahLst/>
              <a:cxnLst/>
              <a:rect l="l" t="t" r="r" b="b"/>
              <a:pathLst>
                <a:path w="3534409" h="713739">
                  <a:moveTo>
                    <a:pt x="0" y="356616"/>
                  </a:moveTo>
                  <a:lnTo>
                    <a:pt x="3255" y="308220"/>
                  </a:lnTo>
                  <a:lnTo>
                    <a:pt x="12737" y="261805"/>
                  </a:lnTo>
                  <a:lnTo>
                    <a:pt x="28021" y="217795"/>
                  </a:lnTo>
                  <a:lnTo>
                    <a:pt x="48683" y="176614"/>
                  </a:lnTo>
                  <a:lnTo>
                    <a:pt x="74298" y="138688"/>
                  </a:lnTo>
                  <a:lnTo>
                    <a:pt x="104441" y="104441"/>
                  </a:lnTo>
                  <a:lnTo>
                    <a:pt x="138688" y="74298"/>
                  </a:lnTo>
                  <a:lnTo>
                    <a:pt x="176614" y="48683"/>
                  </a:lnTo>
                  <a:lnTo>
                    <a:pt x="217795" y="28021"/>
                  </a:lnTo>
                  <a:lnTo>
                    <a:pt x="261805" y="12737"/>
                  </a:lnTo>
                  <a:lnTo>
                    <a:pt x="308220" y="3255"/>
                  </a:lnTo>
                  <a:lnTo>
                    <a:pt x="356615" y="0"/>
                  </a:lnTo>
                  <a:lnTo>
                    <a:pt x="3177539" y="0"/>
                  </a:lnTo>
                  <a:lnTo>
                    <a:pt x="3225935" y="3255"/>
                  </a:lnTo>
                  <a:lnTo>
                    <a:pt x="3272350" y="12737"/>
                  </a:lnTo>
                  <a:lnTo>
                    <a:pt x="3316360" y="28021"/>
                  </a:lnTo>
                  <a:lnTo>
                    <a:pt x="3357541" y="48683"/>
                  </a:lnTo>
                  <a:lnTo>
                    <a:pt x="3395467" y="74298"/>
                  </a:lnTo>
                  <a:lnTo>
                    <a:pt x="3429714" y="104441"/>
                  </a:lnTo>
                  <a:lnTo>
                    <a:pt x="3459857" y="138688"/>
                  </a:lnTo>
                  <a:lnTo>
                    <a:pt x="3485472" y="176614"/>
                  </a:lnTo>
                  <a:lnTo>
                    <a:pt x="3506134" y="217795"/>
                  </a:lnTo>
                  <a:lnTo>
                    <a:pt x="3521418" y="261805"/>
                  </a:lnTo>
                  <a:lnTo>
                    <a:pt x="3530900" y="308220"/>
                  </a:lnTo>
                  <a:lnTo>
                    <a:pt x="3534155" y="356616"/>
                  </a:lnTo>
                  <a:lnTo>
                    <a:pt x="3530900" y="405011"/>
                  </a:lnTo>
                  <a:lnTo>
                    <a:pt x="3521418" y="451426"/>
                  </a:lnTo>
                  <a:lnTo>
                    <a:pt x="3506134" y="495436"/>
                  </a:lnTo>
                  <a:lnTo>
                    <a:pt x="3485472" y="536617"/>
                  </a:lnTo>
                  <a:lnTo>
                    <a:pt x="3459857" y="574543"/>
                  </a:lnTo>
                  <a:lnTo>
                    <a:pt x="3429714" y="608790"/>
                  </a:lnTo>
                  <a:lnTo>
                    <a:pt x="3395467" y="638933"/>
                  </a:lnTo>
                  <a:lnTo>
                    <a:pt x="3357541" y="664548"/>
                  </a:lnTo>
                  <a:lnTo>
                    <a:pt x="3316360" y="685210"/>
                  </a:lnTo>
                  <a:lnTo>
                    <a:pt x="3272350" y="700494"/>
                  </a:lnTo>
                  <a:lnTo>
                    <a:pt x="3225935" y="709976"/>
                  </a:lnTo>
                  <a:lnTo>
                    <a:pt x="3177539" y="713232"/>
                  </a:lnTo>
                  <a:lnTo>
                    <a:pt x="356615" y="713232"/>
                  </a:lnTo>
                  <a:lnTo>
                    <a:pt x="308220" y="709976"/>
                  </a:lnTo>
                  <a:lnTo>
                    <a:pt x="261805" y="700494"/>
                  </a:lnTo>
                  <a:lnTo>
                    <a:pt x="217795" y="685210"/>
                  </a:lnTo>
                  <a:lnTo>
                    <a:pt x="176614" y="664548"/>
                  </a:lnTo>
                  <a:lnTo>
                    <a:pt x="138688" y="638933"/>
                  </a:lnTo>
                  <a:lnTo>
                    <a:pt x="104441" y="608790"/>
                  </a:lnTo>
                  <a:lnTo>
                    <a:pt x="74298" y="574543"/>
                  </a:lnTo>
                  <a:lnTo>
                    <a:pt x="48683" y="536617"/>
                  </a:lnTo>
                  <a:lnTo>
                    <a:pt x="28021" y="495436"/>
                  </a:lnTo>
                  <a:lnTo>
                    <a:pt x="12737" y="451426"/>
                  </a:lnTo>
                  <a:lnTo>
                    <a:pt x="3255" y="405011"/>
                  </a:lnTo>
                  <a:lnTo>
                    <a:pt x="0" y="356616"/>
                  </a:lnTo>
                  <a:close/>
                </a:path>
              </a:pathLst>
            </a:custGeom>
            <a:ln w="95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3" name="object 83"/>
          <p:cNvGrpSpPr/>
          <p:nvPr/>
        </p:nvGrpSpPr>
        <p:grpSpPr>
          <a:xfrm>
            <a:off x="4960261" y="4282249"/>
            <a:ext cx="3884295" cy="619125"/>
            <a:chOff x="4960261" y="4282249"/>
            <a:chExt cx="3884295" cy="619125"/>
          </a:xfrm>
        </p:grpSpPr>
        <p:pic>
          <p:nvPicPr>
            <p:cNvPr id="84" name="object 8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60261" y="4358548"/>
              <a:ext cx="364923" cy="452094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5305044" y="4287011"/>
              <a:ext cx="3534410" cy="609600"/>
            </a:xfrm>
            <a:custGeom>
              <a:avLst/>
              <a:gdLst/>
              <a:ahLst/>
              <a:cxnLst/>
              <a:rect l="l" t="t" r="r" b="b"/>
              <a:pathLst>
                <a:path w="3534409" h="609600">
                  <a:moveTo>
                    <a:pt x="0" y="304800"/>
                  </a:moveTo>
                  <a:lnTo>
                    <a:pt x="3990" y="255374"/>
                  </a:lnTo>
                  <a:lnTo>
                    <a:pt x="15544" y="208483"/>
                  </a:lnTo>
                  <a:lnTo>
                    <a:pt x="34032" y="164753"/>
                  </a:lnTo>
                  <a:lnTo>
                    <a:pt x="58826" y="124815"/>
                  </a:lnTo>
                  <a:lnTo>
                    <a:pt x="89296" y="89296"/>
                  </a:lnTo>
                  <a:lnTo>
                    <a:pt x="124815" y="58826"/>
                  </a:lnTo>
                  <a:lnTo>
                    <a:pt x="164753" y="34032"/>
                  </a:lnTo>
                  <a:lnTo>
                    <a:pt x="208483" y="15544"/>
                  </a:lnTo>
                  <a:lnTo>
                    <a:pt x="255374" y="3990"/>
                  </a:lnTo>
                  <a:lnTo>
                    <a:pt x="304800" y="0"/>
                  </a:lnTo>
                  <a:lnTo>
                    <a:pt x="3229355" y="0"/>
                  </a:lnTo>
                  <a:lnTo>
                    <a:pt x="3278812" y="3990"/>
                  </a:lnTo>
                  <a:lnTo>
                    <a:pt x="3325721" y="15544"/>
                  </a:lnTo>
                  <a:lnTo>
                    <a:pt x="3369458" y="34032"/>
                  </a:lnTo>
                  <a:lnTo>
                    <a:pt x="3409395" y="58826"/>
                  </a:lnTo>
                  <a:lnTo>
                    <a:pt x="3444906" y="89296"/>
                  </a:lnTo>
                  <a:lnTo>
                    <a:pt x="3475366" y="124815"/>
                  </a:lnTo>
                  <a:lnTo>
                    <a:pt x="3500147" y="164753"/>
                  </a:lnTo>
                  <a:lnTo>
                    <a:pt x="3518623" y="208483"/>
                  </a:lnTo>
                  <a:lnTo>
                    <a:pt x="3530168" y="255374"/>
                  </a:lnTo>
                  <a:lnTo>
                    <a:pt x="3534155" y="304800"/>
                  </a:lnTo>
                  <a:lnTo>
                    <a:pt x="3530165" y="354256"/>
                  </a:lnTo>
                  <a:lnTo>
                    <a:pt x="3518611" y="401165"/>
                  </a:lnTo>
                  <a:lnTo>
                    <a:pt x="3500123" y="444902"/>
                  </a:lnTo>
                  <a:lnTo>
                    <a:pt x="3475329" y="484839"/>
                  </a:lnTo>
                  <a:lnTo>
                    <a:pt x="3444859" y="520350"/>
                  </a:lnTo>
                  <a:lnTo>
                    <a:pt x="3409340" y="550810"/>
                  </a:lnTo>
                  <a:lnTo>
                    <a:pt x="3369402" y="575591"/>
                  </a:lnTo>
                  <a:lnTo>
                    <a:pt x="3325672" y="594067"/>
                  </a:lnTo>
                  <a:lnTo>
                    <a:pt x="3278781" y="605612"/>
                  </a:lnTo>
                  <a:lnTo>
                    <a:pt x="3229355" y="609600"/>
                  </a:lnTo>
                  <a:lnTo>
                    <a:pt x="304800" y="609600"/>
                  </a:lnTo>
                  <a:lnTo>
                    <a:pt x="255374" y="605609"/>
                  </a:lnTo>
                  <a:lnTo>
                    <a:pt x="208483" y="594055"/>
                  </a:lnTo>
                  <a:lnTo>
                    <a:pt x="164753" y="575567"/>
                  </a:lnTo>
                  <a:lnTo>
                    <a:pt x="124815" y="550773"/>
                  </a:lnTo>
                  <a:lnTo>
                    <a:pt x="89296" y="520303"/>
                  </a:lnTo>
                  <a:lnTo>
                    <a:pt x="58826" y="484784"/>
                  </a:lnTo>
                  <a:lnTo>
                    <a:pt x="34032" y="444846"/>
                  </a:lnTo>
                  <a:lnTo>
                    <a:pt x="15544" y="401116"/>
                  </a:lnTo>
                  <a:lnTo>
                    <a:pt x="3990" y="354225"/>
                  </a:lnTo>
                  <a:lnTo>
                    <a:pt x="0" y="304800"/>
                  </a:lnTo>
                  <a:close/>
                </a:path>
              </a:pathLst>
            </a:custGeom>
            <a:ln w="95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64394" y="4449822"/>
              <a:ext cx="317995" cy="291577"/>
            </a:xfrm>
            <a:prstGeom prst="rect">
              <a:avLst/>
            </a:prstGeom>
          </p:spPr>
        </p:pic>
      </p:grpSp>
      <p:sp>
        <p:nvSpPr>
          <p:cNvPr id="88" name="object 8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sp>
        <p:nvSpPr>
          <p:cNvPr id="89" name="object 8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61" y="237008"/>
            <a:ext cx="2689818" cy="4768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9364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463540" y="6554723"/>
            <a:ext cx="1903730" cy="277495"/>
          </a:xfrm>
          <a:custGeom>
            <a:avLst/>
            <a:gdLst/>
            <a:ahLst/>
            <a:cxnLst/>
            <a:rect l="l" t="t" r="r" b="b"/>
            <a:pathLst>
              <a:path w="1903729" h="277495">
                <a:moveTo>
                  <a:pt x="1903475" y="0"/>
                </a:moveTo>
                <a:lnTo>
                  <a:pt x="0" y="0"/>
                </a:lnTo>
                <a:lnTo>
                  <a:pt x="0" y="277367"/>
                </a:lnTo>
                <a:lnTo>
                  <a:pt x="1903475" y="277367"/>
                </a:lnTo>
                <a:lnTo>
                  <a:pt x="19034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1939" y="302513"/>
            <a:ext cx="32150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0" dirty="0"/>
              <a:t>Ч</a:t>
            </a:r>
            <a:r>
              <a:rPr spc="-155" dirty="0"/>
              <a:t>т</a:t>
            </a:r>
            <a:r>
              <a:rPr dirty="0"/>
              <a:t>о</a:t>
            </a:r>
            <a:r>
              <a:rPr spc="-220" dirty="0"/>
              <a:t> </a:t>
            </a:r>
            <a:r>
              <a:rPr spc="-160" dirty="0"/>
              <a:t>п</a:t>
            </a:r>
            <a:r>
              <a:rPr spc="-120" dirty="0"/>
              <a:t>рое</a:t>
            </a:r>
            <a:r>
              <a:rPr spc="-225" dirty="0"/>
              <a:t>к</a:t>
            </a:r>
            <a:r>
              <a:rPr dirty="0"/>
              <a:t>т</a:t>
            </a:r>
            <a:r>
              <a:rPr spc="-225" dirty="0"/>
              <a:t> </a:t>
            </a:r>
            <a:r>
              <a:rPr spc="-130" dirty="0"/>
              <a:t>д</a:t>
            </a:r>
            <a:r>
              <a:rPr spc="-120" dirty="0"/>
              <a:t>а</a:t>
            </a:r>
            <a:r>
              <a:rPr spc="-114" dirty="0"/>
              <a:t>с</a:t>
            </a:r>
            <a:r>
              <a:rPr dirty="0"/>
              <a:t>т</a:t>
            </a:r>
            <a:r>
              <a:rPr spc="-250" dirty="0"/>
              <a:t> </a:t>
            </a:r>
            <a:r>
              <a:rPr spc="-95" dirty="0"/>
              <a:t>с</a:t>
            </a:r>
            <a:r>
              <a:rPr spc="-170" dirty="0"/>
              <a:t>о</a:t>
            </a:r>
            <a:r>
              <a:rPr spc="-130" dirty="0"/>
              <a:t>т</a:t>
            </a:r>
            <a:r>
              <a:rPr spc="-145" dirty="0"/>
              <a:t>р</a:t>
            </a:r>
            <a:r>
              <a:rPr spc="-200" dirty="0"/>
              <a:t>у</a:t>
            </a:r>
            <a:r>
              <a:rPr spc="-130" dirty="0"/>
              <a:t>д</a:t>
            </a:r>
            <a:r>
              <a:rPr spc="-135" dirty="0"/>
              <a:t>н</a:t>
            </a:r>
            <a:r>
              <a:rPr spc="-125" dirty="0"/>
              <a:t>и</a:t>
            </a:r>
            <a:r>
              <a:rPr spc="-200" dirty="0"/>
              <a:t>к</a:t>
            </a:r>
            <a:r>
              <a:rPr spc="-120" dirty="0"/>
              <a:t>а</a:t>
            </a:r>
            <a:r>
              <a:rPr spc="-170" dirty="0"/>
              <a:t>м</a:t>
            </a:r>
            <a:r>
              <a:rPr dirty="0"/>
              <a:t>?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10400" y="3390137"/>
            <a:ext cx="1416427" cy="17602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63696" y="1348739"/>
            <a:ext cx="1778507" cy="177850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5902" y="3477767"/>
            <a:ext cx="1300162" cy="158496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19429" y="5226177"/>
            <a:ext cx="145986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3810" algn="ctr">
              <a:lnSpc>
                <a:spcPct val="100000"/>
              </a:lnSpc>
              <a:spcBef>
                <a:spcPts val="95"/>
              </a:spcBef>
            </a:pPr>
            <a:r>
              <a:rPr sz="1600" spc="-145" dirty="0">
                <a:latin typeface="Bahnschrift"/>
                <a:cs typeface="Bahnschrift"/>
              </a:rPr>
              <a:t>Сд</a:t>
            </a:r>
            <a:r>
              <a:rPr sz="1600" spc="-135" dirty="0">
                <a:latin typeface="Bahnschrift"/>
                <a:cs typeface="Bahnschrift"/>
              </a:rPr>
              <a:t>ела</a:t>
            </a:r>
            <a:r>
              <a:rPr sz="1600" spc="-125" dirty="0">
                <a:latin typeface="Bahnschrift"/>
                <a:cs typeface="Bahnschrift"/>
              </a:rPr>
              <a:t>е</a:t>
            </a:r>
            <a:r>
              <a:rPr sz="1600" spc="-204" dirty="0">
                <a:latin typeface="Bahnschrift"/>
                <a:cs typeface="Bahnschrift"/>
              </a:rPr>
              <a:t>т</a:t>
            </a:r>
            <a:r>
              <a:rPr sz="1600" spc="60" dirty="0">
                <a:latin typeface="Bahnschrift"/>
                <a:cs typeface="Bahnschrift"/>
              </a:rPr>
              <a:t> </a:t>
            </a:r>
            <a:r>
              <a:rPr sz="1600" spc="-140" dirty="0">
                <a:latin typeface="Bahnschrift"/>
                <a:cs typeface="Bahnschrift"/>
              </a:rPr>
              <a:t>р</a:t>
            </a:r>
            <a:r>
              <a:rPr sz="1600" spc="-130" dirty="0">
                <a:latin typeface="Bahnschrift"/>
                <a:cs typeface="Bahnschrift"/>
              </a:rPr>
              <a:t>а</a:t>
            </a:r>
            <a:r>
              <a:rPr sz="1600" spc="-160" dirty="0">
                <a:latin typeface="Bahnschrift"/>
                <a:cs typeface="Bahnschrift"/>
              </a:rPr>
              <a:t>б</a:t>
            </a:r>
            <a:r>
              <a:rPr sz="1600" spc="-190" dirty="0">
                <a:latin typeface="Bahnschrift"/>
                <a:cs typeface="Bahnschrift"/>
              </a:rPr>
              <a:t>о</a:t>
            </a:r>
            <a:r>
              <a:rPr sz="1600" spc="-170" dirty="0">
                <a:latin typeface="Bahnschrift"/>
                <a:cs typeface="Bahnschrift"/>
              </a:rPr>
              <a:t>т</a:t>
            </a:r>
            <a:r>
              <a:rPr sz="1600" spc="-70" dirty="0">
                <a:latin typeface="Bahnschrift"/>
                <a:cs typeface="Bahnschrift"/>
              </a:rPr>
              <a:t>у  </a:t>
            </a:r>
            <a:r>
              <a:rPr sz="1600" spc="-160" dirty="0">
                <a:latin typeface="Bahnschrift"/>
                <a:cs typeface="Bahnschrift"/>
              </a:rPr>
              <a:t>б</a:t>
            </a:r>
            <a:r>
              <a:rPr sz="1600" spc="-145" dirty="0">
                <a:latin typeface="Bahnschrift"/>
                <a:cs typeface="Bahnschrift"/>
              </a:rPr>
              <a:t>о</a:t>
            </a:r>
            <a:r>
              <a:rPr sz="1600" spc="-140" dirty="0">
                <a:latin typeface="Bahnschrift"/>
                <a:cs typeface="Bahnschrift"/>
              </a:rPr>
              <a:t>л</a:t>
            </a:r>
            <a:r>
              <a:rPr sz="1600" spc="-135" dirty="0">
                <a:latin typeface="Bahnschrift"/>
                <a:cs typeface="Bahnschrift"/>
              </a:rPr>
              <a:t>е</a:t>
            </a:r>
            <a:r>
              <a:rPr sz="1600" spc="-130" dirty="0">
                <a:latin typeface="Bahnschrift"/>
                <a:cs typeface="Bahnschrift"/>
              </a:rPr>
              <a:t>е</a:t>
            </a:r>
            <a:r>
              <a:rPr sz="1600" spc="65" dirty="0">
                <a:latin typeface="Bahnschrift"/>
                <a:cs typeface="Bahnschrift"/>
              </a:rPr>
              <a:t> </a:t>
            </a:r>
            <a:r>
              <a:rPr sz="1600" spc="-175" dirty="0">
                <a:latin typeface="Bahnschrift"/>
                <a:cs typeface="Bahnschrift"/>
              </a:rPr>
              <a:t>пр</a:t>
            </a:r>
            <a:r>
              <a:rPr sz="1600" spc="-160" dirty="0">
                <a:latin typeface="Bahnschrift"/>
                <a:cs typeface="Bahnschrift"/>
              </a:rPr>
              <a:t>о</a:t>
            </a:r>
            <a:r>
              <a:rPr sz="1600" spc="-145" dirty="0">
                <a:latin typeface="Bahnschrift"/>
                <a:cs typeface="Bahnschrift"/>
              </a:rPr>
              <a:t>с</a:t>
            </a:r>
            <a:r>
              <a:rPr sz="1600" spc="-175" dirty="0">
                <a:latin typeface="Bahnschrift"/>
                <a:cs typeface="Bahnschrift"/>
              </a:rPr>
              <a:t>т</a:t>
            </a:r>
            <a:r>
              <a:rPr sz="1600" spc="-185" dirty="0">
                <a:latin typeface="Bahnschrift"/>
                <a:cs typeface="Bahnschrift"/>
              </a:rPr>
              <a:t>о</a:t>
            </a:r>
            <a:r>
              <a:rPr sz="1600" spc="-190" dirty="0">
                <a:latin typeface="Bahnschrift"/>
                <a:cs typeface="Bahnschrift"/>
              </a:rPr>
              <a:t>й</a:t>
            </a:r>
            <a:r>
              <a:rPr sz="1600" spc="75" dirty="0">
                <a:latin typeface="Bahnschrift"/>
                <a:cs typeface="Bahnschrift"/>
              </a:rPr>
              <a:t> </a:t>
            </a:r>
            <a:r>
              <a:rPr sz="1600" spc="-100" dirty="0">
                <a:latin typeface="Bahnschrift"/>
                <a:cs typeface="Bahnschrift"/>
              </a:rPr>
              <a:t>и  </a:t>
            </a:r>
            <a:r>
              <a:rPr sz="1600" spc="-150" dirty="0">
                <a:latin typeface="Bahnschrift"/>
                <a:cs typeface="Bahnschrift"/>
              </a:rPr>
              <a:t>эффективной, </a:t>
            </a:r>
            <a:r>
              <a:rPr sz="1600" spc="-145" dirty="0">
                <a:latin typeface="Bahnschrift"/>
                <a:cs typeface="Bahnschrift"/>
              </a:rPr>
              <a:t> со</a:t>
            </a:r>
            <a:r>
              <a:rPr sz="1600" spc="-200" dirty="0">
                <a:latin typeface="Bahnschrift"/>
                <a:cs typeface="Bahnschrift"/>
              </a:rPr>
              <a:t>к</a:t>
            </a:r>
            <a:r>
              <a:rPr sz="1600" spc="-204" dirty="0">
                <a:latin typeface="Bahnschrift"/>
                <a:cs typeface="Bahnschrift"/>
              </a:rPr>
              <a:t>р</a:t>
            </a:r>
            <a:r>
              <a:rPr sz="1600" spc="-190" dirty="0">
                <a:latin typeface="Bahnschrift"/>
                <a:cs typeface="Bahnschrift"/>
              </a:rPr>
              <a:t>ати</a:t>
            </a:r>
            <a:r>
              <a:rPr sz="1600" spc="-170" dirty="0">
                <a:latin typeface="Bahnschrift"/>
                <a:cs typeface="Bahnschrift"/>
              </a:rPr>
              <a:t>т</a:t>
            </a:r>
            <a:r>
              <a:rPr sz="1600" spc="75" dirty="0">
                <a:latin typeface="Bahnschrift"/>
                <a:cs typeface="Bahnschrift"/>
              </a:rPr>
              <a:t> </a:t>
            </a:r>
            <a:r>
              <a:rPr sz="1600" spc="-150" dirty="0">
                <a:latin typeface="Bahnschrift"/>
                <a:cs typeface="Bahnschrift"/>
              </a:rPr>
              <a:t>вре</a:t>
            </a:r>
            <a:r>
              <a:rPr sz="1600" spc="-135" dirty="0">
                <a:latin typeface="Bahnschrift"/>
                <a:cs typeface="Bahnschrift"/>
              </a:rPr>
              <a:t>мя</a:t>
            </a:r>
            <a:r>
              <a:rPr sz="1600" spc="80" dirty="0">
                <a:latin typeface="Bahnschrift"/>
                <a:cs typeface="Bahnschrift"/>
              </a:rPr>
              <a:t> </a:t>
            </a:r>
            <a:r>
              <a:rPr sz="1600" spc="-105" dirty="0">
                <a:latin typeface="Bahnschrift"/>
                <a:cs typeface="Bahnschrift"/>
              </a:rPr>
              <a:t>на  </a:t>
            </a:r>
            <a:r>
              <a:rPr sz="1600" spc="-190" dirty="0">
                <a:latin typeface="Bahnschrift"/>
                <a:cs typeface="Bahnschrift"/>
              </a:rPr>
              <a:t>о</a:t>
            </a:r>
            <a:r>
              <a:rPr sz="1600" spc="-204" dirty="0">
                <a:latin typeface="Bahnschrift"/>
                <a:cs typeface="Bahnschrift"/>
              </a:rPr>
              <a:t>д</a:t>
            </a:r>
            <a:r>
              <a:rPr sz="1600" spc="-160" dirty="0">
                <a:latin typeface="Bahnschrift"/>
                <a:cs typeface="Bahnschrift"/>
              </a:rPr>
              <a:t>ну</a:t>
            </a:r>
            <a:r>
              <a:rPr sz="1600" spc="90" dirty="0">
                <a:latin typeface="Bahnschrift"/>
                <a:cs typeface="Bahnschrift"/>
              </a:rPr>
              <a:t> </a:t>
            </a:r>
            <a:r>
              <a:rPr sz="1600" spc="-170" dirty="0">
                <a:latin typeface="Bahnschrift"/>
                <a:cs typeface="Bahnschrift"/>
              </a:rPr>
              <a:t>оп</a:t>
            </a:r>
            <a:r>
              <a:rPr sz="1600" spc="-160" dirty="0">
                <a:latin typeface="Bahnschrift"/>
                <a:cs typeface="Bahnschrift"/>
              </a:rPr>
              <a:t>е</a:t>
            </a:r>
            <a:r>
              <a:rPr sz="1600" spc="-140" dirty="0">
                <a:latin typeface="Bahnschrift"/>
                <a:cs typeface="Bahnschrift"/>
              </a:rPr>
              <a:t>р</a:t>
            </a:r>
            <a:r>
              <a:rPr sz="1600" spc="-130" dirty="0">
                <a:latin typeface="Bahnschrift"/>
                <a:cs typeface="Bahnschrift"/>
              </a:rPr>
              <a:t>а</a:t>
            </a:r>
            <a:r>
              <a:rPr sz="1600" spc="-245" dirty="0">
                <a:latin typeface="Bahnschrift"/>
                <a:cs typeface="Bahnschrift"/>
              </a:rPr>
              <a:t>ц</a:t>
            </a:r>
            <a:r>
              <a:rPr sz="1600" spc="-229" dirty="0">
                <a:latin typeface="Bahnschrift"/>
                <a:cs typeface="Bahnschrift"/>
              </a:rPr>
              <a:t>ию</a:t>
            </a:r>
            <a:endParaRPr sz="1600">
              <a:latin typeface="Bahnschrift"/>
              <a:cs typeface="Bahnschrif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24046" y="3291967"/>
            <a:ext cx="14363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  <a:spcBef>
                <a:spcPts val="95"/>
              </a:spcBef>
            </a:pPr>
            <a:r>
              <a:rPr sz="1600" spc="-160" dirty="0">
                <a:latin typeface="Bahnschrift"/>
                <a:cs typeface="Bahnschrift"/>
              </a:rPr>
              <a:t>П</a:t>
            </a:r>
            <a:r>
              <a:rPr sz="1600" spc="-125" dirty="0">
                <a:latin typeface="Bahnschrift"/>
                <a:cs typeface="Bahnschrift"/>
              </a:rPr>
              <a:t>о</a:t>
            </a:r>
            <a:r>
              <a:rPr sz="1600" spc="-165" dirty="0">
                <a:latin typeface="Bahnschrift"/>
                <a:cs typeface="Bahnschrift"/>
              </a:rPr>
              <a:t>выси</a:t>
            </a:r>
            <a:r>
              <a:rPr sz="1600" spc="-204" dirty="0">
                <a:latin typeface="Bahnschrift"/>
                <a:cs typeface="Bahnschrift"/>
              </a:rPr>
              <a:t>т</a:t>
            </a:r>
            <a:r>
              <a:rPr sz="1600" spc="95" dirty="0">
                <a:latin typeface="Bahnschrift"/>
                <a:cs typeface="Bahnschrift"/>
              </a:rPr>
              <a:t> </a:t>
            </a:r>
            <a:r>
              <a:rPr sz="1600" spc="-190" dirty="0">
                <a:latin typeface="Bahnschrift"/>
                <a:cs typeface="Bahnschrift"/>
              </a:rPr>
              <a:t>ка</a:t>
            </a:r>
            <a:r>
              <a:rPr sz="1600" spc="-185" dirty="0">
                <a:latin typeface="Bahnschrift"/>
                <a:cs typeface="Bahnschrift"/>
              </a:rPr>
              <a:t>ч</a:t>
            </a:r>
            <a:r>
              <a:rPr sz="1600" spc="-170" dirty="0">
                <a:latin typeface="Bahnschrift"/>
                <a:cs typeface="Bahnschrift"/>
              </a:rPr>
              <a:t>е</a:t>
            </a:r>
            <a:r>
              <a:rPr sz="1600" spc="-145" dirty="0">
                <a:latin typeface="Bahnschrift"/>
                <a:cs typeface="Bahnschrift"/>
              </a:rPr>
              <a:t>с</a:t>
            </a:r>
            <a:r>
              <a:rPr sz="1600" spc="-135" dirty="0">
                <a:latin typeface="Bahnschrift"/>
                <a:cs typeface="Bahnschrift"/>
              </a:rPr>
              <a:t>тво  </a:t>
            </a:r>
            <a:r>
              <a:rPr sz="1600" spc="-140" dirty="0">
                <a:latin typeface="Bahnschrift"/>
                <a:cs typeface="Bahnschrift"/>
              </a:rPr>
              <a:t>р</a:t>
            </a:r>
            <a:r>
              <a:rPr sz="1600" spc="-130" dirty="0">
                <a:latin typeface="Bahnschrift"/>
                <a:cs typeface="Bahnschrift"/>
              </a:rPr>
              <a:t>а</a:t>
            </a:r>
            <a:r>
              <a:rPr sz="1600" spc="-160" dirty="0">
                <a:latin typeface="Bahnschrift"/>
                <a:cs typeface="Bahnschrift"/>
              </a:rPr>
              <a:t>б</a:t>
            </a:r>
            <a:r>
              <a:rPr sz="1600" spc="-185" dirty="0">
                <a:latin typeface="Bahnschrift"/>
                <a:cs typeface="Bahnschrift"/>
              </a:rPr>
              <a:t>оч</a:t>
            </a:r>
            <a:r>
              <a:rPr sz="1600" spc="-195" dirty="0">
                <a:latin typeface="Bahnschrift"/>
                <a:cs typeface="Bahnschrift"/>
              </a:rPr>
              <a:t>е</a:t>
            </a:r>
            <a:r>
              <a:rPr sz="1600" spc="-150" dirty="0">
                <a:latin typeface="Bahnschrift"/>
                <a:cs typeface="Bahnschrift"/>
              </a:rPr>
              <a:t>г</a:t>
            </a:r>
            <a:r>
              <a:rPr sz="1600" spc="-145" dirty="0">
                <a:latin typeface="Bahnschrift"/>
                <a:cs typeface="Bahnschrift"/>
              </a:rPr>
              <a:t>о</a:t>
            </a:r>
            <a:r>
              <a:rPr sz="1600" spc="65" dirty="0">
                <a:latin typeface="Bahnschrift"/>
                <a:cs typeface="Bahnschrift"/>
              </a:rPr>
              <a:t> </a:t>
            </a:r>
            <a:r>
              <a:rPr sz="1600" spc="-135" dirty="0">
                <a:latin typeface="Bahnschrift"/>
                <a:cs typeface="Bahnschrift"/>
              </a:rPr>
              <a:t>ме</a:t>
            </a:r>
            <a:r>
              <a:rPr sz="1600" spc="-110" dirty="0">
                <a:latin typeface="Bahnschrift"/>
                <a:cs typeface="Bahnschrift"/>
              </a:rPr>
              <a:t>с</a:t>
            </a:r>
            <a:r>
              <a:rPr sz="1600" spc="-170" dirty="0">
                <a:latin typeface="Bahnschrift"/>
                <a:cs typeface="Bahnschrift"/>
              </a:rPr>
              <a:t>та</a:t>
            </a:r>
            <a:endParaRPr sz="1600">
              <a:latin typeface="Bahnschrift"/>
              <a:cs typeface="Bahnschrif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96413" y="5098363"/>
            <a:ext cx="151447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spc="-160" dirty="0">
                <a:latin typeface="Bahnschrift"/>
                <a:cs typeface="Bahnschrift"/>
              </a:rPr>
              <a:t>П</a:t>
            </a:r>
            <a:r>
              <a:rPr sz="1600" spc="-125" dirty="0">
                <a:latin typeface="Bahnschrift"/>
                <a:cs typeface="Bahnschrift"/>
              </a:rPr>
              <a:t>о</a:t>
            </a:r>
            <a:r>
              <a:rPr sz="1600" spc="-160" dirty="0">
                <a:latin typeface="Bahnschrift"/>
                <a:cs typeface="Bahnschrift"/>
              </a:rPr>
              <a:t>зв</a:t>
            </a:r>
            <a:r>
              <a:rPr sz="1600" spc="-170" dirty="0">
                <a:latin typeface="Bahnschrift"/>
                <a:cs typeface="Bahnschrift"/>
              </a:rPr>
              <a:t>о</a:t>
            </a:r>
            <a:r>
              <a:rPr sz="1600" spc="-140" dirty="0">
                <a:latin typeface="Bahnschrift"/>
                <a:cs typeface="Bahnschrift"/>
              </a:rPr>
              <a:t>л</a:t>
            </a:r>
            <a:r>
              <a:rPr sz="1600" spc="-215" dirty="0">
                <a:latin typeface="Bahnschrift"/>
                <a:cs typeface="Bahnschrift"/>
              </a:rPr>
              <a:t>и</a:t>
            </a:r>
            <a:r>
              <a:rPr sz="1600" spc="-185" dirty="0">
                <a:latin typeface="Bahnschrift"/>
                <a:cs typeface="Bahnschrift"/>
              </a:rPr>
              <a:t>т</a:t>
            </a:r>
            <a:r>
              <a:rPr sz="1600" spc="85" dirty="0">
                <a:latin typeface="Bahnschrift"/>
                <a:cs typeface="Bahnschrift"/>
              </a:rPr>
              <a:t> </a:t>
            </a:r>
            <a:r>
              <a:rPr sz="1600" spc="-170" dirty="0">
                <a:latin typeface="Bahnschrift"/>
                <a:cs typeface="Bahnschrift"/>
              </a:rPr>
              <a:t>по</a:t>
            </a:r>
            <a:r>
              <a:rPr sz="1600" spc="-160" dirty="0">
                <a:latin typeface="Bahnschrift"/>
                <a:cs typeface="Bahnschrift"/>
              </a:rPr>
              <a:t>л</a:t>
            </a:r>
            <a:r>
              <a:rPr sz="1600" spc="-120" dirty="0">
                <a:latin typeface="Bahnschrift"/>
                <a:cs typeface="Bahnschrift"/>
              </a:rPr>
              <a:t>у</a:t>
            </a:r>
            <a:r>
              <a:rPr sz="1600" spc="-220" dirty="0">
                <a:latin typeface="Bahnschrift"/>
                <a:cs typeface="Bahnschrift"/>
              </a:rPr>
              <a:t>чи</a:t>
            </a:r>
            <a:r>
              <a:rPr sz="1600" spc="-190" dirty="0">
                <a:latin typeface="Bahnschrift"/>
                <a:cs typeface="Bahnschrift"/>
              </a:rPr>
              <a:t>т</a:t>
            </a:r>
            <a:r>
              <a:rPr sz="1600" spc="-95" dirty="0">
                <a:latin typeface="Bahnschrift"/>
                <a:cs typeface="Bahnschrift"/>
              </a:rPr>
              <a:t>ь  </a:t>
            </a:r>
            <a:r>
              <a:rPr sz="1600" spc="-160" dirty="0">
                <a:latin typeface="Bahnschrift"/>
                <a:cs typeface="Bahnschrift"/>
              </a:rPr>
              <a:t>новые</a:t>
            </a:r>
            <a:r>
              <a:rPr sz="1600" spc="90" dirty="0">
                <a:latin typeface="Bahnschrift"/>
                <a:cs typeface="Bahnschrift"/>
              </a:rPr>
              <a:t> </a:t>
            </a:r>
            <a:r>
              <a:rPr sz="1600" spc="-180" dirty="0">
                <a:latin typeface="Bahnschrift"/>
                <a:cs typeface="Bahnschrift"/>
              </a:rPr>
              <a:t>навыки</a:t>
            </a:r>
            <a:r>
              <a:rPr sz="1600" spc="100" dirty="0">
                <a:latin typeface="Bahnschrift"/>
                <a:cs typeface="Bahnschrift"/>
              </a:rPr>
              <a:t> </a:t>
            </a:r>
            <a:r>
              <a:rPr sz="1600" spc="-100" dirty="0">
                <a:latin typeface="Bahnschrift"/>
                <a:cs typeface="Bahnschrift"/>
              </a:rPr>
              <a:t>и  </a:t>
            </a:r>
            <a:r>
              <a:rPr sz="1600" spc="-180" dirty="0">
                <a:latin typeface="Bahnschrift"/>
                <a:cs typeface="Bahnschrift"/>
              </a:rPr>
              <a:t>признани</a:t>
            </a:r>
            <a:r>
              <a:rPr sz="1600" spc="-170" dirty="0">
                <a:latin typeface="Bahnschrift"/>
                <a:cs typeface="Bahnschrift"/>
              </a:rPr>
              <a:t>е</a:t>
            </a:r>
            <a:r>
              <a:rPr sz="1600" spc="95" dirty="0">
                <a:latin typeface="Bahnschrift"/>
                <a:cs typeface="Bahnschrift"/>
              </a:rPr>
              <a:t> </a:t>
            </a:r>
            <a:r>
              <a:rPr sz="1600" spc="-100" dirty="0">
                <a:latin typeface="Bahnschrift"/>
                <a:cs typeface="Bahnschrift"/>
              </a:rPr>
              <a:t>за  </a:t>
            </a:r>
            <a:r>
              <a:rPr sz="1600" spc="-155" dirty="0">
                <a:latin typeface="Bahnschrift"/>
                <a:cs typeface="Bahnschrift"/>
              </a:rPr>
              <a:t>результаты</a:t>
            </a:r>
            <a:endParaRPr sz="1600" dirty="0">
              <a:latin typeface="Bahnschrift"/>
              <a:cs typeface="Bahnschrif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5933"/>
            <a:ext cx="3223218" cy="5714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9364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463540" y="6554723"/>
            <a:ext cx="1903730" cy="277495"/>
          </a:xfrm>
          <a:custGeom>
            <a:avLst/>
            <a:gdLst/>
            <a:ahLst/>
            <a:cxnLst/>
            <a:rect l="l" t="t" r="r" b="b"/>
            <a:pathLst>
              <a:path w="1903729" h="277495">
                <a:moveTo>
                  <a:pt x="1903475" y="0"/>
                </a:moveTo>
                <a:lnTo>
                  <a:pt x="0" y="0"/>
                </a:lnTo>
                <a:lnTo>
                  <a:pt x="0" y="277367"/>
                </a:lnTo>
                <a:lnTo>
                  <a:pt x="1903475" y="277367"/>
                </a:lnTo>
                <a:lnTo>
                  <a:pt x="19034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4494" y="43434"/>
            <a:ext cx="3787775" cy="84963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pc="-210" dirty="0"/>
              <a:t>Р</a:t>
            </a:r>
            <a:r>
              <a:rPr spc="-170" dirty="0"/>
              <a:t>е</a:t>
            </a:r>
            <a:r>
              <a:rPr spc="-225" dirty="0"/>
              <a:t>з</a:t>
            </a:r>
            <a:r>
              <a:rPr spc="-175" dirty="0"/>
              <a:t>у</a:t>
            </a:r>
            <a:r>
              <a:rPr spc="-105" dirty="0"/>
              <a:t>л</a:t>
            </a:r>
            <a:r>
              <a:rPr spc="-285" dirty="0"/>
              <a:t>ь</a:t>
            </a:r>
            <a:r>
              <a:rPr spc="-155" dirty="0"/>
              <a:t>т</a:t>
            </a:r>
            <a:r>
              <a:rPr spc="-170" dirty="0"/>
              <a:t>а</a:t>
            </a:r>
            <a:r>
              <a:rPr spc="-130" dirty="0"/>
              <a:t>т</a:t>
            </a:r>
            <a:r>
              <a:rPr spc="5" dirty="0"/>
              <a:t>ы</a:t>
            </a:r>
            <a:r>
              <a:rPr spc="-235" dirty="0"/>
              <a:t> </a:t>
            </a:r>
            <a:r>
              <a:rPr spc="-120" dirty="0"/>
              <a:t>реа</a:t>
            </a:r>
            <a:r>
              <a:rPr spc="-105" dirty="0"/>
              <a:t>л</a:t>
            </a:r>
            <a:r>
              <a:rPr spc="-125" dirty="0"/>
              <a:t>и</a:t>
            </a:r>
            <a:r>
              <a:rPr spc="-225" dirty="0"/>
              <a:t>з</a:t>
            </a:r>
            <a:r>
              <a:rPr spc="-120" dirty="0"/>
              <a:t>о</a:t>
            </a:r>
            <a:r>
              <a:rPr spc="-145" dirty="0"/>
              <a:t>в</a:t>
            </a:r>
            <a:r>
              <a:rPr spc="-120" dirty="0"/>
              <a:t>а</a:t>
            </a:r>
            <a:r>
              <a:rPr spc="-135" dirty="0"/>
              <a:t>н</a:t>
            </a:r>
            <a:r>
              <a:rPr spc="-145" dirty="0"/>
              <a:t>н</a:t>
            </a:r>
            <a:r>
              <a:rPr spc="-114" dirty="0"/>
              <a:t>ы</a:t>
            </a:r>
            <a:r>
              <a:rPr dirty="0"/>
              <a:t>х</a:t>
            </a:r>
            <a:r>
              <a:rPr spc="-265" dirty="0"/>
              <a:t> </a:t>
            </a:r>
            <a:r>
              <a:rPr spc="-135" dirty="0"/>
              <a:t>н</a:t>
            </a:r>
            <a:r>
              <a:rPr dirty="0"/>
              <a:t>а  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70" dirty="0"/>
              <a:t>е</a:t>
            </a:r>
            <a:r>
              <a:rPr spc="-130" dirty="0"/>
              <a:t>д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25" dirty="0"/>
              <a:t>и</a:t>
            </a:r>
            <a:r>
              <a:rPr spc="-130" dirty="0"/>
              <a:t>ят</a:t>
            </a:r>
            <a:r>
              <a:rPr spc="-125" dirty="0"/>
              <a:t>и</a:t>
            </a:r>
            <a:r>
              <a:rPr spc="-130" dirty="0"/>
              <a:t>я</a:t>
            </a:r>
            <a:r>
              <a:rPr dirty="0"/>
              <a:t>х</a:t>
            </a:r>
            <a:r>
              <a:rPr spc="-215" dirty="0"/>
              <a:t> </a:t>
            </a:r>
            <a:r>
              <a:rPr spc="-160" dirty="0"/>
              <a:t>п</a:t>
            </a:r>
            <a:r>
              <a:rPr spc="-120" dirty="0"/>
              <a:t>рое</a:t>
            </a:r>
            <a:r>
              <a:rPr spc="-225" dirty="0"/>
              <a:t>к</a:t>
            </a:r>
            <a:r>
              <a:rPr spc="-155" dirty="0"/>
              <a:t>т</a:t>
            </a:r>
            <a:r>
              <a:rPr spc="-120" dirty="0"/>
              <a:t>о</a:t>
            </a:r>
            <a:r>
              <a:rPr dirty="0"/>
              <a:t>в</a:t>
            </a:r>
            <a:r>
              <a:rPr spc="-229" dirty="0"/>
              <a:t> </a:t>
            </a:r>
            <a:r>
              <a:rPr dirty="0"/>
              <a:t>/</a:t>
            </a:r>
            <a:r>
              <a:rPr spc="-225" dirty="0"/>
              <a:t> </a:t>
            </a:r>
            <a:r>
              <a:rPr spc="-95" dirty="0"/>
              <a:t>с</a:t>
            </a:r>
            <a:r>
              <a:rPr spc="-145" dirty="0"/>
              <a:t>о</a:t>
            </a:r>
            <a:r>
              <a:rPr spc="-250" dirty="0"/>
              <a:t>з</a:t>
            </a:r>
            <a:r>
              <a:rPr spc="-130" dirty="0"/>
              <a:t>д</a:t>
            </a:r>
            <a:r>
              <a:rPr spc="-120" dirty="0"/>
              <a:t>а</a:t>
            </a:r>
            <a:r>
              <a:rPr spc="-135" dirty="0"/>
              <a:t>нн</a:t>
            </a:r>
            <a:r>
              <a:rPr spc="-114" dirty="0"/>
              <a:t>ы</a:t>
            </a:r>
            <a:r>
              <a:rPr dirty="0"/>
              <a:t>х  </a:t>
            </a:r>
            <a:r>
              <a:rPr spc="-160" dirty="0"/>
              <a:t>п</a:t>
            </a:r>
            <a:r>
              <a:rPr spc="-170" dirty="0"/>
              <a:t>о</a:t>
            </a:r>
            <a:r>
              <a:rPr spc="-155" dirty="0"/>
              <a:t>т</a:t>
            </a:r>
            <a:r>
              <a:rPr spc="-125" dirty="0"/>
              <a:t>о</a:t>
            </a:r>
            <a:r>
              <a:rPr spc="-225" dirty="0"/>
              <a:t>к</a:t>
            </a:r>
            <a:r>
              <a:rPr spc="-125" dirty="0"/>
              <a:t>о</a:t>
            </a:r>
            <a:r>
              <a:rPr spc="-120" dirty="0"/>
              <a:t>в-</a:t>
            </a:r>
            <a:r>
              <a:rPr spc="-125" dirty="0"/>
              <a:t>о</a:t>
            </a:r>
            <a:r>
              <a:rPr spc="-120" dirty="0"/>
              <a:t>б</a:t>
            </a:r>
            <a:r>
              <a:rPr spc="-125" dirty="0"/>
              <a:t>р</a:t>
            </a:r>
            <a:r>
              <a:rPr spc="-145" dirty="0"/>
              <a:t>а</a:t>
            </a:r>
            <a:r>
              <a:rPr spc="-204" dirty="0"/>
              <a:t>з</a:t>
            </a:r>
            <a:r>
              <a:rPr spc="-145" dirty="0"/>
              <a:t>ц</a:t>
            </a:r>
            <a:r>
              <a:rPr spc="-125" dirty="0"/>
              <a:t>о</a:t>
            </a:r>
            <a:r>
              <a:rPr dirty="0"/>
              <a:t>в</a:t>
            </a:r>
            <a:r>
              <a:rPr spc="-265" dirty="0"/>
              <a:t> </a:t>
            </a:r>
            <a:r>
              <a:rPr spc="-120" dirty="0"/>
              <a:t>(</a:t>
            </a:r>
            <a:r>
              <a:rPr spc="-155" dirty="0"/>
              <a:t>т</a:t>
            </a:r>
            <a:r>
              <a:rPr spc="-125" dirty="0"/>
              <a:t>ор</a:t>
            </a:r>
            <a:r>
              <a:rPr spc="-204" dirty="0"/>
              <a:t>г</a:t>
            </a:r>
            <a:r>
              <a:rPr spc="-125" dirty="0"/>
              <a:t>о</a:t>
            </a:r>
            <a:r>
              <a:rPr spc="-165" dirty="0"/>
              <a:t>в</a:t>
            </a:r>
            <a:r>
              <a:rPr spc="-105" dirty="0"/>
              <a:t>л</a:t>
            </a:r>
            <a:r>
              <a:rPr spc="-130" dirty="0"/>
              <a:t>я</a:t>
            </a:r>
            <a:r>
              <a:rPr dirty="0"/>
              <a:t>)</a:t>
            </a: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524954" y="1834895"/>
          <a:ext cx="8192770" cy="22914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74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7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Показатель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995D2"/>
                    </a:solidFill>
                  </a:tcPr>
                </a:tc>
                <a:tc>
                  <a:txBody>
                    <a:bodyPr/>
                    <a:lstStyle/>
                    <a:p>
                      <a:pPr marL="37592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Среднее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340995">
                        <a:lnSpc>
                          <a:spcPct val="100000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значение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995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79">
                <a:tc>
                  <a:txBody>
                    <a:bodyPr/>
                    <a:lstStyle/>
                    <a:p>
                      <a:pPr marL="91440" marR="46228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Сокращение</a:t>
                      </a:r>
                      <a:r>
                        <a:rPr sz="18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времени</a:t>
                      </a:r>
                      <a:r>
                        <a:rPr sz="18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протекания</a:t>
                      </a:r>
                      <a:r>
                        <a:rPr sz="18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процессов</a:t>
                      </a:r>
                      <a:r>
                        <a:rPr sz="18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8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потоку- </a:t>
                      </a:r>
                      <a:r>
                        <a:rPr sz="1800" spc="-459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образцу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DED"/>
                    </a:solidFill>
                  </a:tcPr>
                </a:tc>
                <a:tc>
                  <a:txBody>
                    <a:bodyPr/>
                    <a:lstStyle/>
                    <a:p>
                      <a:pPr marL="5937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-31%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Сокращение</a:t>
                      </a:r>
                      <a:r>
                        <a:rPr sz="18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запасов</a:t>
                      </a:r>
                      <a:r>
                        <a:rPr sz="18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(незавершенного</a:t>
                      </a:r>
                      <a:r>
                        <a:rPr sz="1800" spc="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производства)</a:t>
                      </a:r>
                      <a:r>
                        <a:rPr sz="18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10" dirty="0">
                          <a:latin typeface="Microsoft Sans Serif"/>
                          <a:cs typeface="Microsoft Sans Serif"/>
                        </a:rPr>
                        <a:t>или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сокращение</a:t>
                      </a:r>
                      <a:r>
                        <a:rPr sz="18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оборачиваемости</a:t>
                      </a:r>
                      <a:r>
                        <a:rPr sz="18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запасов</a:t>
                      </a:r>
                      <a:r>
                        <a:rPr sz="18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8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потоку-образцу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5937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-29%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2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Повышение</a:t>
                      </a:r>
                      <a:r>
                        <a:rPr sz="18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выработки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в</a:t>
                      </a: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потоке-образце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DED"/>
                    </a:solidFill>
                  </a:tcPr>
                </a:tc>
                <a:tc>
                  <a:txBody>
                    <a:bodyPr/>
                    <a:lstStyle/>
                    <a:p>
                      <a:pPr marL="56515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+22%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56" y="201133"/>
            <a:ext cx="3013311" cy="534232"/>
          </a:xfrm>
          <a:prstGeom prst="rect">
            <a:avLst/>
          </a:prstGeom>
        </p:spPr>
      </p:pic>
      <p:sp>
        <p:nvSpPr>
          <p:cNvPr id="10" name="object 8"/>
          <p:cNvSpPr txBox="1"/>
          <p:nvPr/>
        </p:nvSpPr>
        <p:spPr>
          <a:xfrm>
            <a:off x="272897" y="6185103"/>
            <a:ext cx="429323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20" dirty="0" smtClean="0">
                <a:solidFill>
                  <a:srgbClr val="7E7E7E"/>
                </a:solidFill>
                <a:latin typeface="Arial"/>
                <a:cs typeface="Arial"/>
              </a:rPr>
              <a:t>Результаты реализованных проектов предоставлены РЦК Самарской области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9364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463540" y="6554723"/>
            <a:ext cx="1903730" cy="277495"/>
          </a:xfrm>
          <a:custGeom>
            <a:avLst/>
            <a:gdLst/>
            <a:ahLst/>
            <a:cxnLst/>
            <a:rect l="l" t="t" r="r" b="b"/>
            <a:pathLst>
              <a:path w="1903729" h="277495">
                <a:moveTo>
                  <a:pt x="1903475" y="0"/>
                </a:moveTo>
                <a:lnTo>
                  <a:pt x="0" y="0"/>
                </a:lnTo>
                <a:lnTo>
                  <a:pt x="0" y="277367"/>
                </a:lnTo>
                <a:lnTo>
                  <a:pt x="1903475" y="277367"/>
                </a:lnTo>
                <a:lnTo>
                  <a:pt x="19034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4494" y="48006"/>
            <a:ext cx="3787775" cy="84899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pc="-210" dirty="0"/>
              <a:t>Р</a:t>
            </a:r>
            <a:r>
              <a:rPr spc="-170" dirty="0"/>
              <a:t>е</a:t>
            </a:r>
            <a:r>
              <a:rPr spc="-225" dirty="0"/>
              <a:t>з</a:t>
            </a:r>
            <a:r>
              <a:rPr spc="-175" dirty="0"/>
              <a:t>у</a:t>
            </a:r>
            <a:r>
              <a:rPr spc="-105" dirty="0"/>
              <a:t>л</a:t>
            </a:r>
            <a:r>
              <a:rPr spc="-285" dirty="0"/>
              <a:t>ь</a:t>
            </a:r>
            <a:r>
              <a:rPr spc="-155" dirty="0"/>
              <a:t>т</a:t>
            </a:r>
            <a:r>
              <a:rPr spc="-170" dirty="0"/>
              <a:t>а</a:t>
            </a:r>
            <a:r>
              <a:rPr spc="-130" dirty="0"/>
              <a:t>т</a:t>
            </a:r>
            <a:r>
              <a:rPr spc="5" dirty="0"/>
              <a:t>ы</a:t>
            </a:r>
            <a:r>
              <a:rPr spc="-235" dirty="0"/>
              <a:t> </a:t>
            </a:r>
            <a:r>
              <a:rPr spc="-120" dirty="0"/>
              <a:t>реа</a:t>
            </a:r>
            <a:r>
              <a:rPr spc="-105" dirty="0"/>
              <a:t>л</a:t>
            </a:r>
            <a:r>
              <a:rPr spc="-125" dirty="0"/>
              <a:t>и</a:t>
            </a:r>
            <a:r>
              <a:rPr spc="-225" dirty="0"/>
              <a:t>з</a:t>
            </a:r>
            <a:r>
              <a:rPr spc="-120" dirty="0"/>
              <a:t>о</a:t>
            </a:r>
            <a:r>
              <a:rPr spc="-145" dirty="0"/>
              <a:t>в</a:t>
            </a:r>
            <a:r>
              <a:rPr spc="-120" dirty="0"/>
              <a:t>а</a:t>
            </a:r>
            <a:r>
              <a:rPr spc="-135" dirty="0"/>
              <a:t>н</a:t>
            </a:r>
            <a:r>
              <a:rPr spc="-145" dirty="0"/>
              <a:t>н</a:t>
            </a:r>
            <a:r>
              <a:rPr spc="-114" dirty="0"/>
              <a:t>ы</a:t>
            </a:r>
            <a:r>
              <a:rPr dirty="0"/>
              <a:t>х</a:t>
            </a:r>
            <a:r>
              <a:rPr spc="-265" dirty="0"/>
              <a:t> </a:t>
            </a:r>
            <a:r>
              <a:rPr spc="-135" dirty="0"/>
              <a:t>н</a:t>
            </a:r>
            <a:r>
              <a:rPr dirty="0"/>
              <a:t>а  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70" dirty="0"/>
              <a:t>е</a:t>
            </a:r>
            <a:r>
              <a:rPr spc="-130" dirty="0"/>
              <a:t>д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25" dirty="0"/>
              <a:t>и</a:t>
            </a:r>
            <a:r>
              <a:rPr spc="-130" dirty="0"/>
              <a:t>ят</a:t>
            </a:r>
            <a:r>
              <a:rPr spc="-125" dirty="0"/>
              <a:t>и</a:t>
            </a:r>
            <a:r>
              <a:rPr spc="-130" dirty="0"/>
              <a:t>я</a:t>
            </a:r>
            <a:r>
              <a:rPr dirty="0"/>
              <a:t>х</a:t>
            </a:r>
            <a:r>
              <a:rPr spc="-215" dirty="0"/>
              <a:t> </a:t>
            </a:r>
            <a:r>
              <a:rPr spc="-160" dirty="0"/>
              <a:t>п</a:t>
            </a:r>
            <a:r>
              <a:rPr spc="-120" dirty="0"/>
              <a:t>рое</a:t>
            </a:r>
            <a:r>
              <a:rPr spc="-225" dirty="0"/>
              <a:t>к</a:t>
            </a:r>
            <a:r>
              <a:rPr spc="-155" dirty="0"/>
              <a:t>т</a:t>
            </a:r>
            <a:r>
              <a:rPr spc="-120" dirty="0"/>
              <a:t>о</a:t>
            </a:r>
            <a:r>
              <a:rPr dirty="0"/>
              <a:t>в</a:t>
            </a:r>
            <a:r>
              <a:rPr spc="-229" dirty="0"/>
              <a:t> </a:t>
            </a:r>
            <a:r>
              <a:rPr dirty="0"/>
              <a:t>/</a:t>
            </a:r>
            <a:r>
              <a:rPr spc="-225" dirty="0"/>
              <a:t> </a:t>
            </a:r>
            <a:r>
              <a:rPr spc="-95" dirty="0"/>
              <a:t>с</a:t>
            </a:r>
            <a:r>
              <a:rPr spc="-145" dirty="0"/>
              <a:t>о</a:t>
            </a:r>
            <a:r>
              <a:rPr spc="-250" dirty="0"/>
              <a:t>з</a:t>
            </a:r>
            <a:r>
              <a:rPr spc="-130" dirty="0"/>
              <a:t>д</a:t>
            </a:r>
            <a:r>
              <a:rPr spc="-120" dirty="0"/>
              <a:t>а</a:t>
            </a:r>
            <a:r>
              <a:rPr spc="-135" dirty="0"/>
              <a:t>нн</a:t>
            </a:r>
            <a:r>
              <a:rPr spc="-114" dirty="0"/>
              <a:t>ы</a:t>
            </a:r>
            <a:r>
              <a:rPr dirty="0"/>
              <a:t>х  </a:t>
            </a:r>
            <a:r>
              <a:rPr spc="-160" dirty="0"/>
              <a:t>п</a:t>
            </a:r>
            <a:r>
              <a:rPr spc="-170" dirty="0"/>
              <a:t>о</a:t>
            </a:r>
            <a:r>
              <a:rPr spc="-155" dirty="0"/>
              <a:t>т</a:t>
            </a:r>
            <a:r>
              <a:rPr spc="-120" dirty="0"/>
              <a:t>о</a:t>
            </a:r>
            <a:r>
              <a:rPr spc="-225" dirty="0"/>
              <a:t>к</a:t>
            </a:r>
            <a:r>
              <a:rPr spc="-120" dirty="0"/>
              <a:t>ов-обр</a:t>
            </a:r>
            <a:r>
              <a:rPr spc="-145" dirty="0"/>
              <a:t>а</a:t>
            </a:r>
            <a:r>
              <a:rPr spc="-204" dirty="0"/>
              <a:t>з</a:t>
            </a:r>
            <a:r>
              <a:rPr spc="-145" dirty="0"/>
              <a:t>ц</a:t>
            </a:r>
            <a:r>
              <a:rPr spc="-120" dirty="0"/>
              <a:t>о</a:t>
            </a:r>
            <a:r>
              <a:rPr dirty="0"/>
              <a:t>в</a:t>
            </a:r>
            <a:r>
              <a:rPr spc="-265" dirty="0"/>
              <a:t> </a:t>
            </a:r>
            <a:r>
              <a:rPr spc="-120" dirty="0"/>
              <a:t>(</a:t>
            </a:r>
            <a:r>
              <a:rPr spc="-155" dirty="0"/>
              <a:t>т</a:t>
            </a:r>
            <a:r>
              <a:rPr spc="-120" dirty="0"/>
              <a:t>ор</a:t>
            </a:r>
            <a:r>
              <a:rPr spc="-204" dirty="0"/>
              <a:t>г</a:t>
            </a:r>
            <a:r>
              <a:rPr spc="-120" dirty="0"/>
              <a:t>о</a:t>
            </a:r>
            <a:r>
              <a:rPr spc="-165" dirty="0"/>
              <a:t>в</a:t>
            </a:r>
            <a:r>
              <a:rPr spc="-105" dirty="0"/>
              <a:t>л</a:t>
            </a:r>
            <a:r>
              <a:rPr spc="-130" dirty="0"/>
              <a:t>я</a:t>
            </a:r>
            <a:r>
              <a:rPr dirty="0"/>
              <a:t>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72897" y="1113536"/>
            <a:ext cx="81470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 smtClean="0">
                <a:latin typeface="Arial"/>
                <a:cs typeface="Arial"/>
              </a:rPr>
              <a:t>Проект</a:t>
            </a:r>
            <a:r>
              <a:rPr sz="1600" b="1" spc="5" dirty="0" smtClean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«Получение,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хранение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и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передача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маркированной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продукции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клиентам»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7828" y="1754123"/>
            <a:ext cx="8839200" cy="4472940"/>
            <a:chOff x="147828" y="1754123"/>
            <a:chExt cx="8839200" cy="44729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828" y="1754123"/>
              <a:ext cx="8839200" cy="447294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566660" y="4091939"/>
              <a:ext cx="1216660" cy="870585"/>
            </a:xfrm>
            <a:custGeom>
              <a:avLst/>
              <a:gdLst/>
              <a:ahLst/>
              <a:cxnLst/>
              <a:rect l="l" t="t" r="r" b="b"/>
              <a:pathLst>
                <a:path w="1216659" h="870585">
                  <a:moveTo>
                    <a:pt x="309372" y="717804"/>
                  </a:moveTo>
                  <a:lnTo>
                    <a:pt x="0" y="717804"/>
                  </a:lnTo>
                  <a:lnTo>
                    <a:pt x="0" y="870204"/>
                  </a:lnTo>
                  <a:lnTo>
                    <a:pt x="309372" y="870204"/>
                  </a:lnTo>
                  <a:lnTo>
                    <a:pt x="309372" y="717804"/>
                  </a:lnTo>
                  <a:close/>
                </a:path>
                <a:path w="1216659" h="870585">
                  <a:moveTo>
                    <a:pt x="954024" y="356616"/>
                  </a:moveTo>
                  <a:lnTo>
                    <a:pt x="644652" y="356616"/>
                  </a:lnTo>
                  <a:lnTo>
                    <a:pt x="644652" y="509016"/>
                  </a:lnTo>
                  <a:lnTo>
                    <a:pt x="954024" y="509016"/>
                  </a:lnTo>
                  <a:lnTo>
                    <a:pt x="954024" y="356616"/>
                  </a:lnTo>
                  <a:close/>
                </a:path>
                <a:path w="1216659" h="870585">
                  <a:moveTo>
                    <a:pt x="1216152" y="0"/>
                  </a:moveTo>
                  <a:lnTo>
                    <a:pt x="906780" y="0"/>
                  </a:lnTo>
                  <a:lnTo>
                    <a:pt x="906780" y="152400"/>
                  </a:lnTo>
                  <a:lnTo>
                    <a:pt x="1216152" y="152400"/>
                  </a:lnTo>
                  <a:lnTo>
                    <a:pt x="1216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25958" y="6101588"/>
            <a:ext cx="63080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7E7E7E"/>
                </a:solidFill>
                <a:latin typeface="Arial"/>
                <a:cs typeface="Arial"/>
              </a:rPr>
              <a:t>Расчетный</a:t>
            </a:r>
            <a:r>
              <a:rPr sz="1400" b="1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7E7E7E"/>
                </a:solidFill>
                <a:latin typeface="Arial"/>
                <a:cs typeface="Arial"/>
              </a:rPr>
              <a:t>экономический</a:t>
            </a:r>
            <a:r>
              <a:rPr sz="1400" b="1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7E7E7E"/>
                </a:solidFill>
                <a:latin typeface="Arial"/>
                <a:cs typeface="Arial"/>
              </a:rPr>
              <a:t>эффект</a:t>
            </a:r>
            <a:r>
              <a:rPr sz="1400" b="1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E7E7E"/>
                </a:solidFill>
                <a:latin typeface="Arial"/>
                <a:cs typeface="Arial"/>
              </a:rPr>
              <a:t>(по</a:t>
            </a:r>
            <a:r>
              <a:rPr sz="1400" b="1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7E7E7E"/>
                </a:solidFill>
                <a:latin typeface="Arial"/>
                <a:cs typeface="Arial"/>
              </a:rPr>
              <a:t>выручке)</a:t>
            </a:r>
            <a:r>
              <a:rPr sz="1400" b="1" spc="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E7E7E"/>
                </a:solidFill>
                <a:latin typeface="Arial"/>
                <a:cs typeface="Arial"/>
              </a:rPr>
              <a:t>–</a:t>
            </a:r>
            <a:r>
              <a:rPr sz="1400" b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7E7E7E"/>
                </a:solidFill>
                <a:latin typeface="Arial"/>
                <a:cs typeface="Arial"/>
              </a:rPr>
              <a:t>569 000</a:t>
            </a:r>
            <a:r>
              <a:rPr sz="1400" b="1" spc="-20" dirty="0">
                <a:solidFill>
                  <a:srgbClr val="7E7E7E"/>
                </a:solidFill>
                <a:latin typeface="Arial"/>
                <a:cs typeface="Arial"/>
              </a:rPr>
              <a:t> руб.</a:t>
            </a:r>
            <a:r>
              <a:rPr sz="1400" b="1" spc="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E7E7E"/>
                </a:solidFill>
                <a:latin typeface="Arial"/>
                <a:cs typeface="Arial"/>
              </a:rPr>
              <a:t>в</a:t>
            </a:r>
            <a:r>
              <a:rPr sz="1400" b="1" spc="-5" dirty="0">
                <a:solidFill>
                  <a:srgbClr val="7E7E7E"/>
                </a:solidFill>
                <a:latin typeface="Arial"/>
                <a:cs typeface="Arial"/>
              </a:rPr>
              <a:t> смену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00" y="226155"/>
            <a:ext cx="3299418" cy="5849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9364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463540" y="6554723"/>
            <a:ext cx="1903730" cy="277495"/>
          </a:xfrm>
          <a:custGeom>
            <a:avLst/>
            <a:gdLst/>
            <a:ahLst/>
            <a:cxnLst/>
            <a:rect l="l" t="t" r="r" b="b"/>
            <a:pathLst>
              <a:path w="1903729" h="277495">
                <a:moveTo>
                  <a:pt x="1903475" y="0"/>
                </a:moveTo>
                <a:lnTo>
                  <a:pt x="0" y="0"/>
                </a:lnTo>
                <a:lnTo>
                  <a:pt x="0" y="277367"/>
                </a:lnTo>
                <a:lnTo>
                  <a:pt x="1903475" y="277367"/>
                </a:lnTo>
                <a:lnTo>
                  <a:pt x="19034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4494" y="48006"/>
            <a:ext cx="3787775" cy="84899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470"/>
              </a:spcBef>
            </a:pPr>
            <a:r>
              <a:rPr spc="-210" dirty="0"/>
              <a:t>Р</a:t>
            </a:r>
            <a:r>
              <a:rPr spc="-170" dirty="0"/>
              <a:t>е</a:t>
            </a:r>
            <a:r>
              <a:rPr spc="-225" dirty="0"/>
              <a:t>з</a:t>
            </a:r>
            <a:r>
              <a:rPr spc="-175" dirty="0"/>
              <a:t>у</a:t>
            </a:r>
            <a:r>
              <a:rPr spc="-105" dirty="0"/>
              <a:t>л</a:t>
            </a:r>
            <a:r>
              <a:rPr spc="-285" dirty="0"/>
              <a:t>ь</a:t>
            </a:r>
            <a:r>
              <a:rPr spc="-155" dirty="0"/>
              <a:t>т</a:t>
            </a:r>
            <a:r>
              <a:rPr spc="-170" dirty="0"/>
              <a:t>а</a:t>
            </a:r>
            <a:r>
              <a:rPr spc="-130" dirty="0"/>
              <a:t>т</a:t>
            </a:r>
            <a:r>
              <a:rPr spc="5" dirty="0"/>
              <a:t>ы</a:t>
            </a:r>
            <a:r>
              <a:rPr spc="-235" dirty="0"/>
              <a:t> </a:t>
            </a:r>
            <a:r>
              <a:rPr spc="-120" dirty="0"/>
              <a:t>реа</a:t>
            </a:r>
            <a:r>
              <a:rPr spc="-105" dirty="0"/>
              <a:t>л</a:t>
            </a:r>
            <a:r>
              <a:rPr spc="-125" dirty="0"/>
              <a:t>и</a:t>
            </a:r>
            <a:r>
              <a:rPr spc="-225" dirty="0"/>
              <a:t>з</a:t>
            </a:r>
            <a:r>
              <a:rPr spc="-120" dirty="0"/>
              <a:t>о</a:t>
            </a:r>
            <a:r>
              <a:rPr spc="-145" dirty="0"/>
              <a:t>в</a:t>
            </a:r>
            <a:r>
              <a:rPr spc="-120" dirty="0"/>
              <a:t>а</a:t>
            </a:r>
            <a:r>
              <a:rPr spc="-135" dirty="0"/>
              <a:t>н</a:t>
            </a:r>
            <a:r>
              <a:rPr spc="-145" dirty="0"/>
              <a:t>н</a:t>
            </a:r>
            <a:r>
              <a:rPr spc="-114" dirty="0"/>
              <a:t>ы</a:t>
            </a:r>
            <a:r>
              <a:rPr dirty="0"/>
              <a:t>х</a:t>
            </a:r>
            <a:r>
              <a:rPr spc="-265" dirty="0"/>
              <a:t> </a:t>
            </a:r>
            <a:r>
              <a:rPr spc="-135" dirty="0"/>
              <a:t>н</a:t>
            </a:r>
            <a:r>
              <a:rPr dirty="0"/>
              <a:t>а  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70" dirty="0"/>
              <a:t>е</a:t>
            </a:r>
            <a:r>
              <a:rPr spc="-130" dirty="0"/>
              <a:t>д</a:t>
            </a:r>
            <a:r>
              <a:rPr spc="-160" dirty="0"/>
              <a:t>п</a:t>
            </a:r>
            <a:r>
              <a:rPr spc="-120" dirty="0"/>
              <a:t>р</a:t>
            </a:r>
            <a:r>
              <a:rPr spc="-125" dirty="0"/>
              <a:t>и</a:t>
            </a:r>
            <a:r>
              <a:rPr spc="-130" dirty="0"/>
              <a:t>ят</a:t>
            </a:r>
            <a:r>
              <a:rPr spc="-125" dirty="0"/>
              <a:t>и</a:t>
            </a:r>
            <a:r>
              <a:rPr spc="-130" dirty="0"/>
              <a:t>я</a:t>
            </a:r>
            <a:r>
              <a:rPr dirty="0"/>
              <a:t>х</a:t>
            </a:r>
            <a:r>
              <a:rPr spc="-215" dirty="0"/>
              <a:t> </a:t>
            </a:r>
            <a:r>
              <a:rPr spc="-160" dirty="0"/>
              <a:t>п</a:t>
            </a:r>
            <a:r>
              <a:rPr spc="-120" dirty="0"/>
              <a:t>рое</a:t>
            </a:r>
            <a:r>
              <a:rPr spc="-225" dirty="0"/>
              <a:t>к</a:t>
            </a:r>
            <a:r>
              <a:rPr spc="-155" dirty="0"/>
              <a:t>т</a:t>
            </a:r>
            <a:r>
              <a:rPr spc="-120" dirty="0"/>
              <a:t>о</a:t>
            </a:r>
            <a:r>
              <a:rPr dirty="0"/>
              <a:t>в</a:t>
            </a:r>
            <a:r>
              <a:rPr spc="-229" dirty="0"/>
              <a:t> </a:t>
            </a:r>
            <a:r>
              <a:rPr dirty="0"/>
              <a:t>/</a:t>
            </a:r>
            <a:r>
              <a:rPr spc="-225" dirty="0"/>
              <a:t> </a:t>
            </a:r>
            <a:r>
              <a:rPr spc="-95" dirty="0"/>
              <a:t>с</a:t>
            </a:r>
            <a:r>
              <a:rPr spc="-145" dirty="0"/>
              <a:t>о</a:t>
            </a:r>
            <a:r>
              <a:rPr spc="-250" dirty="0"/>
              <a:t>з</a:t>
            </a:r>
            <a:r>
              <a:rPr spc="-130" dirty="0"/>
              <a:t>д</a:t>
            </a:r>
            <a:r>
              <a:rPr spc="-120" dirty="0"/>
              <a:t>а</a:t>
            </a:r>
            <a:r>
              <a:rPr spc="-135" dirty="0"/>
              <a:t>нн</a:t>
            </a:r>
            <a:r>
              <a:rPr spc="-114" dirty="0"/>
              <a:t>ы</a:t>
            </a:r>
            <a:r>
              <a:rPr dirty="0"/>
              <a:t>х  </a:t>
            </a:r>
            <a:r>
              <a:rPr spc="-160" dirty="0"/>
              <a:t>п</a:t>
            </a:r>
            <a:r>
              <a:rPr spc="-170" dirty="0"/>
              <a:t>о</a:t>
            </a:r>
            <a:r>
              <a:rPr spc="-155" dirty="0"/>
              <a:t>т</a:t>
            </a:r>
            <a:r>
              <a:rPr spc="-120" dirty="0"/>
              <a:t>о</a:t>
            </a:r>
            <a:r>
              <a:rPr spc="-225" dirty="0"/>
              <a:t>к</a:t>
            </a:r>
            <a:r>
              <a:rPr spc="-120" dirty="0"/>
              <a:t>ов-обр</a:t>
            </a:r>
            <a:r>
              <a:rPr spc="-145" dirty="0"/>
              <a:t>а</a:t>
            </a:r>
            <a:r>
              <a:rPr spc="-204" dirty="0"/>
              <a:t>з</a:t>
            </a:r>
            <a:r>
              <a:rPr spc="-145" dirty="0"/>
              <a:t>ц</a:t>
            </a:r>
            <a:r>
              <a:rPr spc="-120" dirty="0"/>
              <a:t>о</a:t>
            </a:r>
            <a:r>
              <a:rPr dirty="0"/>
              <a:t>в</a:t>
            </a:r>
            <a:r>
              <a:rPr spc="-265" dirty="0"/>
              <a:t> </a:t>
            </a:r>
            <a:r>
              <a:rPr spc="-120" dirty="0"/>
              <a:t>(</a:t>
            </a:r>
            <a:r>
              <a:rPr spc="-155" dirty="0"/>
              <a:t>т</a:t>
            </a:r>
            <a:r>
              <a:rPr spc="-120" dirty="0"/>
              <a:t>ор</a:t>
            </a:r>
            <a:r>
              <a:rPr spc="-204" dirty="0"/>
              <a:t>г</a:t>
            </a:r>
            <a:r>
              <a:rPr spc="-120" dirty="0"/>
              <a:t>о</a:t>
            </a:r>
            <a:r>
              <a:rPr spc="-165" dirty="0"/>
              <a:t>в</a:t>
            </a:r>
            <a:r>
              <a:rPr spc="-105" dirty="0"/>
              <a:t>л</a:t>
            </a:r>
            <a:r>
              <a:rPr spc="-130" dirty="0"/>
              <a:t>я</a:t>
            </a:r>
            <a:r>
              <a:rPr dirty="0"/>
              <a:t>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72897" y="1113536"/>
            <a:ext cx="430339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 smtClean="0">
                <a:latin typeface="Arial"/>
                <a:cs typeface="Arial"/>
              </a:rPr>
              <a:t>Проект </a:t>
            </a:r>
            <a:r>
              <a:rPr sz="1600" b="1" spc="-10" dirty="0">
                <a:latin typeface="Arial"/>
                <a:cs typeface="Arial"/>
              </a:rPr>
              <a:t>«Доставка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продукции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в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филиалы»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3068" y="1737360"/>
            <a:ext cx="8981440" cy="4267200"/>
            <a:chOff x="163068" y="1737360"/>
            <a:chExt cx="8981440" cy="42672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068" y="1737360"/>
              <a:ext cx="8980932" cy="4267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697724" y="4306823"/>
              <a:ext cx="1321435" cy="368935"/>
            </a:xfrm>
            <a:custGeom>
              <a:avLst/>
              <a:gdLst/>
              <a:ahLst/>
              <a:cxnLst/>
              <a:rect l="l" t="t" r="r" b="b"/>
              <a:pathLst>
                <a:path w="1321434" h="368935">
                  <a:moveTo>
                    <a:pt x="310896" y="216408"/>
                  </a:moveTo>
                  <a:lnTo>
                    <a:pt x="0" y="216408"/>
                  </a:lnTo>
                  <a:lnTo>
                    <a:pt x="0" y="368808"/>
                  </a:lnTo>
                  <a:lnTo>
                    <a:pt x="310896" y="368808"/>
                  </a:lnTo>
                  <a:lnTo>
                    <a:pt x="310896" y="216408"/>
                  </a:lnTo>
                  <a:close/>
                </a:path>
                <a:path w="1321434" h="368935">
                  <a:moveTo>
                    <a:pt x="912876" y="64008"/>
                  </a:moveTo>
                  <a:lnTo>
                    <a:pt x="603504" y="64008"/>
                  </a:lnTo>
                  <a:lnTo>
                    <a:pt x="603504" y="216408"/>
                  </a:lnTo>
                  <a:lnTo>
                    <a:pt x="912876" y="216408"/>
                  </a:lnTo>
                  <a:lnTo>
                    <a:pt x="912876" y="64008"/>
                  </a:lnTo>
                  <a:close/>
                </a:path>
                <a:path w="1321434" h="368935">
                  <a:moveTo>
                    <a:pt x="1321308" y="0"/>
                  </a:moveTo>
                  <a:lnTo>
                    <a:pt x="1011936" y="0"/>
                  </a:lnTo>
                  <a:lnTo>
                    <a:pt x="1011936" y="152400"/>
                  </a:lnTo>
                  <a:lnTo>
                    <a:pt x="1321308" y="152400"/>
                  </a:lnTo>
                  <a:lnTo>
                    <a:pt x="13213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42722" y="6157671"/>
            <a:ext cx="64554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7E7E7E"/>
                </a:solidFill>
                <a:latin typeface="Arial"/>
                <a:cs typeface="Arial"/>
              </a:rPr>
              <a:t>Расчетный</a:t>
            </a:r>
            <a:r>
              <a:rPr sz="1400" b="1" spc="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7E7E7E"/>
                </a:solidFill>
                <a:latin typeface="Arial"/>
                <a:cs typeface="Arial"/>
              </a:rPr>
              <a:t>экономический</a:t>
            </a:r>
            <a:r>
              <a:rPr sz="1400" b="1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7E7E7E"/>
                </a:solidFill>
                <a:latin typeface="Arial"/>
                <a:cs typeface="Arial"/>
              </a:rPr>
              <a:t>эффект</a:t>
            </a:r>
            <a:r>
              <a:rPr sz="1400" b="1" spc="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E7E7E"/>
                </a:solidFill>
                <a:latin typeface="Arial"/>
                <a:cs typeface="Arial"/>
              </a:rPr>
              <a:t>(по</a:t>
            </a:r>
            <a:r>
              <a:rPr sz="1400" b="1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7E7E7E"/>
                </a:solidFill>
                <a:latin typeface="Arial"/>
                <a:cs typeface="Arial"/>
              </a:rPr>
              <a:t>выручке)</a:t>
            </a:r>
            <a:r>
              <a:rPr sz="1400" b="1" spc="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E7E7E"/>
                </a:solidFill>
                <a:latin typeface="Arial"/>
                <a:cs typeface="Arial"/>
              </a:rPr>
              <a:t>–</a:t>
            </a:r>
            <a:r>
              <a:rPr sz="1400" b="1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E7E7E"/>
                </a:solidFill>
                <a:latin typeface="Arial"/>
                <a:cs typeface="Arial"/>
              </a:rPr>
              <a:t>2</a:t>
            </a:r>
            <a:r>
              <a:rPr sz="1400" b="1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7E7E7E"/>
                </a:solidFill>
                <a:latin typeface="Arial"/>
                <a:cs typeface="Arial"/>
              </a:rPr>
              <a:t>138</a:t>
            </a:r>
            <a:r>
              <a:rPr sz="1400" b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7E7E7E"/>
                </a:solidFill>
                <a:latin typeface="Arial"/>
                <a:cs typeface="Arial"/>
              </a:rPr>
              <a:t>250</a:t>
            </a:r>
            <a:r>
              <a:rPr sz="1400" b="1" spc="-20" dirty="0">
                <a:solidFill>
                  <a:srgbClr val="7E7E7E"/>
                </a:solidFill>
                <a:latin typeface="Arial"/>
                <a:cs typeface="Arial"/>
              </a:rPr>
              <a:t> руб.</a:t>
            </a:r>
            <a:r>
              <a:rPr sz="1400" b="1" spc="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E7E7E"/>
                </a:solidFill>
                <a:latin typeface="Arial"/>
                <a:cs typeface="Arial"/>
              </a:rPr>
              <a:t>в </a:t>
            </a:r>
            <a:r>
              <a:rPr sz="1400" b="1" spc="-5" dirty="0">
                <a:solidFill>
                  <a:srgbClr val="7E7E7E"/>
                </a:solidFill>
                <a:latin typeface="Arial"/>
                <a:cs typeface="Arial"/>
              </a:rPr>
              <a:t>смену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10" dirty="0"/>
              <a:t>производительность.рф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16" y="184311"/>
            <a:ext cx="3409522" cy="6044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87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Натуральные материалы</Template>
  <TotalTime>59</TotalTime>
  <Words>1053</Words>
  <Application>Microsoft Office PowerPoint</Application>
  <PresentationFormat>Экран (4:3)</PresentationFormat>
  <Paragraphs>276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Bahnschrift</vt:lpstr>
      <vt:lpstr>Calibri</vt:lpstr>
      <vt:lpstr>Microsoft Sans Serif</vt:lpstr>
      <vt:lpstr>Myriad Pro Light</vt:lpstr>
      <vt:lpstr>Office Theme</vt:lpstr>
      <vt:lpstr>Национальный проект «Производительность  труда»</vt:lpstr>
      <vt:lpstr>НАЦИОНАЛЬНЫЙ ПРОЕКТ «ПРОИЗВОДИТЕЛЬНОСТЬ ТРУДА»</vt:lpstr>
      <vt:lpstr>Зачем запускать проект повышения  производительности труда?</vt:lpstr>
      <vt:lpstr>НАЦИОНАЛЬНЫЙ ПРОЕКТ «ПРОИЗВОДИТЕЛЬНОСТЬ ТРУДА».</vt:lpstr>
      <vt:lpstr>Основные направления повышения  производительности труда в рамках  проекта</vt:lpstr>
      <vt:lpstr>Что проект даст сотрудникам?</vt:lpstr>
      <vt:lpstr>Результаты реализованных на  предприятиях проектов / созданных  потоков-образцов (торговля)</vt:lpstr>
      <vt:lpstr>Результаты реализованных на  предприятиях проектов / созданных  потоков-образцов (торговля)</vt:lpstr>
      <vt:lpstr>Результаты реализованных на  предприятиях проектов / созданных  потоков-образцов (торговля)</vt:lpstr>
      <vt:lpstr>Результаты реализованных на  предприятиях проектов / созданных  потоков-образцов (торговля)</vt:lpstr>
      <vt:lpstr>Результаты реализованных на  предприятиях проектов / созданных  потоков-образцов (торговля)</vt:lpstr>
      <vt:lpstr>Результаты реализованных на  предприятиях проектов / созданных  потоков-образцов (торговля)</vt:lpstr>
      <vt:lpstr>Реализованные решения в проектах  повышения производительности труда</vt:lpstr>
      <vt:lpstr>Презентация PowerPoint</vt:lpstr>
      <vt:lpstr>Реализованные решения в проектах  повышения производительности труда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РЦК – ответственный за реализацию  проектов на конкретных предприятиях</vt:lpstr>
      <vt:lpstr>Методика реализации проекта на  отдельном предприятии-участнике</vt:lpstr>
      <vt:lpstr>Методика реализации проекта на  отдельном предприятии-участнике</vt:lpstr>
      <vt:lpstr>Наши 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AlBoKurushin@rosatom.ru</dc:creator>
  <cp:lastModifiedBy>Игорь Валерьевич Бобрышев</cp:lastModifiedBy>
  <cp:revision>7</cp:revision>
  <dcterms:created xsi:type="dcterms:W3CDTF">2022-02-04T08:14:18Z</dcterms:created>
  <dcterms:modified xsi:type="dcterms:W3CDTF">2022-02-04T09:14:05Z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2022-01-21T00:00:00Z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2022-02-04T00:00:00Z</vt:filetime>
  </property>
</Properties>
</file>