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80" r:id="rId3"/>
    <p:sldId id="281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324" r:id="rId13"/>
    <p:sldId id="266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88" r:id="rId22"/>
    <p:sldId id="289" r:id="rId23"/>
    <p:sldId id="290" r:id="rId24"/>
    <p:sldId id="296" r:id="rId25"/>
    <p:sldId id="630" r:id="rId26"/>
    <p:sldId id="648" r:id="rId27"/>
    <p:sldId id="649" r:id="rId28"/>
    <p:sldId id="278" r:id="rId29"/>
    <p:sldId id="650" r:id="rId30"/>
  </p:sldIdLst>
  <p:sldSz cx="12192000" cy="6858000"/>
  <p:notesSz cx="12192000" cy="6858000"/>
  <p:embeddedFontLst>
    <p:embeddedFont>
      <p:font typeface="Meiryo" panose="020B0604030504040204" pitchFamily="34" charset="-128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Century Gothic" panose="020B0502020202020204" pitchFamily="34" charset="0"/>
      <p:regular r:id="rId41"/>
      <p:bold r:id="rId42"/>
      <p:italic r:id="rId43"/>
      <p:boldItalic r:id="rId44"/>
    </p:embeddedFont>
    <p:embeddedFont>
      <p:font typeface="Tahoma" panose="020B0604030504040204" pitchFamily="34" charset="0"/>
      <p:regular r:id="rId45"/>
      <p:bold r:id="rId46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714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550" b="0" i="0">
                <a:solidFill>
                  <a:srgbClr val="00643A"/>
                </a:solidFill>
                <a:latin typeface="Calibri Light"/>
                <a:cs typeface="Calibri Light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643A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404040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550" b="0" i="0">
                <a:solidFill>
                  <a:srgbClr val="00643A"/>
                </a:solidFill>
                <a:latin typeface="Calibri Light"/>
                <a:cs typeface="Calibri Light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643A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078886" y="2446020"/>
            <a:ext cx="3421379" cy="3848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1" i="0">
                <a:solidFill>
                  <a:srgbClr val="009B3E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3/30/2022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550" b="0" i="0">
                <a:solidFill>
                  <a:srgbClr val="00643A"/>
                </a:solidFill>
                <a:latin typeface="Calibri Light"/>
                <a:cs typeface="Calibri Light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643A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3/30/2022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550" b="0" i="0">
                <a:solidFill>
                  <a:srgbClr val="00643A"/>
                </a:solidFill>
                <a:latin typeface="Calibri Light"/>
                <a:cs typeface="Calibri Light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3/30/2022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550" b="0" i="0">
                <a:solidFill>
                  <a:srgbClr val="00643A"/>
                </a:solidFill>
                <a:latin typeface="Calibri Light"/>
                <a:cs typeface="Calibri Light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2278" y="2879852"/>
            <a:ext cx="11327442" cy="7448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00643A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186771" y="2197100"/>
            <a:ext cx="8790305" cy="1686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404040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37702" y="6393796"/>
            <a:ext cx="295275" cy="2686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50" b="0" i="0">
                <a:solidFill>
                  <a:srgbClr val="00643A"/>
                </a:solidFill>
                <a:latin typeface="Calibri Light"/>
                <a:cs typeface="Calibri Light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38.png"/><Relationship Id="rId7" Type="http://schemas.openxmlformats.org/officeDocument/2006/relationships/image" Target="../media/image58.png"/><Relationship Id="rId12" Type="http://schemas.openxmlformats.org/officeDocument/2006/relationships/image" Target="../media/image64.png"/><Relationship Id="rId2" Type="http://schemas.openxmlformats.org/officeDocument/2006/relationships/hyperlink" Target="http://WWW.FORMULAROSTA-SP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3.png"/><Relationship Id="rId5" Type="http://schemas.openxmlformats.org/officeDocument/2006/relationships/image" Target="../media/image56.png"/><Relationship Id="rId10" Type="http://schemas.openxmlformats.org/officeDocument/2006/relationships/image" Target="../media/image62.png"/><Relationship Id="rId4" Type="http://schemas.openxmlformats.org/officeDocument/2006/relationships/image" Target="../media/image39.png"/><Relationship Id="rId9" Type="http://schemas.openxmlformats.org/officeDocument/2006/relationships/image" Target="../media/image61.png"/><Relationship Id="rId1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5.png"/><Relationship Id="rId7" Type="http://schemas.openxmlformats.org/officeDocument/2006/relationships/image" Target="../media/image78.png"/><Relationship Id="rId12" Type="http://schemas.openxmlformats.org/officeDocument/2006/relationships/image" Target="../media/image8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81.png"/><Relationship Id="rId5" Type="http://schemas.openxmlformats.org/officeDocument/2006/relationships/image" Target="../media/image38.png"/><Relationship Id="rId10" Type="http://schemas.openxmlformats.org/officeDocument/2006/relationships/hyperlink" Target="http://WWW/" TargetMode="External"/><Relationship Id="rId4" Type="http://schemas.openxmlformats.org/officeDocument/2006/relationships/image" Target="../media/image76.png"/><Relationship Id="rId9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rmsp.nalog.ru/appeal-create.html" TargetMode="Externa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fund@nb-fund.ru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sid_oa@nb-fund.ru" TargetMode="External"/><Relationship Id="rId4" Type="http://schemas.openxmlformats.org/officeDocument/2006/relationships/image" Target="../media/image9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26" Type="http://schemas.openxmlformats.org/officeDocument/2006/relationships/image" Target="../media/image52.png"/><Relationship Id="rId3" Type="http://schemas.openxmlformats.org/officeDocument/2006/relationships/image" Target="../media/image31.png"/><Relationship Id="rId21" Type="http://schemas.openxmlformats.org/officeDocument/2006/relationships/image" Target="../media/image47.png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5" Type="http://schemas.openxmlformats.org/officeDocument/2006/relationships/image" Target="../media/image51.png"/><Relationship Id="rId33" Type="http://schemas.openxmlformats.org/officeDocument/2006/relationships/image" Target="../media/image15.png"/><Relationship Id="rId2" Type="http://schemas.openxmlformats.org/officeDocument/2006/relationships/image" Target="../media/image30.png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29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28.png"/><Relationship Id="rId24" Type="http://schemas.openxmlformats.org/officeDocument/2006/relationships/image" Target="../media/image50.png"/><Relationship Id="rId32" Type="http://schemas.openxmlformats.org/officeDocument/2006/relationships/image" Target="../media/image58.png"/><Relationship Id="rId5" Type="http://schemas.openxmlformats.org/officeDocument/2006/relationships/image" Target="../media/image33.png"/><Relationship Id="rId15" Type="http://schemas.openxmlformats.org/officeDocument/2006/relationships/image" Target="../media/image41.png"/><Relationship Id="rId23" Type="http://schemas.openxmlformats.org/officeDocument/2006/relationships/image" Target="../media/image49.png"/><Relationship Id="rId28" Type="http://schemas.openxmlformats.org/officeDocument/2006/relationships/image" Target="../media/image54.png"/><Relationship Id="rId10" Type="http://schemas.openxmlformats.org/officeDocument/2006/relationships/hyperlink" Target="http://WWW/" TargetMode="External"/><Relationship Id="rId19" Type="http://schemas.openxmlformats.org/officeDocument/2006/relationships/image" Target="../media/image45.png"/><Relationship Id="rId31" Type="http://schemas.openxmlformats.org/officeDocument/2006/relationships/image" Target="../media/image57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0.jpg"/><Relationship Id="rId22" Type="http://schemas.openxmlformats.org/officeDocument/2006/relationships/image" Target="../media/image48.jpg"/><Relationship Id="rId27" Type="http://schemas.openxmlformats.org/officeDocument/2006/relationships/image" Target="../media/image53.png"/><Relationship Id="rId30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hyperlink" Target="http://WWW.BUSINESS-SPRINT.RU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52086"/>
            <a:ext cx="7554668" cy="630591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82365" y="627748"/>
            <a:ext cx="2089410" cy="93527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5925185" marR="5080" indent="728980">
              <a:lnSpc>
                <a:spcPts val="2780"/>
              </a:lnSpc>
              <a:spcBef>
                <a:spcPts val="275"/>
              </a:spcBef>
            </a:pPr>
            <a:r>
              <a:rPr dirty="0"/>
              <a:t>РАЗВИТИЕ</a:t>
            </a:r>
            <a:r>
              <a:rPr spc="5" dirty="0"/>
              <a:t> </a:t>
            </a:r>
            <a:r>
              <a:rPr spc="-10" dirty="0"/>
              <a:t>СОЦИАЛЬНОГО </a:t>
            </a:r>
            <a:r>
              <a:rPr dirty="0"/>
              <a:t>ПРЕДПРИНИМАТЕЛЬСТВА</a:t>
            </a:r>
            <a:r>
              <a:rPr spc="-5" dirty="0"/>
              <a:t> </a:t>
            </a:r>
            <a:r>
              <a:rPr dirty="0"/>
              <a:t>В </a:t>
            </a:r>
            <a:r>
              <a:rPr spc="-10" dirty="0"/>
              <a:t>РОССИИ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1445687" y="6255782"/>
            <a:ext cx="488950" cy="30480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800" b="0" spc="-20" dirty="0">
                <a:solidFill>
                  <a:srgbClr val="00643A"/>
                </a:solidFill>
                <a:latin typeface="Calibri Light"/>
                <a:cs typeface="Calibri Light"/>
              </a:rPr>
              <a:t>2022</a:t>
            </a:r>
            <a:endParaRPr sz="180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32873" y="2483611"/>
            <a:ext cx="28060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5" dirty="0">
                <a:solidFill>
                  <a:srgbClr val="00643A"/>
                </a:solidFill>
                <a:latin typeface="Calibri"/>
                <a:cs typeface="Calibri"/>
                <a:hlinkClick r:id="rId2"/>
              </a:rPr>
              <a:t>WWW.FORMULAROSTA-</a:t>
            </a:r>
            <a:r>
              <a:rPr sz="1800" spc="-40" dirty="0">
                <a:solidFill>
                  <a:srgbClr val="00643A"/>
                </a:solidFill>
                <a:latin typeface="Calibri"/>
                <a:cs typeface="Calibri"/>
                <a:hlinkClick r:id="rId2"/>
              </a:rPr>
              <a:t>SP.RU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882949" y="6332354"/>
            <a:ext cx="312420" cy="311150"/>
            <a:chOff x="1882949" y="6332354"/>
            <a:chExt cx="312420" cy="311150"/>
          </a:xfrm>
        </p:grpSpPr>
        <p:sp>
          <p:nvSpPr>
            <p:cNvPr id="5" name="object 5"/>
            <p:cNvSpPr/>
            <p:nvPr/>
          </p:nvSpPr>
          <p:spPr>
            <a:xfrm>
              <a:off x="1882949" y="6332354"/>
              <a:ext cx="312420" cy="311150"/>
            </a:xfrm>
            <a:custGeom>
              <a:avLst/>
              <a:gdLst/>
              <a:ahLst/>
              <a:cxnLst/>
              <a:rect l="l" t="t" r="r" b="b"/>
              <a:pathLst>
                <a:path w="312419" h="311150">
                  <a:moveTo>
                    <a:pt x="244181" y="0"/>
                  </a:moveTo>
                  <a:lnTo>
                    <a:pt x="67894" y="0"/>
                  </a:lnTo>
                  <a:lnTo>
                    <a:pt x="41527" y="5340"/>
                  </a:lnTo>
                  <a:lnTo>
                    <a:pt x="19937" y="19878"/>
                  </a:lnTo>
                  <a:lnTo>
                    <a:pt x="5360" y="41388"/>
                  </a:lnTo>
                  <a:lnTo>
                    <a:pt x="0" y="67656"/>
                  </a:lnTo>
                  <a:lnTo>
                    <a:pt x="0" y="243349"/>
                  </a:lnTo>
                  <a:lnTo>
                    <a:pt x="5360" y="269626"/>
                  </a:lnTo>
                  <a:lnTo>
                    <a:pt x="19937" y="291136"/>
                  </a:lnTo>
                  <a:lnTo>
                    <a:pt x="41527" y="305674"/>
                  </a:lnTo>
                  <a:lnTo>
                    <a:pt x="67894" y="311014"/>
                  </a:lnTo>
                  <a:lnTo>
                    <a:pt x="244181" y="311014"/>
                  </a:lnTo>
                  <a:lnTo>
                    <a:pt x="270536" y="305674"/>
                  </a:lnTo>
                  <a:lnTo>
                    <a:pt x="292126" y="291136"/>
                  </a:lnTo>
                  <a:lnTo>
                    <a:pt x="306715" y="269626"/>
                  </a:lnTo>
                  <a:lnTo>
                    <a:pt x="312074" y="243349"/>
                  </a:lnTo>
                  <a:lnTo>
                    <a:pt x="312074" y="67656"/>
                  </a:lnTo>
                  <a:lnTo>
                    <a:pt x="306715" y="41388"/>
                  </a:lnTo>
                  <a:lnTo>
                    <a:pt x="292126" y="19878"/>
                  </a:lnTo>
                  <a:lnTo>
                    <a:pt x="270536" y="5340"/>
                  </a:lnTo>
                  <a:lnTo>
                    <a:pt x="244181" y="0"/>
                  </a:lnTo>
                  <a:close/>
                </a:path>
              </a:pathLst>
            </a:custGeom>
            <a:solidFill>
              <a:srgbClr val="00643A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29565" y="6421630"/>
              <a:ext cx="218889" cy="132347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1110927" y="6332354"/>
            <a:ext cx="312420" cy="311150"/>
            <a:chOff x="1110927" y="6332354"/>
            <a:chExt cx="312420" cy="311150"/>
          </a:xfrm>
        </p:grpSpPr>
        <p:sp>
          <p:nvSpPr>
            <p:cNvPr id="8" name="object 8"/>
            <p:cNvSpPr/>
            <p:nvPr/>
          </p:nvSpPr>
          <p:spPr>
            <a:xfrm>
              <a:off x="1110927" y="6332354"/>
              <a:ext cx="312420" cy="311150"/>
            </a:xfrm>
            <a:custGeom>
              <a:avLst/>
              <a:gdLst/>
              <a:ahLst/>
              <a:cxnLst/>
              <a:rect l="l" t="t" r="r" b="b"/>
              <a:pathLst>
                <a:path w="312419" h="311150">
                  <a:moveTo>
                    <a:pt x="244179" y="0"/>
                  </a:moveTo>
                  <a:lnTo>
                    <a:pt x="67893" y="0"/>
                  </a:lnTo>
                  <a:lnTo>
                    <a:pt x="41527" y="5340"/>
                  </a:lnTo>
                  <a:lnTo>
                    <a:pt x="19937" y="19878"/>
                  </a:lnTo>
                  <a:lnTo>
                    <a:pt x="5360" y="41388"/>
                  </a:lnTo>
                  <a:lnTo>
                    <a:pt x="0" y="67656"/>
                  </a:lnTo>
                  <a:lnTo>
                    <a:pt x="0" y="243349"/>
                  </a:lnTo>
                  <a:lnTo>
                    <a:pt x="5360" y="269626"/>
                  </a:lnTo>
                  <a:lnTo>
                    <a:pt x="19937" y="291136"/>
                  </a:lnTo>
                  <a:lnTo>
                    <a:pt x="41527" y="305674"/>
                  </a:lnTo>
                  <a:lnTo>
                    <a:pt x="67893" y="311014"/>
                  </a:lnTo>
                  <a:lnTo>
                    <a:pt x="244179" y="311014"/>
                  </a:lnTo>
                  <a:lnTo>
                    <a:pt x="270536" y="305674"/>
                  </a:lnTo>
                  <a:lnTo>
                    <a:pt x="292126" y="291136"/>
                  </a:lnTo>
                  <a:lnTo>
                    <a:pt x="306713" y="269626"/>
                  </a:lnTo>
                  <a:lnTo>
                    <a:pt x="312074" y="243349"/>
                  </a:lnTo>
                  <a:lnTo>
                    <a:pt x="312074" y="67656"/>
                  </a:lnTo>
                  <a:lnTo>
                    <a:pt x="306713" y="41388"/>
                  </a:lnTo>
                  <a:lnTo>
                    <a:pt x="292126" y="19878"/>
                  </a:lnTo>
                  <a:lnTo>
                    <a:pt x="270536" y="5340"/>
                  </a:lnTo>
                  <a:lnTo>
                    <a:pt x="244179" y="0"/>
                  </a:lnTo>
                  <a:close/>
                </a:path>
              </a:pathLst>
            </a:custGeom>
            <a:solidFill>
              <a:srgbClr val="006842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13781" y="6375280"/>
              <a:ext cx="106507" cy="225355"/>
            </a:xfrm>
            <a:prstGeom prst="rect">
              <a:avLst/>
            </a:prstGeom>
          </p:spPr>
        </p:pic>
      </p:grpSp>
      <p:sp>
        <p:nvSpPr>
          <p:cNvPr id="10" name="object 10"/>
          <p:cNvSpPr/>
          <p:nvPr/>
        </p:nvSpPr>
        <p:spPr>
          <a:xfrm>
            <a:off x="3271177" y="1149530"/>
            <a:ext cx="0" cy="5497195"/>
          </a:xfrm>
          <a:custGeom>
            <a:avLst/>
            <a:gdLst/>
            <a:ahLst/>
            <a:cxnLst/>
            <a:rect l="l" t="t" r="r" b="b"/>
            <a:pathLst>
              <a:path h="5497195">
                <a:moveTo>
                  <a:pt x="0" y="5496932"/>
                </a:moveTo>
                <a:lnTo>
                  <a:pt x="1" y="0"/>
                </a:lnTo>
              </a:path>
            </a:pathLst>
          </a:custGeom>
          <a:ln w="15875">
            <a:solidFill>
              <a:srgbClr val="CBDD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734728" y="1231900"/>
            <a:ext cx="7449184" cy="100393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900"/>
              </a:lnSpc>
              <a:spcBef>
                <a:spcPts val="180"/>
              </a:spcBef>
              <a:tabLst>
                <a:tab pos="1347470" algn="l"/>
                <a:tab pos="2479040" algn="l"/>
                <a:tab pos="3289300" algn="l"/>
                <a:tab pos="3607435" algn="l"/>
                <a:tab pos="4933315" algn="l"/>
              </a:tabLst>
            </a:pPr>
            <a:r>
              <a:rPr sz="1600" b="1" spc="-10" dirty="0">
                <a:solidFill>
                  <a:srgbClr val="E7304D"/>
                </a:solidFill>
                <a:latin typeface="Calibri"/>
                <a:cs typeface="Calibri"/>
              </a:rPr>
              <a:t>Акселератор</a:t>
            </a:r>
            <a:r>
              <a:rPr sz="1600" b="1" dirty="0">
                <a:solidFill>
                  <a:srgbClr val="E7304D"/>
                </a:solidFill>
                <a:latin typeface="Calibri"/>
                <a:cs typeface="Calibri"/>
              </a:rPr>
              <a:t>	</a:t>
            </a:r>
            <a:r>
              <a:rPr sz="1600" b="1" spc="-10" dirty="0">
                <a:solidFill>
                  <a:srgbClr val="E7304D"/>
                </a:solidFill>
                <a:latin typeface="Calibri"/>
                <a:cs typeface="Calibri"/>
              </a:rPr>
              <a:t>«Формула</a:t>
            </a:r>
            <a:r>
              <a:rPr sz="1600" b="1" dirty="0">
                <a:solidFill>
                  <a:srgbClr val="E7304D"/>
                </a:solidFill>
                <a:latin typeface="Calibri"/>
                <a:cs typeface="Calibri"/>
              </a:rPr>
              <a:t>	</a:t>
            </a:r>
            <a:r>
              <a:rPr sz="1600" b="1" spc="-10" dirty="0">
                <a:solidFill>
                  <a:srgbClr val="E7304D"/>
                </a:solidFill>
                <a:latin typeface="Calibri"/>
                <a:cs typeface="Calibri"/>
              </a:rPr>
              <a:t>роста»</a:t>
            </a:r>
            <a:r>
              <a:rPr sz="1600" b="1" dirty="0">
                <a:solidFill>
                  <a:srgbClr val="E7304D"/>
                </a:solidFill>
                <a:latin typeface="Calibri"/>
                <a:cs typeface="Calibri"/>
              </a:rPr>
              <a:t>	</a:t>
            </a:r>
            <a:r>
              <a:rPr sz="1600" b="0" spc="-50" dirty="0">
                <a:latin typeface="Calibri Light"/>
                <a:cs typeface="Calibri Light"/>
              </a:rPr>
              <a:t>–</a:t>
            </a:r>
            <a:r>
              <a:rPr sz="1600" b="0" dirty="0">
                <a:latin typeface="Calibri Light"/>
                <a:cs typeface="Calibri Light"/>
              </a:rPr>
              <a:t>	</a:t>
            </a:r>
            <a:r>
              <a:rPr sz="1600" b="0" spc="-10" dirty="0">
                <a:latin typeface="Calibri Light"/>
                <a:cs typeface="Calibri Light"/>
              </a:rPr>
              <a:t>комплексная</a:t>
            </a:r>
            <a:r>
              <a:rPr sz="1600" b="0" dirty="0">
                <a:latin typeface="Calibri Light"/>
                <a:cs typeface="Calibri Light"/>
              </a:rPr>
              <a:t>	</a:t>
            </a:r>
            <a:r>
              <a:rPr sz="1600" b="0" spc="-10" dirty="0">
                <a:latin typeface="Calibri Light"/>
                <a:cs typeface="Calibri Light"/>
              </a:rPr>
              <a:t>образовательно-коучинговая </a:t>
            </a:r>
            <a:r>
              <a:rPr sz="1600" b="0" dirty="0">
                <a:latin typeface="Calibri Light"/>
                <a:cs typeface="Calibri Light"/>
              </a:rPr>
              <a:t>программа,</a:t>
            </a:r>
            <a:r>
              <a:rPr sz="1600" b="0" spc="-30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направленная</a:t>
            </a:r>
            <a:r>
              <a:rPr sz="1600" b="0" spc="-10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на</a:t>
            </a:r>
            <a:r>
              <a:rPr sz="1600" b="0" spc="-20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развитие</a:t>
            </a:r>
            <a:r>
              <a:rPr sz="1600" b="0" spc="-15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бизнеса</a:t>
            </a:r>
            <a:r>
              <a:rPr sz="1600" b="0" spc="-15" dirty="0">
                <a:latin typeface="Calibri Light"/>
                <a:cs typeface="Calibri Light"/>
              </a:rPr>
              <a:t> </a:t>
            </a:r>
            <a:r>
              <a:rPr sz="1600" b="0" spc="-10" dirty="0">
                <a:latin typeface="Calibri Light"/>
                <a:cs typeface="Calibri Light"/>
              </a:rPr>
              <a:t>участников</a:t>
            </a:r>
            <a:endParaRPr sz="1600">
              <a:latin typeface="Calibri Light"/>
              <a:cs typeface="Calibri Light"/>
            </a:endParaRPr>
          </a:p>
          <a:p>
            <a:pPr marL="12700">
              <a:lnSpc>
                <a:spcPts val="1830"/>
              </a:lnSpc>
              <a:tabLst>
                <a:tab pos="1164590" algn="l"/>
                <a:tab pos="1715135" algn="l"/>
                <a:tab pos="1946910" algn="l"/>
                <a:tab pos="2862580" algn="l"/>
                <a:tab pos="3596004" algn="l"/>
                <a:tab pos="4038600" algn="l"/>
                <a:tab pos="5175250" algn="l"/>
                <a:tab pos="6462395" algn="l"/>
              </a:tabLst>
            </a:pPr>
            <a:r>
              <a:rPr sz="1600" b="0" spc="-10" dirty="0">
                <a:latin typeface="Calibri Light"/>
                <a:cs typeface="Calibri Light"/>
              </a:rPr>
              <a:t>Проводится</a:t>
            </a:r>
            <a:r>
              <a:rPr sz="1600" b="0" dirty="0">
                <a:latin typeface="Calibri Light"/>
                <a:cs typeface="Calibri Light"/>
              </a:rPr>
              <a:t>	</a:t>
            </a:r>
            <a:r>
              <a:rPr sz="1600" b="0" spc="-20" dirty="0">
                <a:latin typeface="Calibri Light"/>
                <a:cs typeface="Calibri Light"/>
              </a:rPr>
              <a:t>очно</a:t>
            </a:r>
            <a:r>
              <a:rPr sz="1600" b="0" dirty="0">
                <a:latin typeface="Calibri Light"/>
                <a:cs typeface="Calibri Light"/>
              </a:rPr>
              <a:t>	</a:t>
            </a:r>
            <a:r>
              <a:rPr sz="1600" b="0" spc="-50" dirty="0">
                <a:latin typeface="Calibri Light"/>
                <a:cs typeface="Calibri Light"/>
              </a:rPr>
              <a:t>в</a:t>
            </a:r>
            <a:r>
              <a:rPr sz="1600" b="0" dirty="0">
                <a:latin typeface="Calibri Light"/>
                <a:cs typeface="Calibri Light"/>
              </a:rPr>
              <a:t>	</a:t>
            </a:r>
            <a:r>
              <a:rPr sz="1600" b="0" spc="-10" dirty="0">
                <a:latin typeface="Calibri Light"/>
                <a:cs typeface="Calibri Light"/>
              </a:rPr>
              <a:t>регионах</a:t>
            </a:r>
            <a:r>
              <a:rPr sz="1600" b="0" dirty="0">
                <a:latin typeface="Calibri Light"/>
                <a:cs typeface="Calibri Light"/>
              </a:rPr>
              <a:t>	</a:t>
            </a:r>
            <a:r>
              <a:rPr sz="1600" b="0" spc="-10" dirty="0">
                <a:latin typeface="Calibri Light"/>
                <a:cs typeface="Calibri Light"/>
              </a:rPr>
              <a:t>России</a:t>
            </a:r>
            <a:r>
              <a:rPr sz="1600" b="0" dirty="0">
                <a:latin typeface="Calibri Light"/>
                <a:cs typeface="Calibri Light"/>
              </a:rPr>
              <a:t>	</a:t>
            </a:r>
            <a:r>
              <a:rPr sz="1600" b="0" spc="-25" dirty="0">
                <a:latin typeface="Calibri Light"/>
                <a:cs typeface="Calibri Light"/>
              </a:rPr>
              <a:t>для</a:t>
            </a:r>
            <a:r>
              <a:rPr sz="1600" b="0" dirty="0">
                <a:latin typeface="Calibri Light"/>
                <a:cs typeface="Calibri Light"/>
              </a:rPr>
              <a:t>	</a:t>
            </a:r>
            <a:r>
              <a:rPr sz="1600" b="0" spc="-10" dirty="0">
                <a:latin typeface="Calibri Light"/>
                <a:cs typeface="Calibri Light"/>
              </a:rPr>
              <a:t>владельцев</a:t>
            </a:r>
            <a:r>
              <a:rPr sz="1600" b="0" dirty="0">
                <a:latin typeface="Calibri Light"/>
                <a:cs typeface="Calibri Light"/>
              </a:rPr>
              <a:t>	</a:t>
            </a:r>
            <a:r>
              <a:rPr sz="1600" b="0" spc="-10" dirty="0">
                <a:latin typeface="Calibri Light"/>
                <a:cs typeface="Calibri Light"/>
              </a:rPr>
              <a:t>действующих</a:t>
            </a:r>
            <a:r>
              <a:rPr sz="1600" b="0" dirty="0">
                <a:latin typeface="Calibri Light"/>
                <a:cs typeface="Calibri Light"/>
              </a:rPr>
              <a:t>	</a:t>
            </a:r>
            <a:r>
              <a:rPr sz="1600" b="0" spc="-10" dirty="0">
                <a:latin typeface="Calibri Light"/>
                <a:cs typeface="Calibri Light"/>
              </a:rPr>
              <a:t>социально-</a:t>
            </a:r>
            <a:endParaRPr sz="16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1600" b="0" dirty="0">
                <a:latin typeface="Calibri Light"/>
                <a:cs typeface="Calibri Light"/>
              </a:rPr>
              <a:t>предпринимательских</a:t>
            </a:r>
            <a:r>
              <a:rPr sz="1600" b="0" spc="-30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проектов,</a:t>
            </a:r>
            <a:r>
              <a:rPr sz="1600" b="0" spc="-25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готовых</a:t>
            </a:r>
            <a:r>
              <a:rPr sz="1600" b="0" spc="-15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к</a:t>
            </a:r>
            <a:r>
              <a:rPr sz="1600" b="0" spc="-25" dirty="0">
                <a:latin typeface="Calibri Light"/>
                <a:cs typeface="Calibri Light"/>
              </a:rPr>
              <a:t> </a:t>
            </a:r>
            <a:r>
              <a:rPr sz="1600" b="0" spc="-10" dirty="0">
                <a:latin typeface="Calibri Light"/>
                <a:cs typeface="Calibri Light"/>
              </a:rPr>
              <a:t>масштабированию</a:t>
            </a:r>
            <a:endParaRPr sz="1600">
              <a:latin typeface="Calibri Light"/>
              <a:cs typeface="Calibri Light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499261" y="6341793"/>
            <a:ext cx="307975" cy="306705"/>
            <a:chOff x="1499261" y="6341793"/>
            <a:chExt cx="307975" cy="306705"/>
          </a:xfrm>
        </p:grpSpPr>
        <p:sp>
          <p:nvSpPr>
            <p:cNvPr id="13" name="object 13"/>
            <p:cNvSpPr/>
            <p:nvPr/>
          </p:nvSpPr>
          <p:spPr>
            <a:xfrm>
              <a:off x="1499261" y="6341793"/>
              <a:ext cx="307975" cy="306705"/>
            </a:xfrm>
            <a:custGeom>
              <a:avLst/>
              <a:gdLst/>
              <a:ahLst/>
              <a:cxnLst/>
              <a:rect l="l" t="t" r="r" b="b"/>
              <a:pathLst>
                <a:path w="307975" h="306704">
                  <a:moveTo>
                    <a:pt x="240544" y="0"/>
                  </a:moveTo>
                  <a:lnTo>
                    <a:pt x="66873" y="0"/>
                  </a:lnTo>
                  <a:lnTo>
                    <a:pt x="40909" y="5260"/>
                  </a:lnTo>
                  <a:lnTo>
                    <a:pt x="19641" y="19583"/>
                  </a:lnTo>
                  <a:lnTo>
                    <a:pt x="5280" y="40772"/>
                  </a:lnTo>
                  <a:lnTo>
                    <a:pt x="0" y="66648"/>
                  </a:lnTo>
                  <a:lnTo>
                    <a:pt x="0" y="239724"/>
                  </a:lnTo>
                  <a:lnTo>
                    <a:pt x="5280" y="265610"/>
                  </a:lnTo>
                  <a:lnTo>
                    <a:pt x="19641" y="286800"/>
                  </a:lnTo>
                  <a:lnTo>
                    <a:pt x="40909" y="301122"/>
                  </a:lnTo>
                  <a:lnTo>
                    <a:pt x="66873" y="306383"/>
                  </a:lnTo>
                  <a:lnTo>
                    <a:pt x="240544" y="306383"/>
                  </a:lnTo>
                  <a:lnTo>
                    <a:pt x="266508" y="301122"/>
                  </a:lnTo>
                  <a:lnTo>
                    <a:pt x="287775" y="286800"/>
                  </a:lnTo>
                  <a:lnTo>
                    <a:pt x="302145" y="265610"/>
                  </a:lnTo>
                  <a:lnTo>
                    <a:pt x="307427" y="239724"/>
                  </a:lnTo>
                  <a:lnTo>
                    <a:pt x="307427" y="66648"/>
                  </a:lnTo>
                  <a:lnTo>
                    <a:pt x="302145" y="40772"/>
                  </a:lnTo>
                  <a:lnTo>
                    <a:pt x="287775" y="19583"/>
                  </a:lnTo>
                  <a:lnTo>
                    <a:pt x="266508" y="5260"/>
                  </a:lnTo>
                  <a:lnTo>
                    <a:pt x="240544" y="0"/>
                  </a:lnTo>
                  <a:close/>
                </a:path>
              </a:pathLst>
            </a:custGeom>
            <a:solidFill>
              <a:srgbClr val="006842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62515" y="6412086"/>
              <a:ext cx="171871" cy="168531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722593" y="6335447"/>
            <a:ext cx="312420" cy="311150"/>
            <a:chOff x="722593" y="6335447"/>
            <a:chExt cx="312420" cy="311150"/>
          </a:xfrm>
        </p:grpSpPr>
        <p:sp>
          <p:nvSpPr>
            <p:cNvPr id="16" name="object 16"/>
            <p:cNvSpPr/>
            <p:nvPr/>
          </p:nvSpPr>
          <p:spPr>
            <a:xfrm>
              <a:off x="722593" y="6335447"/>
              <a:ext cx="312420" cy="311150"/>
            </a:xfrm>
            <a:custGeom>
              <a:avLst/>
              <a:gdLst/>
              <a:ahLst/>
              <a:cxnLst/>
              <a:rect l="l" t="t" r="r" b="b"/>
              <a:pathLst>
                <a:path w="312419" h="311150">
                  <a:moveTo>
                    <a:pt x="244180" y="0"/>
                  </a:moveTo>
                  <a:lnTo>
                    <a:pt x="67893" y="0"/>
                  </a:lnTo>
                  <a:lnTo>
                    <a:pt x="41527" y="5340"/>
                  </a:lnTo>
                  <a:lnTo>
                    <a:pt x="19938" y="19878"/>
                  </a:lnTo>
                  <a:lnTo>
                    <a:pt x="5360" y="41388"/>
                  </a:lnTo>
                  <a:lnTo>
                    <a:pt x="0" y="67656"/>
                  </a:lnTo>
                  <a:lnTo>
                    <a:pt x="0" y="243349"/>
                  </a:lnTo>
                  <a:lnTo>
                    <a:pt x="5360" y="269626"/>
                  </a:lnTo>
                  <a:lnTo>
                    <a:pt x="19938" y="291136"/>
                  </a:lnTo>
                  <a:lnTo>
                    <a:pt x="41527" y="305674"/>
                  </a:lnTo>
                  <a:lnTo>
                    <a:pt x="67893" y="311014"/>
                  </a:lnTo>
                  <a:lnTo>
                    <a:pt x="244180" y="311014"/>
                  </a:lnTo>
                  <a:lnTo>
                    <a:pt x="270537" y="305674"/>
                  </a:lnTo>
                  <a:lnTo>
                    <a:pt x="292126" y="291136"/>
                  </a:lnTo>
                  <a:lnTo>
                    <a:pt x="306714" y="269626"/>
                  </a:lnTo>
                  <a:lnTo>
                    <a:pt x="312074" y="243349"/>
                  </a:lnTo>
                  <a:lnTo>
                    <a:pt x="312074" y="67656"/>
                  </a:lnTo>
                  <a:lnTo>
                    <a:pt x="306714" y="41388"/>
                  </a:lnTo>
                  <a:lnTo>
                    <a:pt x="292126" y="19878"/>
                  </a:lnTo>
                  <a:lnTo>
                    <a:pt x="270537" y="5340"/>
                  </a:lnTo>
                  <a:lnTo>
                    <a:pt x="244180" y="0"/>
                  </a:lnTo>
                  <a:close/>
                </a:path>
              </a:pathLst>
            </a:custGeom>
            <a:solidFill>
              <a:srgbClr val="006842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72160" y="6384590"/>
              <a:ext cx="212953" cy="212748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2271285" y="6332354"/>
            <a:ext cx="316230" cy="314960"/>
            <a:chOff x="2271285" y="6332354"/>
            <a:chExt cx="316230" cy="314960"/>
          </a:xfrm>
        </p:grpSpPr>
        <p:sp>
          <p:nvSpPr>
            <p:cNvPr id="19" name="object 19"/>
            <p:cNvSpPr/>
            <p:nvPr/>
          </p:nvSpPr>
          <p:spPr>
            <a:xfrm>
              <a:off x="2271285" y="6332354"/>
              <a:ext cx="316230" cy="314960"/>
            </a:xfrm>
            <a:custGeom>
              <a:avLst/>
              <a:gdLst/>
              <a:ahLst/>
              <a:cxnLst/>
              <a:rect l="l" t="t" r="r" b="b"/>
              <a:pathLst>
                <a:path w="316230" h="314959">
                  <a:moveTo>
                    <a:pt x="246984" y="0"/>
                  </a:moveTo>
                  <a:lnTo>
                    <a:pt x="68662" y="0"/>
                  </a:lnTo>
                  <a:lnTo>
                    <a:pt x="42003" y="5402"/>
                  </a:lnTo>
                  <a:lnTo>
                    <a:pt x="20167" y="20107"/>
                  </a:lnTo>
                  <a:lnTo>
                    <a:pt x="5421" y="41864"/>
                  </a:lnTo>
                  <a:lnTo>
                    <a:pt x="0" y="68434"/>
                  </a:lnTo>
                  <a:lnTo>
                    <a:pt x="0" y="246145"/>
                  </a:lnTo>
                  <a:lnTo>
                    <a:pt x="5421" y="272723"/>
                  </a:lnTo>
                  <a:lnTo>
                    <a:pt x="20167" y="294480"/>
                  </a:lnTo>
                  <a:lnTo>
                    <a:pt x="42003" y="309186"/>
                  </a:lnTo>
                  <a:lnTo>
                    <a:pt x="68662" y="314588"/>
                  </a:lnTo>
                  <a:lnTo>
                    <a:pt x="246984" y="314588"/>
                  </a:lnTo>
                  <a:lnTo>
                    <a:pt x="273643" y="309186"/>
                  </a:lnTo>
                  <a:lnTo>
                    <a:pt x="295480" y="294480"/>
                  </a:lnTo>
                  <a:lnTo>
                    <a:pt x="310235" y="272723"/>
                  </a:lnTo>
                  <a:lnTo>
                    <a:pt x="315658" y="246145"/>
                  </a:lnTo>
                  <a:lnTo>
                    <a:pt x="315658" y="68434"/>
                  </a:lnTo>
                  <a:lnTo>
                    <a:pt x="310235" y="41864"/>
                  </a:lnTo>
                  <a:lnTo>
                    <a:pt x="295480" y="20107"/>
                  </a:lnTo>
                  <a:lnTo>
                    <a:pt x="273643" y="5402"/>
                  </a:lnTo>
                  <a:lnTo>
                    <a:pt x="246984" y="0"/>
                  </a:lnTo>
                  <a:close/>
                </a:path>
              </a:pathLst>
            </a:custGeom>
            <a:solidFill>
              <a:srgbClr val="006842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14045" y="6419725"/>
              <a:ext cx="212670" cy="162352"/>
            </a:xfrm>
            <a:prstGeom prst="rect">
              <a:avLst/>
            </a:prstGeom>
          </p:spPr>
        </p:pic>
      </p:grpSp>
      <p:pic>
        <p:nvPicPr>
          <p:cNvPr id="21" name="object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25802" y="1149531"/>
            <a:ext cx="1895669" cy="1110743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76715" y="2761444"/>
            <a:ext cx="2036099" cy="2036099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6501880" y="2426716"/>
            <a:ext cx="4874895" cy="8274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109400"/>
              </a:lnSpc>
              <a:spcBef>
                <a:spcPts val="110"/>
              </a:spcBef>
            </a:pPr>
            <a:r>
              <a:rPr sz="1600" b="0" dirty="0">
                <a:latin typeface="Calibri Light"/>
                <a:cs typeface="Calibri Light"/>
              </a:rPr>
              <a:t>содействовать</a:t>
            </a:r>
            <a:r>
              <a:rPr sz="1600" b="0" spc="-40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быстрому</a:t>
            </a:r>
            <a:r>
              <a:rPr sz="1600" b="0" spc="-35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и</a:t>
            </a:r>
            <a:r>
              <a:rPr sz="1600" b="0" spc="-35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качественному</a:t>
            </a:r>
            <a:r>
              <a:rPr sz="1600" b="0" spc="-35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росту</a:t>
            </a:r>
            <a:r>
              <a:rPr sz="1600" b="0" spc="-35" dirty="0">
                <a:latin typeface="Calibri Light"/>
                <a:cs typeface="Calibri Light"/>
              </a:rPr>
              <a:t> </a:t>
            </a:r>
            <a:r>
              <a:rPr sz="1600" b="0" spc="-10" dirty="0">
                <a:latin typeface="Calibri Light"/>
                <a:cs typeface="Calibri Light"/>
              </a:rPr>
              <a:t>бизнеса </a:t>
            </a:r>
            <a:r>
              <a:rPr sz="1600" b="0" dirty="0">
                <a:latin typeface="Calibri Light"/>
                <a:cs typeface="Calibri Light"/>
              </a:rPr>
              <a:t>социальных</a:t>
            </a:r>
            <a:r>
              <a:rPr sz="1600" b="0" spc="-35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предпринимателей</a:t>
            </a:r>
            <a:r>
              <a:rPr sz="1600" b="0" spc="-25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и</a:t>
            </a:r>
            <a:r>
              <a:rPr sz="1600" b="0" spc="-20" dirty="0">
                <a:latin typeface="Calibri Light"/>
                <a:cs typeface="Calibri Light"/>
              </a:rPr>
              <a:t> </a:t>
            </a:r>
            <a:r>
              <a:rPr sz="1600" b="0" spc="-10" dirty="0">
                <a:latin typeface="Calibri Light"/>
                <a:cs typeface="Calibri Light"/>
              </a:rPr>
              <a:t>масштабировать </a:t>
            </a:r>
            <a:r>
              <a:rPr sz="1600" b="0" dirty="0">
                <a:latin typeface="Calibri Light"/>
                <a:cs typeface="Calibri Light"/>
              </a:rPr>
              <a:t>социальный</a:t>
            </a:r>
            <a:r>
              <a:rPr sz="1600" b="0" spc="-30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эффект</a:t>
            </a:r>
            <a:r>
              <a:rPr sz="1600" b="0" spc="-20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от</a:t>
            </a:r>
            <a:r>
              <a:rPr sz="1600" b="0" spc="-20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их</a:t>
            </a:r>
            <a:r>
              <a:rPr sz="1600" b="0" spc="-10" dirty="0">
                <a:latin typeface="Calibri Light"/>
                <a:cs typeface="Calibri Light"/>
              </a:rPr>
              <a:t> деятельности</a:t>
            </a:r>
            <a:endParaRPr sz="1600">
              <a:latin typeface="Calibri Light"/>
              <a:cs typeface="Calibri Ligh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868010" y="2655315"/>
            <a:ext cx="103822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20" dirty="0">
                <a:solidFill>
                  <a:srgbClr val="00643A"/>
                </a:solidFill>
                <a:latin typeface="Tahoma"/>
                <a:cs typeface="Tahoma"/>
              </a:rPr>
              <a:t>ЦЕЛЬ</a:t>
            </a:r>
            <a:endParaRPr sz="2800">
              <a:latin typeface="Tahoma"/>
              <a:cs typeface="Tahoma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072266" y="2927055"/>
            <a:ext cx="200660" cy="0"/>
          </a:xfrm>
          <a:custGeom>
            <a:avLst/>
            <a:gdLst/>
            <a:ahLst/>
            <a:cxnLst/>
            <a:rect l="l" t="t" r="r" b="b"/>
            <a:pathLst>
              <a:path w="200660">
                <a:moveTo>
                  <a:pt x="0" y="0"/>
                </a:moveTo>
                <a:lnTo>
                  <a:pt x="200384" y="1"/>
                </a:lnTo>
              </a:path>
            </a:pathLst>
          </a:custGeom>
          <a:ln w="19050">
            <a:solidFill>
              <a:srgbClr val="D0CE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6" name="object 26"/>
          <p:cNvGrpSpPr/>
          <p:nvPr/>
        </p:nvGrpSpPr>
        <p:grpSpPr>
          <a:xfrm>
            <a:off x="3810000" y="2560320"/>
            <a:ext cx="725805" cy="1125220"/>
            <a:chOff x="3810000" y="2560320"/>
            <a:chExt cx="725805" cy="1125220"/>
          </a:xfrm>
        </p:grpSpPr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810000" y="2560320"/>
              <a:ext cx="725424" cy="722376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4136909" y="3307883"/>
              <a:ext cx="0" cy="377190"/>
            </a:xfrm>
            <a:custGeom>
              <a:avLst/>
              <a:gdLst/>
              <a:ahLst/>
              <a:cxnLst/>
              <a:rect l="l" t="t" r="r" b="b"/>
              <a:pathLst>
                <a:path h="377189">
                  <a:moveTo>
                    <a:pt x="0" y="0"/>
                  </a:moveTo>
                  <a:lnTo>
                    <a:pt x="1" y="377092"/>
                  </a:lnTo>
                </a:path>
              </a:pathLst>
            </a:custGeom>
            <a:ln w="19050">
              <a:solidFill>
                <a:srgbClr val="CBDD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3922776" y="3784456"/>
            <a:ext cx="472440" cy="2077085"/>
            <a:chOff x="3922776" y="3784456"/>
            <a:chExt cx="472440" cy="2077085"/>
          </a:xfrm>
        </p:grpSpPr>
        <p:pic>
          <p:nvPicPr>
            <p:cNvPr id="30" name="object 3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922776" y="3971544"/>
              <a:ext cx="469391" cy="414528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4147374" y="3793981"/>
              <a:ext cx="3175" cy="188595"/>
            </a:xfrm>
            <a:custGeom>
              <a:avLst/>
              <a:gdLst/>
              <a:ahLst/>
              <a:cxnLst/>
              <a:rect l="l" t="t" r="r" b="b"/>
              <a:pathLst>
                <a:path w="3175" h="188595">
                  <a:moveTo>
                    <a:pt x="2624" y="0"/>
                  </a:moveTo>
                  <a:lnTo>
                    <a:pt x="0" y="188546"/>
                  </a:lnTo>
                </a:path>
              </a:pathLst>
            </a:custGeom>
            <a:ln w="19050">
              <a:solidFill>
                <a:srgbClr val="CBDD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925824" y="5388863"/>
              <a:ext cx="469391" cy="47244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931920" y="4596384"/>
              <a:ext cx="438912" cy="536448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4160230" y="5142016"/>
              <a:ext cx="0" cy="377190"/>
            </a:xfrm>
            <a:custGeom>
              <a:avLst/>
              <a:gdLst/>
              <a:ahLst/>
              <a:cxnLst/>
              <a:rect l="l" t="t" r="r" b="b"/>
              <a:pathLst>
                <a:path h="377189">
                  <a:moveTo>
                    <a:pt x="0" y="0"/>
                  </a:moveTo>
                  <a:lnTo>
                    <a:pt x="1" y="377092"/>
                  </a:lnTo>
                </a:path>
              </a:pathLst>
            </a:custGeom>
            <a:ln w="19050">
              <a:solidFill>
                <a:srgbClr val="CBDD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160230" y="4369310"/>
              <a:ext cx="0" cy="217804"/>
            </a:xfrm>
            <a:custGeom>
              <a:avLst/>
              <a:gdLst/>
              <a:ahLst/>
              <a:cxnLst/>
              <a:rect l="l" t="t" r="r" b="b"/>
              <a:pathLst>
                <a:path h="217804">
                  <a:moveTo>
                    <a:pt x="0" y="0"/>
                  </a:moveTo>
                  <a:lnTo>
                    <a:pt x="1" y="217801"/>
                  </a:lnTo>
                </a:path>
              </a:pathLst>
            </a:custGeom>
            <a:ln w="19050">
              <a:solidFill>
                <a:srgbClr val="CBDD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3734728" y="3445213"/>
            <a:ext cx="7499984" cy="2945130"/>
          </a:xfrm>
          <a:prstGeom prst="rect">
            <a:avLst/>
          </a:prstGeom>
        </p:spPr>
        <p:txBody>
          <a:bodyPr vert="horz" wrap="square" lIns="0" tIns="1530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5"/>
              </a:spcBef>
            </a:pPr>
            <a:r>
              <a:rPr sz="1550" b="0" dirty="0">
                <a:solidFill>
                  <a:srgbClr val="00643A"/>
                </a:solidFill>
                <a:latin typeface="Calibri Light"/>
                <a:cs typeface="Calibri Light"/>
              </a:rPr>
              <a:t>Программа</a:t>
            </a:r>
            <a:r>
              <a:rPr sz="1550" b="0" spc="215" dirty="0">
                <a:solidFill>
                  <a:srgbClr val="00643A"/>
                </a:solidFill>
                <a:latin typeface="Calibri Light"/>
                <a:cs typeface="Calibri Light"/>
              </a:rPr>
              <a:t> </a:t>
            </a:r>
            <a:r>
              <a:rPr sz="1550" b="0" spc="-10" dirty="0">
                <a:solidFill>
                  <a:srgbClr val="00643A"/>
                </a:solidFill>
                <a:latin typeface="Calibri Light"/>
                <a:cs typeface="Calibri Light"/>
              </a:rPr>
              <a:t>предполагает</a:t>
            </a:r>
            <a:endParaRPr sz="1550" dirty="0">
              <a:latin typeface="Calibri Light"/>
              <a:cs typeface="Calibri Light"/>
            </a:endParaRPr>
          </a:p>
          <a:p>
            <a:pPr marL="906144" marR="2305685">
              <a:lnSpc>
                <a:spcPts val="1900"/>
              </a:lnSpc>
              <a:spcBef>
                <a:spcPts val="1190"/>
              </a:spcBef>
            </a:pPr>
            <a:r>
              <a:rPr sz="1600" b="0" dirty="0">
                <a:latin typeface="Calibri Light"/>
                <a:cs typeface="Calibri Light"/>
              </a:rPr>
              <a:t>Высокую</a:t>
            </a:r>
            <a:r>
              <a:rPr sz="1600" b="0" spc="-40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концентрацию</a:t>
            </a:r>
            <a:r>
              <a:rPr sz="1600" b="0" spc="-30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обучающих</a:t>
            </a:r>
            <a:r>
              <a:rPr sz="1600" b="0" spc="-20" dirty="0">
                <a:latin typeface="Calibri Light"/>
                <a:cs typeface="Calibri Light"/>
              </a:rPr>
              <a:t> </a:t>
            </a:r>
            <a:r>
              <a:rPr sz="1600" b="0" spc="-10" dirty="0">
                <a:latin typeface="Calibri Light"/>
                <a:cs typeface="Calibri Light"/>
              </a:rPr>
              <a:t>мероприятий </a:t>
            </a:r>
            <a:r>
              <a:rPr sz="1600" b="0" dirty="0">
                <a:solidFill>
                  <a:srgbClr val="7F7F7F"/>
                </a:solidFill>
                <a:latin typeface="Calibri Light"/>
                <a:cs typeface="Calibri Light"/>
              </a:rPr>
              <a:t>не</a:t>
            </a:r>
            <a:r>
              <a:rPr sz="1600" b="0" spc="-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00" b="0" dirty="0">
                <a:solidFill>
                  <a:srgbClr val="7F7F7F"/>
                </a:solidFill>
                <a:latin typeface="Calibri Light"/>
                <a:cs typeface="Calibri Light"/>
              </a:rPr>
              <a:t>реже</a:t>
            </a:r>
            <a:r>
              <a:rPr sz="1600" b="0" spc="-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00" b="0" dirty="0">
                <a:solidFill>
                  <a:srgbClr val="7F7F7F"/>
                </a:solidFill>
                <a:latin typeface="Calibri Light"/>
                <a:cs typeface="Calibri Light"/>
              </a:rPr>
              <a:t>1 раза</a:t>
            </a:r>
            <a:r>
              <a:rPr sz="1600" b="0" spc="-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00" b="0" dirty="0">
                <a:solidFill>
                  <a:srgbClr val="7F7F7F"/>
                </a:solidFill>
                <a:latin typeface="Calibri Light"/>
                <a:cs typeface="Calibri Light"/>
              </a:rPr>
              <a:t>в</a:t>
            </a:r>
            <a:r>
              <a:rPr sz="1600" b="0" spc="-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00" b="0" spc="-10" dirty="0">
                <a:solidFill>
                  <a:srgbClr val="7F7F7F"/>
                </a:solidFill>
                <a:latin typeface="Calibri Light"/>
                <a:cs typeface="Calibri Light"/>
              </a:rPr>
              <a:t>неделю</a:t>
            </a:r>
            <a:endParaRPr sz="1600" dirty="0">
              <a:latin typeface="Calibri Light"/>
              <a:cs typeface="Calibri Light"/>
            </a:endParaRPr>
          </a:p>
          <a:p>
            <a:pPr marL="906144">
              <a:lnSpc>
                <a:spcPts val="1910"/>
              </a:lnSpc>
              <a:spcBef>
                <a:spcPts val="1015"/>
              </a:spcBef>
            </a:pPr>
            <a:r>
              <a:rPr sz="1600" b="0" dirty="0">
                <a:latin typeface="Calibri Light"/>
                <a:cs typeface="Calibri Light"/>
              </a:rPr>
              <a:t>Адаптивность</a:t>
            </a:r>
            <a:r>
              <a:rPr sz="1600" b="0" spc="-25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под</a:t>
            </a:r>
            <a:r>
              <a:rPr sz="1600" b="0" spc="-10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запрос</a:t>
            </a:r>
            <a:r>
              <a:rPr sz="1600" b="0" spc="-15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региона</a:t>
            </a:r>
            <a:r>
              <a:rPr sz="1600" b="0" spc="-15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/</a:t>
            </a:r>
            <a:r>
              <a:rPr sz="1600" b="0" spc="-10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партнера</a:t>
            </a:r>
            <a:r>
              <a:rPr sz="1600" b="0" spc="-15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/</a:t>
            </a:r>
            <a:r>
              <a:rPr sz="1600" b="0" spc="-10" dirty="0">
                <a:latin typeface="Calibri Light"/>
                <a:cs typeface="Calibri Light"/>
              </a:rPr>
              <a:t> группы</a:t>
            </a:r>
            <a:endParaRPr sz="1600" dirty="0">
              <a:latin typeface="Calibri Light"/>
              <a:cs typeface="Calibri Light"/>
            </a:endParaRPr>
          </a:p>
          <a:p>
            <a:pPr marL="906144">
              <a:lnSpc>
                <a:spcPts val="1910"/>
              </a:lnSpc>
            </a:pPr>
            <a:r>
              <a:rPr sz="1600" b="0" dirty="0">
                <a:solidFill>
                  <a:srgbClr val="7F7F7F"/>
                </a:solidFill>
                <a:latin typeface="Calibri Light"/>
                <a:cs typeface="Calibri Light"/>
              </a:rPr>
              <a:t>гибкость</a:t>
            </a:r>
            <a:r>
              <a:rPr sz="1600" b="0" spc="-3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00" b="0" dirty="0">
                <a:solidFill>
                  <a:srgbClr val="7F7F7F"/>
                </a:solidFill>
                <a:latin typeface="Calibri Light"/>
                <a:cs typeface="Calibri Light"/>
              </a:rPr>
              <a:t>в</a:t>
            </a:r>
            <a:r>
              <a:rPr sz="1600" b="0" spc="-2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00" b="0" dirty="0">
                <a:solidFill>
                  <a:srgbClr val="7F7F7F"/>
                </a:solidFill>
                <a:latin typeface="Calibri Light"/>
                <a:cs typeface="Calibri Light"/>
              </a:rPr>
              <a:t>наполнении</a:t>
            </a:r>
            <a:r>
              <a:rPr sz="1600" b="0" spc="-1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00" b="0" dirty="0">
                <a:solidFill>
                  <a:srgbClr val="7F7F7F"/>
                </a:solidFill>
                <a:latin typeface="Calibri Light"/>
                <a:cs typeface="Calibri Light"/>
              </a:rPr>
              <a:t>компонентов</a:t>
            </a:r>
            <a:r>
              <a:rPr sz="1600" b="0" spc="-2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00" b="0" dirty="0">
                <a:solidFill>
                  <a:srgbClr val="7F7F7F"/>
                </a:solidFill>
                <a:latin typeface="Calibri Light"/>
                <a:cs typeface="Calibri Light"/>
              </a:rPr>
              <a:t>программы</a:t>
            </a:r>
            <a:r>
              <a:rPr sz="1600" b="0" spc="-1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00" b="0" dirty="0">
                <a:solidFill>
                  <a:srgbClr val="7F7F7F"/>
                </a:solidFill>
                <a:latin typeface="Calibri Light"/>
                <a:cs typeface="Calibri Light"/>
              </a:rPr>
              <a:t>и</a:t>
            </a:r>
            <a:r>
              <a:rPr sz="1600" b="0" spc="-1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00" b="0" dirty="0">
                <a:solidFill>
                  <a:srgbClr val="7F7F7F"/>
                </a:solidFill>
                <a:latin typeface="Calibri Light"/>
                <a:cs typeface="Calibri Light"/>
              </a:rPr>
              <a:t>формата</a:t>
            </a:r>
            <a:r>
              <a:rPr sz="1600" b="0" spc="33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00" b="0" spc="-10" dirty="0">
                <a:solidFill>
                  <a:srgbClr val="7F7F7F"/>
                </a:solidFill>
                <a:latin typeface="Calibri Light"/>
                <a:cs typeface="Calibri Light"/>
              </a:rPr>
              <a:t>(очный/онлайн)</a:t>
            </a:r>
            <a:endParaRPr sz="1600" dirty="0">
              <a:latin typeface="Calibri Light"/>
              <a:cs typeface="Calibri Light"/>
            </a:endParaRPr>
          </a:p>
          <a:p>
            <a:pPr marL="906144" marR="122555">
              <a:lnSpc>
                <a:spcPts val="1900"/>
              </a:lnSpc>
              <a:spcBef>
                <a:spcPts val="1065"/>
              </a:spcBef>
            </a:pPr>
            <a:r>
              <a:rPr sz="1600" b="0" dirty="0">
                <a:latin typeface="Calibri Light"/>
                <a:cs typeface="Calibri Light"/>
              </a:rPr>
              <a:t>Персональную</a:t>
            </a:r>
            <a:r>
              <a:rPr sz="1600" b="0" spc="-35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работу</a:t>
            </a:r>
            <a:r>
              <a:rPr sz="1600" b="0" spc="-25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с</a:t>
            </a:r>
            <a:r>
              <a:rPr sz="1600" b="0" spc="-20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экспертами</a:t>
            </a:r>
            <a:r>
              <a:rPr sz="1600" b="0" spc="-20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и</a:t>
            </a:r>
            <a:r>
              <a:rPr sz="1600" b="0" spc="-25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наставниками</a:t>
            </a:r>
            <a:r>
              <a:rPr sz="1600" b="0" spc="-20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в</a:t>
            </a:r>
            <a:r>
              <a:rPr sz="1600" b="0" spc="-20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течение</a:t>
            </a:r>
            <a:r>
              <a:rPr sz="1600" b="0" spc="-20" dirty="0">
                <a:latin typeface="Calibri Light"/>
                <a:cs typeface="Calibri Light"/>
              </a:rPr>
              <a:t> </a:t>
            </a:r>
            <a:r>
              <a:rPr sz="1600" b="0" spc="-10" dirty="0">
                <a:latin typeface="Calibri Light"/>
                <a:cs typeface="Calibri Light"/>
              </a:rPr>
              <a:t>длительного </a:t>
            </a:r>
            <a:r>
              <a:rPr sz="1600" b="0" dirty="0">
                <a:latin typeface="Calibri Light"/>
                <a:cs typeface="Calibri Light"/>
              </a:rPr>
              <a:t>периода</a:t>
            </a:r>
            <a:r>
              <a:rPr sz="1600" b="0" spc="-5" dirty="0">
                <a:latin typeface="Calibri Light"/>
                <a:cs typeface="Calibri Light"/>
              </a:rPr>
              <a:t> </a:t>
            </a:r>
            <a:r>
              <a:rPr sz="1600" b="0" spc="-10" dirty="0">
                <a:latin typeface="Calibri Light"/>
                <a:cs typeface="Calibri Light"/>
              </a:rPr>
              <a:t>времени</a:t>
            </a:r>
            <a:endParaRPr sz="1600" dirty="0">
              <a:latin typeface="Calibri Light"/>
              <a:cs typeface="Calibri Light"/>
            </a:endParaRPr>
          </a:p>
          <a:p>
            <a:pPr marL="906144">
              <a:lnSpc>
                <a:spcPts val="1830"/>
              </a:lnSpc>
            </a:pPr>
            <a:r>
              <a:rPr sz="1600" b="0" dirty="0">
                <a:solidFill>
                  <a:srgbClr val="7F7F7F"/>
                </a:solidFill>
                <a:latin typeface="Calibri Light"/>
                <a:cs typeface="Calibri Light"/>
              </a:rPr>
              <a:t>не</a:t>
            </a:r>
            <a:r>
              <a:rPr sz="1600" b="0" spc="-1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00" b="0" dirty="0">
                <a:solidFill>
                  <a:srgbClr val="7F7F7F"/>
                </a:solidFill>
                <a:latin typeface="Calibri Light"/>
                <a:cs typeface="Calibri Light"/>
              </a:rPr>
              <a:t>менее</a:t>
            </a:r>
            <a:r>
              <a:rPr sz="1600" b="0" spc="-1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00" b="0" dirty="0">
                <a:solidFill>
                  <a:srgbClr val="7F7F7F"/>
                </a:solidFill>
                <a:latin typeface="Calibri Light"/>
                <a:cs typeface="Calibri Light"/>
              </a:rPr>
              <a:t>9</a:t>
            </a:r>
            <a:r>
              <a:rPr sz="1600" b="0" spc="-1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00" b="0" dirty="0">
                <a:solidFill>
                  <a:srgbClr val="7F7F7F"/>
                </a:solidFill>
                <a:latin typeface="Calibri Light"/>
                <a:cs typeface="Calibri Light"/>
              </a:rPr>
              <a:t>месяцев</a:t>
            </a:r>
            <a:r>
              <a:rPr sz="1600" b="0" spc="-15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00" b="0" dirty="0">
                <a:solidFill>
                  <a:srgbClr val="7F7F7F"/>
                </a:solidFill>
                <a:latin typeface="Calibri Light"/>
                <a:cs typeface="Calibri Light"/>
              </a:rPr>
              <a:t>+</a:t>
            </a:r>
            <a:r>
              <a:rPr sz="1600" b="0" spc="-10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sz="1600" b="0" dirty="0">
                <a:solidFill>
                  <a:srgbClr val="7F7F7F"/>
                </a:solidFill>
                <a:latin typeface="Calibri Light"/>
                <a:cs typeface="Calibri Light"/>
              </a:rPr>
              <a:t>мониторинг </a:t>
            </a:r>
            <a:r>
              <a:rPr sz="1600" b="0" spc="-10" dirty="0">
                <a:solidFill>
                  <a:srgbClr val="7F7F7F"/>
                </a:solidFill>
                <a:latin typeface="Calibri Light"/>
                <a:cs typeface="Calibri Light"/>
              </a:rPr>
              <a:t>результатов</a:t>
            </a:r>
            <a:endParaRPr sz="1600" dirty="0">
              <a:latin typeface="Calibri Light"/>
              <a:cs typeface="Calibri Light"/>
            </a:endParaRPr>
          </a:p>
          <a:p>
            <a:pPr marL="169545">
              <a:lnSpc>
                <a:spcPct val="100000"/>
              </a:lnSpc>
              <a:spcBef>
                <a:spcPts val="1585"/>
              </a:spcBef>
            </a:pPr>
            <a:r>
              <a:rPr sz="1600" b="1" dirty="0">
                <a:solidFill>
                  <a:srgbClr val="E7304D"/>
                </a:solidFill>
                <a:latin typeface="Calibri"/>
                <a:cs typeface="Calibri"/>
              </a:rPr>
              <a:t>В</a:t>
            </a:r>
            <a:r>
              <a:rPr lang="ru-RU" sz="1600" b="1" dirty="0">
                <a:solidFill>
                  <a:srgbClr val="E7304D"/>
                </a:solidFill>
                <a:latin typeface="Calibri"/>
                <a:cs typeface="Calibri"/>
              </a:rPr>
              <a:t> 2022 году запланирована</a:t>
            </a:r>
            <a:r>
              <a:rPr sz="1600" b="1" spc="-35" dirty="0">
                <a:solidFill>
                  <a:srgbClr val="E7304D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E7304D"/>
                </a:solidFill>
                <a:latin typeface="Calibri"/>
                <a:cs typeface="Calibri"/>
              </a:rPr>
              <a:t>реализация</a:t>
            </a:r>
            <a:r>
              <a:rPr sz="1600" b="1" spc="-20" dirty="0">
                <a:solidFill>
                  <a:srgbClr val="E7304D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E7304D"/>
                </a:solidFill>
                <a:latin typeface="Calibri"/>
                <a:cs typeface="Calibri"/>
              </a:rPr>
              <a:t>программы</a:t>
            </a:r>
            <a:r>
              <a:rPr sz="1600" b="1" spc="-20" dirty="0">
                <a:solidFill>
                  <a:srgbClr val="E7304D"/>
                </a:solidFill>
                <a:latin typeface="Calibri"/>
                <a:cs typeface="Calibri"/>
              </a:rPr>
              <a:t> </a:t>
            </a:r>
            <a:r>
              <a:rPr sz="1600" b="1" dirty="0" err="1">
                <a:solidFill>
                  <a:srgbClr val="E7304D"/>
                </a:solidFill>
                <a:latin typeface="Calibri"/>
                <a:cs typeface="Calibri"/>
              </a:rPr>
              <a:t>на</a:t>
            </a:r>
            <a:r>
              <a:rPr sz="1600" b="1" spc="-25" dirty="0">
                <a:solidFill>
                  <a:srgbClr val="E7304D"/>
                </a:solidFill>
                <a:latin typeface="Calibri"/>
                <a:cs typeface="Calibri"/>
              </a:rPr>
              <a:t> </a:t>
            </a:r>
            <a:r>
              <a:rPr lang="ru-RU" sz="1600" b="1" spc="-25" dirty="0">
                <a:solidFill>
                  <a:srgbClr val="E7304D"/>
                </a:solidFill>
                <a:latin typeface="Calibri"/>
                <a:cs typeface="Calibri"/>
              </a:rPr>
              <a:t>территории Югры</a:t>
            </a:r>
            <a:endParaRPr sz="1600" dirty="0">
              <a:latin typeface="Calibri"/>
              <a:cs typeface="Calibri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11679071" y="2968716"/>
            <a:ext cx="519430" cy="3011170"/>
            <a:chOff x="11679071" y="2968716"/>
            <a:chExt cx="519430" cy="3011170"/>
          </a:xfrm>
        </p:grpSpPr>
        <p:sp>
          <p:nvSpPr>
            <p:cNvPr id="38" name="object 38"/>
            <p:cNvSpPr/>
            <p:nvPr/>
          </p:nvSpPr>
          <p:spPr>
            <a:xfrm>
              <a:off x="11685421" y="4686599"/>
              <a:ext cx="506730" cy="1287145"/>
            </a:xfrm>
            <a:custGeom>
              <a:avLst/>
              <a:gdLst/>
              <a:ahLst/>
              <a:cxnLst/>
              <a:rect l="l" t="t" r="r" b="b"/>
              <a:pathLst>
                <a:path w="506729" h="1287145">
                  <a:moveTo>
                    <a:pt x="506578" y="1286525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00643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1685422" y="2975066"/>
              <a:ext cx="506730" cy="1711960"/>
            </a:xfrm>
            <a:custGeom>
              <a:avLst/>
              <a:gdLst/>
              <a:ahLst/>
              <a:cxnLst/>
              <a:rect l="l" t="t" r="r" b="b"/>
              <a:pathLst>
                <a:path w="506729" h="1711960">
                  <a:moveTo>
                    <a:pt x="0" y="1711533"/>
                  </a:moveTo>
                  <a:lnTo>
                    <a:pt x="506577" y="0"/>
                  </a:lnTo>
                </a:path>
              </a:pathLst>
            </a:custGeom>
            <a:ln w="12700">
              <a:solidFill>
                <a:srgbClr val="00643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1685421" y="4686599"/>
              <a:ext cx="506730" cy="310515"/>
            </a:xfrm>
            <a:custGeom>
              <a:avLst/>
              <a:gdLst/>
              <a:ahLst/>
              <a:cxnLst/>
              <a:rect l="l" t="t" r="r" b="b"/>
              <a:pathLst>
                <a:path w="506729" h="310514">
                  <a:moveTo>
                    <a:pt x="506578" y="31014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00643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1685422" y="3871036"/>
              <a:ext cx="506730" cy="815975"/>
            </a:xfrm>
            <a:custGeom>
              <a:avLst/>
              <a:gdLst/>
              <a:ahLst/>
              <a:cxnLst/>
              <a:rect l="l" t="t" r="r" b="b"/>
              <a:pathLst>
                <a:path w="506729" h="815975">
                  <a:moveTo>
                    <a:pt x="0" y="815562"/>
                  </a:moveTo>
                  <a:lnTo>
                    <a:pt x="506577" y="0"/>
                  </a:lnTo>
                </a:path>
              </a:pathLst>
            </a:custGeom>
            <a:ln w="12700">
              <a:solidFill>
                <a:srgbClr val="00643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/>
          <p:nvPr/>
        </p:nvSpPr>
        <p:spPr>
          <a:xfrm>
            <a:off x="11669485" y="6671340"/>
            <a:ext cx="522605" cy="0"/>
          </a:xfrm>
          <a:custGeom>
            <a:avLst/>
            <a:gdLst/>
            <a:ahLst/>
            <a:cxnLst/>
            <a:rect l="l" t="t" r="r" b="b"/>
            <a:pathLst>
              <a:path w="522604">
                <a:moveTo>
                  <a:pt x="0" y="0"/>
                </a:moveTo>
                <a:lnTo>
                  <a:pt x="522514" y="1"/>
                </a:lnTo>
              </a:path>
            </a:pathLst>
          </a:custGeom>
          <a:ln w="15875">
            <a:solidFill>
              <a:srgbClr val="E73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>
            <a:spLocks noGrp="1"/>
          </p:cNvSpPr>
          <p:nvPr>
            <p:ph type="title"/>
          </p:nvPr>
        </p:nvSpPr>
        <p:spPr>
          <a:xfrm>
            <a:off x="258445" y="440435"/>
            <a:ext cx="838327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latin typeface="Calibri"/>
                <a:cs typeface="Calibri"/>
              </a:rPr>
              <a:t>ПРОДУКТЫ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ЛАБОРАТОРИИ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СОЦИАЛЬНОГО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ПРЕДПРИНИМАТЕЛЬСТВА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В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2022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0" y="812344"/>
            <a:ext cx="8629650" cy="0"/>
          </a:xfrm>
          <a:custGeom>
            <a:avLst/>
            <a:gdLst/>
            <a:ahLst/>
            <a:cxnLst/>
            <a:rect l="l" t="t" r="r" b="b"/>
            <a:pathLst>
              <a:path w="8629650">
                <a:moveTo>
                  <a:pt x="0" y="0"/>
                </a:moveTo>
                <a:lnTo>
                  <a:pt x="8629095" y="1"/>
                </a:lnTo>
              </a:path>
            </a:pathLst>
          </a:custGeom>
          <a:ln w="15875">
            <a:solidFill>
              <a:srgbClr val="E73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r>
              <a:rPr spc="-25" dirty="0"/>
              <a:t>17</a:t>
            </a:r>
          </a:p>
        </p:txBody>
      </p:sp>
      <p:pic>
        <p:nvPicPr>
          <p:cNvPr id="46" name="object 2">
            <a:extLst>
              <a:ext uri="{FF2B5EF4-FFF2-40B4-BE49-F238E27FC236}">
                <a16:creationId xmlns:a16="http://schemas.microsoft.com/office/drawing/2014/main" id="{5EF071BC-245B-4459-AB15-8F566E78517B}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955035" y="390062"/>
            <a:ext cx="1018469" cy="44668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163337" y="2241720"/>
            <a:ext cx="280035" cy="0"/>
          </a:xfrm>
          <a:custGeom>
            <a:avLst/>
            <a:gdLst/>
            <a:ahLst/>
            <a:cxnLst/>
            <a:rect l="l" t="t" r="r" b="b"/>
            <a:pathLst>
              <a:path w="280035">
                <a:moveTo>
                  <a:pt x="0" y="0"/>
                </a:moveTo>
                <a:lnTo>
                  <a:pt x="279808" y="1"/>
                </a:lnTo>
              </a:path>
            </a:pathLst>
          </a:custGeom>
          <a:ln w="9525">
            <a:solidFill>
              <a:srgbClr val="70AD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39926" y="3067779"/>
            <a:ext cx="1113553" cy="112515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2224" y="5010419"/>
            <a:ext cx="837991" cy="116395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65442" y="3380251"/>
            <a:ext cx="1186815" cy="955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2384" marR="25400" algn="ctr">
              <a:lnSpc>
                <a:spcPct val="113500"/>
              </a:lnSpc>
              <a:spcBef>
                <a:spcPts val="95"/>
              </a:spcBef>
            </a:pPr>
            <a:r>
              <a:rPr sz="1550" b="0" spc="-10" dirty="0">
                <a:solidFill>
                  <a:srgbClr val="404040"/>
                </a:solidFill>
                <a:latin typeface="Calibri Light"/>
                <a:cs typeface="Calibri Light"/>
              </a:rPr>
              <a:t>КОМПОНЕНТ </a:t>
            </a:r>
            <a:r>
              <a:rPr sz="1550" b="0" spc="-50" dirty="0">
                <a:solidFill>
                  <a:srgbClr val="404040"/>
                </a:solidFill>
                <a:latin typeface="Calibri Light"/>
                <a:cs typeface="Calibri Light"/>
              </a:rPr>
              <a:t>Ы</a:t>
            </a:r>
            <a:endParaRPr sz="1550">
              <a:latin typeface="Calibri Light"/>
              <a:cs typeface="Calibri Light"/>
            </a:endParaRPr>
          </a:p>
          <a:p>
            <a:pPr algn="ctr">
              <a:lnSpc>
                <a:spcPct val="100000"/>
              </a:lnSpc>
              <a:spcBef>
                <a:spcPts val="1235"/>
              </a:spcBef>
            </a:pPr>
            <a:r>
              <a:rPr sz="1550" b="0" spc="-10" dirty="0">
                <a:solidFill>
                  <a:srgbClr val="404040"/>
                </a:solidFill>
                <a:latin typeface="Calibri Light"/>
                <a:cs typeface="Calibri Light"/>
              </a:rPr>
              <a:t>ПРОГРАММЫ</a:t>
            </a:r>
            <a:endParaRPr sz="1550">
              <a:latin typeface="Calibri Light"/>
              <a:cs typeface="Calibri Ligh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322775" y="2819908"/>
            <a:ext cx="7404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00643A"/>
                </a:solidFill>
                <a:latin typeface="Tahoma"/>
                <a:cs typeface="Tahoma"/>
              </a:rPr>
              <a:t>ОБУЧЕНИЕ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380069" y="6062979"/>
            <a:ext cx="623570" cy="354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1594">
              <a:lnSpc>
                <a:spcPct val="108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00643A"/>
                </a:solidFill>
                <a:latin typeface="Tahoma"/>
                <a:cs typeface="Tahoma"/>
              </a:rPr>
              <a:t>ОБМЕН ОБЫТОМ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53139" y="4221988"/>
            <a:ext cx="125857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5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00643A"/>
                </a:solidFill>
                <a:latin typeface="Tahoma"/>
                <a:cs typeface="Tahoma"/>
              </a:rPr>
              <a:t>НАСТАВНИЧЕСТВО ТРЕКИНГ КОНСАЛТИНГ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460263" y="1651935"/>
            <a:ext cx="2431415" cy="2155190"/>
            <a:chOff x="1460263" y="1651935"/>
            <a:chExt cx="2431415" cy="2155190"/>
          </a:xfrm>
        </p:grpSpPr>
        <p:sp>
          <p:nvSpPr>
            <p:cNvPr id="11" name="object 11"/>
            <p:cNvSpPr/>
            <p:nvPr/>
          </p:nvSpPr>
          <p:spPr>
            <a:xfrm>
              <a:off x="1465026" y="3781435"/>
              <a:ext cx="492125" cy="0"/>
            </a:xfrm>
            <a:custGeom>
              <a:avLst/>
              <a:gdLst/>
              <a:ahLst/>
              <a:cxnLst/>
              <a:rect l="l" t="t" r="r" b="b"/>
              <a:pathLst>
                <a:path w="492125">
                  <a:moveTo>
                    <a:pt x="0" y="0"/>
                  </a:moveTo>
                  <a:lnTo>
                    <a:pt x="492057" y="1"/>
                  </a:lnTo>
                </a:path>
              </a:pathLst>
            </a:custGeom>
            <a:ln w="9525">
              <a:solidFill>
                <a:srgbClr val="70AD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009584" y="3786394"/>
              <a:ext cx="774065" cy="11430"/>
            </a:xfrm>
            <a:custGeom>
              <a:avLst/>
              <a:gdLst/>
              <a:ahLst/>
              <a:cxnLst/>
              <a:rect l="l" t="t" r="r" b="b"/>
              <a:pathLst>
                <a:path w="774064" h="11429">
                  <a:moveTo>
                    <a:pt x="0" y="0"/>
                  </a:moveTo>
                  <a:lnTo>
                    <a:pt x="773735" y="11034"/>
                  </a:lnTo>
                </a:path>
              </a:pathLst>
            </a:custGeom>
            <a:ln w="19050">
              <a:solidFill>
                <a:srgbClr val="CBDD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009584" y="2233913"/>
              <a:ext cx="266700" cy="0"/>
            </a:xfrm>
            <a:custGeom>
              <a:avLst/>
              <a:gdLst/>
              <a:ahLst/>
              <a:cxnLst/>
              <a:rect l="l" t="t" r="r" b="b"/>
              <a:pathLst>
                <a:path w="266700">
                  <a:moveTo>
                    <a:pt x="0" y="0"/>
                  </a:moveTo>
                  <a:lnTo>
                    <a:pt x="266081" y="1"/>
                  </a:lnTo>
                </a:path>
              </a:pathLst>
            </a:custGeom>
            <a:ln w="19050">
              <a:solidFill>
                <a:srgbClr val="CBDD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89806" y="1651935"/>
              <a:ext cx="1205713" cy="116395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3615931" y="3781435"/>
              <a:ext cx="266700" cy="0"/>
            </a:xfrm>
            <a:custGeom>
              <a:avLst/>
              <a:gdLst/>
              <a:ahLst/>
              <a:cxnLst/>
              <a:rect l="l" t="t" r="r" b="b"/>
              <a:pathLst>
                <a:path w="266700">
                  <a:moveTo>
                    <a:pt x="0" y="0"/>
                  </a:moveTo>
                  <a:lnTo>
                    <a:pt x="266081" y="1"/>
                  </a:lnTo>
                </a:path>
              </a:pathLst>
            </a:custGeom>
            <a:ln w="19050">
              <a:solidFill>
                <a:srgbClr val="CBDD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3551290" y="1922779"/>
            <a:ext cx="8978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0" spc="-10" dirty="0">
                <a:solidFill>
                  <a:srgbClr val="404040"/>
                </a:solidFill>
                <a:latin typeface="Calibri Light"/>
                <a:cs typeface="Calibri Light"/>
              </a:rPr>
              <a:t>модульное непрерывное интенсивы</a:t>
            </a:r>
            <a:endParaRPr sz="1200">
              <a:latin typeface="Calibri Light"/>
              <a:cs typeface="Calibri Ligh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573163" y="3352291"/>
            <a:ext cx="753110" cy="76327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ct val="99400"/>
              </a:lnSpc>
              <a:spcBef>
                <a:spcPts val="180"/>
              </a:spcBef>
            </a:pPr>
            <a:r>
              <a:rPr sz="1200" b="0" spc="-10" dirty="0">
                <a:solidFill>
                  <a:srgbClr val="404040"/>
                </a:solidFill>
                <a:latin typeface="Calibri Light"/>
                <a:cs typeface="Calibri Light"/>
              </a:rPr>
              <a:t>возможно сочетание нескольких вариантов</a:t>
            </a:r>
            <a:endParaRPr sz="1200">
              <a:latin typeface="Calibri Light"/>
              <a:cs typeface="Calibri Ligh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665133" y="5248147"/>
            <a:ext cx="1189990" cy="94615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sz="1200" b="0" spc="-10" dirty="0">
                <a:solidFill>
                  <a:srgbClr val="404040"/>
                </a:solidFill>
                <a:latin typeface="Calibri Light"/>
                <a:cs typeface="Calibri Light"/>
              </a:rPr>
              <a:t>бизнес-разборы </a:t>
            </a:r>
            <a:r>
              <a:rPr sz="1200" b="0" dirty="0">
                <a:solidFill>
                  <a:srgbClr val="404040"/>
                </a:solidFill>
                <a:latin typeface="Calibri Light"/>
                <a:cs typeface="Calibri Light"/>
              </a:rPr>
              <a:t>мозговые</a:t>
            </a:r>
            <a:r>
              <a:rPr sz="1200" b="0" spc="-20" dirty="0">
                <a:solidFill>
                  <a:srgbClr val="404040"/>
                </a:solidFill>
                <a:latin typeface="Calibri Light"/>
                <a:cs typeface="Calibri Light"/>
              </a:rPr>
              <a:t> </a:t>
            </a:r>
            <a:r>
              <a:rPr sz="1200" b="0" spc="-10" dirty="0">
                <a:solidFill>
                  <a:srgbClr val="404040"/>
                </a:solidFill>
                <a:latin typeface="Calibri Light"/>
                <a:cs typeface="Calibri Light"/>
              </a:rPr>
              <a:t>штурмы групповые</a:t>
            </a:r>
            <a:endParaRPr sz="1200">
              <a:latin typeface="Calibri Light"/>
              <a:cs typeface="Calibri Light"/>
            </a:endParaRPr>
          </a:p>
          <a:p>
            <a:pPr marL="12700">
              <a:lnSpc>
                <a:spcPts val="1390"/>
              </a:lnSpc>
            </a:pPr>
            <a:r>
              <a:rPr sz="1200" b="0" spc="-10" dirty="0">
                <a:solidFill>
                  <a:srgbClr val="404040"/>
                </a:solidFill>
                <a:latin typeface="Calibri Light"/>
                <a:cs typeface="Calibri Light"/>
              </a:rPr>
              <a:t>бизнес-завтраки</a:t>
            </a:r>
            <a:endParaRPr sz="120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z="1200" b="0" spc="-10" dirty="0">
                <a:solidFill>
                  <a:srgbClr val="404040"/>
                </a:solidFill>
                <a:latin typeface="Calibri Light"/>
                <a:cs typeface="Calibri Light"/>
              </a:rPr>
              <a:t>барте</a:t>
            </a:r>
            <a:r>
              <a:rPr sz="1200" b="0" strike="sngStrike" spc="-10" dirty="0">
                <a:solidFill>
                  <a:srgbClr val="404040"/>
                </a:solidFill>
                <a:latin typeface="Calibri Light"/>
                <a:cs typeface="Calibri Light"/>
              </a:rPr>
              <a:t>р-</a:t>
            </a:r>
            <a:r>
              <a:rPr sz="1200" b="0" strike="sngStrike" spc="-20" dirty="0">
                <a:solidFill>
                  <a:srgbClr val="404040"/>
                </a:solidFill>
                <a:latin typeface="Calibri Light"/>
                <a:cs typeface="Calibri Light"/>
              </a:rPr>
              <a:t>па</a:t>
            </a:r>
            <a:r>
              <a:rPr sz="1200" b="0" strike="noStrike" spc="-20" dirty="0">
                <a:solidFill>
                  <a:srgbClr val="404040"/>
                </a:solidFill>
                <a:latin typeface="Calibri Light"/>
                <a:cs typeface="Calibri Light"/>
              </a:rPr>
              <a:t>ти</a:t>
            </a:r>
            <a:endParaRPr sz="1200">
              <a:latin typeface="Calibri Light"/>
              <a:cs typeface="Calibri Ligh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212678" y="3462528"/>
            <a:ext cx="15303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u="sng" spc="400" dirty="0">
                <a:solidFill>
                  <a:srgbClr val="00643A"/>
                </a:solidFill>
                <a:uFill>
                  <a:solidFill>
                    <a:srgbClr val="70AD47"/>
                  </a:solidFill>
                </a:uFill>
                <a:latin typeface="Times New Roman"/>
                <a:cs typeface="Times New Roman"/>
              </a:rPr>
              <a:t> 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945902" y="3386328"/>
            <a:ext cx="109156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49860">
              <a:lnSpc>
                <a:spcPct val="145500"/>
              </a:lnSpc>
              <a:spcBef>
                <a:spcPts val="100"/>
              </a:spcBef>
            </a:pPr>
            <a:r>
              <a:rPr sz="1100" b="1" spc="-10" dirty="0">
                <a:solidFill>
                  <a:srgbClr val="00643A"/>
                </a:solidFill>
                <a:latin typeface="Tahoma"/>
                <a:cs typeface="Tahoma"/>
              </a:rPr>
              <a:t>групповой персональный</a:t>
            </a:r>
            <a:endParaRPr sz="1100">
              <a:latin typeface="Tahoma"/>
              <a:cs typeface="Tahoma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90668" y="1526716"/>
            <a:ext cx="6525895" cy="5001260"/>
            <a:chOff x="90668" y="1526716"/>
            <a:chExt cx="6525895" cy="5001260"/>
          </a:xfrm>
        </p:grpSpPr>
        <p:sp>
          <p:nvSpPr>
            <p:cNvPr id="22" name="object 22"/>
            <p:cNvSpPr/>
            <p:nvPr/>
          </p:nvSpPr>
          <p:spPr>
            <a:xfrm>
              <a:off x="4308660" y="5362149"/>
              <a:ext cx="280035" cy="539115"/>
            </a:xfrm>
            <a:custGeom>
              <a:avLst/>
              <a:gdLst/>
              <a:ahLst/>
              <a:cxnLst/>
              <a:rect l="l" t="t" r="r" b="b"/>
              <a:pathLst>
                <a:path w="280035" h="539114">
                  <a:moveTo>
                    <a:pt x="0" y="538551"/>
                  </a:moveTo>
                  <a:lnTo>
                    <a:pt x="0" y="0"/>
                  </a:lnTo>
                  <a:lnTo>
                    <a:pt x="279810" y="0"/>
                  </a:lnTo>
                  <a:lnTo>
                    <a:pt x="279810" y="3211"/>
                  </a:lnTo>
                </a:path>
              </a:pathLst>
            </a:custGeom>
            <a:ln w="9525">
              <a:solidFill>
                <a:srgbClr val="70AD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296394" y="5739977"/>
              <a:ext cx="292100" cy="413384"/>
            </a:xfrm>
            <a:custGeom>
              <a:avLst/>
              <a:gdLst/>
              <a:ahLst/>
              <a:cxnLst/>
              <a:rect l="l" t="t" r="r" b="b"/>
              <a:pathLst>
                <a:path w="292100" h="413385">
                  <a:moveTo>
                    <a:pt x="0" y="0"/>
                  </a:moveTo>
                  <a:lnTo>
                    <a:pt x="4430" y="0"/>
                  </a:lnTo>
                  <a:lnTo>
                    <a:pt x="4430" y="413012"/>
                  </a:lnTo>
                  <a:lnTo>
                    <a:pt x="292076" y="413012"/>
                  </a:lnTo>
                </a:path>
              </a:pathLst>
            </a:custGeom>
            <a:ln w="9525">
              <a:solidFill>
                <a:srgbClr val="70AD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302527" y="5946483"/>
              <a:ext cx="280035" cy="0"/>
            </a:xfrm>
            <a:custGeom>
              <a:avLst/>
              <a:gdLst/>
              <a:ahLst/>
              <a:cxnLst/>
              <a:rect l="l" t="t" r="r" b="b"/>
              <a:pathLst>
                <a:path w="280035">
                  <a:moveTo>
                    <a:pt x="0" y="0"/>
                  </a:moveTo>
                  <a:lnTo>
                    <a:pt x="279808" y="1"/>
                  </a:lnTo>
                </a:path>
              </a:pathLst>
            </a:custGeom>
            <a:ln w="9525">
              <a:solidFill>
                <a:srgbClr val="70AD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308660" y="5592396"/>
              <a:ext cx="280035" cy="0"/>
            </a:xfrm>
            <a:custGeom>
              <a:avLst/>
              <a:gdLst/>
              <a:ahLst/>
              <a:cxnLst/>
              <a:rect l="l" t="t" r="r" b="b"/>
              <a:pathLst>
                <a:path w="280035">
                  <a:moveTo>
                    <a:pt x="0" y="0"/>
                  </a:moveTo>
                  <a:lnTo>
                    <a:pt x="279808" y="1"/>
                  </a:lnTo>
                </a:path>
              </a:pathLst>
            </a:custGeom>
            <a:ln w="9525">
              <a:solidFill>
                <a:srgbClr val="70AD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011107" y="5753458"/>
              <a:ext cx="280035" cy="0"/>
            </a:xfrm>
            <a:custGeom>
              <a:avLst/>
              <a:gdLst/>
              <a:ahLst/>
              <a:cxnLst/>
              <a:rect l="l" t="t" r="r" b="b"/>
              <a:pathLst>
                <a:path w="280035">
                  <a:moveTo>
                    <a:pt x="0" y="0"/>
                  </a:moveTo>
                  <a:lnTo>
                    <a:pt x="279808" y="1"/>
                  </a:lnTo>
                </a:path>
              </a:pathLst>
            </a:custGeom>
            <a:ln w="9525">
              <a:solidFill>
                <a:srgbClr val="70AD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308660" y="5753458"/>
              <a:ext cx="280035" cy="0"/>
            </a:xfrm>
            <a:custGeom>
              <a:avLst/>
              <a:gdLst/>
              <a:ahLst/>
              <a:cxnLst/>
              <a:rect l="l" t="t" r="r" b="b"/>
              <a:pathLst>
                <a:path w="280035">
                  <a:moveTo>
                    <a:pt x="0" y="0"/>
                  </a:moveTo>
                  <a:lnTo>
                    <a:pt x="279808" y="1"/>
                  </a:lnTo>
                </a:path>
              </a:pathLst>
            </a:custGeom>
            <a:ln w="9525">
              <a:solidFill>
                <a:srgbClr val="70AD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968793" y="5753458"/>
              <a:ext cx="1370330" cy="0"/>
            </a:xfrm>
            <a:custGeom>
              <a:avLst/>
              <a:gdLst/>
              <a:ahLst/>
              <a:cxnLst/>
              <a:rect l="l" t="t" r="r" b="b"/>
              <a:pathLst>
                <a:path w="1370329">
                  <a:moveTo>
                    <a:pt x="0" y="0"/>
                  </a:moveTo>
                  <a:lnTo>
                    <a:pt x="1370228" y="1"/>
                  </a:lnTo>
                </a:path>
              </a:pathLst>
            </a:custGeom>
            <a:ln w="9525">
              <a:solidFill>
                <a:srgbClr val="70AD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979373" y="2233913"/>
              <a:ext cx="0" cy="3540125"/>
            </a:xfrm>
            <a:custGeom>
              <a:avLst/>
              <a:gdLst/>
              <a:ahLst/>
              <a:cxnLst/>
              <a:rect l="l" t="t" r="r" b="b"/>
              <a:pathLst>
                <a:path h="3540125">
                  <a:moveTo>
                    <a:pt x="0" y="3539714"/>
                  </a:moveTo>
                  <a:lnTo>
                    <a:pt x="1" y="0"/>
                  </a:lnTo>
                </a:path>
              </a:pathLst>
            </a:custGeom>
            <a:ln w="9525">
              <a:solidFill>
                <a:srgbClr val="70AD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227581" y="3875806"/>
              <a:ext cx="330200" cy="128270"/>
            </a:xfrm>
            <a:custGeom>
              <a:avLst/>
              <a:gdLst/>
              <a:ahLst/>
              <a:cxnLst/>
              <a:rect l="l" t="t" r="r" b="b"/>
              <a:pathLst>
                <a:path w="330200" h="128270">
                  <a:moveTo>
                    <a:pt x="0" y="0"/>
                  </a:moveTo>
                  <a:lnTo>
                    <a:pt x="164870" y="0"/>
                  </a:lnTo>
                  <a:lnTo>
                    <a:pt x="164870" y="127963"/>
                  </a:lnTo>
                  <a:lnTo>
                    <a:pt x="329740" y="127963"/>
                  </a:lnTo>
                </a:path>
              </a:pathLst>
            </a:custGeom>
            <a:ln w="9525">
              <a:solidFill>
                <a:srgbClr val="70AD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225378" y="3763994"/>
              <a:ext cx="332105" cy="0"/>
            </a:xfrm>
            <a:custGeom>
              <a:avLst/>
              <a:gdLst/>
              <a:ahLst/>
              <a:cxnLst/>
              <a:rect l="l" t="t" r="r" b="b"/>
              <a:pathLst>
                <a:path w="332104">
                  <a:moveTo>
                    <a:pt x="0" y="0"/>
                  </a:moveTo>
                  <a:lnTo>
                    <a:pt x="331945" y="1"/>
                  </a:lnTo>
                </a:path>
              </a:pathLst>
            </a:custGeom>
            <a:ln w="9525">
              <a:solidFill>
                <a:srgbClr val="70AD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97018" y="1533066"/>
              <a:ext cx="6513195" cy="4988560"/>
            </a:xfrm>
            <a:custGeom>
              <a:avLst/>
              <a:gdLst/>
              <a:ahLst/>
              <a:cxnLst/>
              <a:rect l="l" t="t" r="r" b="b"/>
              <a:pathLst>
                <a:path w="6513195" h="4988559">
                  <a:moveTo>
                    <a:pt x="0" y="831427"/>
                  </a:moveTo>
                  <a:lnTo>
                    <a:pt x="1411" y="782575"/>
                  </a:lnTo>
                  <a:lnTo>
                    <a:pt x="5593" y="734465"/>
                  </a:lnTo>
                  <a:lnTo>
                    <a:pt x="12468" y="687177"/>
                  </a:lnTo>
                  <a:lnTo>
                    <a:pt x="21958" y="640789"/>
                  </a:lnTo>
                  <a:lnTo>
                    <a:pt x="33985" y="595377"/>
                  </a:lnTo>
                  <a:lnTo>
                    <a:pt x="48471" y="551021"/>
                  </a:lnTo>
                  <a:lnTo>
                    <a:pt x="65337" y="507798"/>
                  </a:lnTo>
                  <a:lnTo>
                    <a:pt x="84507" y="465786"/>
                  </a:lnTo>
                  <a:lnTo>
                    <a:pt x="105901" y="425064"/>
                  </a:lnTo>
                  <a:lnTo>
                    <a:pt x="129443" y="385709"/>
                  </a:lnTo>
                  <a:lnTo>
                    <a:pt x="155053" y="347799"/>
                  </a:lnTo>
                  <a:lnTo>
                    <a:pt x="182655" y="311412"/>
                  </a:lnTo>
                  <a:lnTo>
                    <a:pt x="212169" y="276626"/>
                  </a:lnTo>
                  <a:lnTo>
                    <a:pt x="243519" y="243519"/>
                  </a:lnTo>
                  <a:lnTo>
                    <a:pt x="276625" y="212169"/>
                  </a:lnTo>
                  <a:lnTo>
                    <a:pt x="311411" y="182655"/>
                  </a:lnTo>
                  <a:lnTo>
                    <a:pt x="347798" y="155053"/>
                  </a:lnTo>
                  <a:lnTo>
                    <a:pt x="385708" y="129443"/>
                  </a:lnTo>
                  <a:lnTo>
                    <a:pt x="425063" y="105901"/>
                  </a:lnTo>
                  <a:lnTo>
                    <a:pt x="465786" y="84507"/>
                  </a:lnTo>
                  <a:lnTo>
                    <a:pt x="507797" y="65337"/>
                  </a:lnTo>
                  <a:lnTo>
                    <a:pt x="551020" y="48471"/>
                  </a:lnTo>
                  <a:lnTo>
                    <a:pt x="595376" y="33985"/>
                  </a:lnTo>
                  <a:lnTo>
                    <a:pt x="640788" y="21958"/>
                  </a:lnTo>
                  <a:lnTo>
                    <a:pt x="687176" y="12468"/>
                  </a:lnTo>
                  <a:lnTo>
                    <a:pt x="734464" y="5593"/>
                  </a:lnTo>
                  <a:lnTo>
                    <a:pt x="782574" y="1411"/>
                  </a:lnTo>
                  <a:lnTo>
                    <a:pt x="831426" y="0"/>
                  </a:lnTo>
                  <a:lnTo>
                    <a:pt x="5681188" y="0"/>
                  </a:lnTo>
                  <a:lnTo>
                    <a:pt x="5730040" y="1411"/>
                  </a:lnTo>
                  <a:lnTo>
                    <a:pt x="5778150" y="5593"/>
                  </a:lnTo>
                  <a:lnTo>
                    <a:pt x="5825438" y="12468"/>
                  </a:lnTo>
                  <a:lnTo>
                    <a:pt x="5871826" y="21958"/>
                  </a:lnTo>
                  <a:lnTo>
                    <a:pt x="5917238" y="33985"/>
                  </a:lnTo>
                  <a:lnTo>
                    <a:pt x="5961594" y="48471"/>
                  </a:lnTo>
                  <a:lnTo>
                    <a:pt x="6004817" y="65337"/>
                  </a:lnTo>
                  <a:lnTo>
                    <a:pt x="6046828" y="84507"/>
                  </a:lnTo>
                  <a:lnTo>
                    <a:pt x="6087551" y="105901"/>
                  </a:lnTo>
                  <a:lnTo>
                    <a:pt x="6126906" y="129443"/>
                  </a:lnTo>
                  <a:lnTo>
                    <a:pt x="6164816" y="155053"/>
                  </a:lnTo>
                  <a:lnTo>
                    <a:pt x="6201203" y="182655"/>
                  </a:lnTo>
                  <a:lnTo>
                    <a:pt x="6235989" y="212169"/>
                  </a:lnTo>
                  <a:lnTo>
                    <a:pt x="6269095" y="243519"/>
                  </a:lnTo>
                  <a:lnTo>
                    <a:pt x="6300445" y="276626"/>
                  </a:lnTo>
                  <a:lnTo>
                    <a:pt x="6329960" y="311412"/>
                  </a:lnTo>
                  <a:lnTo>
                    <a:pt x="6357561" y="347799"/>
                  </a:lnTo>
                  <a:lnTo>
                    <a:pt x="6383172" y="385709"/>
                  </a:lnTo>
                  <a:lnTo>
                    <a:pt x="6406713" y="425064"/>
                  </a:lnTo>
                  <a:lnTo>
                    <a:pt x="6428107" y="465786"/>
                  </a:lnTo>
                  <a:lnTo>
                    <a:pt x="6447277" y="507798"/>
                  </a:lnTo>
                  <a:lnTo>
                    <a:pt x="6464144" y="551021"/>
                  </a:lnTo>
                  <a:lnTo>
                    <a:pt x="6478629" y="595377"/>
                  </a:lnTo>
                  <a:lnTo>
                    <a:pt x="6490656" y="640789"/>
                  </a:lnTo>
                  <a:lnTo>
                    <a:pt x="6500146" y="687177"/>
                  </a:lnTo>
                  <a:lnTo>
                    <a:pt x="6507021" y="734465"/>
                  </a:lnTo>
                  <a:lnTo>
                    <a:pt x="6511203" y="782575"/>
                  </a:lnTo>
                  <a:lnTo>
                    <a:pt x="6512615" y="831427"/>
                  </a:lnTo>
                  <a:lnTo>
                    <a:pt x="6512615" y="4157032"/>
                  </a:lnTo>
                  <a:lnTo>
                    <a:pt x="6511203" y="4205884"/>
                  </a:lnTo>
                  <a:lnTo>
                    <a:pt x="6507021" y="4253994"/>
                  </a:lnTo>
                  <a:lnTo>
                    <a:pt x="6500146" y="4301282"/>
                  </a:lnTo>
                  <a:lnTo>
                    <a:pt x="6490656" y="4347670"/>
                  </a:lnTo>
                  <a:lnTo>
                    <a:pt x="6478629" y="4393082"/>
                  </a:lnTo>
                  <a:lnTo>
                    <a:pt x="6464144" y="4437438"/>
                  </a:lnTo>
                  <a:lnTo>
                    <a:pt x="6447277" y="4480661"/>
                  </a:lnTo>
                  <a:lnTo>
                    <a:pt x="6428107" y="4522673"/>
                  </a:lnTo>
                  <a:lnTo>
                    <a:pt x="6406713" y="4563395"/>
                  </a:lnTo>
                  <a:lnTo>
                    <a:pt x="6383172" y="4602750"/>
                  </a:lnTo>
                  <a:lnTo>
                    <a:pt x="6357561" y="4640660"/>
                  </a:lnTo>
                  <a:lnTo>
                    <a:pt x="6329960" y="4677047"/>
                  </a:lnTo>
                  <a:lnTo>
                    <a:pt x="6300445" y="4711833"/>
                  </a:lnTo>
                  <a:lnTo>
                    <a:pt x="6269095" y="4744940"/>
                  </a:lnTo>
                  <a:lnTo>
                    <a:pt x="6235989" y="4776290"/>
                  </a:lnTo>
                  <a:lnTo>
                    <a:pt x="6201203" y="4805804"/>
                  </a:lnTo>
                  <a:lnTo>
                    <a:pt x="6164816" y="4833406"/>
                  </a:lnTo>
                  <a:lnTo>
                    <a:pt x="6126906" y="4859016"/>
                  </a:lnTo>
                  <a:lnTo>
                    <a:pt x="6087551" y="4882558"/>
                  </a:lnTo>
                  <a:lnTo>
                    <a:pt x="6046828" y="4903952"/>
                  </a:lnTo>
                  <a:lnTo>
                    <a:pt x="6004817" y="4923122"/>
                  </a:lnTo>
                  <a:lnTo>
                    <a:pt x="5961594" y="4939988"/>
                  </a:lnTo>
                  <a:lnTo>
                    <a:pt x="5917238" y="4954474"/>
                  </a:lnTo>
                  <a:lnTo>
                    <a:pt x="5871826" y="4966501"/>
                  </a:lnTo>
                  <a:lnTo>
                    <a:pt x="5825438" y="4975991"/>
                  </a:lnTo>
                  <a:lnTo>
                    <a:pt x="5778150" y="4982866"/>
                  </a:lnTo>
                  <a:lnTo>
                    <a:pt x="5730040" y="4987048"/>
                  </a:lnTo>
                  <a:lnTo>
                    <a:pt x="5681188" y="4988460"/>
                  </a:lnTo>
                  <a:lnTo>
                    <a:pt x="831426" y="4988460"/>
                  </a:lnTo>
                  <a:lnTo>
                    <a:pt x="782574" y="4987048"/>
                  </a:lnTo>
                  <a:lnTo>
                    <a:pt x="734464" y="4982866"/>
                  </a:lnTo>
                  <a:lnTo>
                    <a:pt x="687176" y="4975991"/>
                  </a:lnTo>
                  <a:lnTo>
                    <a:pt x="640788" y="4966501"/>
                  </a:lnTo>
                  <a:lnTo>
                    <a:pt x="595376" y="4954474"/>
                  </a:lnTo>
                  <a:lnTo>
                    <a:pt x="551020" y="4939988"/>
                  </a:lnTo>
                  <a:lnTo>
                    <a:pt x="507797" y="4923122"/>
                  </a:lnTo>
                  <a:lnTo>
                    <a:pt x="465786" y="4903952"/>
                  </a:lnTo>
                  <a:lnTo>
                    <a:pt x="425063" y="4882558"/>
                  </a:lnTo>
                  <a:lnTo>
                    <a:pt x="385708" y="4859016"/>
                  </a:lnTo>
                  <a:lnTo>
                    <a:pt x="347798" y="4833406"/>
                  </a:lnTo>
                  <a:lnTo>
                    <a:pt x="311411" y="4805804"/>
                  </a:lnTo>
                  <a:lnTo>
                    <a:pt x="276625" y="4776290"/>
                  </a:lnTo>
                  <a:lnTo>
                    <a:pt x="243519" y="4744940"/>
                  </a:lnTo>
                  <a:lnTo>
                    <a:pt x="212169" y="4711833"/>
                  </a:lnTo>
                  <a:lnTo>
                    <a:pt x="182655" y="4677047"/>
                  </a:lnTo>
                  <a:lnTo>
                    <a:pt x="155053" y="4640660"/>
                  </a:lnTo>
                  <a:lnTo>
                    <a:pt x="129443" y="4602750"/>
                  </a:lnTo>
                  <a:lnTo>
                    <a:pt x="105901" y="4563395"/>
                  </a:lnTo>
                  <a:lnTo>
                    <a:pt x="84507" y="4522673"/>
                  </a:lnTo>
                  <a:lnTo>
                    <a:pt x="65337" y="4480661"/>
                  </a:lnTo>
                  <a:lnTo>
                    <a:pt x="48471" y="4437438"/>
                  </a:lnTo>
                  <a:lnTo>
                    <a:pt x="33985" y="4393082"/>
                  </a:lnTo>
                  <a:lnTo>
                    <a:pt x="21958" y="4347670"/>
                  </a:lnTo>
                  <a:lnTo>
                    <a:pt x="12468" y="4301282"/>
                  </a:lnTo>
                  <a:lnTo>
                    <a:pt x="5593" y="4253994"/>
                  </a:lnTo>
                  <a:lnTo>
                    <a:pt x="1411" y="4205884"/>
                  </a:lnTo>
                  <a:lnTo>
                    <a:pt x="0" y="4157032"/>
                  </a:lnTo>
                  <a:lnTo>
                    <a:pt x="0" y="831427"/>
                  </a:lnTo>
                  <a:close/>
                </a:path>
              </a:pathLst>
            </a:custGeom>
            <a:ln w="12700">
              <a:solidFill>
                <a:srgbClr val="00643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3" name="object 3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781970" y="2474635"/>
            <a:ext cx="3004159" cy="3099570"/>
          </a:xfrm>
          <a:prstGeom prst="rect">
            <a:avLst/>
          </a:prstGeom>
        </p:spPr>
      </p:pic>
      <p:sp>
        <p:nvSpPr>
          <p:cNvPr id="34" name="object 34"/>
          <p:cNvSpPr txBox="1"/>
          <p:nvPr/>
        </p:nvSpPr>
        <p:spPr>
          <a:xfrm>
            <a:off x="6826978" y="2240787"/>
            <a:ext cx="887730" cy="944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3185">
              <a:lnSpc>
                <a:spcPct val="100000"/>
              </a:lnSpc>
              <a:spcBef>
                <a:spcPts val="100"/>
              </a:spcBef>
            </a:pPr>
            <a:r>
              <a:rPr sz="2800" b="1" spc="-20" dirty="0">
                <a:solidFill>
                  <a:srgbClr val="009F3D"/>
                </a:solidFill>
                <a:latin typeface="Calibri"/>
                <a:cs typeface="Calibri"/>
              </a:rPr>
              <a:t>&gt;400</a:t>
            </a:r>
            <a:endParaRPr sz="2800">
              <a:latin typeface="Calibri"/>
              <a:cs typeface="Calibri"/>
            </a:endParaRPr>
          </a:p>
          <a:p>
            <a:pPr marL="12700" marR="5080" indent="74295">
              <a:lnSpc>
                <a:spcPct val="103299"/>
              </a:lnSpc>
              <a:spcBef>
                <a:spcPts val="905"/>
              </a:spcBef>
            </a:pPr>
            <a:r>
              <a:rPr sz="1200" b="0" spc="-10" dirty="0">
                <a:latin typeface="Calibri Light"/>
                <a:cs typeface="Calibri Light"/>
              </a:rPr>
              <a:t>участников мероприятий</a:t>
            </a:r>
            <a:endParaRPr sz="1200">
              <a:latin typeface="Calibri Light"/>
              <a:cs typeface="Calibri Light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828534" y="3463035"/>
            <a:ext cx="895985" cy="8172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800" b="1" spc="-25" dirty="0">
                <a:solidFill>
                  <a:srgbClr val="FBB03B"/>
                </a:solidFill>
                <a:latin typeface="Calibri"/>
                <a:cs typeface="Calibri"/>
              </a:rPr>
              <a:t>99</a:t>
            </a:r>
            <a:endParaRPr sz="2800">
              <a:latin typeface="Calibri"/>
              <a:cs typeface="Calibri"/>
            </a:endParaRPr>
          </a:p>
          <a:p>
            <a:pPr marL="12700" marR="5080" algn="ctr">
              <a:lnSpc>
                <a:spcPts val="1390"/>
              </a:lnSpc>
              <a:spcBef>
                <a:spcPts val="125"/>
              </a:spcBef>
            </a:pPr>
            <a:r>
              <a:rPr sz="1200" b="0" spc="-10" dirty="0">
                <a:latin typeface="Calibri Light"/>
                <a:cs typeface="Calibri Light"/>
              </a:rPr>
              <a:t>выпускников акселератора</a:t>
            </a:r>
            <a:endParaRPr sz="1200">
              <a:latin typeface="Calibri Light"/>
              <a:cs typeface="Calibri Light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857936" y="4935219"/>
            <a:ext cx="826135" cy="640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800" b="1" spc="-25" dirty="0">
                <a:solidFill>
                  <a:srgbClr val="D2E585"/>
                </a:solidFill>
                <a:latin typeface="Calibri"/>
                <a:cs typeface="Calibri"/>
              </a:rPr>
              <a:t>82</a:t>
            </a:r>
            <a:endParaRPr sz="2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sz="1200" b="0" spc="-10" dirty="0">
                <a:latin typeface="Calibri Light"/>
                <a:cs typeface="Calibri Light"/>
              </a:rPr>
              <a:t>наставников</a:t>
            </a:r>
            <a:endParaRPr sz="1200">
              <a:latin typeface="Calibri Light"/>
              <a:cs typeface="Calibri Light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0766058" y="2240787"/>
            <a:ext cx="1229360" cy="944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sz="2800" b="1" spc="-25" dirty="0">
                <a:solidFill>
                  <a:srgbClr val="E7304D"/>
                </a:solidFill>
                <a:latin typeface="Calibri"/>
                <a:cs typeface="Calibri"/>
              </a:rPr>
              <a:t>32%</a:t>
            </a:r>
            <a:endParaRPr sz="2800">
              <a:latin typeface="Calibri"/>
              <a:cs typeface="Calibri"/>
            </a:endParaRPr>
          </a:p>
          <a:p>
            <a:pPr marL="12700" marR="5080" algn="ctr">
              <a:lnSpc>
                <a:spcPct val="103299"/>
              </a:lnSpc>
              <a:spcBef>
                <a:spcPts val="905"/>
              </a:spcBef>
            </a:pPr>
            <a:r>
              <a:rPr sz="1200" b="0" dirty="0">
                <a:latin typeface="Calibri Light"/>
                <a:cs typeface="Calibri Light"/>
              </a:rPr>
              <a:t>рост</a:t>
            </a:r>
            <a:r>
              <a:rPr sz="1200" b="0" spc="-10" dirty="0">
                <a:latin typeface="Calibri Light"/>
                <a:cs typeface="Calibri Light"/>
              </a:rPr>
              <a:t> оборота </a:t>
            </a:r>
            <a:r>
              <a:rPr sz="1200" b="0" dirty="0">
                <a:latin typeface="Calibri Light"/>
                <a:cs typeface="Calibri Light"/>
              </a:rPr>
              <a:t>каждого</a:t>
            </a:r>
            <a:r>
              <a:rPr sz="1200" b="0" spc="-10" dirty="0">
                <a:latin typeface="Calibri Light"/>
                <a:cs typeface="Calibri Light"/>
              </a:rPr>
              <a:t> участника</a:t>
            </a:r>
            <a:endParaRPr sz="1200">
              <a:latin typeface="Calibri Light"/>
              <a:cs typeface="Calibri Light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0800984" y="3493515"/>
            <a:ext cx="1158875" cy="944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sz="2800" b="1" spc="-25" dirty="0">
                <a:solidFill>
                  <a:srgbClr val="0FB5FF"/>
                </a:solidFill>
                <a:latin typeface="Calibri"/>
                <a:cs typeface="Calibri"/>
              </a:rPr>
              <a:t>35%</a:t>
            </a:r>
            <a:endParaRPr sz="2800">
              <a:latin typeface="Calibri"/>
              <a:cs typeface="Calibri"/>
            </a:endParaRPr>
          </a:p>
          <a:p>
            <a:pPr marL="12700" marR="5080" algn="ctr">
              <a:lnSpc>
                <a:spcPct val="105000"/>
              </a:lnSpc>
              <a:spcBef>
                <a:spcPts val="855"/>
              </a:spcBef>
            </a:pPr>
            <a:r>
              <a:rPr sz="1200" b="0" dirty="0">
                <a:latin typeface="Calibri Light"/>
                <a:cs typeface="Calibri Light"/>
              </a:rPr>
              <a:t>рост </a:t>
            </a:r>
            <a:r>
              <a:rPr sz="1200" b="0" spc="-10" dirty="0">
                <a:latin typeface="Calibri Light"/>
                <a:cs typeface="Calibri Light"/>
              </a:rPr>
              <a:t>социального эффекта</a:t>
            </a:r>
            <a:endParaRPr sz="1200">
              <a:latin typeface="Calibri Light"/>
              <a:cs typeface="Calibri Light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0781376" y="4840732"/>
            <a:ext cx="1109345" cy="944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800" b="1" spc="-25" dirty="0">
                <a:solidFill>
                  <a:srgbClr val="00B295"/>
                </a:solidFill>
                <a:latin typeface="Calibri"/>
                <a:cs typeface="Calibri"/>
              </a:rPr>
              <a:t>345</a:t>
            </a:r>
            <a:endParaRPr sz="2800">
              <a:latin typeface="Calibri"/>
              <a:cs typeface="Calibri"/>
            </a:endParaRPr>
          </a:p>
          <a:p>
            <a:pPr marL="12065" marR="5080" algn="ctr">
              <a:lnSpc>
                <a:spcPct val="103299"/>
              </a:lnSpc>
              <a:spcBef>
                <a:spcPts val="905"/>
              </a:spcBef>
            </a:pPr>
            <a:r>
              <a:rPr sz="1200" b="0" dirty="0">
                <a:latin typeface="Calibri Light"/>
                <a:cs typeface="Calibri Light"/>
              </a:rPr>
              <a:t>создано</a:t>
            </a:r>
            <a:r>
              <a:rPr sz="1200" b="0" spc="-20" dirty="0">
                <a:latin typeface="Calibri Light"/>
                <a:cs typeface="Calibri Light"/>
              </a:rPr>
              <a:t> </a:t>
            </a:r>
            <a:r>
              <a:rPr sz="1200" b="0" spc="-10" dirty="0">
                <a:latin typeface="Calibri Light"/>
                <a:cs typeface="Calibri Light"/>
              </a:rPr>
              <a:t>рабочих </a:t>
            </a:r>
            <a:r>
              <a:rPr sz="1200" b="0" spc="-20" dirty="0">
                <a:latin typeface="Calibri Light"/>
                <a:cs typeface="Calibri Light"/>
              </a:rPr>
              <a:t>мест</a:t>
            </a:r>
            <a:endParaRPr sz="1200">
              <a:latin typeface="Calibri Light"/>
              <a:cs typeface="Calibri Light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11669485" y="6671340"/>
            <a:ext cx="522605" cy="0"/>
          </a:xfrm>
          <a:custGeom>
            <a:avLst/>
            <a:gdLst/>
            <a:ahLst/>
            <a:cxnLst/>
            <a:rect l="l" t="t" r="r" b="b"/>
            <a:pathLst>
              <a:path w="522604">
                <a:moveTo>
                  <a:pt x="0" y="0"/>
                </a:moveTo>
                <a:lnTo>
                  <a:pt x="522514" y="1"/>
                </a:lnTo>
              </a:path>
            </a:pathLst>
          </a:custGeom>
          <a:ln w="15875">
            <a:solidFill>
              <a:srgbClr val="E73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>
            <a:spLocks noGrp="1"/>
          </p:cNvSpPr>
          <p:nvPr>
            <p:ph type="title"/>
          </p:nvPr>
        </p:nvSpPr>
        <p:spPr>
          <a:xfrm>
            <a:off x="258445" y="440435"/>
            <a:ext cx="838327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latin typeface="Calibri"/>
                <a:cs typeface="Calibri"/>
              </a:rPr>
              <a:t>ПРОДУКТЫ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ЛАБОРАТОРИИ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СОЦИАЛЬНОГО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ПРЕДПРИНИМАТЕЛЬСТВА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В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2022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0" y="812344"/>
            <a:ext cx="8629650" cy="0"/>
          </a:xfrm>
          <a:custGeom>
            <a:avLst/>
            <a:gdLst/>
            <a:ahLst/>
            <a:cxnLst/>
            <a:rect l="l" t="t" r="r" b="b"/>
            <a:pathLst>
              <a:path w="8629650">
                <a:moveTo>
                  <a:pt x="0" y="0"/>
                </a:moveTo>
                <a:lnTo>
                  <a:pt x="8629095" y="1"/>
                </a:lnTo>
              </a:path>
            </a:pathLst>
          </a:custGeom>
          <a:ln w="15875">
            <a:solidFill>
              <a:srgbClr val="E73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4487420" y="926083"/>
            <a:ext cx="5351780" cy="982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u="sng" spc="-10" dirty="0">
                <a:solidFill>
                  <a:srgbClr val="E7304D"/>
                </a:solidFill>
                <a:uFill>
                  <a:solidFill>
                    <a:srgbClr val="E7304D"/>
                  </a:solidFill>
                </a:uFill>
                <a:latin typeface="Calibri"/>
                <a:cs typeface="Calibri"/>
              </a:rPr>
              <a:t>Акселератор</a:t>
            </a:r>
            <a:r>
              <a:rPr sz="1800" b="1" u="sng" spc="-55" dirty="0">
                <a:solidFill>
                  <a:srgbClr val="E7304D"/>
                </a:solidFill>
                <a:uFill>
                  <a:solidFill>
                    <a:srgbClr val="E7304D"/>
                  </a:solidFill>
                </a:uFill>
                <a:latin typeface="Calibri"/>
                <a:cs typeface="Calibri"/>
              </a:rPr>
              <a:t> </a:t>
            </a:r>
            <a:r>
              <a:rPr sz="1800" b="1" u="sng" dirty="0">
                <a:solidFill>
                  <a:srgbClr val="E7304D"/>
                </a:solidFill>
                <a:uFill>
                  <a:solidFill>
                    <a:srgbClr val="E7304D"/>
                  </a:solidFill>
                </a:uFill>
                <a:latin typeface="Calibri"/>
                <a:cs typeface="Calibri"/>
              </a:rPr>
              <a:t>«Формула</a:t>
            </a:r>
            <a:r>
              <a:rPr sz="1800" b="1" u="sng" spc="-55" dirty="0">
                <a:solidFill>
                  <a:srgbClr val="E7304D"/>
                </a:solidFill>
                <a:uFill>
                  <a:solidFill>
                    <a:srgbClr val="E7304D"/>
                  </a:solidFill>
                </a:uFill>
                <a:latin typeface="Calibri"/>
                <a:cs typeface="Calibri"/>
              </a:rPr>
              <a:t> </a:t>
            </a:r>
            <a:r>
              <a:rPr sz="1800" b="1" u="sng" spc="-10" dirty="0">
                <a:solidFill>
                  <a:srgbClr val="E7304D"/>
                </a:solidFill>
                <a:uFill>
                  <a:solidFill>
                    <a:srgbClr val="E7304D"/>
                  </a:solidFill>
                </a:uFill>
                <a:latin typeface="Calibri"/>
                <a:cs typeface="Calibri"/>
              </a:rPr>
              <a:t>роста»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7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5"/>
              </a:spcBef>
            </a:pPr>
            <a:r>
              <a:rPr sz="1700" b="1" u="sng" spc="-10" dirty="0">
                <a:solidFill>
                  <a:srgbClr val="00643A"/>
                </a:solidFill>
                <a:uFill>
                  <a:solidFill>
                    <a:srgbClr val="00643A"/>
                  </a:solidFill>
                </a:uFill>
                <a:latin typeface="Calibri"/>
                <a:cs typeface="Calibri"/>
              </a:rPr>
              <a:t>Результаты: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44" name="object 4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r>
              <a:rPr spc="-25" dirty="0"/>
              <a:t>18</a:t>
            </a:r>
          </a:p>
        </p:txBody>
      </p:sp>
      <p:pic>
        <p:nvPicPr>
          <p:cNvPr id="45" name="object 2">
            <a:extLst>
              <a:ext uri="{FF2B5EF4-FFF2-40B4-BE49-F238E27FC236}">
                <a16:creationId xmlns:a16="http://schemas.microsoft.com/office/drawing/2014/main" id="{2BE71F90-5037-437B-A2D2-C347AD0E0CF5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955035" y="390062"/>
            <a:ext cx="1018469" cy="44668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F1153E-8AD7-8F49-AD6E-E0D1E2E930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79" r="7330"/>
          <a:stretch/>
        </p:blipFill>
        <p:spPr>
          <a:xfrm>
            <a:off x="1041501" y="29738"/>
            <a:ext cx="10159899" cy="44196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68E9986-D018-2340-AF42-D34AE114A401}"/>
              </a:ext>
            </a:extLst>
          </p:cNvPr>
          <p:cNvSpPr/>
          <p:nvPr/>
        </p:nvSpPr>
        <p:spPr>
          <a:xfrm>
            <a:off x="1997226" y="3811770"/>
            <a:ext cx="9153298" cy="1509935"/>
          </a:xfrm>
          <a:prstGeom prst="rect">
            <a:avLst/>
          </a:prstGeom>
        </p:spPr>
        <p:txBody>
          <a:bodyPr vert="horz" lIns="114765" tIns="57382" rIns="114765" bIns="57382" rtlCol="0" anchor="ctr">
            <a:normAutofit/>
          </a:bodyPr>
          <a:lstStyle/>
          <a:p>
            <a:pPr defTabSz="1147663">
              <a:lnSpc>
                <a:spcPct val="90000"/>
              </a:lnSpc>
              <a:spcAft>
                <a:spcPts val="753"/>
              </a:spcAft>
            </a:pPr>
            <a:endParaRPr lang="en-US" sz="2008" b="1" dirty="0">
              <a:solidFill>
                <a:srgbClr val="003F41"/>
              </a:solidFill>
              <a:cs typeface="Times New Roman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8E97066-C6A3-5E43-971B-E10FCEFB4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941" y="143376"/>
            <a:ext cx="1656493" cy="57977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1569A46-A133-F444-AD45-613B7A5589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4800" y="4953000"/>
            <a:ext cx="4012639" cy="16277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7C7D26-2F1A-4157-A354-6903D53A680A}"/>
              </a:ext>
            </a:extLst>
          </p:cNvPr>
          <p:cNvSpPr txBox="1"/>
          <p:nvPr/>
        </p:nvSpPr>
        <p:spPr>
          <a:xfrm>
            <a:off x="4317439" y="4648200"/>
            <a:ext cx="7770876" cy="2083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6144" indent="-391664">
              <a:spcBef>
                <a:spcPts val="393"/>
              </a:spcBef>
              <a:buFont typeface="Meiryo"/>
              <a:buChar char="➢"/>
              <a:tabLst>
                <a:tab pos="405420" algn="l"/>
              </a:tabLst>
            </a:pPr>
            <a:r>
              <a:rPr lang="ru-RU" sz="1800" spc="29" dirty="0">
                <a:latin typeface="Calibri"/>
                <a:cs typeface="Calibri"/>
              </a:rPr>
              <a:t>1</a:t>
            </a:r>
            <a:r>
              <a:rPr lang="ru-RU" sz="1800" spc="6" dirty="0">
                <a:latin typeface="Calibri"/>
                <a:cs typeface="Calibri"/>
              </a:rPr>
              <a:t>9</a:t>
            </a:r>
            <a:r>
              <a:rPr lang="ru-RU" sz="1800" spc="-80" dirty="0">
                <a:latin typeface="Calibri"/>
                <a:cs typeface="Calibri"/>
              </a:rPr>
              <a:t> </a:t>
            </a:r>
            <a:r>
              <a:rPr lang="ru-RU" sz="1800" spc="6" dirty="0">
                <a:latin typeface="Calibri"/>
                <a:cs typeface="Calibri"/>
              </a:rPr>
              <a:t>с</a:t>
            </a:r>
            <a:r>
              <a:rPr lang="ru-RU" sz="1800" spc="-6" dirty="0">
                <a:latin typeface="Calibri"/>
                <a:cs typeface="Calibri"/>
              </a:rPr>
              <a:t>о</a:t>
            </a:r>
            <a:r>
              <a:rPr lang="ru-RU" sz="1800" spc="-23" dirty="0">
                <a:latin typeface="Calibri"/>
                <a:cs typeface="Calibri"/>
              </a:rPr>
              <a:t>ци</a:t>
            </a:r>
            <a:r>
              <a:rPr lang="ru-RU" sz="1800" spc="-6" dirty="0">
                <a:latin typeface="Calibri"/>
                <a:cs typeface="Calibri"/>
              </a:rPr>
              <a:t>а</a:t>
            </a:r>
            <a:r>
              <a:rPr lang="ru-RU" sz="1800" spc="29" dirty="0">
                <a:latin typeface="Calibri"/>
                <a:cs typeface="Calibri"/>
              </a:rPr>
              <a:t>л</a:t>
            </a:r>
            <a:r>
              <a:rPr lang="ru-RU" sz="1800" spc="6" dirty="0">
                <a:latin typeface="Calibri"/>
                <a:cs typeface="Calibri"/>
              </a:rPr>
              <a:t>ь</a:t>
            </a:r>
            <a:r>
              <a:rPr lang="ru-RU" sz="1800" spc="-6" dirty="0">
                <a:latin typeface="Calibri"/>
                <a:cs typeface="Calibri"/>
              </a:rPr>
              <a:t>н</a:t>
            </a:r>
            <a:r>
              <a:rPr lang="ru-RU" sz="1800" spc="29" dirty="0">
                <a:latin typeface="Calibri"/>
                <a:cs typeface="Calibri"/>
              </a:rPr>
              <a:t>ы</a:t>
            </a:r>
            <a:r>
              <a:rPr lang="ru-RU" sz="1800" spc="6" dirty="0">
                <a:latin typeface="Calibri"/>
                <a:cs typeface="Calibri"/>
              </a:rPr>
              <a:t>х</a:t>
            </a:r>
            <a:r>
              <a:rPr lang="ru-RU" sz="1800" spc="-125" dirty="0">
                <a:latin typeface="Calibri"/>
                <a:cs typeface="Calibri"/>
              </a:rPr>
              <a:t> </a:t>
            </a:r>
            <a:r>
              <a:rPr lang="ru-RU" sz="1800" spc="6" dirty="0">
                <a:latin typeface="Calibri"/>
                <a:cs typeface="Calibri"/>
              </a:rPr>
              <a:t>пр</a:t>
            </a:r>
            <a:r>
              <a:rPr lang="ru-RU" sz="1800" spc="-40" dirty="0">
                <a:latin typeface="Calibri"/>
                <a:cs typeface="Calibri"/>
              </a:rPr>
              <a:t>е</a:t>
            </a:r>
            <a:r>
              <a:rPr lang="ru-RU" sz="1800" spc="34" dirty="0">
                <a:latin typeface="Calibri"/>
                <a:cs typeface="Calibri"/>
              </a:rPr>
              <a:t>д</a:t>
            </a:r>
            <a:r>
              <a:rPr lang="ru-RU" sz="1800" spc="6" dirty="0">
                <a:latin typeface="Calibri"/>
                <a:cs typeface="Calibri"/>
              </a:rPr>
              <a:t>пр</a:t>
            </a:r>
            <a:r>
              <a:rPr lang="ru-RU" sz="1800" spc="-23" dirty="0">
                <a:latin typeface="Calibri"/>
                <a:cs typeface="Calibri"/>
              </a:rPr>
              <a:t>и</a:t>
            </a:r>
            <a:r>
              <a:rPr lang="ru-RU" sz="1800" spc="-11" dirty="0">
                <a:latin typeface="Calibri"/>
                <a:cs typeface="Calibri"/>
              </a:rPr>
              <a:t>н</a:t>
            </a:r>
            <a:r>
              <a:rPr lang="ru-RU" sz="1800" spc="-23" dirty="0">
                <a:latin typeface="Calibri"/>
                <a:cs typeface="Calibri"/>
              </a:rPr>
              <a:t>и</a:t>
            </a:r>
            <a:r>
              <a:rPr lang="ru-RU" sz="1800" spc="11" dirty="0">
                <a:latin typeface="Calibri"/>
                <a:cs typeface="Calibri"/>
              </a:rPr>
              <a:t>м</a:t>
            </a:r>
            <a:r>
              <a:rPr lang="ru-RU" sz="1800" spc="-6" dirty="0">
                <a:latin typeface="Calibri"/>
                <a:cs typeface="Calibri"/>
              </a:rPr>
              <a:t>а</a:t>
            </a:r>
            <a:r>
              <a:rPr lang="ru-RU" sz="1800" spc="-29" dirty="0">
                <a:latin typeface="Calibri"/>
                <a:cs typeface="Calibri"/>
              </a:rPr>
              <a:t>т</a:t>
            </a:r>
            <a:r>
              <a:rPr lang="ru-RU" sz="1800" spc="-40" dirty="0">
                <a:latin typeface="Calibri"/>
                <a:cs typeface="Calibri"/>
              </a:rPr>
              <a:t>е</a:t>
            </a:r>
            <a:r>
              <a:rPr lang="ru-RU" sz="1800" spc="29" dirty="0">
                <a:latin typeface="Calibri"/>
                <a:cs typeface="Calibri"/>
              </a:rPr>
              <a:t>л</a:t>
            </a:r>
            <a:r>
              <a:rPr lang="ru-RU" sz="1800" spc="-40" dirty="0">
                <a:latin typeface="Calibri"/>
                <a:cs typeface="Calibri"/>
              </a:rPr>
              <a:t>е</a:t>
            </a:r>
            <a:r>
              <a:rPr lang="ru-RU" sz="1800" spc="-23" dirty="0">
                <a:latin typeface="Calibri"/>
                <a:cs typeface="Calibri"/>
              </a:rPr>
              <a:t>й</a:t>
            </a:r>
            <a:r>
              <a:rPr lang="ru-RU" sz="1800" dirty="0">
                <a:latin typeface="Calibri"/>
                <a:cs typeface="Calibri"/>
              </a:rPr>
              <a:t>,</a:t>
            </a:r>
            <a:r>
              <a:rPr lang="ru-RU" sz="1800" spc="-86" dirty="0">
                <a:latin typeface="Calibri"/>
                <a:cs typeface="Calibri"/>
              </a:rPr>
              <a:t> </a:t>
            </a:r>
            <a:r>
              <a:rPr lang="ru-RU" sz="1800" spc="6" dirty="0">
                <a:latin typeface="Calibri"/>
                <a:cs typeface="Calibri"/>
              </a:rPr>
              <a:t>о</a:t>
            </a:r>
            <a:r>
              <a:rPr lang="ru-RU" sz="1800" spc="-29" dirty="0">
                <a:latin typeface="Calibri"/>
                <a:cs typeface="Calibri"/>
              </a:rPr>
              <a:t>т</a:t>
            </a:r>
            <a:r>
              <a:rPr lang="ru-RU" sz="1800" spc="6" dirty="0">
                <a:latin typeface="Calibri"/>
                <a:cs typeface="Calibri"/>
              </a:rPr>
              <a:t>о</a:t>
            </a:r>
            <a:r>
              <a:rPr lang="ru-RU" sz="1800" spc="-11" dirty="0">
                <a:latin typeface="Calibri"/>
                <a:cs typeface="Calibri"/>
              </a:rPr>
              <a:t>б</a:t>
            </a:r>
            <a:r>
              <a:rPr lang="ru-RU" sz="1800" spc="6" dirty="0">
                <a:latin typeface="Calibri"/>
                <a:cs typeface="Calibri"/>
              </a:rPr>
              <a:t>р</a:t>
            </a:r>
            <a:r>
              <a:rPr lang="ru-RU" sz="1800" spc="-6" dirty="0">
                <a:latin typeface="Calibri"/>
                <a:cs typeface="Calibri"/>
              </a:rPr>
              <a:t>а</a:t>
            </a:r>
            <a:r>
              <a:rPr lang="ru-RU" sz="1800" spc="-11" dirty="0">
                <a:latin typeface="Calibri"/>
                <a:cs typeface="Calibri"/>
              </a:rPr>
              <a:t>нн</a:t>
            </a:r>
            <a:r>
              <a:rPr lang="ru-RU" sz="1800" spc="29" dirty="0">
                <a:latin typeface="Calibri"/>
                <a:cs typeface="Calibri"/>
              </a:rPr>
              <a:t>ы</a:t>
            </a:r>
            <a:r>
              <a:rPr lang="ru-RU" sz="1800" spc="6" dirty="0">
                <a:latin typeface="Calibri"/>
                <a:cs typeface="Calibri"/>
              </a:rPr>
              <a:t>е</a:t>
            </a:r>
            <a:r>
              <a:rPr lang="ru-RU" sz="1800" spc="-148" dirty="0">
                <a:latin typeface="Calibri"/>
                <a:cs typeface="Calibri"/>
              </a:rPr>
              <a:t> </a:t>
            </a:r>
            <a:r>
              <a:rPr lang="ru-RU" sz="1800" spc="-23" dirty="0">
                <a:latin typeface="Calibri"/>
                <a:cs typeface="Calibri"/>
              </a:rPr>
              <a:t>и</a:t>
            </a:r>
            <a:r>
              <a:rPr lang="ru-RU" sz="1800" spc="6" dirty="0">
                <a:latin typeface="Calibri"/>
                <a:cs typeface="Calibri"/>
              </a:rPr>
              <a:t>з</a:t>
            </a:r>
            <a:r>
              <a:rPr lang="ru-RU" sz="1800" spc="-29" dirty="0">
                <a:latin typeface="Calibri"/>
                <a:cs typeface="Calibri"/>
              </a:rPr>
              <a:t> </a:t>
            </a:r>
            <a:r>
              <a:rPr lang="ru-RU" sz="1800" spc="29" dirty="0">
                <a:latin typeface="Calibri"/>
                <a:cs typeface="Calibri"/>
              </a:rPr>
              <a:t>7</a:t>
            </a:r>
            <a:r>
              <a:rPr lang="ru-RU" sz="1800" spc="6" dirty="0">
                <a:latin typeface="Calibri"/>
                <a:cs typeface="Calibri"/>
              </a:rPr>
              <a:t>2</a:t>
            </a:r>
            <a:r>
              <a:rPr lang="ru-RU" sz="1800" spc="-80" dirty="0">
                <a:latin typeface="Calibri"/>
                <a:cs typeface="Calibri"/>
              </a:rPr>
              <a:t> </a:t>
            </a:r>
            <a:r>
              <a:rPr lang="ru-RU" sz="1800" spc="6" dirty="0">
                <a:latin typeface="Calibri"/>
                <a:cs typeface="Calibri"/>
              </a:rPr>
              <a:t>з</a:t>
            </a:r>
            <a:r>
              <a:rPr lang="ru-RU" sz="1800" spc="-11" dirty="0">
                <a:latin typeface="Calibri"/>
                <a:cs typeface="Calibri"/>
              </a:rPr>
              <a:t>а</a:t>
            </a:r>
            <a:r>
              <a:rPr lang="ru-RU" sz="1800" spc="6" dirty="0">
                <a:latin typeface="Calibri"/>
                <a:cs typeface="Calibri"/>
              </a:rPr>
              <a:t>я</a:t>
            </a:r>
            <a:r>
              <a:rPr lang="ru-RU" sz="1800" spc="-6" dirty="0">
                <a:latin typeface="Calibri"/>
                <a:cs typeface="Calibri"/>
              </a:rPr>
              <a:t>в</a:t>
            </a:r>
            <a:r>
              <a:rPr lang="ru-RU" sz="1800" spc="6" dirty="0">
                <a:latin typeface="Calibri"/>
                <a:cs typeface="Calibri"/>
              </a:rPr>
              <a:t>ок</a:t>
            </a:r>
            <a:r>
              <a:rPr lang="ru-RU" sz="1800" dirty="0">
                <a:latin typeface="Calibri"/>
                <a:cs typeface="Calibri"/>
              </a:rPr>
              <a:t>, </a:t>
            </a:r>
            <a:r>
              <a:rPr lang="ru-RU" sz="1800" spc="6" dirty="0">
                <a:latin typeface="Calibri"/>
                <a:cs typeface="Calibri"/>
              </a:rPr>
              <a:t>16 с</a:t>
            </a:r>
            <a:r>
              <a:rPr lang="ru-RU" sz="1800" spc="-40" dirty="0">
                <a:latin typeface="Calibri"/>
                <a:cs typeface="Calibri"/>
              </a:rPr>
              <a:t>е</a:t>
            </a:r>
            <a:r>
              <a:rPr lang="ru-RU" sz="1800" spc="6" dirty="0">
                <a:latin typeface="Calibri"/>
                <a:cs typeface="Calibri"/>
              </a:rPr>
              <a:t>р</a:t>
            </a:r>
            <a:r>
              <a:rPr lang="ru-RU" sz="1800" spc="-29" dirty="0">
                <a:latin typeface="Calibri"/>
                <a:cs typeface="Calibri"/>
              </a:rPr>
              <a:t>т</a:t>
            </a:r>
            <a:r>
              <a:rPr lang="ru-RU" sz="1800" spc="-23" dirty="0">
                <a:latin typeface="Calibri"/>
                <a:cs typeface="Calibri"/>
              </a:rPr>
              <a:t>и</a:t>
            </a:r>
            <a:r>
              <a:rPr lang="ru-RU" sz="1800" spc="11" dirty="0">
                <a:latin typeface="Calibri"/>
                <a:cs typeface="Calibri"/>
              </a:rPr>
              <a:t>ф</a:t>
            </a:r>
            <a:r>
              <a:rPr lang="ru-RU" sz="1800" spc="-23" dirty="0">
                <a:latin typeface="Calibri"/>
                <a:cs typeface="Calibri"/>
              </a:rPr>
              <a:t>ици</a:t>
            </a:r>
            <a:r>
              <a:rPr lang="ru-RU" sz="1800" spc="6" dirty="0">
                <a:latin typeface="Calibri"/>
                <a:cs typeface="Calibri"/>
              </a:rPr>
              <a:t>ро</a:t>
            </a:r>
            <a:r>
              <a:rPr lang="ru-RU" sz="1800" spc="-6" dirty="0">
                <a:latin typeface="Calibri"/>
                <a:cs typeface="Calibri"/>
              </a:rPr>
              <a:t>ва</a:t>
            </a:r>
            <a:r>
              <a:rPr lang="ru-RU" sz="1800" spc="-11" dirty="0">
                <a:latin typeface="Calibri"/>
                <a:cs typeface="Calibri"/>
              </a:rPr>
              <a:t>нн</a:t>
            </a:r>
            <a:r>
              <a:rPr lang="ru-RU" sz="1800" spc="29" dirty="0">
                <a:latin typeface="Calibri"/>
                <a:cs typeface="Calibri"/>
              </a:rPr>
              <a:t>ы</a:t>
            </a:r>
            <a:r>
              <a:rPr lang="ru-RU" sz="1800" spc="6" dirty="0">
                <a:latin typeface="Calibri"/>
                <a:cs typeface="Calibri"/>
              </a:rPr>
              <a:t>х</a:t>
            </a:r>
            <a:r>
              <a:rPr lang="ru-RU" sz="1800" spc="-17" dirty="0">
                <a:latin typeface="Calibri"/>
                <a:cs typeface="Calibri"/>
              </a:rPr>
              <a:t> </a:t>
            </a:r>
            <a:r>
              <a:rPr lang="ru-RU" sz="1800" spc="-29" dirty="0" err="1">
                <a:latin typeface="Calibri"/>
                <a:cs typeface="Calibri"/>
              </a:rPr>
              <a:t>т</a:t>
            </a:r>
            <a:r>
              <a:rPr lang="ru-RU" sz="1800" spc="6" dirty="0" err="1">
                <a:latin typeface="Calibri"/>
                <a:cs typeface="Calibri"/>
              </a:rPr>
              <a:t>р</a:t>
            </a:r>
            <a:r>
              <a:rPr lang="ru-RU" sz="1800" spc="-34" dirty="0" err="1">
                <a:latin typeface="Calibri"/>
                <a:cs typeface="Calibri"/>
              </a:rPr>
              <a:t>е</a:t>
            </a:r>
            <a:r>
              <a:rPr lang="ru-RU" sz="1800" spc="17" dirty="0" err="1">
                <a:latin typeface="Calibri"/>
                <a:cs typeface="Calibri"/>
              </a:rPr>
              <a:t>к</a:t>
            </a:r>
            <a:r>
              <a:rPr lang="ru-RU" sz="1800" spc="-40" dirty="0" err="1">
                <a:latin typeface="Calibri"/>
                <a:cs typeface="Calibri"/>
              </a:rPr>
              <a:t>е</a:t>
            </a:r>
            <a:r>
              <a:rPr lang="ru-RU" sz="1800" spc="6" dirty="0" err="1">
                <a:latin typeface="Calibri"/>
                <a:cs typeface="Calibri"/>
              </a:rPr>
              <a:t>ро</a:t>
            </a:r>
            <a:r>
              <a:rPr lang="ru-RU" sz="1800" spc="-6" dirty="0" err="1">
                <a:latin typeface="Calibri"/>
                <a:cs typeface="Calibri"/>
              </a:rPr>
              <a:t>в</a:t>
            </a:r>
            <a:r>
              <a:rPr lang="ru-RU" sz="1800" dirty="0">
                <a:latin typeface="Calibri"/>
                <a:cs typeface="Calibri"/>
              </a:rPr>
              <a:t>,</a:t>
            </a:r>
            <a:r>
              <a:rPr lang="ru-RU" sz="1800" spc="-86" dirty="0">
                <a:latin typeface="Calibri"/>
                <a:cs typeface="Calibri"/>
              </a:rPr>
              <a:t> бизнес тренеров и наставников  </a:t>
            </a:r>
            <a:r>
              <a:rPr lang="ru-RU" sz="1800" spc="11" dirty="0">
                <a:latin typeface="Calibri"/>
                <a:cs typeface="Calibri"/>
              </a:rPr>
              <a:t>п</a:t>
            </a:r>
            <a:r>
              <a:rPr lang="ru-RU" sz="1800" spc="6" dirty="0">
                <a:latin typeface="Calibri"/>
                <a:cs typeface="Calibri"/>
              </a:rPr>
              <a:t>о</a:t>
            </a:r>
            <a:r>
              <a:rPr lang="ru-RU" sz="1800" spc="17" dirty="0">
                <a:latin typeface="Calibri"/>
                <a:cs typeface="Calibri"/>
              </a:rPr>
              <a:t>м</a:t>
            </a:r>
            <a:r>
              <a:rPr lang="ru-RU" sz="1800" spc="6" dirty="0">
                <a:latin typeface="Calibri"/>
                <a:cs typeface="Calibri"/>
              </a:rPr>
              <a:t>о</a:t>
            </a:r>
            <a:r>
              <a:rPr lang="ru-RU" sz="1800" spc="34" dirty="0">
                <a:latin typeface="Calibri"/>
                <a:cs typeface="Calibri"/>
              </a:rPr>
              <a:t>г</a:t>
            </a:r>
            <a:r>
              <a:rPr lang="ru-RU" sz="1800" spc="-6" dirty="0">
                <a:latin typeface="Calibri"/>
                <a:cs typeface="Calibri"/>
              </a:rPr>
              <a:t>али </a:t>
            </a:r>
            <a:r>
              <a:rPr lang="ru-RU" sz="1800" spc="11" dirty="0">
                <a:latin typeface="Calibri"/>
                <a:cs typeface="Calibri"/>
              </a:rPr>
              <a:t>п</a:t>
            </a:r>
            <a:r>
              <a:rPr lang="ru-RU" sz="1800" spc="6" dirty="0">
                <a:latin typeface="Calibri"/>
                <a:cs typeface="Calibri"/>
              </a:rPr>
              <a:t>ра</a:t>
            </a:r>
            <a:r>
              <a:rPr lang="ru-RU" sz="1800" spc="-6" dirty="0">
                <a:latin typeface="Calibri"/>
                <a:cs typeface="Calibri"/>
              </a:rPr>
              <a:t>в</a:t>
            </a:r>
            <a:r>
              <a:rPr lang="ru-RU" sz="1800" spc="-17" dirty="0">
                <a:latin typeface="Calibri"/>
                <a:cs typeface="Calibri"/>
              </a:rPr>
              <a:t>и</a:t>
            </a:r>
            <a:r>
              <a:rPr lang="ru-RU" sz="1800" spc="29" dirty="0">
                <a:latin typeface="Calibri"/>
                <a:cs typeface="Calibri"/>
              </a:rPr>
              <a:t>л</a:t>
            </a:r>
            <a:r>
              <a:rPr lang="ru-RU" sz="1800" spc="11" dirty="0">
                <a:latin typeface="Calibri"/>
                <a:cs typeface="Calibri"/>
              </a:rPr>
              <a:t>ь</a:t>
            </a:r>
            <a:r>
              <a:rPr lang="ru-RU" sz="1800" spc="-11" dirty="0">
                <a:latin typeface="Calibri"/>
                <a:cs typeface="Calibri"/>
              </a:rPr>
              <a:t>н</a:t>
            </a:r>
            <a:r>
              <a:rPr lang="ru-RU" sz="1800" spc="6" dirty="0">
                <a:latin typeface="Calibri"/>
                <a:cs typeface="Calibri"/>
              </a:rPr>
              <a:t>о</a:t>
            </a:r>
            <a:r>
              <a:rPr lang="ru-RU" sz="1800" spc="-103" dirty="0">
                <a:latin typeface="Calibri"/>
                <a:cs typeface="Calibri"/>
              </a:rPr>
              <a:t> </a:t>
            </a:r>
            <a:r>
              <a:rPr lang="ru-RU" sz="1800" spc="11" dirty="0">
                <a:latin typeface="Calibri"/>
                <a:cs typeface="Calibri"/>
              </a:rPr>
              <a:t>п</a:t>
            </a:r>
            <a:r>
              <a:rPr lang="ru-RU" sz="1800" spc="6" dirty="0">
                <a:latin typeface="Calibri"/>
                <a:cs typeface="Calibri"/>
              </a:rPr>
              <a:t>ос</a:t>
            </a:r>
            <a:r>
              <a:rPr lang="ru-RU" sz="1800" spc="-29" dirty="0">
                <a:latin typeface="Calibri"/>
                <a:cs typeface="Calibri"/>
              </a:rPr>
              <a:t>т</a:t>
            </a:r>
            <a:r>
              <a:rPr lang="ru-RU" sz="1800" spc="-6" dirty="0">
                <a:latin typeface="Calibri"/>
                <a:cs typeface="Calibri"/>
              </a:rPr>
              <a:t>ав</a:t>
            </a:r>
            <a:r>
              <a:rPr lang="ru-RU" sz="1800" spc="-17" dirty="0">
                <a:latin typeface="Calibri"/>
                <a:cs typeface="Calibri"/>
              </a:rPr>
              <a:t>и</a:t>
            </a:r>
            <a:r>
              <a:rPr lang="ru-RU" sz="1800" spc="-23" dirty="0">
                <a:latin typeface="Calibri"/>
                <a:cs typeface="Calibri"/>
              </a:rPr>
              <a:t>т</a:t>
            </a:r>
            <a:r>
              <a:rPr lang="ru-RU" sz="1800" spc="6" dirty="0">
                <a:latin typeface="Calibri"/>
                <a:cs typeface="Calibri"/>
              </a:rPr>
              <a:t>ь</a:t>
            </a:r>
            <a:r>
              <a:rPr lang="ru-RU" sz="1800" spc="-97" dirty="0">
                <a:latin typeface="Calibri"/>
                <a:cs typeface="Calibri"/>
              </a:rPr>
              <a:t> </a:t>
            </a:r>
            <a:r>
              <a:rPr lang="ru-RU" sz="1800" spc="-23" dirty="0">
                <a:latin typeface="Calibri"/>
                <a:cs typeface="Calibri"/>
              </a:rPr>
              <a:t>ц</a:t>
            </a:r>
            <a:r>
              <a:rPr lang="ru-RU" sz="1800" spc="-34" dirty="0">
                <a:latin typeface="Calibri"/>
                <a:cs typeface="Calibri"/>
              </a:rPr>
              <a:t>е</a:t>
            </a:r>
            <a:r>
              <a:rPr lang="ru-RU" sz="1800" spc="29" dirty="0">
                <a:latin typeface="Calibri"/>
                <a:cs typeface="Calibri"/>
              </a:rPr>
              <a:t>л</a:t>
            </a:r>
            <a:r>
              <a:rPr lang="ru-RU" sz="1800" spc="6" dirty="0">
                <a:latin typeface="Calibri"/>
                <a:cs typeface="Calibri"/>
              </a:rPr>
              <a:t>и</a:t>
            </a:r>
            <a:r>
              <a:rPr lang="ru-RU" sz="1800" spc="-40" dirty="0">
                <a:latin typeface="Calibri"/>
                <a:cs typeface="Calibri"/>
              </a:rPr>
              <a:t> </a:t>
            </a:r>
            <a:r>
              <a:rPr lang="ru-RU" sz="1800" spc="6" dirty="0">
                <a:latin typeface="Calibri"/>
                <a:cs typeface="Calibri"/>
              </a:rPr>
              <a:t>ра</a:t>
            </a:r>
            <a:r>
              <a:rPr lang="ru-RU" sz="1800" dirty="0">
                <a:latin typeface="Calibri"/>
                <a:cs typeface="Calibri"/>
              </a:rPr>
              <a:t>з</a:t>
            </a:r>
            <a:r>
              <a:rPr lang="ru-RU" sz="1800" spc="-6" dirty="0">
                <a:latin typeface="Calibri"/>
                <a:cs typeface="Calibri"/>
              </a:rPr>
              <a:t>в</a:t>
            </a:r>
            <a:r>
              <a:rPr lang="ru-RU" sz="1800" spc="-17" dirty="0">
                <a:latin typeface="Calibri"/>
                <a:cs typeface="Calibri"/>
              </a:rPr>
              <a:t>и</a:t>
            </a:r>
            <a:r>
              <a:rPr lang="ru-RU" sz="1800" spc="-23" dirty="0">
                <a:latin typeface="Calibri"/>
                <a:cs typeface="Calibri"/>
              </a:rPr>
              <a:t>т</a:t>
            </a:r>
            <a:r>
              <a:rPr lang="ru-RU" sz="1800" spc="-17" dirty="0">
                <a:latin typeface="Calibri"/>
                <a:cs typeface="Calibri"/>
              </a:rPr>
              <a:t>и</a:t>
            </a:r>
            <a:r>
              <a:rPr lang="ru-RU" sz="1800" spc="6" dirty="0">
                <a:latin typeface="Calibri"/>
                <a:cs typeface="Calibri"/>
              </a:rPr>
              <a:t>я</a:t>
            </a:r>
            <a:r>
              <a:rPr lang="ru-RU" sz="1800" spc="-17" dirty="0">
                <a:latin typeface="Calibri"/>
                <a:cs typeface="Calibri"/>
              </a:rPr>
              <a:t> </a:t>
            </a:r>
            <a:r>
              <a:rPr lang="ru-RU" sz="1800" spc="6" dirty="0">
                <a:latin typeface="Calibri"/>
                <a:cs typeface="Calibri"/>
              </a:rPr>
              <a:t>и р</a:t>
            </a:r>
            <a:r>
              <a:rPr lang="ru-RU" sz="1800" spc="-40" dirty="0">
                <a:latin typeface="Calibri"/>
                <a:cs typeface="Calibri"/>
              </a:rPr>
              <a:t>е</a:t>
            </a:r>
            <a:r>
              <a:rPr lang="ru-RU" sz="1800" spc="-6" dirty="0">
                <a:latin typeface="Calibri"/>
                <a:cs typeface="Calibri"/>
              </a:rPr>
              <a:t>а</a:t>
            </a:r>
            <a:r>
              <a:rPr lang="ru-RU" sz="1800" spc="29" dirty="0">
                <a:latin typeface="Calibri"/>
                <a:cs typeface="Calibri"/>
              </a:rPr>
              <a:t>л</a:t>
            </a:r>
            <a:r>
              <a:rPr lang="ru-RU" sz="1800" spc="-23" dirty="0">
                <a:latin typeface="Calibri"/>
                <a:cs typeface="Calibri"/>
              </a:rPr>
              <a:t>и</a:t>
            </a:r>
            <a:r>
              <a:rPr lang="ru-RU" sz="1800" spc="6" dirty="0">
                <a:latin typeface="Calibri"/>
                <a:cs typeface="Calibri"/>
              </a:rPr>
              <a:t>з</a:t>
            </a:r>
            <a:r>
              <a:rPr lang="ru-RU" sz="1800" spc="-6" dirty="0">
                <a:latin typeface="Calibri"/>
                <a:cs typeface="Calibri"/>
              </a:rPr>
              <a:t>ова</a:t>
            </a:r>
            <a:r>
              <a:rPr lang="ru-RU" sz="1800" spc="-29" dirty="0">
                <a:latin typeface="Calibri"/>
                <a:cs typeface="Calibri"/>
              </a:rPr>
              <a:t>т</a:t>
            </a:r>
            <a:r>
              <a:rPr lang="ru-RU" sz="1800" spc="6" dirty="0">
                <a:latin typeface="Calibri"/>
                <a:cs typeface="Calibri"/>
              </a:rPr>
              <a:t>ь</a:t>
            </a:r>
            <a:r>
              <a:rPr lang="ru-RU" sz="1800" spc="-17" dirty="0">
                <a:latin typeface="Calibri"/>
                <a:cs typeface="Calibri"/>
              </a:rPr>
              <a:t> </a:t>
            </a:r>
            <a:r>
              <a:rPr lang="ru-RU" sz="1800" spc="6" dirty="0">
                <a:latin typeface="Calibri"/>
                <a:cs typeface="Calibri"/>
              </a:rPr>
              <a:t>с</a:t>
            </a:r>
            <a:r>
              <a:rPr lang="ru-RU" sz="1800" spc="-34" dirty="0">
                <a:latin typeface="Calibri"/>
                <a:cs typeface="Calibri"/>
              </a:rPr>
              <a:t>т</a:t>
            </a:r>
            <a:r>
              <a:rPr lang="ru-RU" sz="1800" spc="6" dirty="0">
                <a:latin typeface="Calibri"/>
                <a:cs typeface="Calibri"/>
              </a:rPr>
              <a:t>р</a:t>
            </a:r>
            <a:r>
              <a:rPr lang="ru-RU" sz="1800" spc="-6" dirty="0">
                <a:latin typeface="Calibri"/>
                <a:cs typeface="Calibri"/>
              </a:rPr>
              <a:t>а</a:t>
            </a:r>
            <a:r>
              <a:rPr lang="ru-RU" sz="1800" spc="-29" dirty="0">
                <a:latin typeface="Calibri"/>
                <a:cs typeface="Calibri"/>
              </a:rPr>
              <a:t>т</a:t>
            </a:r>
            <a:r>
              <a:rPr lang="ru-RU" sz="1800" spc="-40" dirty="0">
                <a:latin typeface="Calibri"/>
                <a:cs typeface="Calibri"/>
              </a:rPr>
              <a:t>е</a:t>
            </a:r>
            <a:r>
              <a:rPr lang="ru-RU" sz="1800" spc="34" dirty="0">
                <a:latin typeface="Calibri"/>
                <a:cs typeface="Calibri"/>
              </a:rPr>
              <a:t>г</a:t>
            </a:r>
            <a:r>
              <a:rPr lang="ru-RU" sz="1800" spc="-23" dirty="0">
                <a:latin typeface="Calibri"/>
                <a:cs typeface="Calibri"/>
              </a:rPr>
              <a:t>и</a:t>
            </a:r>
            <a:r>
              <a:rPr lang="ru-RU" sz="1800" spc="11" dirty="0">
                <a:latin typeface="Calibri"/>
                <a:cs typeface="Calibri"/>
              </a:rPr>
              <a:t>ю</a:t>
            </a:r>
            <a:r>
              <a:rPr lang="ru-RU" sz="1800" spc="-86" dirty="0">
                <a:latin typeface="Calibri"/>
                <a:cs typeface="Calibri"/>
              </a:rPr>
              <a:t> </a:t>
            </a:r>
            <a:r>
              <a:rPr lang="ru-RU" sz="1800" spc="6" dirty="0">
                <a:latin typeface="Calibri"/>
                <a:cs typeface="Calibri"/>
              </a:rPr>
              <a:t>по</a:t>
            </a:r>
            <a:r>
              <a:rPr lang="ru-RU" sz="1800" spc="-23" dirty="0">
                <a:latin typeface="Calibri"/>
                <a:cs typeface="Calibri"/>
              </a:rPr>
              <a:t> и</a:t>
            </a:r>
            <a:r>
              <a:rPr lang="ru-RU" sz="1800" spc="6" dirty="0">
                <a:latin typeface="Calibri"/>
                <a:cs typeface="Calibri"/>
              </a:rPr>
              <a:t>х</a:t>
            </a:r>
            <a:r>
              <a:rPr lang="ru-RU" sz="1800" spc="-46" dirty="0">
                <a:latin typeface="Calibri"/>
                <a:cs typeface="Calibri"/>
              </a:rPr>
              <a:t> </a:t>
            </a:r>
            <a:r>
              <a:rPr lang="ru-RU" sz="1800" spc="34" dirty="0">
                <a:latin typeface="Calibri"/>
                <a:cs typeface="Calibri"/>
              </a:rPr>
              <a:t>д</a:t>
            </a:r>
            <a:r>
              <a:rPr lang="ru-RU" sz="1800" spc="6" dirty="0">
                <a:latin typeface="Calibri"/>
                <a:cs typeface="Calibri"/>
              </a:rPr>
              <a:t>о</a:t>
            </a:r>
            <a:r>
              <a:rPr lang="ru-RU" sz="1800" spc="-6" dirty="0">
                <a:latin typeface="Calibri"/>
                <a:cs typeface="Calibri"/>
              </a:rPr>
              <a:t>с</a:t>
            </a:r>
            <a:r>
              <a:rPr lang="ru-RU" sz="1800" spc="-29" dirty="0">
                <a:latin typeface="Calibri"/>
                <a:cs typeface="Calibri"/>
              </a:rPr>
              <a:t>т</a:t>
            </a:r>
            <a:r>
              <a:rPr lang="ru-RU" sz="1800" spc="-23" dirty="0">
                <a:latin typeface="Calibri"/>
                <a:cs typeface="Calibri"/>
              </a:rPr>
              <a:t>и</a:t>
            </a:r>
            <a:r>
              <a:rPr lang="ru-RU" sz="1800" spc="-6" dirty="0">
                <a:latin typeface="Calibri"/>
                <a:cs typeface="Calibri"/>
              </a:rPr>
              <a:t>ж</a:t>
            </a:r>
            <a:r>
              <a:rPr lang="ru-RU" sz="1800" spc="-40" dirty="0">
                <a:latin typeface="Calibri"/>
                <a:cs typeface="Calibri"/>
              </a:rPr>
              <a:t>е</a:t>
            </a:r>
            <a:r>
              <a:rPr lang="ru-RU" sz="1800" spc="-11" dirty="0">
                <a:latin typeface="Calibri"/>
                <a:cs typeface="Calibri"/>
              </a:rPr>
              <a:t>н</a:t>
            </a:r>
            <a:r>
              <a:rPr lang="ru-RU" sz="1800" spc="-23" dirty="0">
                <a:latin typeface="Calibri"/>
                <a:cs typeface="Calibri"/>
              </a:rPr>
              <a:t>и</a:t>
            </a:r>
            <a:r>
              <a:rPr lang="ru-RU" sz="1800" spc="29" dirty="0">
                <a:latin typeface="Calibri"/>
                <a:cs typeface="Calibri"/>
              </a:rPr>
              <a:t>ю</a:t>
            </a:r>
            <a:r>
              <a:rPr lang="ru-RU" sz="1800" dirty="0">
                <a:latin typeface="Calibri"/>
                <a:cs typeface="Calibri"/>
              </a:rPr>
              <a:t>.</a:t>
            </a:r>
          </a:p>
          <a:p>
            <a:pPr marL="14479" marR="2043749">
              <a:lnSpc>
                <a:spcPts val="2314"/>
              </a:lnSpc>
              <a:spcBef>
                <a:spcPts val="86"/>
              </a:spcBef>
              <a:buFont typeface="Meiryo"/>
              <a:buChar char="➢"/>
              <a:tabLst>
                <a:tab pos="405420" algn="l"/>
              </a:tabLst>
            </a:pPr>
            <a:r>
              <a:rPr lang="ru-RU" sz="1800" spc="6" dirty="0">
                <a:latin typeface="Calibri"/>
                <a:cs typeface="Calibri"/>
              </a:rPr>
              <a:t>    </a:t>
            </a:r>
            <a:r>
              <a:rPr lang="ru-RU" sz="1800" dirty="0">
                <a:latin typeface="+mn-lt"/>
              </a:rPr>
              <a:t>В результате: средняя выручка участников выросла          </a:t>
            </a:r>
            <a:r>
              <a:rPr lang="ru-RU" sz="1800" b="1" dirty="0">
                <a:latin typeface="+mn-lt"/>
              </a:rPr>
              <a:t>на 58%, </a:t>
            </a:r>
            <a:r>
              <a:rPr lang="ru-RU" sz="1800" dirty="0">
                <a:latin typeface="+mn-lt"/>
              </a:rPr>
              <a:t>количество получателей работ и услуг повысилось на </a:t>
            </a:r>
            <a:r>
              <a:rPr lang="ru-RU" sz="1800" b="1" dirty="0">
                <a:latin typeface="+mn-lt"/>
              </a:rPr>
              <a:t>63%</a:t>
            </a:r>
            <a:r>
              <a:rPr lang="ru-RU" sz="1800" dirty="0">
                <a:latin typeface="+mn-lt"/>
              </a:rPr>
              <a:t>, создано новых рабочих </a:t>
            </a:r>
            <a:r>
              <a:rPr lang="ru-RU" sz="1800" b="1" dirty="0">
                <a:latin typeface="+mn-lt"/>
              </a:rPr>
              <a:t>мест 173.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06833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8445" y="440435"/>
            <a:ext cx="7611109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latin typeface="Calibri"/>
                <a:cs typeface="Calibri"/>
              </a:rPr>
              <a:t>ПРОДУКТЫ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ЛАБОРАТОРИИ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СОЦИАЛЬНОГО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ПРЕДПРИНИМАТЕЛЬСТВА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812344"/>
            <a:ext cx="8210550" cy="0"/>
          </a:xfrm>
          <a:custGeom>
            <a:avLst/>
            <a:gdLst/>
            <a:ahLst/>
            <a:cxnLst/>
            <a:rect l="l" t="t" r="r" b="b"/>
            <a:pathLst>
              <a:path w="8210550">
                <a:moveTo>
                  <a:pt x="0" y="0"/>
                </a:moveTo>
                <a:lnTo>
                  <a:pt x="8210550" y="1"/>
                </a:lnTo>
              </a:path>
            </a:pathLst>
          </a:custGeom>
          <a:ln w="15875">
            <a:solidFill>
              <a:srgbClr val="E73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669485" y="6671340"/>
            <a:ext cx="522605" cy="0"/>
          </a:xfrm>
          <a:custGeom>
            <a:avLst/>
            <a:gdLst/>
            <a:ahLst/>
            <a:cxnLst/>
            <a:rect l="l" t="t" r="r" b="b"/>
            <a:pathLst>
              <a:path w="522604">
                <a:moveTo>
                  <a:pt x="0" y="0"/>
                </a:moveTo>
                <a:lnTo>
                  <a:pt x="522514" y="1"/>
                </a:lnTo>
              </a:path>
            </a:pathLst>
          </a:custGeom>
          <a:ln w="15875">
            <a:solidFill>
              <a:srgbClr val="E73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5906" y="1230429"/>
            <a:ext cx="2228461" cy="551291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840387" y="1279652"/>
            <a:ext cx="24358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643A"/>
                </a:solidFill>
                <a:latin typeface="Calibri"/>
                <a:cs typeface="Calibri"/>
              </a:rPr>
              <a:t>ПАРТНЕРСКИЕ</a:t>
            </a:r>
            <a:r>
              <a:rPr sz="1800" b="1" spc="-30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643A"/>
                </a:solidFill>
                <a:latin typeface="Calibri"/>
                <a:cs typeface="Calibri"/>
              </a:rPr>
              <a:t>ПРОЕКТЫ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05485" y="3738372"/>
            <a:ext cx="3645535" cy="4552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426084" marR="5080" indent="-414020">
              <a:lnSpc>
                <a:spcPct val="101400"/>
              </a:lnSpc>
              <a:spcBef>
                <a:spcPts val="75"/>
              </a:spcBef>
            </a:pPr>
            <a:r>
              <a:rPr sz="1400" b="1" u="sng" dirty="0">
                <a:solidFill>
                  <a:srgbClr val="009B3E"/>
                </a:solidFill>
                <a:uFill>
                  <a:solidFill>
                    <a:srgbClr val="009B3E"/>
                  </a:solidFill>
                </a:uFill>
                <a:latin typeface="Calibri"/>
                <a:cs typeface="Calibri"/>
              </a:rPr>
              <a:t>Семинары</a:t>
            </a:r>
            <a:r>
              <a:rPr sz="1400" b="1" u="sng" spc="-30" dirty="0">
                <a:solidFill>
                  <a:srgbClr val="009B3E"/>
                </a:solidFill>
                <a:uFill>
                  <a:solidFill>
                    <a:srgbClr val="009B3E"/>
                  </a:solidFill>
                </a:uFill>
                <a:latin typeface="Calibri"/>
                <a:cs typeface="Calibri"/>
              </a:rPr>
              <a:t> </a:t>
            </a:r>
            <a:r>
              <a:rPr sz="1400" b="1" u="sng" dirty="0">
                <a:solidFill>
                  <a:srgbClr val="009B3E"/>
                </a:solidFill>
                <a:uFill>
                  <a:solidFill>
                    <a:srgbClr val="009B3E"/>
                  </a:solidFill>
                </a:uFill>
                <a:latin typeface="Calibri"/>
                <a:cs typeface="Calibri"/>
              </a:rPr>
              <a:t>для</a:t>
            </a:r>
            <a:r>
              <a:rPr sz="1400" b="1" u="sng" spc="-20" dirty="0">
                <a:solidFill>
                  <a:srgbClr val="009B3E"/>
                </a:solidFill>
                <a:uFill>
                  <a:solidFill>
                    <a:srgbClr val="009B3E"/>
                  </a:solidFill>
                </a:uFill>
                <a:latin typeface="Calibri"/>
                <a:cs typeface="Calibri"/>
              </a:rPr>
              <a:t> </a:t>
            </a:r>
            <a:r>
              <a:rPr sz="1400" b="1" u="sng" spc="-10" dirty="0">
                <a:solidFill>
                  <a:srgbClr val="009B3E"/>
                </a:solidFill>
                <a:uFill>
                  <a:solidFill>
                    <a:srgbClr val="009B3E"/>
                  </a:solidFill>
                </a:uFill>
                <a:latin typeface="Calibri"/>
                <a:cs typeface="Calibri"/>
              </a:rPr>
              <a:t>представителей</a:t>
            </a:r>
            <a:r>
              <a:rPr sz="1400" b="1" u="sng" spc="-20" dirty="0">
                <a:solidFill>
                  <a:srgbClr val="009B3E"/>
                </a:solidFill>
                <a:uFill>
                  <a:solidFill>
                    <a:srgbClr val="009B3E"/>
                  </a:solidFill>
                </a:uFill>
                <a:latin typeface="Calibri"/>
                <a:cs typeface="Calibri"/>
              </a:rPr>
              <a:t> </a:t>
            </a:r>
            <a:r>
              <a:rPr sz="1400" b="1" u="sng" dirty="0">
                <a:solidFill>
                  <a:srgbClr val="009B3E"/>
                </a:solidFill>
                <a:uFill>
                  <a:solidFill>
                    <a:srgbClr val="009B3E"/>
                  </a:solidFill>
                </a:uFill>
                <a:latin typeface="Calibri"/>
                <a:cs typeface="Calibri"/>
              </a:rPr>
              <a:t>органов</a:t>
            </a:r>
            <a:r>
              <a:rPr sz="1400" b="1" u="sng" spc="-20" dirty="0">
                <a:solidFill>
                  <a:srgbClr val="009B3E"/>
                </a:solidFill>
                <a:uFill>
                  <a:solidFill>
                    <a:srgbClr val="009B3E"/>
                  </a:solidFill>
                </a:uFill>
                <a:latin typeface="Calibri"/>
                <a:cs typeface="Calibri"/>
              </a:rPr>
              <a:t> </a:t>
            </a:r>
            <a:r>
              <a:rPr sz="1400" b="1" u="sng" spc="-10" dirty="0">
                <a:solidFill>
                  <a:srgbClr val="009B3E"/>
                </a:solidFill>
                <a:uFill>
                  <a:solidFill>
                    <a:srgbClr val="009B3E"/>
                  </a:solidFill>
                </a:uFill>
                <a:latin typeface="Calibri"/>
                <a:cs typeface="Calibri"/>
              </a:rPr>
              <a:t>власти</a:t>
            </a:r>
            <a:r>
              <a:rPr sz="1400" b="1" spc="-10" dirty="0">
                <a:solidFill>
                  <a:srgbClr val="009B3E"/>
                </a:solidFill>
                <a:latin typeface="Calibri"/>
                <a:cs typeface="Calibri"/>
              </a:rPr>
              <a:t> </a:t>
            </a:r>
            <a:r>
              <a:rPr sz="1400" b="1" u="sng" dirty="0">
                <a:solidFill>
                  <a:srgbClr val="009B3E"/>
                </a:solidFill>
                <a:uFill>
                  <a:solidFill>
                    <a:srgbClr val="009B3E"/>
                  </a:solidFill>
                </a:uFill>
                <a:latin typeface="Calibri"/>
                <a:cs typeface="Calibri"/>
              </a:rPr>
              <a:t>и</a:t>
            </a:r>
            <a:r>
              <a:rPr sz="1400" b="1" u="sng" spc="-40" dirty="0">
                <a:solidFill>
                  <a:srgbClr val="009B3E"/>
                </a:solidFill>
                <a:uFill>
                  <a:solidFill>
                    <a:srgbClr val="009B3E"/>
                  </a:solidFill>
                </a:uFill>
                <a:latin typeface="Calibri"/>
                <a:cs typeface="Calibri"/>
              </a:rPr>
              <a:t> </a:t>
            </a:r>
            <a:r>
              <a:rPr sz="1400" b="1" u="sng" dirty="0">
                <a:solidFill>
                  <a:srgbClr val="009B3E"/>
                </a:solidFill>
                <a:uFill>
                  <a:solidFill>
                    <a:srgbClr val="009B3E"/>
                  </a:solidFill>
                </a:uFill>
                <a:latin typeface="Calibri"/>
                <a:cs typeface="Calibri"/>
              </a:rPr>
              <a:t>муниципального</a:t>
            </a:r>
            <a:r>
              <a:rPr sz="1400" b="1" u="sng" spc="-40" dirty="0">
                <a:solidFill>
                  <a:srgbClr val="009B3E"/>
                </a:solidFill>
                <a:uFill>
                  <a:solidFill>
                    <a:srgbClr val="009B3E"/>
                  </a:solidFill>
                </a:uFill>
                <a:latin typeface="Calibri"/>
                <a:cs typeface="Calibri"/>
              </a:rPr>
              <a:t> </a:t>
            </a:r>
            <a:r>
              <a:rPr sz="1400" b="1" u="sng" spc="-10" dirty="0">
                <a:solidFill>
                  <a:srgbClr val="009B3E"/>
                </a:solidFill>
                <a:uFill>
                  <a:solidFill>
                    <a:srgbClr val="009B3E"/>
                  </a:solidFill>
                </a:uFill>
                <a:latin typeface="Calibri"/>
                <a:cs typeface="Calibri"/>
              </a:rPr>
              <a:t>самоуправления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06056" y="4384548"/>
            <a:ext cx="4643120" cy="44323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>
              <a:lnSpc>
                <a:spcPts val="1610"/>
              </a:lnSpc>
              <a:spcBef>
                <a:spcPts val="210"/>
              </a:spcBef>
              <a:tabLst>
                <a:tab pos="1536700" algn="l"/>
                <a:tab pos="2583180" algn="l"/>
                <a:tab pos="2883535" algn="l"/>
                <a:tab pos="4361815" algn="l"/>
              </a:tabLst>
            </a:pPr>
            <a:r>
              <a:rPr sz="1400" b="0" spc="-10" dirty="0">
                <a:latin typeface="Calibri Light"/>
                <a:cs typeface="Calibri Light"/>
              </a:rPr>
              <a:t>Образовательная</a:t>
            </a:r>
            <a:r>
              <a:rPr sz="1400" b="0" dirty="0">
                <a:latin typeface="Calibri Light"/>
                <a:cs typeface="Calibri Light"/>
              </a:rPr>
              <a:t>	</a:t>
            </a:r>
            <a:r>
              <a:rPr sz="1400" b="0" spc="-10" dirty="0">
                <a:latin typeface="Calibri Light"/>
                <a:cs typeface="Calibri Light"/>
              </a:rPr>
              <a:t>программа</a:t>
            </a:r>
            <a:r>
              <a:rPr sz="1400" b="0" dirty="0">
                <a:latin typeface="Calibri Light"/>
                <a:cs typeface="Calibri Light"/>
              </a:rPr>
              <a:t>	</a:t>
            </a:r>
            <a:r>
              <a:rPr sz="1400" b="0" spc="-50" dirty="0">
                <a:latin typeface="Calibri Light"/>
                <a:cs typeface="Calibri Light"/>
              </a:rPr>
              <a:t>в</a:t>
            </a:r>
            <a:r>
              <a:rPr sz="1400" b="0" dirty="0">
                <a:latin typeface="Calibri Light"/>
                <a:cs typeface="Calibri Light"/>
              </a:rPr>
              <a:t>	</a:t>
            </a:r>
            <a:r>
              <a:rPr sz="1400" b="0" spc="-10" dirty="0">
                <a:latin typeface="Calibri Light"/>
                <a:cs typeface="Calibri Light"/>
              </a:rPr>
              <a:t>офлайн-формате</a:t>
            </a:r>
            <a:r>
              <a:rPr sz="1400" b="0" dirty="0">
                <a:latin typeface="Calibri Light"/>
                <a:cs typeface="Calibri Light"/>
              </a:rPr>
              <a:t>	</a:t>
            </a:r>
            <a:r>
              <a:rPr sz="1400" b="0" spc="-25" dirty="0">
                <a:latin typeface="Calibri Light"/>
                <a:cs typeface="Calibri Light"/>
              </a:rPr>
              <a:t>для </a:t>
            </a:r>
            <a:r>
              <a:rPr sz="1400" b="0" dirty="0">
                <a:latin typeface="Calibri Light"/>
                <a:cs typeface="Calibri Light"/>
              </a:rPr>
              <a:t>представителей</a:t>
            </a:r>
            <a:r>
              <a:rPr sz="1400" b="0" spc="125" dirty="0">
                <a:latin typeface="Calibri Light"/>
                <a:cs typeface="Calibri Light"/>
              </a:rPr>
              <a:t>  </a:t>
            </a:r>
            <a:r>
              <a:rPr sz="1400" b="0" dirty="0">
                <a:latin typeface="Calibri Light"/>
                <a:cs typeface="Calibri Light"/>
              </a:rPr>
              <a:t>муниципальных</a:t>
            </a:r>
            <a:r>
              <a:rPr sz="1400" b="0" spc="130" dirty="0">
                <a:latin typeface="Calibri Light"/>
                <a:cs typeface="Calibri Light"/>
              </a:rPr>
              <a:t>  </a:t>
            </a:r>
            <a:r>
              <a:rPr sz="1400" b="0" dirty="0">
                <a:latin typeface="Calibri Light"/>
                <a:cs typeface="Calibri Light"/>
              </a:rPr>
              <a:t>и</a:t>
            </a:r>
            <a:r>
              <a:rPr sz="1400" b="0" spc="130" dirty="0">
                <a:latin typeface="Calibri Light"/>
                <a:cs typeface="Calibri Light"/>
              </a:rPr>
              <a:t>  </a:t>
            </a:r>
            <a:r>
              <a:rPr sz="1400" b="0" dirty="0">
                <a:latin typeface="Calibri Light"/>
                <a:cs typeface="Calibri Light"/>
              </a:rPr>
              <a:t>региональных</a:t>
            </a:r>
            <a:r>
              <a:rPr sz="1400" b="0" spc="125" dirty="0">
                <a:latin typeface="Calibri Light"/>
                <a:cs typeface="Calibri Light"/>
              </a:rPr>
              <a:t>  </a:t>
            </a:r>
            <a:r>
              <a:rPr sz="1400" b="0" spc="-10" dirty="0">
                <a:latin typeface="Calibri Light"/>
                <a:cs typeface="Calibri Light"/>
              </a:rPr>
              <a:t>органов</a:t>
            </a:r>
            <a:endParaRPr sz="1400">
              <a:latin typeface="Calibri Light"/>
              <a:cs typeface="Calibri Ligh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06056" y="4805172"/>
            <a:ext cx="4643120" cy="6718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algn="just">
              <a:lnSpc>
                <a:spcPct val="101400"/>
              </a:lnSpc>
              <a:spcBef>
                <a:spcPts val="75"/>
              </a:spcBef>
            </a:pPr>
            <a:r>
              <a:rPr sz="1400" b="0" dirty="0">
                <a:latin typeface="Calibri Light"/>
                <a:cs typeface="Calibri Light"/>
              </a:rPr>
              <a:t>власти,</a:t>
            </a:r>
            <a:r>
              <a:rPr sz="1400" b="0" spc="430" dirty="0">
                <a:latin typeface="Calibri Light"/>
                <a:cs typeface="Calibri Light"/>
              </a:rPr>
              <a:t>   </a:t>
            </a:r>
            <a:r>
              <a:rPr sz="1400" b="0" dirty="0">
                <a:latin typeface="Calibri Light"/>
                <a:cs typeface="Calibri Light"/>
              </a:rPr>
              <a:t>направленная</a:t>
            </a:r>
            <a:r>
              <a:rPr sz="1400" b="0" spc="440" dirty="0">
                <a:latin typeface="Calibri Light"/>
                <a:cs typeface="Calibri Light"/>
              </a:rPr>
              <a:t>   </a:t>
            </a:r>
            <a:r>
              <a:rPr sz="1400" b="0" dirty="0">
                <a:latin typeface="Calibri Light"/>
                <a:cs typeface="Calibri Light"/>
              </a:rPr>
              <a:t>на</a:t>
            </a:r>
            <a:r>
              <a:rPr sz="1400" b="0" spc="434" dirty="0">
                <a:latin typeface="Calibri Light"/>
                <a:cs typeface="Calibri Light"/>
              </a:rPr>
              <a:t>   </a:t>
            </a:r>
            <a:r>
              <a:rPr sz="1400" b="0" dirty="0">
                <a:latin typeface="Calibri Light"/>
                <a:cs typeface="Calibri Light"/>
              </a:rPr>
              <a:t>развитие</a:t>
            </a:r>
            <a:r>
              <a:rPr sz="1400" b="0" spc="430" dirty="0">
                <a:latin typeface="Calibri Light"/>
                <a:cs typeface="Calibri Light"/>
              </a:rPr>
              <a:t>   </a:t>
            </a:r>
            <a:r>
              <a:rPr sz="1400" b="0" spc="-10" dirty="0">
                <a:latin typeface="Calibri Light"/>
                <a:cs typeface="Calibri Light"/>
              </a:rPr>
              <a:t>компетенций </a:t>
            </a:r>
            <a:r>
              <a:rPr sz="1400" b="0" dirty="0">
                <a:latin typeface="Calibri Light"/>
                <a:cs typeface="Calibri Light"/>
              </a:rPr>
              <a:t>государственных</a:t>
            </a:r>
            <a:r>
              <a:rPr sz="1400" b="0" spc="160" dirty="0">
                <a:latin typeface="Calibri Light"/>
                <a:cs typeface="Calibri Light"/>
              </a:rPr>
              <a:t>  </a:t>
            </a:r>
            <a:r>
              <a:rPr sz="1400" b="0" dirty="0">
                <a:latin typeface="Calibri Light"/>
                <a:cs typeface="Calibri Light"/>
              </a:rPr>
              <a:t>и</a:t>
            </a:r>
            <a:r>
              <a:rPr sz="1400" b="0" spc="165" dirty="0">
                <a:latin typeface="Calibri Light"/>
                <a:cs typeface="Calibri Light"/>
              </a:rPr>
              <a:t>  </a:t>
            </a:r>
            <a:r>
              <a:rPr sz="1400" b="0" dirty="0">
                <a:latin typeface="Calibri Light"/>
                <a:cs typeface="Calibri Light"/>
              </a:rPr>
              <a:t>муниципальных</a:t>
            </a:r>
            <a:r>
              <a:rPr sz="1400" b="0" spc="165" dirty="0">
                <a:latin typeface="Calibri Light"/>
                <a:cs typeface="Calibri Light"/>
              </a:rPr>
              <a:t>  </a:t>
            </a:r>
            <a:r>
              <a:rPr sz="1400" b="0" dirty="0">
                <a:latin typeface="Calibri Light"/>
                <a:cs typeface="Calibri Light"/>
              </a:rPr>
              <a:t>служащих</a:t>
            </a:r>
            <a:r>
              <a:rPr sz="1400" b="0" spc="165" dirty="0">
                <a:latin typeface="Calibri Light"/>
                <a:cs typeface="Calibri Light"/>
              </a:rPr>
              <a:t>  </a:t>
            </a:r>
            <a:r>
              <a:rPr sz="1400" b="0" dirty="0">
                <a:latin typeface="Calibri Light"/>
                <a:cs typeface="Calibri Light"/>
              </a:rPr>
              <a:t>в</a:t>
            </a:r>
            <a:r>
              <a:rPr sz="1400" b="0" spc="165" dirty="0">
                <a:latin typeface="Calibri Light"/>
                <a:cs typeface="Calibri Light"/>
              </a:rPr>
              <a:t>  </a:t>
            </a:r>
            <a:r>
              <a:rPr sz="1400" b="0" spc="-10" dirty="0">
                <a:latin typeface="Calibri Light"/>
                <a:cs typeface="Calibri Light"/>
              </a:rPr>
              <a:t>области </a:t>
            </a:r>
            <a:r>
              <a:rPr sz="1400" b="0" dirty="0">
                <a:latin typeface="Calibri Light"/>
                <a:cs typeface="Calibri Light"/>
              </a:rPr>
              <a:t>социального</a:t>
            </a:r>
            <a:r>
              <a:rPr sz="1400" b="0" spc="-55" dirty="0">
                <a:latin typeface="Calibri Light"/>
                <a:cs typeface="Calibri Light"/>
              </a:rPr>
              <a:t> </a:t>
            </a:r>
            <a:r>
              <a:rPr sz="1400" b="0" spc="-10" dirty="0">
                <a:latin typeface="Calibri Light"/>
                <a:cs typeface="Calibri Light"/>
              </a:rPr>
              <a:t>предпринимательства</a:t>
            </a:r>
            <a:endParaRPr sz="1400">
              <a:latin typeface="Calibri Light"/>
              <a:cs typeface="Calibri Ligh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327009" y="2010155"/>
            <a:ext cx="4106545" cy="668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400" b="0" i="1" dirty="0">
                <a:latin typeface="Calibri Light"/>
                <a:cs typeface="Calibri Light"/>
              </a:rPr>
              <a:t>органов</a:t>
            </a:r>
            <a:r>
              <a:rPr sz="1400" b="0" i="1" spc="-35" dirty="0">
                <a:latin typeface="Calibri Light"/>
                <a:cs typeface="Calibri Light"/>
              </a:rPr>
              <a:t> </a:t>
            </a:r>
            <a:r>
              <a:rPr sz="1400" b="0" i="1" dirty="0">
                <a:latin typeface="Calibri Light"/>
                <a:cs typeface="Calibri Light"/>
              </a:rPr>
              <a:t>государственной</a:t>
            </a:r>
            <a:r>
              <a:rPr sz="1400" b="0" i="1" spc="-25" dirty="0">
                <a:latin typeface="Calibri Light"/>
                <a:cs typeface="Calibri Light"/>
              </a:rPr>
              <a:t> </a:t>
            </a:r>
            <a:r>
              <a:rPr sz="1400" b="0" i="1" spc="-10" dirty="0">
                <a:latin typeface="Calibri Light"/>
                <a:cs typeface="Calibri Light"/>
              </a:rPr>
              <a:t>власти</a:t>
            </a:r>
            <a:endParaRPr sz="1400">
              <a:latin typeface="Calibri Light"/>
              <a:cs typeface="Calibri Light"/>
            </a:endParaRPr>
          </a:p>
          <a:p>
            <a:pPr marL="298450" indent="-285750">
              <a:lnSpc>
                <a:spcPct val="100000"/>
              </a:lnSpc>
              <a:spcBef>
                <a:spcPts val="25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400" b="0" i="1" dirty="0">
                <a:latin typeface="Calibri Light"/>
                <a:cs typeface="Calibri Light"/>
              </a:rPr>
              <a:t>крупного</a:t>
            </a:r>
            <a:r>
              <a:rPr sz="1400" b="0" i="1" spc="-15" dirty="0">
                <a:latin typeface="Calibri Light"/>
                <a:cs typeface="Calibri Light"/>
              </a:rPr>
              <a:t> </a:t>
            </a:r>
            <a:r>
              <a:rPr sz="1400" b="0" i="1" spc="-10" dirty="0">
                <a:latin typeface="Calibri Light"/>
                <a:cs typeface="Calibri Light"/>
              </a:rPr>
              <a:t>бизнеса</a:t>
            </a:r>
            <a:endParaRPr sz="1400">
              <a:latin typeface="Calibri Light"/>
              <a:cs typeface="Calibri Light"/>
            </a:endParaRPr>
          </a:p>
          <a:p>
            <a:pPr marL="298450" indent="-285750">
              <a:lnSpc>
                <a:spcPct val="100000"/>
              </a:lnSpc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400" b="0" i="1" dirty="0">
                <a:latin typeface="Calibri Light"/>
                <a:cs typeface="Calibri Light"/>
              </a:rPr>
              <a:t>образовательных</a:t>
            </a:r>
            <a:r>
              <a:rPr sz="1400" b="0" i="1" spc="-15" dirty="0">
                <a:latin typeface="Calibri Light"/>
                <a:cs typeface="Calibri Light"/>
              </a:rPr>
              <a:t> </a:t>
            </a:r>
            <a:r>
              <a:rPr sz="1400" b="0" i="1" dirty="0">
                <a:latin typeface="Calibri Light"/>
                <a:cs typeface="Calibri Light"/>
              </a:rPr>
              <a:t>и</a:t>
            </a:r>
            <a:r>
              <a:rPr sz="1400" b="0" i="1" spc="-10" dirty="0">
                <a:latin typeface="Calibri Light"/>
                <a:cs typeface="Calibri Light"/>
              </a:rPr>
              <a:t> </a:t>
            </a:r>
            <a:r>
              <a:rPr sz="1400" b="0" i="1" dirty="0">
                <a:latin typeface="Calibri Light"/>
                <a:cs typeface="Calibri Light"/>
              </a:rPr>
              <a:t>некоммерческих</a:t>
            </a:r>
            <a:r>
              <a:rPr sz="1400" b="0" i="1" spc="-10" dirty="0">
                <a:latin typeface="Calibri Light"/>
                <a:cs typeface="Calibri Light"/>
              </a:rPr>
              <a:t> организаций</a:t>
            </a:r>
            <a:endParaRPr sz="1400">
              <a:latin typeface="Calibri Light"/>
              <a:cs typeface="Calibri Light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-6350" y="2010192"/>
            <a:ext cx="541020" cy="3138170"/>
            <a:chOff x="-6350" y="2010192"/>
            <a:chExt cx="541020" cy="3138170"/>
          </a:xfrm>
        </p:grpSpPr>
        <p:sp>
          <p:nvSpPr>
            <p:cNvPr id="13" name="object 13"/>
            <p:cNvSpPr/>
            <p:nvPr/>
          </p:nvSpPr>
          <p:spPr>
            <a:xfrm>
              <a:off x="0" y="2016542"/>
              <a:ext cx="528320" cy="1341755"/>
            </a:xfrm>
            <a:custGeom>
              <a:avLst/>
              <a:gdLst/>
              <a:ahLst/>
              <a:cxnLst/>
              <a:rect l="l" t="t" r="r" b="b"/>
              <a:pathLst>
                <a:path w="528320" h="1341754">
                  <a:moveTo>
                    <a:pt x="0" y="0"/>
                  </a:moveTo>
                  <a:lnTo>
                    <a:pt x="528082" y="1341135"/>
                  </a:lnTo>
                </a:path>
              </a:pathLst>
            </a:custGeom>
            <a:ln w="12700">
              <a:solidFill>
                <a:srgbClr val="00643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3357676"/>
              <a:ext cx="528320" cy="1784350"/>
            </a:xfrm>
            <a:custGeom>
              <a:avLst/>
              <a:gdLst/>
              <a:ahLst/>
              <a:cxnLst/>
              <a:rect l="l" t="t" r="r" b="b"/>
              <a:pathLst>
                <a:path w="528320" h="1784350">
                  <a:moveTo>
                    <a:pt x="528082" y="0"/>
                  </a:moveTo>
                  <a:lnTo>
                    <a:pt x="0" y="1784189"/>
                  </a:lnTo>
                </a:path>
              </a:pathLst>
            </a:custGeom>
            <a:ln w="12700">
              <a:solidFill>
                <a:srgbClr val="00643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0" y="3034367"/>
              <a:ext cx="528320" cy="323850"/>
            </a:xfrm>
            <a:custGeom>
              <a:avLst/>
              <a:gdLst/>
              <a:ahLst/>
              <a:cxnLst/>
              <a:rect l="l" t="t" r="r" b="b"/>
              <a:pathLst>
                <a:path w="528320" h="323850">
                  <a:moveTo>
                    <a:pt x="0" y="0"/>
                  </a:moveTo>
                  <a:lnTo>
                    <a:pt x="528082" y="323309"/>
                  </a:lnTo>
                </a:path>
              </a:pathLst>
            </a:custGeom>
            <a:ln w="12700">
              <a:solidFill>
                <a:srgbClr val="00643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0" y="3357676"/>
              <a:ext cx="528320" cy="850265"/>
            </a:xfrm>
            <a:custGeom>
              <a:avLst/>
              <a:gdLst/>
              <a:ahLst/>
              <a:cxnLst/>
              <a:rect l="l" t="t" r="r" b="b"/>
              <a:pathLst>
                <a:path w="528320" h="850264">
                  <a:moveTo>
                    <a:pt x="528082" y="0"/>
                  </a:moveTo>
                  <a:lnTo>
                    <a:pt x="0" y="850184"/>
                  </a:lnTo>
                </a:path>
              </a:pathLst>
            </a:custGeom>
            <a:ln w="12700">
              <a:solidFill>
                <a:srgbClr val="00643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606822" y="2226564"/>
            <a:ext cx="653415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0" i="1" dirty="0">
                <a:latin typeface="Calibri Light"/>
                <a:cs typeface="Calibri Light"/>
              </a:rPr>
              <a:t>Партнерские</a:t>
            </a:r>
            <a:r>
              <a:rPr sz="1400" b="0" i="1" spc="-15" dirty="0">
                <a:latin typeface="Calibri Light"/>
                <a:cs typeface="Calibri Light"/>
              </a:rPr>
              <a:t> </a:t>
            </a:r>
            <a:r>
              <a:rPr sz="1400" b="0" i="1" dirty="0">
                <a:latin typeface="Calibri Light"/>
                <a:cs typeface="Calibri Light"/>
              </a:rPr>
              <a:t>программы</a:t>
            </a:r>
            <a:r>
              <a:rPr sz="1400" b="0" i="1" spc="-10" dirty="0">
                <a:latin typeface="Calibri Light"/>
                <a:cs typeface="Calibri Light"/>
              </a:rPr>
              <a:t> </a:t>
            </a:r>
            <a:r>
              <a:rPr sz="1400" b="0" i="1" dirty="0">
                <a:latin typeface="Calibri Light"/>
                <a:cs typeface="Calibri Light"/>
              </a:rPr>
              <a:t>проводятся</a:t>
            </a:r>
            <a:r>
              <a:rPr sz="1400" b="0" i="1" spc="-10" dirty="0">
                <a:latin typeface="Calibri Light"/>
                <a:cs typeface="Calibri Light"/>
              </a:rPr>
              <a:t> </a:t>
            </a:r>
            <a:r>
              <a:rPr sz="1400" b="0" i="1" dirty="0">
                <a:latin typeface="Calibri Light"/>
                <a:cs typeface="Calibri Light"/>
              </a:rPr>
              <a:t>в</a:t>
            </a:r>
            <a:r>
              <a:rPr sz="1400" b="0" i="1" spc="-5" dirty="0">
                <a:latin typeface="Calibri Light"/>
                <a:cs typeface="Calibri Light"/>
              </a:rPr>
              <a:t> </a:t>
            </a:r>
            <a:r>
              <a:rPr sz="1400" b="0" i="1" dirty="0">
                <a:latin typeface="Calibri Light"/>
                <a:cs typeface="Calibri Light"/>
              </a:rPr>
              <a:t>регионах</a:t>
            </a:r>
            <a:r>
              <a:rPr sz="1400" b="0" i="1" spc="-10" dirty="0">
                <a:latin typeface="Calibri Light"/>
                <a:cs typeface="Calibri Light"/>
              </a:rPr>
              <a:t> </a:t>
            </a:r>
            <a:r>
              <a:rPr sz="1400" b="0" i="1" dirty="0">
                <a:latin typeface="Calibri Light"/>
                <a:cs typeface="Calibri Light"/>
              </a:rPr>
              <a:t>России</a:t>
            </a:r>
            <a:r>
              <a:rPr sz="1400" b="0" i="1" spc="-10" dirty="0">
                <a:latin typeface="Calibri Light"/>
                <a:cs typeface="Calibri Light"/>
              </a:rPr>
              <a:t> </a:t>
            </a:r>
            <a:r>
              <a:rPr sz="1400" b="0" i="1" dirty="0">
                <a:latin typeface="Calibri Light"/>
                <a:cs typeface="Calibri Light"/>
              </a:rPr>
              <a:t>по</a:t>
            </a:r>
            <a:r>
              <a:rPr sz="1400" b="0" i="1" spc="-5" dirty="0">
                <a:latin typeface="Calibri Light"/>
                <a:cs typeface="Calibri Light"/>
              </a:rPr>
              <a:t> </a:t>
            </a:r>
            <a:r>
              <a:rPr sz="1400" b="0" i="1" dirty="0">
                <a:latin typeface="Calibri Light"/>
                <a:cs typeface="Calibri Light"/>
              </a:rPr>
              <a:t>запросу</a:t>
            </a:r>
            <a:r>
              <a:rPr sz="1400" b="0" i="1" spc="-10" dirty="0">
                <a:latin typeface="Calibri Light"/>
                <a:cs typeface="Calibri Light"/>
              </a:rPr>
              <a:t> представителей</a:t>
            </a:r>
            <a:endParaRPr sz="1400">
              <a:latin typeface="Calibri Light"/>
              <a:cs typeface="Calibri Ligh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89205" y="3109467"/>
            <a:ext cx="661479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00643A"/>
                </a:solidFill>
                <a:latin typeface="Calibri"/>
                <a:cs typeface="Calibri"/>
              </a:rPr>
              <a:t>Развитие</a:t>
            </a:r>
            <a:r>
              <a:rPr sz="1600" b="1" spc="-55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00643A"/>
                </a:solidFill>
                <a:latin typeface="Calibri"/>
                <a:cs typeface="Calibri"/>
              </a:rPr>
              <a:t>инфраструктуры</a:t>
            </a:r>
            <a:r>
              <a:rPr sz="1600" b="1" spc="-40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00643A"/>
                </a:solidFill>
                <a:latin typeface="Calibri"/>
                <a:cs typeface="Calibri"/>
              </a:rPr>
              <a:t>поддержки</a:t>
            </a:r>
            <a:r>
              <a:rPr sz="1600" b="1" spc="-40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00643A"/>
                </a:solidFill>
                <a:latin typeface="Calibri"/>
                <a:cs typeface="Calibri"/>
              </a:rPr>
              <a:t>социального</a:t>
            </a:r>
            <a:r>
              <a:rPr sz="1600" b="1" spc="-35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00643A"/>
                </a:solidFill>
                <a:latin typeface="Calibri"/>
                <a:cs typeface="Calibri"/>
              </a:rPr>
              <a:t>предпринимательства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06056" y="5805911"/>
            <a:ext cx="10645140" cy="451484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 marR="5080">
              <a:lnSpc>
                <a:spcPct val="105200"/>
              </a:lnSpc>
              <a:spcBef>
                <a:spcPts val="35"/>
              </a:spcBef>
              <a:tabLst>
                <a:tab pos="617220" algn="l"/>
                <a:tab pos="951865" algn="l"/>
                <a:tab pos="1691639" algn="l"/>
                <a:tab pos="1926589" algn="l"/>
                <a:tab pos="2757170" algn="l"/>
                <a:tab pos="3433445" algn="l"/>
                <a:tab pos="3668395" algn="l"/>
                <a:tab pos="5081270" algn="l"/>
                <a:tab pos="5647690" algn="l"/>
                <a:tab pos="6157595" algn="l"/>
                <a:tab pos="7298690" algn="l"/>
                <a:tab pos="7863840" algn="l"/>
                <a:tab pos="8640445" algn="l"/>
                <a:tab pos="9034145" algn="l"/>
                <a:tab pos="9681845" algn="l"/>
              </a:tabLst>
            </a:pPr>
            <a:r>
              <a:rPr sz="1350" b="0" spc="-10" dirty="0">
                <a:solidFill>
                  <a:srgbClr val="00643A"/>
                </a:solidFill>
                <a:latin typeface="Calibri Light"/>
                <a:cs typeface="Calibri Light"/>
              </a:rPr>
              <a:t>Также</a:t>
            </a:r>
            <a:r>
              <a:rPr sz="1350" b="0" dirty="0">
                <a:solidFill>
                  <a:srgbClr val="00643A"/>
                </a:solidFill>
                <a:latin typeface="Calibri Light"/>
                <a:cs typeface="Calibri Light"/>
              </a:rPr>
              <a:t>	</a:t>
            </a:r>
            <a:r>
              <a:rPr sz="1350" b="0" spc="-25" dirty="0">
                <a:solidFill>
                  <a:srgbClr val="00643A"/>
                </a:solidFill>
                <a:latin typeface="Calibri Light"/>
                <a:cs typeface="Calibri Light"/>
              </a:rPr>
              <a:t>по</a:t>
            </a:r>
            <a:r>
              <a:rPr sz="1350" b="0" dirty="0">
                <a:solidFill>
                  <a:srgbClr val="00643A"/>
                </a:solidFill>
                <a:latin typeface="Calibri Light"/>
                <a:cs typeface="Calibri Light"/>
              </a:rPr>
              <a:t>	</a:t>
            </a:r>
            <a:r>
              <a:rPr sz="1350" b="0" spc="-10" dirty="0">
                <a:solidFill>
                  <a:srgbClr val="00643A"/>
                </a:solidFill>
                <a:latin typeface="Calibri Light"/>
                <a:cs typeface="Calibri Light"/>
              </a:rPr>
              <a:t>запросу</a:t>
            </a:r>
            <a:r>
              <a:rPr sz="1350" b="0" dirty="0">
                <a:solidFill>
                  <a:srgbClr val="00643A"/>
                </a:solidFill>
                <a:latin typeface="Calibri Light"/>
                <a:cs typeface="Calibri Light"/>
              </a:rPr>
              <a:t>	</a:t>
            </a:r>
            <a:r>
              <a:rPr sz="1350" b="0" spc="-50" dirty="0">
                <a:solidFill>
                  <a:srgbClr val="00643A"/>
                </a:solidFill>
                <a:latin typeface="Calibri Light"/>
                <a:cs typeface="Calibri Light"/>
              </a:rPr>
              <a:t>в</a:t>
            </a:r>
            <a:r>
              <a:rPr sz="1350" b="0" dirty="0">
                <a:solidFill>
                  <a:srgbClr val="00643A"/>
                </a:solidFill>
                <a:latin typeface="Calibri Light"/>
                <a:cs typeface="Calibri Light"/>
              </a:rPr>
              <a:t>	</a:t>
            </a:r>
            <a:r>
              <a:rPr sz="1350" b="0" spc="-10" dirty="0">
                <a:solidFill>
                  <a:srgbClr val="00643A"/>
                </a:solidFill>
                <a:latin typeface="Calibri Light"/>
                <a:cs typeface="Calibri Light"/>
              </a:rPr>
              <a:t>регионах</a:t>
            </a:r>
            <a:r>
              <a:rPr sz="1350" b="0" dirty="0">
                <a:solidFill>
                  <a:srgbClr val="00643A"/>
                </a:solidFill>
                <a:latin typeface="Calibri Light"/>
                <a:cs typeface="Calibri Light"/>
              </a:rPr>
              <a:t>	</a:t>
            </a:r>
            <a:r>
              <a:rPr sz="1350" b="0" spc="-10" dirty="0">
                <a:solidFill>
                  <a:srgbClr val="00643A"/>
                </a:solidFill>
                <a:latin typeface="Calibri Light"/>
                <a:cs typeface="Calibri Light"/>
              </a:rPr>
              <a:t>России</a:t>
            </a:r>
            <a:r>
              <a:rPr sz="1350" b="0" dirty="0">
                <a:solidFill>
                  <a:srgbClr val="00643A"/>
                </a:solidFill>
                <a:latin typeface="Calibri Light"/>
                <a:cs typeface="Calibri Light"/>
              </a:rPr>
              <a:t>	</a:t>
            </a:r>
            <a:r>
              <a:rPr sz="1350" b="0" spc="-50" dirty="0">
                <a:solidFill>
                  <a:srgbClr val="00643A"/>
                </a:solidFill>
                <a:latin typeface="Calibri Light"/>
                <a:cs typeface="Calibri Light"/>
              </a:rPr>
              <a:t>в</a:t>
            </a:r>
            <a:r>
              <a:rPr sz="1350" b="0" dirty="0">
                <a:solidFill>
                  <a:srgbClr val="00643A"/>
                </a:solidFill>
                <a:latin typeface="Calibri Light"/>
                <a:cs typeface="Calibri Light"/>
              </a:rPr>
              <a:t>	офлайн-</a:t>
            </a:r>
            <a:r>
              <a:rPr sz="1350" b="0" spc="-10" dirty="0">
                <a:solidFill>
                  <a:srgbClr val="00643A"/>
                </a:solidFill>
                <a:latin typeface="Calibri Light"/>
                <a:cs typeface="Calibri Light"/>
              </a:rPr>
              <a:t>формате</a:t>
            </a:r>
            <a:r>
              <a:rPr sz="1350" b="0" dirty="0">
                <a:solidFill>
                  <a:srgbClr val="00643A"/>
                </a:solidFill>
                <a:latin typeface="Calibri Light"/>
                <a:cs typeface="Calibri Light"/>
              </a:rPr>
              <a:t>	</a:t>
            </a:r>
            <a:r>
              <a:rPr sz="1350" b="0" spc="-10" dirty="0">
                <a:solidFill>
                  <a:srgbClr val="00643A"/>
                </a:solidFill>
                <a:latin typeface="Calibri Light"/>
                <a:cs typeface="Calibri Light"/>
              </a:rPr>
              <a:t>могут</a:t>
            </a:r>
            <a:r>
              <a:rPr sz="1350" b="0" dirty="0">
                <a:solidFill>
                  <a:srgbClr val="00643A"/>
                </a:solidFill>
                <a:latin typeface="Calibri Light"/>
                <a:cs typeface="Calibri Light"/>
              </a:rPr>
              <a:t>	</a:t>
            </a:r>
            <a:r>
              <a:rPr sz="1350" b="0" spc="-20" dirty="0">
                <a:solidFill>
                  <a:srgbClr val="00643A"/>
                </a:solidFill>
                <a:latin typeface="Calibri Light"/>
                <a:cs typeface="Calibri Light"/>
              </a:rPr>
              <a:t>быть</a:t>
            </a:r>
            <a:r>
              <a:rPr sz="1350" b="0" dirty="0">
                <a:solidFill>
                  <a:srgbClr val="00643A"/>
                </a:solidFill>
                <a:latin typeface="Calibri Light"/>
                <a:cs typeface="Calibri Light"/>
              </a:rPr>
              <a:t>	</a:t>
            </a:r>
            <a:r>
              <a:rPr sz="1350" b="0" spc="-10" dirty="0">
                <a:solidFill>
                  <a:srgbClr val="00643A"/>
                </a:solidFill>
                <a:latin typeface="Calibri Light"/>
                <a:cs typeface="Calibri Light"/>
              </a:rPr>
              <a:t>реализованы</a:t>
            </a:r>
            <a:r>
              <a:rPr sz="1350" b="0" dirty="0">
                <a:solidFill>
                  <a:srgbClr val="00643A"/>
                </a:solidFill>
                <a:latin typeface="Calibri Light"/>
                <a:cs typeface="Calibri Light"/>
              </a:rPr>
              <a:t>	</a:t>
            </a:r>
            <a:r>
              <a:rPr sz="1350" b="0" spc="-10" dirty="0">
                <a:solidFill>
                  <a:srgbClr val="00643A"/>
                </a:solidFill>
                <a:latin typeface="Calibri Light"/>
                <a:cs typeface="Calibri Light"/>
              </a:rPr>
              <a:t>такие</a:t>
            </a:r>
            <a:r>
              <a:rPr sz="1350" b="0" dirty="0">
                <a:solidFill>
                  <a:srgbClr val="00643A"/>
                </a:solidFill>
                <a:latin typeface="Calibri Light"/>
                <a:cs typeface="Calibri Light"/>
              </a:rPr>
              <a:t>	</a:t>
            </a:r>
            <a:r>
              <a:rPr sz="1350" b="0" spc="-10" dirty="0">
                <a:solidFill>
                  <a:srgbClr val="00643A"/>
                </a:solidFill>
                <a:latin typeface="Calibri Light"/>
                <a:cs typeface="Calibri Light"/>
              </a:rPr>
              <a:t>проекты</a:t>
            </a:r>
            <a:r>
              <a:rPr sz="1350" b="0" dirty="0">
                <a:solidFill>
                  <a:srgbClr val="00643A"/>
                </a:solidFill>
                <a:latin typeface="Calibri Light"/>
                <a:cs typeface="Calibri Light"/>
              </a:rPr>
              <a:t>	</a:t>
            </a:r>
            <a:r>
              <a:rPr sz="1350" b="0" spc="-25" dirty="0">
                <a:solidFill>
                  <a:srgbClr val="00643A"/>
                </a:solidFill>
                <a:latin typeface="Calibri Light"/>
                <a:cs typeface="Calibri Light"/>
              </a:rPr>
              <a:t>как</a:t>
            </a:r>
            <a:r>
              <a:rPr sz="1350" b="0" dirty="0">
                <a:solidFill>
                  <a:srgbClr val="00643A"/>
                </a:solidFill>
                <a:latin typeface="Calibri Light"/>
                <a:cs typeface="Calibri Light"/>
              </a:rPr>
              <a:t>	</a:t>
            </a:r>
            <a:r>
              <a:rPr sz="1350" b="0" spc="-10" dirty="0">
                <a:solidFill>
                  <a:srgbClr val="00643A"/>
                </a:solidFill>
                <a:latin typeface="Calibri Light"/>
                <a:cs typeface="Calibri Light"/>
              </a:rPr>
              <a:t>Школа</a:t>
            </a:r>
            <a:r>
              <a:rPr sz="1350" b="0" dirty="0">
                <a:solidFill>
                  <a:srgbClr val="00643A"/>
                </a:solidFill>
                <a:latin typeface="Calibri Light"/>
                <a:cs typeface="Calibri Light"/>
              </a:rPr>
              <a:t>	</a:t>
            </a:r>
            <a:r>
              <a:rPr sz="1350" b="0" spc="-10" dirty="0">
                <a:solidFill>
                  <a:srgbClr val="00643A"/>
                </a:solidFill>
                <a:latin typeface="Calibri Light"/>
                <a:cs typeface="Calibri Light"/>
              </a:rPr>
              <a:t>социального </a:t>
            </a:r>
            <a:r>
              <a:rPr sz="1350" b="0" dirty="0">
                <a:solidFill>
                  <a:srgbClr val="00643A"/>
                </a:solidFill>
                <a:latin typeface="Calibri Light"/>
                <a:cs typeface="Calibri Light"/>
              </a:rPr>
              <a:t>предпринимательства</a:t>
            </a:r>
            <a:r>
              <a:rPr sz="1350" b="0" spc="135" dirty="0">
                <a:solidFill>
                  <a:srgbClr val="00643A"/>
                </a:solidFill>
                <a:latin typeface="Calibri Light"/>
                <a:cs typeface="Calibri Light"/>
              </a:rPr>
              <a:t> </a:t>
            </a:r>
            <a:r>
              <a:rPr sz="1350" b="0" dirty="0">
                <a:solidFill>
                  <a:srgbClr val="00643A"/>
                </a:solidFill>
                <a:latin typeface="Calibri Light"/>
                <a:cs typeface="Calibri Light"/>
              </a:rPr>
              <a:t>и</a:t>
            </a:r>
            <a:r>
              <a:rPr sz="1350" b="0" spc="140" dirty="0">
                <a:solidFill>
                  <a:srgbClr val="00643A"/>
                </a:solidFill>
                <a:latin typeface="Calibri Light"/>
                <a:cs typeface="Calibri Light"/>
              </a:rPr>
              <a:t> </a:t>
            </a:r>
            <a:r>
              <a:rPr sz="1350" b="0" dirty="0">
                <a:solidFill>
                  <a:srgbClr val="00643A"/>
                </a:solidFill>
                <a:latin typeface="Calibri Light"/>
                <a:cs typeface="Calibri Light"/>
              </a:rPr>
              <a:t>Курсы</a:t>
            </a:r>
            <a:r>
              <a:rPr sz="1350" b="0" spc="135" dirty="0">
                <a:solidFill>
                  <a:srgbClr val="00643A"/>
                </a:solidFill>
                <a:latin typeface="Calibri Light"/>
                <a:cs typeface="Calibri Light"/>
              </a:rPr>
              <a:t> </a:t>
            </a:r>
            <a:r>
              <a:rPr sz="1350" b="0" dirty="0">
                <a:solidFill>
                  <a:srgbClr val="00643A"/>
                </a:solidFill>
                <a:latin typeface="Calibri Light"/>
                <a:cs typeface="Calibri Light"/>
              </a:rPr>
              <a:t>для</a:t>
            </a:r>
            <a:r>
              <a:rPr sz="1350" b="0" spc="140" dirty="0">
                <a:solidFill>
                  <a:srgbClr val="00643A"/>
                </a:solidFill>
                <a:latin typeface="Calibri Light"/>
                <a:cs typeface="Calibri Light"/>
              </a:rPr>
              <a:t> </a:t>
            </a:r>
            <a:r>
              <a:rPr sz="1350" b="0" dirty="0">
                <a:solidFill>
                  <a:srgbClr val="00643A"/>
                </a:solidFill>
                <a:latin typeface="Calibri Light"/>
                <a:cs typeface="Calibri Light"/>
              </a:rPr>
              <a:t>тренеров</a:t>
            </a:r>
            <a:r>
              <a:rPr sz="1350" b="0" spc="140" dirty="0">
                <a:solidFill>
                  <a:srgbClr val="00643A"/>
                </a:solidFill>
                <a:latin typeface="Calibri Light"/>
                <a:cs typeface="Calibri Light"/>
              </a:rPr>
              <a:t> </a:t>
            </a:r>
            <a:r>
              <a:rPr sz="1350" b="0" dirty="0">
                <a:solidFill>
                  <a:srgbClr val="00643A"/>
                </a:solidFill>
                <a:latin typeface="Calibri Light"/>
                <a:cs typeface="Calibri Light"/>
              </a:rPr>
              <a:t>по</a:t>
            </a:r>
            <a:r>
              <a:rPr sz="1350" b="0" spc="125" dirty="0">
                <a:solidFill>
                  <a:srgbClr val="00643A"/>
                </a:solidFill>
                <a:latin typeface="Calibri Light"/>
                <a:cs typeface="Calibri Light"/>
              </a:rPr>
              <a:t> </a:t>
            </a:r>
            <a:r>
              <a:rPr sz="1350" b="0" dirty="0">
                <a:solidFill>
                  <a:srgbClr val="00643A"/>
                </a:solidFill>
                <a:latin typeface="Calibri Light"/>
                <a:cs typeface="Calibri Light"/>
              </a:rPr>
              <a:t>социальному</a:t>
            </a:r>
            <a:r>
              <a:rPr sz="1350" b="0" spc="120" dirty="0">
                <a:solidFill>
                  <a:srgbClr val="00643A"/>
                </a:solidFill>
                <a:latin typeface="Calibri Light"/>
                <a:cs typeface="Calibri Light"/>
              </a:rPr>
              <a:t> </a:t>
            </a:r>
            <a:r>
              <a:rPr sz="1350" b="0" spc="-10" dirty="0">
                <a:solidFill>
                  <a:srgbClr val="00643A"/>
                </a:solidFill>
                <a:latin typeface="Calibri Light"/>
                <a:cs typeface="Calibri Light"/>
              </a:rPr>
              <a:t>предпринимательству</a:t>
            </a:r>
            <a:endParaRPr sz="1350">
              <a:latin typeface="Calibri Light"/>
              <a:cs typeface="Calibri Light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933903" y="3718049"/>
            <a:ext cx="0" cy="1742439"/>
          </a:xfrm>
          <a:custGeom>
            <a:avLst/>
            <a:gdLst/>
            <a:ahLst/>
            <a:cxnLst/>
            <a:rect l="l" t="t" r="r" b="b"/>
            <a:pathLst>
              <a:path h="1742439">
                <a:moveTo>
                  <a:pt x="0" y="1742275"/>
                </a:moveTo>
                <a:lnTo>
                  <a:pt x="1" y="0"/>
                </a:lnTo>
              </a:path>
            </a:pathLst>
          </a:custGeom>
          <a:ln w="15875">
            <a:solidFill>
              <a:srgbClr val="CBDD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7311633" y="3738372"/>
            <a:ext cx="2973705" cy="4552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indent="50800">
              <a:lnSpc>
                <a:spcPct val="101400"/>
              </a:lnSpc>
              <a:spcBef>
                <a:spcPts val="75"/>
              </a:spcBef>
            </a:pPr>
            <a:r>
              <a:rPr sz="1400" b="1" u="sng" spc="-20" dirty="0">
                <a:solidFill>
                  <a:srgbClr val="009B3E"/>
                </a:solidFill>
                <a:uFill>
                  <a:solidFill>
                    <a:srgbClr val="009B3E"/>
                  </a:solidFill>
                </a:uFill>
                <a:latin typeface="Calibri"/>
                <a:cs typeface="Calibri"/>
              </a:rPr>
              <a:t>Атлас</a:t>
            </a:r>
            <a:r>
              <a:rPr sz="1400" b="1" u="sng" spc="-25" dirty="0">
                <a:solidFill>
                  <a:srgbClr val="009B3E"/>
                </a:solidFill>
                <a:uFill>
                  <a:solidFill>
                    <a:srgbClr val="009B3E"/>
                  </a:solidFill>
                </a:uFill>
                <a:latin typeface="Calibri"/>
                <a:cs typeface="Calibri"/>
              </a:rPr>
              <a:t> </a:t>
            </a:r>
            <a:r>
              <a:rPr sz="1400" b="1" u="sng" dirty="0">
                <a:solidFill>
                  <a:srgbClr val="009B3E"/>
                </a:solidFill>
                <a:uFill>
                  <a:solidFill>
                    <a:srgbClr val="009B3E"/>
                  </a:solidFill>
                </a:uFill>
                <a:latin typeface="Calibri"/>
                <a:cs typeface="Calibri"/>
              </a:rPr>
              <a:t>практик</a:t>
            </a:r>
            <a:r>
              <a:rPr sz="1400" b="1" u="sng" spc="-25" dirty="0">
                <a:solidFill>
                  <a:srgbClr val="009B3E"/>
                </a:solidFill>
                <a:uFill>
                  <a:solidFill>
                    <a:srgbClr val="009B3E"/>
                  </a:solidFill>
                </a:uFill>
                <a:latin typeface="Calibri"/>
                <a:cs typeface="Calibri"/>
              </a:rPr>
              <a:t> </a:t>
            </a:r>
            <a:r>
              <a:rPr sz="1400" b="1" u="sng" dirty="0">
                <a:solidFill>
                  <a:srgbClr val="009B3E"/>
                </a:solidFill>
                <a:uFill>
                  <a:solidFill>
                    <a:srgbClr val="009B3E"/>
                  </a:solidFill>
                </a:uFill>
                <a:latin typeface="Calibri"/>
                <a:cs typeface="Calibri"/>
              </a:rPr>
              <a:t>развития</a:t>
            </a:r>
            <a:r>
              <a:rPr sz="1400" b="1" u="sng" spc="-20" dirty="0">
                <a:solidFill>
                  <a:srgbClr val="009B3E"/>
                </a:solidFill>
                <a:uFill>
                  <a:solidFill>
                    <a:srgbClr val="009B3E"/>
                  </a:solidFill>
                </a:uFill>
                <a:latin typeface="Calibri"/>
                <a:cs typeface="Calibri"/>
              </a:rPr>
              <a:t> </a:t>
            </a:r>
            <a:r>
              <a:rPr sz="1400" b="1" u="sng" spc="-10" dirty="0">
                <a:solidFill>
                  <a:srgbClr val="009B3E"/>
                </a:solidFill>
                <a:uFill>
                  <a:solidFill>
                    <a:srgbClr val="009B3E"/>
                  </a:solidFill>
                </a:uFill>
                <a:latin typeface="Calibri"/>
                <a:cs typeface="Calibri"/>
              </a:rPr>
              <a:t>социального</a:t>
            </a:r>
            <a:r>
              <a:rPr sz="1400" b="1" spc="-10" dirty="0">
                <a:solidFill>
                  <a:srgbClr val="009B3E"/>
                </a:solidFill>
                <a:latin typeface="Calibri"/>
                <a:cs typeface="Calibri"/>
              </a:rPr>
              <a:t> </a:t>
            </a:r>
            <a:r>
              <a:rPr sz="1400" b="1" u="sng" spc="-10" dirty="0">
                <a:solidFill>
                  <a:srgbClr val="009B3E"/>
                </a:solidFill>
                <a:uFill>
                  <a:solidFill>
                    <a:srgbClr val="009B3E"/>
                  </a:solidFill>
                </a:uFill>
                <a:latin typeface="Calibri"/>
                <a:cs typeface="Calibri"/>
              </a:rPr>
              <a:t>предпринимательства</a:t>
            </a:r>
            <a:r>
              <a:rPr sz="1400" b="1" u="sng" spc="10" dirty="0">
                <a:solidFill>
                  <a:srgbClr val="009B3E"/>
                </a:solidFill>
                <a:uFill>
                  <a:solidFill>
                    <a:srgbClr val="009B3E"/>
                  </a:solidFill>
                </a:uFill>
                <a:latin typeface="Calibri"/>
                <a:cs typeface="Calibri"/>
              </a:rPr>
              <a:t> </a:t>
            </a:r>
            <a:r>
              <a:rPr sz="1400" b="1" u="sng" dirty="0">
                <a:solidFill>
                  <a:srgbClr val="009B3E"/>
                </a:solidFill>
                <a:uFill>
                  <a:solidFill>
                    <a:srgbClr val="009B3E"/>
                  </a:solidFill>
                </a:uFill>
                <a:latin typeface="Calibri"/>
                <a:cs typeface="Calibri"/>
              </a:rPr>
              <a:t>субъектами</a:t>
            </a:r>
            <a:r>
              <a:rPr sz="1400" b="1" u="sng" spc="15" dirty="0">
                <a:solidFill>
                  <a:srgbClr val="009B3E"/>
                </a:solidFill>
                <a:uFill>
                  <a:solidFill>
                    <a:srgbClr val="009B3E"/>
                  </a:solidFill>
                </a:uFill>
                <a:latin typeface="Calibri"/>
                <a:cs typeface="Calibri"/>
              </a:rPr>
              <a:t> </a:t>
            </a:r>
            <a:r>
              <a:rPr sz="1400" b="1" u="sng" spc="-25" dirty="0">
                <a:solidFill>
                  <a:srgbClr val="009B3E"/>
                </a:solidFill>
                <a:uFill>
                  <a:solidFill>
                    <a:srgbClr val="009B3E"/>
                  </a:solidFill>
                </a:uFill>
                <a:latin typeface="Calibri"/>
                <a:cs typeface="Calibri"/>
              </a:rPr>
              <a:t>РФ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r>
              <a:rPr spc="-25" dirty="0"/>
              <a:t>20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6476989" y="4384548"/>
            <a:ext cx="6686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0" spc="-10" dirty="0">
                <a:latin typeface="Calibri Light"/>
                <a:cs typeface="Calibri Light"/>
              </a:rPr>
              <a:t>Сборник</a:t>
            </a:r>
            <a:endParaRPr sz="1400">
              <a:latin typeface="Calibri Light"/>
              <a:cs typeface="Calibri Ligh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566014" y="4384548"/>
            <a:ext cx="3554729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02665" algn="l"/>
                <a:tab pos="2452370" algn="l"/>
              </a:tabLst>
            </a:pPr>
            <a:r>
              <a:rPr sz="1400" b="0" spc="-10" dirty="0">
                <a:latin typeface="Calibri Light"/>
                <a:cs typeface="Calibri Light"/>
              </a:rPr>
              <a:t>лучших</a:t>
            </a:r>
            <a:r>
              <a:rPr sz="1400" b="0" dirty="0">
                <a:latin typeface="Calibri Light"/>
                <a:cs typeface="Calibri Light"/>
              </a:rPr>
              <a:t>	</a:t>
            </a:r>
            <a:r>
              <a:rPr sz="1400" b="0" spc="-10" dirty="0">
                <a:latin typeface="Calibri Light"/>
                <a:cs typeface="Calibri Light"/>
              </a:rPr>
              <a:t>практических</a:t>
            </a:r>
            <a:r>
              <a:rPr sz="1400" b="0" dirty="0">
                <a:latin typeface="Calibri Light"/>
                <a:cs typeface="Calibri Light"/>
              </a:rPr>
              <a:t>	</a:t>
            </a:r>
            <a:r>
              <a:rPr sz="1400" b="0" spc="-10" dirty="0">
                <a:latin typeface="Calibri Light"/>
                <a:cs typeface="Calibri Light"/>
              </a:rPr>
              <a:t>инструментов,</a:t>
            </a:r>
            <a:endParaRPr sz="1400">
              <a:latin typeface="Calibri Light"/>
              <a:cs typeface="Calibri Ligh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476989" y="4588764"/>
            <a:ext cx="46431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0" dirty="0">
                <a:latin typeface="Calibri Light"/>
                <a:cs typeface="Calibri Light"/>
              </a:rPr>
              <a:t>сформированных</a:t>
            </a:r>
            <a:r>
              <a:rPr sz="1400" b="0" spc="275" dirty="0">
                <a:latin typeface="Calibri Light"/>
                <a:cs typeface="Calibri Light"/>
              </a:rPr>
              <a:t> </a:t>
            </a:r>
            <a:r>
              <a:rPr sz="1400" b="0" dirty="0">
                <a:latin typeface="Calibri Light"/>
                <a:cs typeface="Calibri Light"/>
              </a:rPr>
              <a:t>исходя</a:t>
            </a:r>
            <a:r>
              <a:rPr sz="1400" b="0" spc="280" dirty="0">
                <a:latin typeface="Calibri Light"/>
                <a:cs typeface="Calibri Light"/>
              </a:rPr>
              <a:t> </a:t>
            </a:r>
            <a:r>
              <a:rPr sz="1400" b="0" dirty="0">
                <a:latin typeface="Calibri Light"/>
                <a:cs typeface="Calibri Light"/>
              </a:rPr>
              <a:t>из</a:t>
            </a:r>
            <a:r>
              <a:rPr sz="1400" b="0" spc="285" dirty="0">
                <a:latin typeface="Calibri Light"/>
                <a:cs typeface="Calibri Light"/>
              </a:rPr>
              <a:t> </a:t>
            </a:r>
            <a:r>
              <a:rPr sz="1400" b="0" dirty="0">
                <a:latin typeface="Calibri Light"/>
                <a:cs typeface="Calibri Light"/>
              </a:rPr>
              <a:t>условий,</a:t>
            </a:r>
            <a:r>
              <a:rPr sz="1400" b="0" spc="275" dirty="0">
                <a:latin typeface="Calibri Light"/>
                <a:cs typeface="Calibri Light"/>
              </a:rPr>
              <a:t> </a:t>
            </a:r>
            <a:r>
              <a:rPr sz="1400" b="0" dirty="0">
                <a:latin typeface="Calibri Light"/>
                <a:cs typeface="Calibri Light"/>
              </a:rPr>
              <a:t>целей</a:t>
            </a:r>
            <a:r>
              <a:rPr sz="1400" b="0" spc="285" dirty="0">
                <a:latin typeface="Calibri Light"/>
                <a:cs typeface="Calibri Light"/>
              </a:rPr>
              <a:t> </a:t>
            </a:r>
            <a:r>
              <a:rPr sz="1400" b="0" dirty="0">
                <a:latin typeface="Calibri Light"/>
                <a:cs typeface="Calibri Light"/>
              </a:rPr>
              <a:t>и</a:t>
            </a:r>
            <a:r>
              <a:rPr sz="1400" b="0" spc="285" dirty="0">
                <a:latin typeface="Calibri Light"/>
                <a:cs typeface="Calibri Light"/>
              </a:rPr>
              <a:t> </a:t>
            </a:r>
            <a:r>
              <a:rPr sz="1400" b="0" spc="-10" dirty="0">
                <a:latin typeface="Calibri Light"/>
                <a:cs typeface="Calibri Light"/>
              </a:rPr>
              <a:t>приоритетов</a:t>
            </a:r>
            <a:endParaRPr sz="1400">
              <a:latin typeface="Calibri Light"/>
              <a:cs typeface="Calibri Ligh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476989" y="4805172"/>
            <a:ext cx="4643120" cy="6718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algn="just">
              <a:lnSpc>
                <a:spcPct val="101400"/>
              </a:lnSpc>
              <a:spcBef>
                <a:spcPts val="75"/>
              </a:spcBef>
            </a:pPr>
            <a:r>
              <a:rPr sz="1400" b="0" dirty="0">
                <a:latin typeface="Calibri Light"/>
                <a:cs typeface="Calibri Light"/>
              </a:rPr>
              <a:t>развития</a:t>
            </a:r>
            <a:r>
              <a:rPr sz="1400" b="0" spc="520" dirty="0">
                <a:latin typeface="Calibri Light"/>
                <a:cs typeface="Calibri Light"/>
              </a:rPr>
              <a:t>  </a:t>
            </a:r>
            <a:r>
              <a:rPr sz="1400" b="0" dirty="0">
                <a:latin typeface="Calibri Light"/>
                <a:cs typeface="Calibri Light"/>
              </a:rPr>
              <a:t>11</a:t>
            </a:r>
            <a:r>
              <a:rPr sz="1400" b="0" spc="525" dirty="0">
                <a:latin typeface="Calibri Light"/>
                <a:cs typeface="Calibri Light"/>
              </a:rPr>
              <a:t>  </a:t>
            </a:r>
            <a:r>
              <a:rPr sz="1400" b="0" dirty="0">
                <a:latin typeface="Calibri Light"/>
                <a:cs typeface="Calibri Light"/>
              </a:rPr>
              <a:t>регионов</a:t>
            </a:r>
            <a:r>
              <a:rPr sz="1400" b="0" spc="525" dirty="0">
                <a:latin typeface="Calibri Light"/>
                <a:cs typeface="Calibri Light"/>
              </a:rPr>
              <a:t>  </a:t>
            </a:r>
            <a:r>
              <a:rPr sz="1400" b="0" dirty="0">
                <a:latin typeface="Calibri Light"/>
                <a:cs typeface="Calibri Light"/>
              </a:rPr>
              <a:t>России.</a:t>
            </a:r>
            <a:r>
              <a:rPr sz="1400" b="0" spc="520" dirty="0">
                <a:latin typeface="Calibri Light"/>
                <a:cs typeface="Calibri Light"/>
              </a:rPr>
              <a:t>  </a:t>
            </a:r>
            <a:r>
              <a:rPr sz="1400" b="0" dirty="0">
                <a:latin typeface="Calibri Light"/>
                <a:cs typeface="Calibri Light"/>
              </a:rPr>
              <a:t>Атлас</a:t>
            </a:r>
            <a:r>
              <a:rPr sz="1400" b="0" spc="520" dirty="0">
                <a:latin typeface="Calibri Light"/>
                <a:cs typeface="Calibri Light"/>
              </a:rPr>
              <a:t>  </a:t>
            </a:r>
            <a:r>
              <a:rPr sz="1400" b="0" dirty="0">
                <a:latin typeface="Calibri Light"/>
                <a:cs typeface="Calibri Light"/>
              </a:rPr>
              <a:t>создан</a:t>
            </a:r>
            <a:r>
              <a:rPr sz="1400" b="0" spc="520" dirty="0">
                <a:latin typeface="Calibri Light"/>
                <a:cs typeface="Calibri Light"/>
              </a:rPr>
              <a:t>  </a:t>
            </a:r>
            <a:r>
              <a:rPr sz="1400" b="0" spc="-25" dirty="0">
                <a:latin typeface="Calibri Light"/>
                <a:cs typeface="Calibri Light"/>
              </a:rPr>
              <a:t>для </a:t>
            </a:r>
            <a:r>
              <a:rPr sz="1400" b="0" dirty="0">
                <a:latin typeface="Calibri Light"/>
                <a:cs typeface="Calibri Light"/>
              </a:rPr>
              <a:t>популяризации</a:t>
            </a:r>
            <a:r>
              <a:rPr sz="1400" b="0" spc="204" dirty="0">
                <a:latin typeface="Calibri Light"/>
                <a:cs typeface="Calibri Light"/>
              </a:rPr>
              <a:t>  </a:t>
            </a:r>
            <a:r>
              <a:rPr sz="1400" b="0" dirty="0">
                <a:latin typeface="Calibri Light"/>
                <a:cs typeface="Calibri Light"/>
              </a:rPr>
              <a:t>лучших</a:t>
            </a:r>
            <a:r>
              <a:rPr sz="1400" b="0" spc="204" dirty="0">
                <a:latin typeface="Calibri Light"/>
                <a:cs typeface="Calibri Light"/>
              </a:rPr>
              <a:t>  </a:t>
            </a:r>
            <a:r>
              <a:rPr sz="1400" b="0" dirty="0">
                <a:latin typeface="Calibri Light"/>
                <a:cs typeface="Calibri Light"/>
              </a:rPr>
              <a:t>практик</a:t>
            </a:r>
            <a:r>
              <a:rPr sz="1400" b="0" spc="200" dirty="0">
                <a:latin typeface="Calibri Light"/>
                <a:cs typeface="Calibri Light"/>
              </a:rPr>
              <a:t>  </a:t>
            </a:r>
            <a:r>
              <a:rPr sz="1400" b="0" dirty="0">
                <a:latin typeface="Calibri Light"/>
                <a:cs typeface="Calibri Light"/>
              </a:rPr>
              <a:t>и</a:t>
            </a:r>
            <a:r>
              <a:rPr sz="1400" b="0" spc="210" dirty="0">
                <a:latin typeface="Calibri Light"/>
                <a:cs typeface="Calibri Light"/>
              </a:rPr>
              <a:t>  </a:t>
            </a:r>
            <a:r>
              <a:rPr sz="1400" b="0" dirty="0">
                <a:latin typeface="Calibri Light"/>
                <a:cs typeface="Calibri Light"/>
              </a:rPr>
              <a:t>их</a:t>
            </a:r>
            <a:r>
              <a:rPr sz="1400" b="0" spc="204" dirty="0">
                <a:latin typeface="Calibri Light"/>
                <a:cs typeface="Calibri Light"/>
              </a:rPr>
              <a:t>  </a:t>
            </a:r>
            <a:r>
              <a:rPr sz="1400" b="0" dirty="0">
                <a:latin typeface="Calibri Light"/>
                <a:cs typeface="Calibri Light"/>
              </a:rPr>
              <a:t>тиражирования</a:t>
            </a:r>
            <a:r>
              <a:rPr sz="1400" b="0" spc="204" dirty="0">
                <a:latin typeface="Calibri Light"/>
                <a:cs typeface="Calibri Light"/>
              </a:rPr>
              <a:t>  </a:t>
            </a:r>
            <a:r>
              <a:rPr sz="1400" b="0" spc="-50" dirty="0">
                <a:latin typeface="Calibri Light"/>
                <a:cs typeface="Calibri Light"/>
              </a:rPr>
              <a:t>в </a:t>
            </a:r>
            <a:r>
              <a:rPr sz="1400" b="0" dirty="0">
                <a:latin typeface="Calibri Light"/>
                <a:cs typeface="Calibri Light"/>
              </a:rPr>
              <a:t>остальных</a:t>
            </a:r>
            <a:r>
              <a:rPr sz="1400" b="0" spc="-30" dirty="0">
                <a:latin typeface="Calibri Light"/>
                <a:cs typeface="Calibri Light"/>
              </a:rPr>
              <a:t> </a:t>
            </a:r>
            <a:r>
              <a:rPr sz="1400" b="0" dirty="0">
                <a:latin typeface="Calibri Light"/>
                <a:cs typeface="Calibri Light"/>
              </a:rPr>
              <a:t>субъектах</a:t>
            </a:r>
            <a:r>
              <a:rPr sz="1400" b="0" spc="-30" dirty="0">
                <a:latin typeface="Calibri Light"/>
                <a:cs typeface="Calibri Light"/>
              </a:rPr>
              <a:t> </a:t>
            </a:r>
            <a:r>
              <a:rPr sz="1400" b="0" spc="-25" dirty="0">
                <a:latin typeface="Calibri Light"/>
                <a:cs typeface="Calibri Light"/>
              </a:rPr>
              <a:t>РФ</a:t>
            </a:r>
            <a:endParaRPr sz="1400">
              <a:latin typeface="Calibri Light"/>
              <a:cs typeface="Calibri Light"/>
            </a:endParaRPr>
          </a:p>
        </p:txBody>
      </p:sp>
      <p:pic>
        <p:nvPicPr>
          <p:cNvPr id="27" name="object 2">
            <a:extLst>
              <a:ext uri="{FF2B5EF4-FFF2-40B4-BE49-F238E27FC236}">
                <a16:creationId xmlns:a16="http://schemas.microsoft.com/office/drawing/2014/main" id="{1E76BE22-8934-4726-AC1A-9CC3926D535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55035" y="390062"/>
            <a:ext cx="1018469" cy="44668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6851"/>
            <a:ext cx="12190095" cy="6731634"/>
            <a:chOff x="0" y="126851"/>
            <a:chExt cx="12190095" cy="673163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31520" y="1964160"/>
              <a:ext cx="6158416" cy="489383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126851"/>
              <a:ext cx="12029440" cy="6731634"/>
            </a:xfrm>
            <a:custGeom>
              <a:avLst/>
              <a:gdLst/>
              <a:ahLst/>
              <a:cxnLst/>
              <a:rect l="l" t="t" r="r" b="b"/>
              <a:pathLst>
                <a:path w="12029440" h="6731634">
                  <a:moveTo>
                    <a:pt x="0" y="6731148"/>
                  </a:moveTo>
                  <a:lnTo>
                    <a:pt x="0" y="0"/>
                  </a:lnTo>
                  <a:lnTo>
                    <a:pt x="12028857" y="0"/>
                  </a:lnTo>
                  <a:lnTo>
                    <a:pt x="12028857" y="6731148"/>
                  </a:lnTo>
                  <a:lnTo>
                    <a:pt x="0" y="6731148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1656785" y="6384264"/>
            <a:ext cx="548005" cy="2647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221615" algn="l"/>
                <a:tab pos="534670" algn="l"/>
              </a:tabLst>
            </a:pPr>
            <a:r>
              <a:rPr sz="1550" b="1" u="heavy" dirty="0">
                <a:solidFill>
                  <a:srgbClr val="00643A"/>
                </a:solidFill>
                <a:uFill>
                  <a:solidFill>
                    <a:srgbClr val="E7304D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550" b="0" u="heavy" spc="-50" dirty="0">
                <a:solidFill>
                  <a:srgbClr val="00643A"/>
                </a:solidFill>
                <a:uFill>
                  <a:solidFill>
                    <a:srgbClr val="E7304D"/>
                  </a:solidFill>
                </a:uFill>
                <a:latin typeface="Calibri Light"/>
                <a:cs typeface="Calibri Light"/>
              </a:rPr>
              <a:t>7</a:t>
            </a:r>
            <a:r>
              <a:rPr sz="1550" b="0" u="heavy" dirty="0">
                <a:solidFill>
                  <a:srgbClr val="00643A"/>
                </a:solidFill>
                <a:uFill>
                  <a:solidFill>
                    <a:srgbClr val="E7304D"/>
                  </a:solidFill>
                </a:uFill>
                <a:latin typeface="Calibri Light"/>
                <a:cs typeface="Calibri Light"/>
              </a:rPr>
              <a:t>	</a:t>
            </a:r>
            <a:endParaRPr sz="1550">
              <a:latin typeface="Calibri Light"/>
              <a:cs typeface="Calibri Ligh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11652" y="304054"/>
            <a:ext cx="11417300" cy="3930015"/>
            <a:chOff x="611652" y="304054"/>
            <a:chExt cx="11417300" cy="393001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10753" y="304054"/>
              <a:ext cx="1118102" cy="60205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1652" y="2120088"/>
              <a:ext cx="2113655" cy="2113655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58445" y="440435"/>
            <a:ext cx="463931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latin typeface="Calibri"/>
                <a:cs typeface="Calibri"/>
              </a:rPr>
              <a:t>ЕЖЕГОДНАЯ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ПРЕМИЯ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«ИМПУЛЬС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ДОБРА»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-7937" y="804406"/>
            <a:ext cx="8226425" cy="5850255"/>
            <a:chOff x="-7937" y="804406"/>
            <a:chExt cx="8226425" cy="5850255"/>
          </a:xfrm>
        </p:grpSpPr>
        <p:sp>
          <p:nvSpPr>
            <p:cNvPr id="11" name="object 11"/>
            <p:cNvSpPr/>
            <p:nvPr/>
          </p:nvSpPr>
          <p:spPr>
            <a:xfrm>
              <a:off x="0" y="812344"/>
              <a:ext cx="8210550" cy="0"/>
            </a:xfrm>
            <a:custGeom>
              <a:avLst/>
              <a:gdLst/>
              <a:ahLst/>
              <a:cxnLst/>
              <a:rect l="l" t="t" r="r" b="b"/>
              <a:pathLst>
                <a:path w="8210550">
                  <a:moveTo>
                    <a:pt x="0" y="0"/>
                  </a:moveTo>
                  <a:lnTo>
                    <a:pt x="8210550" y="1"/>
                  </a:lnTo>
                </a:path>
              </a:pathLst>
            </a:custGeom>
            <a:ln w="15875">
              <a:solidFill>
                <a:srgbClr val="E73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271177" y="1149530"/>
              <a:ext cx="0" cy="5497195"/>
            </a:xfrm>
            <a:custGeom>
              <a:avLst/>
              <a:gdLst/>
              <a:ahLst/>
              <a:cxnLst/>
              <a:rect l="l" t="t" r="r" b="b"/>
              <a:pathLst>
                <a:path h="5497195">
                  <a:moveTo>
                    <a:pt x="0" y="5496932"/>
                  </a:moveTo>
                  <a:lnTo>
                    <a:pt x="1" y="0"/>
                  </a:lnTo>
                </a:path>
              </a:pathLst>
            </a:custGeom>
            <a:ln w="15875">
              <a:solidFill>
                <a:srgbClr val="CBDD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085021" y="6335448"/>
              <a:ext cx="312420" cy="311150"/>
            </a:xfrm>
            <a:custGeom>
              <a:avLst/>
              <a:gdLst/>
              <a:ahLst/>
              <a:cxnLst/>
              <a:rect l="l" t="t" r="r" b="b"/>
              <a:pathLst>
                <a:path w="312419" h="311150">
                  <a:moveTo>
                    <a:pt x="244180" y="0"/>
                  </a:moveTo>
                  <a:lnTo>
                    <a:pt x="67892" y="0"/>
                  </a:lnTo>
                  <a:lnTo>
                    <a:pt x="41526" y="5340"/>
                  </a:lnTo>
                  <a:lnTo>
                    <a:pt x="19937" y="19878"/>
                  </a:lnTo>
                  <a:lnTo>
                    <a:pt x="5359" y="41388"/>
                  </a:lnTo>
                  <a:lnTo>
                    <a:pt x="0" y="67656"/>
                  </a:lnTo>
                  <a:lnTo>
                    <a:pt x="0" y="243349"/>
                  </a:lnTo>
                  <a:lnTo>
                    <a:pt x="5359" y="269626"/>
                  </a:lnTo>
                  <a:lnTo>
                    <a:pt x="19937" y="291136"/>
                  </a:lnTo>
                  <a:lnTo>
                    <a:pt x="41526" y="305674"/>
                  </a:lnTo>
                  <a:lnTo>
                    <a:pt x="67892" y="311014"/>
                  </a:lnTo>
                  <a:lnTo>
                    <a:pt x="244180" y="311014"/>
                  </a:lnTo>
                  <a:lnTo>
                    <a:pt x="270536" y="305674"/>
                  </a:lnTo>
                  <a:lnTo>
                    <a:pt x="292126" y="291136"/>
                  </a:lnTo>
                  <a:lnTo>
                    <a:pt x="306713" y="269626"/>
                  </a:lnTo>
                  <a:lnTo>
                    <a:pt x="312074" y="243349"/>
                  </a:lnTo>
                  <a:lnTo>
                    <a:pt x="312074" y="67656"/>
                  </a:lnTo>
                  <a:lnTo>
                    <a:pt x="306713" y="41388"/>
                  </a:lnTo>
                  <a:lnTo>
                    <a:pt x="292126" y="19878"/>
                  </a:lnTo>
                  <a:lnTo>
                    <a:pt x="270536" y="5340"/>
                  </a:lnTo>
                  <a:lnTo>
                    <a:pt x="244180" y="0"/>
                  </a:lnTo>
                  <a:close/>
                </a:path>
              </a:pathLst>
            </a:custGeom>
            <a:solidFill>
              <a:srgbClr val="00643A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31638" y="6424723"/>
              <a:ext cx="218888" cy="132347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316311" y="6335448"/>
              <a:ext cx="312420" cy="311150"/>
            </a:xfrm>
            <a:custGeom>
              <a:avLst/>
              <a:gdLst/>
              <a:ahLst/>
              <a:cxnLst/>
              <a:rect l="l" t="t" r="r" b="b"/>
              <a:pathLst>
                <a:path w="312419" h="311150">
                  <a:moveTo>
                    <a:pt x="244180" y="0"/>
                  </a:moveTo>
                  <a:lnTo>
                    <a:pt x="67894" y="0"/>
                  </a:lnTo>
                  <a:lnTo>
                    <a:pt x="41527" y="5340"/>
                  </a:lnTo>
                  <a:lnTo>
                    <a:pt x="19937" y="19878"/>
                  </a:lnTo>
                  <a:lnTo>
                    <a:pt x="5360" y="41388"/>
                  </a:lnTo>
                  <a:lnTo>
                    <a:pt x="0" y="67656"/>
                  </a:lnTo>
                  <a:lnTo>
                    <a:pt x="0" y="243349"/>
                  </a:lnTo>
                  <a:lnTo>
                    <a:pt x="5360" y="269626"/>
                  </a:lnTo>
                  <a:lnTo>
                    <a:pt x="19937" y="291136"/>
                  </a:lnTo>
                  <a:lnTo>
                    <a:pt x="41527" y="305674"/>
                  </a:lnTo>
                  <a:lnTo>
                    <a:pt x="67894" y="311014"/>
                  </a:lnTo>
                  <a:lnTo>
                    <a:pt x="244180" y="311014"/>
                  </a:lnTo>
                  <a:lnTo>
                    <a:pt x="270536" y="305674"/>
                  </a:lnTo>
                  <a:lnTo>
                    <a:pt x="292125" y="291136"/>
                  </a:lnTo>
                  <a:lnTo>
                    <a:pt x="306713" y="269626"/>
                  </a:lnTo>
                  <a:lnTo>
                    <a:pt x="312073" y="243349"/>
                  </a:lnTo>
                  <a:lnTo>
                    <a:pt x="312073" y="67656"/>
                  </a:lnTo>
                  <a:lnTo>
                    <a:pt x="306713" y="41388"/>
                  </a:lnTo>
                  <a:lnTo>
                    <a:pt x="292125" y="19878"/>
                  </a:lnTo>
                  <a:lnTo>
                    <a:pt x="270536" y="5340"/>
                  </a:lnTo>
                  <a:lnTo>
                    <a:pt x="244180" y="0"/>
                  </a:lnTo>
                  <a:close/>
                </a:path>
              </a:pathLst>
            </a:custGeom>
            <a:solidFill>
              <a:srgbClr val="006842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9165" y="6378373"/>
              <a:ext cx="106507" cy="225355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929373" y="6335448"/>
              <a:ext cx="312420" cy="311150"/>
            </a:xfrm>
            <a:custGeom>
              <a:avLst/>
              <a:gdLst/>
              <a:ahLst/>
              <a:cxnLst/>
              <a:rect l="l" t="t" r="r" b="b"/>
              <a:pathLst>
                <a:path w="312419" h="311150">
                  <a:moveTo>
                    <a:pt x="244160" y="0"/>
                  </a:moveTo>
                  <a:lnTo>
                    <a:pt x="67887" y="0"/>
                  </a:lnTo>
                  <a:lnTo>
                    <a:pt x="41524" y="5339"/>
                  </a:lnTo>
                  <a:lnTo>
                    <a:pt x="19936" y="19877"/>
                  </a:lnTo>
                  <a:lnTo>
                    <a:pt x="5360" y="41385"/>
                  </a:lnTo>
                  <a:lnTo>
                    <a:pt x="0" y="67651"/>
                  </a:lnTo>
                  <a:lnTo>
                    <a:pt x="0" y="243329"/>
                  </a:lnTo>
                  <a:lnTo>
                    <a:pt x="5360" y="269604"/>
                  </a:lnTo>
                  <a:lnTo>
                    <a:pt x="19936" y="291113"/>
                  </a:lnTo>
                  <a:lnTo>
                    <a:pt x="41524" y="305650"/>
                  </a:lnTo>
                  <a:lnTo>
                    <a:pt x="67887" y="310990"/>
                  </a:lnTo>
                  <a:lnTo>
                    <a:pt x="244160" y="310990"/>
                  </a:lnTo>
                  <a:lnTo>
                    <a:pt x="270514" y="305650"/>
                  </a:lnTo>
                  <a:lnTo>
                    <a:pt x="292102" y="291113"/>
                  </a:lnTo>
                  <a:lnTo>
                    <a:pt x="306688" y="269604"/>
                  </a:lnTo>
                  <a:lnTo>
                    <a:pt x="312048" y="243329"/>
                  </a:lnTo>
                  <a:lnTo>
                    <a:pt x="312048" y="67651"/>
                  </a:lnTo>
                  <a:lnTo>
                    <a:pt x="306688" y="41385"/>
                  </a:lnTo>
                  <a:lnTo>
                    <a:pt x="292102" y="19877"/>
                  </a:lnTo>
                  <a:lnTo>
                    <a:pt x="270514" y="5339"/>
                  </a:lnTo>
                  <a:lnTo>
                    <a:pt x="244160" y="0"/>
                  </a:lnTo>
                  <a:close/>
                </a:path>
              </a:pathLst>
            </a:custGeom>
            <a:solidFill>
              <a:srgbClr val="006842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73140" y="6399043"/>
              <a:ext cx="225450" cy="18359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71144" y="1008888"/>
              <a:ext cx="1722120" cy="76504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105276" y="3040581"/>
              <a:ext cx="107999" cy="10807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105275" y="3364575"/>
              <a:ext cx="107999" cy="10807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105276" y="3705674"/>
              <a:ext cx="107999" cy="108078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644577" y="4297171"/>
            <a:ext cx="412750" cy="620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3479"/>
              </a:lnSpc>
              <a:spcBef>
                <a:spcPts val="100"/>
              </a:spcBef>
            </a:pPr>
            <a:r>
              <a:rPr sz="3000" spc="-25" dirty="0">
                <a:solidFill>
                  <a:srgbClr val="00643A"/>
                </a:solidFill>
                <a:latin typeface="Calibri"/>
                <a:cs typeface="Calibri"/>
              </a:rPr>
              <a:t>10</a:t>
            </a:r>
            <a:endParaRPr sz="3000">
              <a:latin typeface="Calibri"/>
              <a:cs typeface="Calibri"/>
            </a:endParaRPr>
          </a:p>
          <a:p>
            <a:pPr algn="ctr">
              <a:lnSpc>
                <a:spcPts val="1200"/>
              </a:lnSpc>
            </a:pPr>
            <a:r>
              <a:rPr sz="1100" b="0" spc="-25" dirty="0">
                <a:solidFill>
                  <a:srgbClr val="00643A"/>
                </a:solidFill>
                <a:latin typeface="Calibri Light"/>
                <a:cs typeface="Calibri Light"/>
              </a:rPr>
              <a:t>ЛЕТ</a:t>
            </a:r>
            <a:endParaRPr sz="1100">
              <a:latin typeface="Calibri Light"/>
              <a:cs typeface="Calibri Ligh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041093" y="4312411"/>
            <a:ext cx="80010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3540"/>
              </a:lnSpc>
              <a:spcBef>
                <a:spcPts val="100"/>
              </a:spcBef>
            </a:pPr>
            <a:r>
              <a:rPr sz="3000" spc="-20" dirty="0">
                <a:solidFill>
                  <a:srgbClr val="00643A"/>
                </a:solidFill>
                <a:latin typeface="Calibri"/>
                <a:cs typeface="Calibri"/>
              </a:rPr>
              <a:t>2079</a:t>
            </a:r>
            <a:endParaRPr sz="3000">
              <a:latin typeface="Calibri"/>
              <a:cs typeface="Calibri"/>
            </a:endParaRPr>
          </a:p>
          <a:p>
            <a:pPr marR="31115" algn="ctr">
              <a:lnSpc>
                <a:spcPts val="1260"/>
              </a:lnSpc>
            </a:pPr>
            <a:r>
              <a:rPr sz="1100" b="0" spc="-10" dirty="0">
                <a:solidFill>
                  <a:srgbClr val="00643A"/>
                </a:solidFill>
                <a:latin typeface="Calibri Light"/>
                <a:cs typeface="Calibri Light"/>
              </a:rPr>
              <a:t>ЗАЯВКИ</a:t>
            </a:r>
            <a:endParaRPr sz="1100">
              <a:latin typeface="Calibri Light"/>
              <a:cs typeface="Calibri Ligh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33588" y="5141467"/>
            <a:ext cx="972185" cy="638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27305" algn="ctr">
              <a:lnSpc>
                <a:spcPts val="3554"/>
              </a:lnSpc>
              <a:spcBef>
                <a:spcPts val="100"/>
              </a:spcBef>
            </a:pPr>
            <a:r>
              <a:rPr sz="3000" spc="-25" dirty="0">
                <a:solidFill>
                  <a:srgbClr val="00643A"/>
                </a:solidFill>
                <a:latin typeface="Calibri"/>
                <a:cs typeface="Calibri"/>
              </a:rPr>
              <a:t>81</a:t>
            </a:r>
            <a:endParaRPr sz="3000">
              <a:latin typeface="Calibri"/>
              <a:cs typeface="Calibri"/>
            </a:endParaRPr>
          </a:p>
          <a:p>
            <a:pPr algn="ctr">
              <a:lnSpc>
                <a:spcPts val="1275"/>
              </a:lnSpc>
            </a:pPr>
            <a:r>
              <a:rPr sz="1100" b="0" spc="-30" dirty="0">
                <a:solidFill>
                  <a:srgbClr val="00643A"/>
                </a:solidFill>
                <a:latin typeface="Calibri Light"/>
                <a:cs typeface="Calibri Light"/>
              </a:rPr>
              <a:t>РЕГИОН</a:t>
            </a:r>
            <a:r>
              <a:rPr sz="1100" b="0" spc="-20" dirty="0">
                <a:solidFill>
                  <a:srgbClr val="00643A"/>
                </a:solidFill>
                <a:latin typeface="Calibri Light"/>
                <a:cs typeface="Calibri Light"/>
              </a:rPr>
              <a:t> </a:t>
            </a:r>
            <a:r>
              <a:rPr sz="1100" b="0" spc="-10" dirty="0">
                <a:solidFill>
                  <a:srgbClr val="00643A"/>
                </a:solidFill>
                <a:latin typeface="Calibri Light"/>
                <a:cs typeface="Calibri Light"/>
              </a:rPr>
              <a:t>РОССИИ</a:t>
            </a:r>
            <a:endParaRPr sz="1100">
              <a:latin typeface="Calibri Light"/>
              <a:cs typeface="Calibri Ligh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055126" y="5135371"/>
            <a:ext cx="746760" cy="919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27940" algn="ctr">
              <a:lnSpc>
                <a:spcPts val="3520"/>
              </a:lnSpc>
              <a:spcBef>
                <a:spcPts val="100"/>
              </a:spcBef>
            </a:pPr>
            <a:r>
              <a:rPr sz="3000" spc="-25" dirty="0">
                <a:solidFill>
                  <a:srgbClr val="00643A"/>
                </a:solidFill>
                <a:latin typeface="Calibri"/>
                <a:cs typeface="Calibri"/>
              </a:rPr>
              <a:t>101</a:t>
            </a:r>
            <a:endParaRPr sz="3000">
              <a:latin typeface="Calibri"/>
              <a:cs typeface="Calibri"/>
            </a:endParaRPr>
          </a:p>
          <a:p>
            <a:pPr algn="ctr">
              <a:lnSpc>
                <a:spcPts val="1120"/>
              </a:lnSpc>
            </a:pPr>
            <a:r>
              <a:rPr sz="1000" b="0" spc="-10" dirty="0">
                <a:solidFill>
                  <a:srgbClr val="00643A"/>
                </a:solidFill>
                <a:latin typeface="Calibri Light"/>
                <a:cs typeface="Calibri Light"/>
              </a:rPr>
              <a:t>ОБЩЕЕ</a:t>
            </a:r>
            <a:endParaRPr sz="1000">
              <a:latin typeface="Calibri Light"/>
              <a:cs typeface="Calibri Light"/>
            </a:endParaRPr>
          </a:p>
          <a:p>
            <a:pPr marL="12700" marR="5080" algn="ctr">
              <a:lnSpc>
                <a:spcPct val="100000"/>
              </a:lnSpc>
            </a:pPr>
            <a:r>
              <a:rPr sz="1000" b="0" spc="-10" dirty="0">
                <a:solidFill>
                  <a:srgbClr val="00643A"/>
                </a:solidFill>
                <a:latin typeface="Calibri Light"/>
                <a:cs typeface="Calibri Light"/>
              </a:rPr>
              <a:t>КОЛИЧЕСТВО ЛАУРЕАТОВ</a:t>
            </a:r>
            <a:endParaRPr sz="1000">
              <a:latin typeface="Calibri Light"/>
              <a:cs typeface="Calibri Light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072890" y="1090676"/>
            <a:ext cx="64776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643A"/>
                </a:solidFill>
                <a:latin typeface="Calibri"/>
                <a:cs typeface="Calibri"/>
              </a:rPr>
              <a:t>«ИМПУЛЬС</a:t>
            </a:r>
            <a:r>
              <a:rPr sz="1800" b="1" spc="430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643A"/>
                </a:solidFill>
                <a:latin typeface="Calibri"/>
                <a:cs typeface="Calibri"/>
              </a:rPr>
              <a:t>ДОБРА»</a:t>
            </a:r>
            <a:r>
              <a:rPr sz="1800" b="1" spc="434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–</a:t>
            </a:r>
            <a:r>
              <a:rPr sz="1800" b="0" spc="434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ежегодная</a:t>
            </a:r>
            <a:r>
              <a:rPr sz="1700" b="0" spc="409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Премия</a:t>
            </a:r>
            <a:r>
              <a:rPr sz="1700" b="0" spc="405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за</a:t>
            </a:r>
            <a:r>
              <a:rPr sz="1700" b="0" spc="405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вклад</a:t>
            </a:r>
            <a:r>
              <a:rPr sz="1700" b="0" spc="405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в</a:t>
            </a:r>
            <a:r>
              <a:rPr sz="1700" b="0" spc="405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развитие</a:t>
            </a:r>
            <a:r>
              <a:rPr sz="1700" b="0" spc="405" dirty="0">
                <a:latin typeface="Calibri Light"/>
                <a:cs typeface="Calibri Light"/>
              </a:rPr>
              <a:t> </a:t>
            </a:r>
            <a:r>
              <a:rPr sz="1700" b="0" spc="-50" dirty="0">
                <a:latin typeface="Calibri Light"/>
                <a:cs typeface="Calibri Light"/>
              </a:rPr>
              <a:t>и</a:t>
            </a:r>
            <a:endParaRPr sz="1700">
              <a:latin typeface="Calibri Light"/>
              <a:cs typeface="Calibri Light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072890" y="1371600"/>
            <a:ext cx="6477635" cy="79057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 algn="just">
              <a:lnSpc>
                <a:spcPts val="1989"/>
              </a:lnSpc>
              <a:spcBef>
                <a:spcPts val="204"/>
              </a:spcBef>
            </a:pPr>
            <a:r>
              <a:rPr sz="1700" b="0" dirty="0">
                <a:latin typeface="Calibri Light"/>
                <a:cs typeface="Calibri Light"/>
              </a:rPr>
              <a:t>продвижение</a:t>
            </a:r>
            <a:r>
              <a:rPr sz="1700" b="0" spc="405" dirty="0">
                <a:latin typeface="Calibri Light"/>
                <a:cs typeface="Calibri Light"/>
              </a:rPr>
              <a:t>   </a:t>
            </a:r>
            <a:r>
              <a:rPr sz="1700" b="0" dirty="0">
                <a:latin typeface="Calibri Light"/>
                <a:cs typeface="Calibri Light"/>
              </a:rPr>
              <a:t>социального</a:t>
            </a:r>
            <a:r>
              <a:rPr sz="1700" b="0" spc="405" dirty="0">
                <a:latin typeface="Calibri Light"/>
                <a:cs typeface="Calibri Light"/>
              </a:rPr>
              <a:t>   </a:t>
            </a:r>
            <a:r>
              <a:rPr sz="1700" b="0" dirty="0">
                <a:latin typeface="Calibri Light"/>
                <a:cs typeface="Calibri Light"/>
              </a:rPr>
              <a:t>предпринимательства</a:t>
            </a:r>
            <a:r>
              <a:rPr sz="1700" b="0" spc="405" dirty="0">
                <a:latin typeface="Calibri Light"/>
                <a:cs typeface="Calibri Light"/>
              </a:rPr>
              <a:t>   </a:t>
            </a:r>
            <a:r>
              <a:rPr sz="1700" b="0" dirty="0">
                <a:latin typeface="Calibri Light"/>
                <a:cs typeface="Calibri Light"/>
              </a:rPr>
              <a:t>в</a:t>
            </a:r>
            <a:r>
              <a:rPr sz="1700" b="0" spc="405" dirty="0">
                <a:latin typeface="Calibri Light"/>
                <a:cs typeface="Calibri Light"/>
              </a:rPr>
              <a:t>   </a:t>
            </a:r>
            <a:r>
              <a:rPr sz="1700" b="0" spc="-10" dirty="0">
                <a:latin typeface="Calibri Light"/>
                <a:cs typeface="Calibri Light"/>
              </a:rPr>
              <a:t>России, </a:t>
            </a:r>
            <a:r>
              <a:rPr sz="1700" b="0" dirty="0">
                <a:latin typeface="Calibri Light"/>
                <a:cs typeface="Calibri Light"/>
              </a:rPr>
              <a:t>учрежденная</a:t>
            </a:r>
            <a:r>
              <a:rPr sz="1700" b="0" spc="555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Фондом</a:t>
            </a:r>
            <a:r>
              <a:rPr sz="1700" b="0" spc="55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региональных</a:t>
            </a:r>
            <a:r>
              <a:rPr sz="1700" b="0" spc="56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социальных</a:t>
            </a:r>
            <a:r>
              <a:rPr sz="1700" b="0" spc="56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программ</a:t>
            </a:r>
            <a:r>
              <a:rPr sz="1700" b="0" spc="555" dirty="0">
                <a:latin typeface="Calibri Light"/>
                <a:cs typeface="Calibri Light"/>
              </a:rPr>
              <a:t> </a:t>
            </a:r>
            <a:r>
              <a:rPr sz="1700" b="0" spc="-10" dirty="0">
                <a:latin typeface="Calibri Light"/>
                <a:cs typeface="Calibri Light"/>
              </a:rPr>
              <a:t>«Наше будущее».</a:t>
            </a:r>
            <a:endParaRPr sz="1700">
              <a:latin typeface="Calibri Light"/>
              <a:cs typeface="Calibri Light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11751" y="1950211"/>
            <a:ext cx="2439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0" dirty="0">
                <a:solidFill>
                  <a:srgbClr val="00643A"/>
                </a:solidFill>
                <a:latin typeface="Calibri"/>
                <a:cs typeface="Calibri"/>
                <a:hlinkClick r:id="rId10"/>
              </a:rPr>
              <a:t>WWW.</a:t>
            </a:r>
            <a:r>
              <a:rPr sz="1800" spc="-35" dirty="0">
                <a:solidFill>
                  <a:srgbClr val="00643A"/>
                </a:solidFill>
                <a:latin typeface="Calibri"/>
                <a:cs typeface="Calibri"/>
                <a:hlinkClick r:id="rId10"/>
              </a:rPr>
              <a:t> </a:t>
            </a:r>
            <a:r>
              <a:rPr sz="1800" spc="-10" dirty="0">
                <a:solidFill>
                  <a:srgbClr val="00643A"/>
                </a:solidFill>
                <a:latin typeface="Calibri"/>
                <a:cs typeface="Calibri"/>
              </a:rPr>
              <a:t>IMPULSDOBRA.RU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125018" y="2393188"/>
            <a:ext cx="4592955" cy="1459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solidFill>
                  <a:srgbClr val="00643A"/>
                </a:solidFill>
                <a:latin typeface="Calibri"/>
                <a:cs typeface="Calibri"/>
              </a:rPr>
              <a:t>НОМИНАЦИИ</a:t>
            </a:r>
            <a:endParaRPr sz="1600">
              <a:latin typeface="Calibri"/>
              <a:cs typeface="Calibri"/>
            </a:endParaRPr>
          </a:p>
          <a:p>
            <a:pPr marL="360045" marR="670560">
              <a:lnSpc>
                <a:spcPct val="157100"/>
              </a:lnSpc>
              <a:spcBef>
                <a:spcPts val="1445"/>
              </a:spcBef>
            </a:pPr>
            <a:r>
              <a:rPr sz="1400" dirty="0">
                <a:latin typeface="Calibri"/>
                <a:cs typeface="Calibri"/>
              </a:rPr>
              <a:t>Лучший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социальный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предприниматель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России </a:t>
            </a:r>
            <a:r>
              <a:rPr sz="1400" dirty="0">
                <a:latin typeface="Calibri"/>
                <a:cs typeface="Calibri"/>
              </a:rPr>
              <a:t>Открытие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года</a:t>
            </a:r>
            <a:endParaRPr sz="1400">
              <a:latin typeface="Calibri"/>
              <a:cs typeface="Calibri"/>
            </a:endParaRPr>
          </a:p>
          <a:p>
            <a:pPr marL="360045">
              <a:lnSpc>
                <a:spcPct val="100000"/>
              </a:lnSpc>
              <a:spcBef>
                <a:spcPts val="960"/>
              </a:spcBef>
            </a:pPr>
            <a:r>
              <a:rPr sz="1400" dirty="0">
                <a:latin typeface="Calibri"/>
                <a:cs typeface="Calibri"/>
              </a:rPr>
              <a:t>Лучший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регион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для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социального</a:t>
            </a:r>
            <a:r>
              <a:rPr sz="1400" spc="-10" dirty="0">
                <a:latin typeface="Calibri"/>
                <a:cs typeface="Calibri"/>
              </a:rPr>
              <a:t> предпринимательства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1704421" y="4258566"/>
            <a:ext cx="2508885" cy="2386965"/>
            <a:chOff x="1704421" y="4258566"/>
            <a:chExt cx="2508885" cy="2386965"/>
          </a:xfrm>
        </p:grpSpPr>
        <p:pic>
          <p:nvPicPr>
            <p:cNvPr id="32" name="object 3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105276" y="4258566"/>
              <a:ext cx="107999" cy="108076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105276" y="4822014"/>
              <a:ext cx="107999" cy="108078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105276" y="5368360"/>
              <a:ext cx="107999" cy="10807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105276" y="5889639"/>
              <a:ext cx="107999" cy="108078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1704421" y="6338595"/>
              <a:ext cx="307975" cy="306705"/>
            </a:xfrm>
            <a:custGeom>
              <a:avLst/>
              <a:gdLst/>
              <a:ahLst/>
              <a:cxnLst/>
              <a:rect l="l" t="t" r="r" b="b"/>
              <a:pathLst>
                <a:path w="307975" h="306704">
                  <a:moveTo>
                    <a:pt x="240543" y="0"/>
                  </a:moveTo>
                  <a:lnTo>
                    <a:pt x="66873" y="0"/>
                  </a:lnTo>
                  <a:lnTo>
                    <a:pt x="40909" y="5260"/>
                  </a:lnTo>
                  <a:lnTo>
                    <a:pt x="19640" y="19583"/>
                  </a:lnTo>
                  <a:lnTo>
                    <a:pt x="5279" y="40772"/>
                  </a:lnTo>
                  <a:lnTo>
                    <a:pt x="0" y="66648"/>
                  </a:lnTo>
                  <a:lnTo>
                    <a:pt x="0" y="239724"/>
                  </a:lnTo>
                  <a:lnTo>
                    <a:pt x="5279" y="265610"/>
                  </a:lnTo>
                  <a:lnTo>
                    <a:pt x="19640" y="286801"/>
                  </a:lnTo>
                  <a:lnTo>
                    <a:pt x="40909" y="301122"/>
                  </a:lnTo>
                  <a:lnTo>
                    <a:pt x="66873" y="306383"/>
                  </a:lnTo>
                  <a:lnTo>
                    <a:pt x="240543" y="306383"/>
                  </a:lnTo>
                  <a:lnTo>
                    <a:pt x="266508" y="301122"/>
                  </a:lnTo>
                  <a:lnTo>
                    <a:pt x="287775" y="286801"/>
                  </a:lnTo>
                  <a:lnTo>
                    <a:pt x="302145" y="265610"/>
                  </a:lnTo>
                  <a:lnTo>
                    <a:pt x="307426" y="239724"/>
                  </a:lnTo>
                  <a:lnTo>
                    <a:pt x="307426" y="66648"/>
                  </a:lnTo>
                  <a:lnTo>
                    <a:pt x="302145" y="40772"/>
                  </a:lnTo>
                  <a:lnTo>
                    <a:pt x="287775" y="19583"/>
                  </a:lnTo>
                  <a:lnTo>
                    <a:pt x="266508" y="5260"/>
                  </a:lnTo>
                  <a:lnTo>
                    <a:pt x="240543" y="0"/>
                  </a:lnTo>
                  <a:close/>
                </a:path>
              </a:pathLst>
            </a:custGeom>
            <a:solidFill>
              <a:srgbClr val="006842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67674" y="6408889"/>
              <a:ext cx="171870" cy="168531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066747" y="6401835"/>
              <a:ext cx="107999" cy="108078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4472453" y="4165092"/>
            <a:ext cx="475361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Амбассадор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социального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предпринимательства: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Инфлюенсер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472452" y="5265420"/>
            <a:ext cx="506031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Амбассадор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социального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предпринимательства: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Компания-лидер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465535" y="5817108"/>
            <a:ext cx="6245860" cy="73596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9050" marR="5080">
              <a:lnSpc>
                <a:spcPct val="101400"/>
              </a:lnSpc>
              <a:spcBef>
                <a:spcPts val="75"/>
              </a:spcBef>
            </a:pPr>
            <a:r>
              <a:rPr sz="1400" dirty="0">
                <a:latin typeface="Calibri"/>
                <a:cs typeface="Calibri"/>
              </a:rPr>
              <a:t>Амбассадор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социального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предпринимательства: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Представитель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государственной власти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1400" dirty="0">
                <a:latin typeface="Calibri"/>
                <a:cs typeface="Calibri"/>
              </a:rPr>
              <a:t>Амбассадор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социального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предпринимательства: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Образование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465535" y="4741164"/>
            <a:ext cx="413766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Амбассадор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социального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предпринимательства: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СМИ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55035" y="390062"/>
            <a:ext cx="1018469" cy="44668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8445" y="440435"/>
            <a:ext cx="248602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latin typeface="Calibri"/>
                <a:cs typeface="Calibri"/>
              </a:rPr>
              <a:t>КНИГОИЗДАТЕЛЬСТВО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812344"/>
            <a:ext cx="8210550" cy="0"/>
          </a:xfrm>
          <a:custGeom>
            <a:avLst/>
            <a:gdLst/>
            <a:ahLst/>
            <a:cxnLst/>
            <a:rect l="l" t="t" r="r" b="b"/>
            <a:pathLst>
              <a:path w="8210550">
                <a:moveTo>
                  <a:pt x="0" y="0"/>
                </a:moveTo>
                <a:lnTo>
                  <a:pt x="8210550" y="1"/>
                </a:lnTo>
              </a:path>
            </a:pathLst>
          </a:custGeom>
          <a:ln w="15875">
            <a:solidFill>
              <a:srgbClr val="E73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27584" y="1186179"/>
            <a:ext cx="543560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i="1" spc="45" dirty="0">
                <a:latin typeface="Calibri"/>
                <a:cs typeface="Calibri"/>
              </a:rPr>
              <a:t>Фонд</a:t>
            </a:r>
            <a:r>
              <a:rPr sz="1600" i="1" spc="130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принимал</a:t>
            </a:r>
            <a:r>
              <a:rPr sz="1600" i="1" spc="-15" dirty="0">
                <a:latin typeface="Calibri"/>
                <a:cs typeface="Calibri"/>
              </a:rPr>
              <a:t> </a:t>
            </a:r>
            <a:r>
              <a:rPr sz="1600" i="1" spc="-65" dirty="0">
                <a:latin typeface="Calibri"/>
                <a:cs typeface="Calibri"/>
              </a:rPr>
              <a:t>участие</a:t>
            </a:r>
            <a:r>
              <a:rPr sz="1600" i="1" spc="-130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в</a:t>
            </a:r>
            <a:r>
              <a:rPr sz="1600" i="1" spc="-70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выпуске</a:t>
            </a:r>
            <a:r>
              <a:rPr sz="1600" i="1" spc="-5" dirty="0">
                <a:latin typeface="Calibri"/>
                <a:cs typeface="Calibri"/>
              </a:rPr>
              <a:t> </a:t>
            </a:r>
            <a:r>
              <a:rPr sz="1600" i="1" spc="-95" dirty="0">
                <a:latin typeface="Calibri"/>
                <a:cs typeface="Calibri"/>
              </a:rPr>
              <a:t>множества</a:t>
            </a:r>
            <a:r>
              <a:rPr sz="1600" i="1" spc="-195" dirty="0">
                <a:latin typeface="Calibri"/>
                <a:cs typeface="Calibri"/>
              </a:rPr>
              <a:t> </a:t>
            </a:r>
            <a:r>
              <a:rPr sz="1600" i="1" spc="-30" dirty="0">
                <a:latin typeface="Calibri"/>
                <a:cs typeface="Calibri"/>
              </a:rPr>
              <a:t>книг,</a:t>
            </a:r>
            <a:r>
              <a:rPr sz="1600" i="1" spc="-55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среди</a:t>
            </a:r>
            <a:r>
              <a:rPr sz="1600" i="1" spc="20" dirty="0">
                <a:latin typeface="Calibri"/>
                <a:cs typeface="Calibri"/>
              </a:rPr>
              <a:t> </a:t>
            </a:r>
            <a:r>
              <a:rPr sz="1600" i="1" spc="-20" dirty="0">
                <a:latin typeface="Calibri"/>
                <a:cs typeface="Calibri"/>
              </a:rPr>
              <a:t>них: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7669" y="3475228"/>
            <a:ext cx="1177925" cy="403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4000"/>
              </a:lnSpc>
              <a:spcBef>
                <a:spcPts val="100"/>
              </a:spcBef>
            </a:pPr>
            <a:r>
              <a:rPr sz="1000" i="1" spc="-40" dirty="0">
                <a:latin typeface="Calibri"/>
                <a:cs typeface="Calibri"/>
              </a:rPr>
              <a:t>Р.Мартин,</a:t>
            </a:r>
            <a:r>
              <a:rPr sz="1000" i="1" spc="-20" dirty="0">
                <a:latin typeface="Calibri"/>
                <a:cs typeface="Calibri"/>
              </a:rPr>
              <a:t> </a:t>
            </a:r>
            <a:r>
              <a:rPr sz="1000" i="1" spc="35" dirty="0">
                <a:latin typeface="Calibri"/>
                <a:cs typeface="Calibri"/>
              </a:rPr>
              <a:t>С.Осберг, </a:t>
            </a:r>
            <a:r>
              <a:rPr sz="1000" i="1" spc="55" dirty="0">
                <a:latin typeface="Calibri"/>
                <a:cs typeface="Calibri"/>
              </a:rPr>
              <a:t>2018 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778025" y="3475228"/>
            <a:ext cx="1146175" cy="403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4000"/>
              </a:lnSpc>
              <a:spcBef>
                <a:spcPts val="100"/>
              </a:spcBef>
            </a:pPr>
            <a:r>
              <a:rPr sz="1000" i="1" dirty="0">
                <a:latin typeface="Calibri"/>
                <a:cs typeface="Calibri"/>
              </a:rPr>
              <a:t>Д.Соколов-</a:t>
            </a:r>
            <a:r>
              <a:rPr sz="1000" i="1" spc="-10" dirty="0">
                <a:latin typeface="Calibri"/>
                <a:cs typeface="Calibri"/>
              </a:rPr>
              <a:t>Митрич, </a:t>
            </a:r>
            <a:r>
              <a:rPr sz="1000" i="1" spc="55" dirty="0">
                <a:latin typeface="Calibri"/>
                <a:cs typeface="Calibri"/>
              </a:rPr>
              <a:t>2017 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04171" y="3475228"/>
            <a:ext cx="1485900" cy="403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4000"/>
              </a:lnSpc>
              <a:spcBef>
                <a:spcPts val="100"/>
              </a:spcBef>
            </a:pPr>
            <a:r>
              <a:rPr sz="1000" i="1" dirty="0">
                <a:latin typeface="Calibri"/>
                <a:cs typeface="Calibri"/>
              </a:rPr>
              <a:t>Э.Багг-Левин,</a:t>
            </a:r>
            <a:r>
              <a:rPr sz="1000" i="1" spc="265" dirty="0">
                <a:latin typeface="Calibri"/>
                <a:cs typeface="Calibri"/>
              </a:rPr>
              <a:t> </a:t>
            </a:r>
            <a:r>
              <a:rPr sz="1000" i="1" spc="-10" dirty="0">
                <a:latin typeface="Calibri"/>
                <a:cs typeface="Calibri"/>
              </a:rPr>
              <a:t>Д.Эмерсон, </a:t>
            </a:r>
            <a:r>
              <a:rPr sz="1000" i="1" spc="55" dirty="0">
                <a:latin typeface="Calibri"/>
                <a:cs typeface="Calibri"/>
              </a:rPr>
              <a:t>2017 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7669" y="5898388"/>
            <a:ext cx="688340" cy="409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6000"/>
              </a:lnSpc>
              <a:spcBef>
                <a:spcPts val="100"/>
              </a:spcBef>
            </a:pPr>
            <a:r>
              <a:rPr sz="1000" i="1" spc="-10" dirty="0">
                <a:latin typeface="Calibri"/>
                <a:cs typeface="Calibri"/>
              </a:rPr>
              <a:t>Л.Саламон, </a:t>
            </a:r>
            <a:r>
              <a:rPr sz="1000" i="1" spc="55" dirty="0">
                <a:latin typeface="Calibri"/>
                <a:cs typeface="Calibri"/>
              </a:rPr>
              <a:t>2016 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76488" y="5898388"/>
            <a:ext cx="1036319" cy="409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6000"/>
              </a:lnSpc>
              <a:spcBef>
                <a:spcPts val="100"/>
              </a:spcBef>
            </a:pPr>
            <a:r>
              <a:rPr sz="1000" i="1" spc="50" dirty="0">
                <a:latin typeface="Calibri"/>
                <a:cs typeface="Calibri"/>
              </a:rPr>
              <a:t>М.Юнус,</a:t>
            </a:r>
            <a:r>
              <a:rPr sz="1000" i="1" spc="5" dirty="0">
                <a:latin typeface="Calibri"/>
                <a:cs typeface="Calibri"/>
              </a:rPr>
              <a:t> </a:t>
            </a:r>
            <a:r>
              <a:rPr sz="1000" i="1" spc="-10" dirty="0">
                <a:latin typeface="Calibri"/>
                <a:cs typeface="Calibri"/>
              </a:rPr>
              <a:t>А.Жоли, </a:t>
            </a:r>
            <a:r>
              <a:rPr sz="1000" i="1" spc="55" dirty="0">
                <a:latin typeface="Calibri"/>
                <a:cs typeface="Calibri"/>
              </a:rPr>
              <a:t>2009 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359943" y="5898388"/>
            <a:ext cx="1155700" cy="409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6000"/>
              </a:lnSpc>
              <a:spcBef>
                <a:spcPts val="100"/>
              </a:spcBef>
            </a:pPr>
            <a:r>
              <a:rPr sz="1000" i="1" dirty="0">
                <a:latin typeface="Calibri"/>
                <a:cs typeface="Calibri"/>
              </a:rPr>
              <a:t>К.Дарден-</a:t>
            </a:r>
            <a:r>
              <a:rPr sz="1000" i="1" spc="-10" dirty="0">
                <a:latin typeface="Calibri"/>
                <a:cs typeface="Calibri"/>
              </a:rPr>
              <a:t>Филлипс, </a:t>
            </a:r>
            <a:r>
              <a:rPr sz="1000" i="1" spc="55" dirty="0">
                <a:latin typeface="Calibri"/>
                <a:cs typeface="Calibri"/>
              </a:rPr>
              <a:t>2013 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840977" y="3475228"/>
            <a:ext cx="1170305" cy="403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4000"/>
              </a:lnSpc>
              <a:spcBef>
                <a:spcPts val="100"/>
              </a:spcBef>
            </a:pPr>
            <a:r>
              <a:rPr sz="1000" i="1" dirty="0">
                <a:latin typeface="Calibri"/>
                <a:cs typeface="Calibri"/>
              </a:rPr>
              <a:t>Д.Кикал,</a:t>
            </a:r>
            <a:r>
              <a:rPr sz="1000" i="1" spc="204" dirty="0">
                <a:latin typeface="Calibri"/>
                <a:cs typeface="Calibri"/>
              </a:rPr>
              <a:t> </a:t>
            </a:r>
            <a:r>
              <a:rPr sz="1000" i="1" spc="-10" dirty="0">
                <a:latin typeface="Calibri"/>
                <a:cs typeface="Calibri"/>
              </a:rPr>
              <a:t>Т.Лайонес, </a:t>
            </a:r>
            <a:r>
              <a:rPr sz="1000" i="1" spc="55" dirty="0">
                <a:latin typeface="Calibri"/>
                <a:cs typeface="Calibri"/>
              </a:rPr>
              <a:t>2014 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274004" y="3475228"/>
            <a:ext cx="815975" cy="403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4000"/>
              </a:lnSpc>
              <a:spcBef>
                <a:spcPts val="100"/>
              </a:spcBef>
            </a:pPr>
            <a:r>
              <a:rPr sz="1000" i="1" spc="-20" dirty="0">
                <a:latin typeface="Calibri"/>
                <a:cs typeface="Calibri"/>
              </a:rPr>
              <a:t>Д.Борнштейн, </a:t>
            </a:r>
            <a:r>
              <a:rPr sz="1000" i="1" spc="55" dirty="0">
                <a:latin typeface="Calibri"/>
                <a:cs typeface="Calibri"/>
              </a:rPr>
              <a:t>2012 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834235" y="5898388"/>
            <a:ext cx="532130" cy="409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6000"/>
              </a:lnSpc>
              <a:spcBef>
                <a:spcPts val="100"/>
              </a:spcBef>
            </a:pPr>
            <a:r>
              <a:rPr sz="1000" i="1" spc="40" dirty="0">
                <a:latin typeface="Calibri"/>
                <a:cs typeface="Calibri"/>
              </a:rPr>
              <a:t>М.Юнус, </a:t>
            </a:r>
            <a:r>
              <a:rPr sz="1000" i="1" spc="55" dirty="0">
                <a:latin typeface="Calibri"/>
                <a:cs typeface="Calibri"/>
              </a:rPr>
              <a:t>2019 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1669485" y="6671340"/>
            <a:ext cx="522605" cy="0"/>
          </a:xfrm>
          <a:custGeom>
            <a:avLst/>
            <a:gdLst/>
            <a:ahLst/>
            <a:cxnLst/>
            <a:rect l="l" t="t" r="r" b="b"/>
            <a:pathLst>
              <a:path w="522604">
                <a:moveTo>
                  <a:pt x="0" y="0"/>
                </a:moveTo>
                <a:lnTo>
                  <a:pt x="522514" y="1"/>
                </a:lnTo>
              </a:path>
            </a:pathLst>
          </a:custGeom>
          <a:ln w="15875">
            <a:solidFill>
              <a:srgbClr val="E73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156736" y="1423415"/>
            <a:ext cx="12032615" cy="4935220"/>
            <a:chOff x="156736" y="1423415"/>
            <a:chExt cx="12032615" cy="4935220"/>
          </a:xfrm>
        </p:grpSpPr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4021" y="1746723"/>
              <a:ext cx="7810855" cy="169880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6736" y="1531645"/>
              <a:ext cx="529028" cy="206888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4368" y="4116115"/>
              <a:ext cx="8103673" cy="171666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976616" y="1423415"/>
              <a:ext cx="4212335" cy="4934712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6907948" y="5886196"/>
            <a:ext cx="655955" cy="434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4000"/>
              </a:lnSpc>
              <a:spcBef>
                <a:spcPts val="100"/>
              </a:spcBef>
            </a:pPr>
            <a:r>
              <a:rPr sz="1000" i="1" dirty="0">
                <a:latin typeface="Calibri"/>
                <a:cs typeface="Calibri"/>
              </a:rPr>
              <a:t>С.</a:t>
            </a:r>
            <a:r>
              <a:rPr sz="1000" i="1" spc="114" dirty="0">
                <a:latin typeface="Calibri"/>
                <a:cs typeface="Calibri"/>
              </a:rPr>
              <a:t> </a:t>
            </a:r>
            <a:r>
              <a:rPr sz="1000" i="1" spc="-10" dirty="0">
                <a:latin typeface="Calibri"/>
                <a:cs typeface="Calibri"/>
              </a:rPr>
              <a:t>Морган, </a:t>
            </a:r>
            <a:r>
              <a:rPr sz="1000" i="1" spc="55" dirty="0">
                <a:latin typeface="Calibri"/>
                <a:cs typeface="Calibri"/>
              </a:rPr>
              <a:t>2020 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840890" y="6393796"/>
            <a:ext cx="192405" cy="26860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r>
              <a:rPr sz="1550" b="0" spc="25" dirty="0">
                <a:solidFill>
                  <a:srgbClr val="00643A"/>
                </a:solidFill>
                <a:latin typeface="Calibri Light"/>
                <a:cs typeface="Calibri Light"/>
              </a:rPr>
              <a:t>9</a:t>
            </a:r>
            <a:endParaRPr sz="1550">
              <a:latin typeface="Calibri Light"/>
              <a:cs typeface="Calibri Ligh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606271" y="5886196"/>
            <a:ext cx="1893570" cy="434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4000"/>
              </a:lnSpc>
              <a:spcBef>
                <a:spcPts val="100"/>
              </a:spcBef>
            </a:pPr>
            <a:r>
              <a:rPr sz="1000" i="1" dirty="0">
                <a:latin typeface="Calibri"/>
                <a:cs typeface="Calibri"/>
              </a:rPr>
              <a:t>А.</a:t>
            </a:r>
            <a:r>
              <a:rPr sz="1000" i="1" spc="160" dirty="0">
                <a:latin typeface="Calibri"/>
                <a:cs typeface="Calibri"/>
              </a:rPr>
              <a:t> </a:t>
            </a:r>
            <a:r>
              <a:rPr sz="1000" i="1" dirty="0">
                <a:latin typeface="Calibri"/>
                <a:cs typeface="Calibri"/>
              </a:rPr>
              <a:t>Корк</a:t>
            </a:r>
            <a:r>
              <a:rPr sz="1000" i="1" spc="165" dirty="0">
                <a:latin typeface="Calibri"/>
                <a:cs typeface="Calibri"/>
              </a:rPr>
              <a:t> </a:t>
            </a:r>
            <a:r>
              <a:rPr sz="1000" i="1" dirty="0">
                <a:latin typeface="Calibri"/>
                <a:cs typeface="Calibri"/>
              </a:rPr>
              <a:t>,</a:t>
            </a:r>
            <a:r>
              <a:rPr sz="1000" i="1" spc="155" dirty="0">
                <a:latin typeface="Calibri"/>
                <a:cs typeface="Calibri"/>
              </a:rPr>
              <a:t> </a:t>
            </a:r>
            <a:r>
              <a:rPr sz="1000" i="1" dirty="0">
                <a:latin typeface="Calibri"/>
                <a:cs typeface="Calibri"/>
              </a:rPr>
              <a:t>А.</a:t>
            </a:r>
            <a:r>
              <a:rPr sz="1000" i="1" spc="165" dirty="0">
                <a:latin typeface="Calibri"/>
                <a:cs typeface="Calibri"/>
              </a:rPr>
              <a:t> </a:t>
            </a:r>
            <a:r>
              <a:rPr sz="1000" i="1" dirty="0">
                <a:latin typeface="Calibri"/>
                <a:cs typeface="Calibri"/>
              </a:rPr>
              <a:t>Рыжкова,</a:t>
            </a:r>
            <a:r>
              <a:rPr sz="1000" i="1" spc="155" dirty="0">
                <a:latin typeface="Calibri"/>
                <a:cs typeface="Calibri"/>
              </a:rPr>
              <a:t> </a:t>
            </a:r>
            <a:r>
              <a:rPr sz="1000" i="1" dirty="0">
                <a:latin typeface="Calibri"/>
                <a:cs typeface="Calibri"/>
              </a:rPr>
              <a:t>А.</a:t>
            </a:r>
            <a:r>
              <a:rPr sz="1000" i="1" spc="170" dirty="0">
                <a:latin typeface="Calibri"/>
                <a:cs typeface="Calibri"/>
              </a:rPr>
              <a:t> </a:t>
            </a:r>
            <a:r>
              <a:rPr sz="1000" i="1" spc="-10" dirty="0">
                <a:latin typeface="Calibri"/>
                <a:cs typeface="Calibri"/>
              </a:rPr>
              <a:t>Тестов </a:t>
            </a:r>
            <a:r>
              <a:rPr sz="1000" i="1" spc="55" dirty="0">
                <a:latin typeface="Calibri"/>
                <a:cs typeface="Calibri"/>
              </a:rPr>
              <a:t>2020 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69485" y="6671340"/>
            <a:ext cx="522605" cy="0"/>
          </a:xfrm>
          <a:custGeom>
            <a:avLst/>
            <a:gdLst/>
            <a:ahLst/>
            <a:cxnLst/>
            <a:rect l="l" t="t" r="r" b="b"/>
            <a:pathLst>
              <a:path w="522604">
                <a:moveTo>
                  <a:pt x="0" y="0"/>
                </a:moveTo>
                <a:lnTo>
                  <a:pt x="522514" y="1"/>
                </a:lnTo>
              </a:path>
              <a:path w="522604">
                <a:moveTo>
                  <a:pt x="0" y="0"/>
                </a:moveTo>
                <a:lnTo>
                  <a:pt x="522514" y="1"/>
                </a:lnTo>
              </a:path>
            </a:pathLst>
          </a:custGeom>
          <a:ln w="15875">
            <a:solidFill>
              <a:srgbClr val="E73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8445" y="441451"/>
            <a:ext cx="77374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ЗАКОН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О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СОЦИАЛЬНОМ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ПРЕДПРИНИМАТЕЛЬСТВЕ.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ФОРМИРОВАНИЕ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РЕЕСТРА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812344"/>
            <a:ext cx="7837805" cy="0"/>
          </a:xfrm>
          <a:custGeom>
            <a:avLst/>
            <a:gdLst/>
            <a:ahLst/>
            <a:cxnLst/>
            <a:rect l="l" t="t" r="r" b="b"/>
            <a:pathLst>
              <a:path w="7837805">
                <a:moveTo>
                  <a:pt x="0" y="0"/>
                </a:moveTo>
                <a:lnTo>
                  <a:pt x="7837714" y="1"/>
                </a:lnTo>
              </a:path>
            </a:pathLst>
          </a:custGeom>
          <a:ln w="15875">
            <a:solidFill>
              <a:srgbClr val="E73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55035" y="390062"/>
            <a:ext cx="1018469" cy="446686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3460780" y="2845906"/>
            <a:ext cx="5069205" cy="2193925"/>
            <a:chOff x="3460780" y="2845906"/>
            <a:chExt cx="5069205" cy="2193925"/>
          </a:xfrm>
        </p:grpSpPr>
        <p:sp>
          <p:nvSpPr>
            <p:cNvPr id="7" name="object 7"/>
            <p:cNvSpPr/>
            <p:nvPr/>
          </p:nvSpPr>
          <p:spPr>
            <a:xfrm>
              <a:off x="3503091" y="2850668"/>
              <a:ext cx="5022215" cy="1834514"/>
            </a:xfrm>
            <a:custGeom>
              <a:avLst/>
              <a:gdLst/>
              <a:ahLst/>
              <a:cxnLst/>
              <a:rect l="l" t="t" r="r" b="b"/>
              <a:pathLst>
                <a:path w="5022215" h="1834514">
                  <a:moveTo>
                    <a:pt x="0" y="1834107"/>
                  </a:moveTo>
                  <a:lnTo>
                    <a:pt x="5021959" y="1834107"/>
                  </a:lnTo>
                </a:path>
                <a:path w="5022215" h="1834514">
                  <a:moveTo>
                    <a:pt x="0" y="1529307"/>
                  </a:moveTo>
                  <a:lnTo>
                    <a:pt x="5021959" y="1529307"/>
                  </a:lnTo>
                </a:path>
                <a:path w="5022215" h="1834514">
                  <a:moveTo>
                    <a:pt x="0" y="1221459"/>
                  </a:moveTo>
                  <a:lnTo>
                    <a:pt x="5021959" y="1221459"/>
                  </a:lnTo>
                </a:path>
                <a:path w="5022215" h="1834514">
                  <a:moveTo>
                    <a:pt x="0" y="916659"/>
                  </a:moveTo>
                  <a:lnTo>
                    <a:pt x="5021959" y="916659"/>
                  </a:lnTo>
                </a:path>
                <a:path w="5022215" h="1834514">
                  <a:moveTo>
                    <a:pt x="0" y="611859"/>
                  </a:moveTo>
                  <a:lnTo>
                    <a:pt x="5021959" y="611859"/>
                  </a:lnTo>
                </a:path>
                <a:path w="5022215" h="1834514">
                  <a:moveTo>
                    <a:pt x="0" y="307059"/>
                  </a:moveTo>
                  <a:lnTo>
                    <a:pt x="5021959" y="307059"/>
                  </a:lnTo>
                </a:path>
                <a:path w="5022215" h="1834514">
                  <a:moveTo>
                    <a:pt x="0" y="0"/>
                  </a:moveTo>
                  <a:lnTo>
                    <a:pt x="5021959" y="0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503091" y="2850668"/>
              <a:ext cx="0" cy="2140585"/>
            </a:xfrm>
            <a:custGeom>
              <a:avLst/>
              <a:gdLst/>
              <a:ahLst/>
              <a:cxnLst/>
              <a:rect l="l" t="t" r="r" b="b"/>
              <a:pathLst>
                <a:path h="2140585">
                  <a:moveTo>
                    <a:pt x="0" y="2140205"/>
                  </a:moveTo>
                  <a:lnTo>
                    <a:pt x="1" y="0"/>
                  </a:lnTo>
                </a:path>
              </a:pathLst>
            </a:custGeom>
            <a:ln w="9525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460780" y="2850668"/>
              <a:ext cx="42545" cy="2140585"/>
            </a:xfrm>
            <a:custGeom>
              <a:avLst/>
              <a:gdLst/>
              <a:ahLst/>
              <a:cxnLst/>
              <a:rect l="l" t="t" r="r" b="b"/>
              <a:pathLst>
                <a:path w="42545" h="2140585">
                  <a:moveTo>
                    <a:pt x="0" y="2140205"/>
                  </a:moveTo>
                  <a:lnTo>
                    <a:pt x="42312" y="2140205"/>
                  </a:lnTo>
                </a:path>
                <a:path w="42545" h="2140585">
                  <a:moveTo>
                    <a:pt x="0" y="1834107"/>
                  </a:moveTo>
                  <a:lnTo>
                    <a:pt x="42312" y="1834107"/>
                  </a:lnTo>
                </a:path>
                <a:path w="42545" h="2140585">
                  <a:moveTo>
                    <a:pt x="0" y="1529307"/>
                  </a:moveTo>
                  <a:lnTo>
                    <a:pt x="42312" y="1529307"/>
                  </a:lnTo>
                </a:path>
                <a:path w="42545" h="2140585">
                  <a:moveTo>
                    <a:pt x="0" y="1221459"/>
                  </a:moveTo>
                  <a:lnTo>
                    <a:pt x="42312" y="1221459"/>
                  </a:lnTo>
                </a:path>
                <a:path w="42545" h="2140585">
                  <a:moveTo>
                    <a:pt x="0" y="916659"/>
                  </a:moveTo>
                  <a:lnTo>
                    <a:pt x="42312" y="916659"/>
                  </a:lnTo>
                </a:path>
                <a:path w="42545" h="2140585">
                  <a:moveTo>
                    <a:pt x="0" y="611859"/>
                  </a:moveTo>
                  <a:lnTo>
                    <a:pt x="42312" y="611859"/>
                  </a:lnTo>
                </a:path>
                <a:path w="42545" h="2140585">
                  <a:moveTo>
                    <a:pt x="0" y="307059"/>
                  </a:moveTo>
                  <a:lnTo>
                    <a:pt x="42312" y="307059"/>
                  </a:lnTo>
                </a:path>
                <a:path w="42545" h="2140585">
                  <a:moveTo>
                    <a:pt x="0" y="0"/>
                  </a:moveTo>
                  <a:lnTo>
                    <a:pt x="42312" y="0"/>
                  </a:lnTo>
                </a:path>
              </a:pathLst>
            </a:custGeom>
            <a:ln w="9525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503091" y="4990873"/>
              <a:ext cx="5022215" cy="48895"/>
            </a:xfrm>
            <a:custGeom>
              <a:avLst/>
              <a:gdLst/>
              <a:ahLst/>
              <a:cxnLst/>
              <a:rect l="l" t="t" r="r" b="b"/>
              <a:pathLst>
                <a:path w="5022215" h="48895">
                  <a:moveTo>
                    <a:pt x="0" y="0"/>
                  </a:moveTo>
                  <a:lnTo>
                    <a:pt x="5021959" y="1"/>
                  </a:lnTo>
                </a:path>
                <a:path w="5022215" h="48895">
                  <a:moveTo>
                    <a:pt x="0" y="0"/>
                  </a:moveTo>
                  <a:lnTo>
                    <a:pt x="0" y="48366"/>
                  </a:lnTo>
                </a:path>
                <a:path w="5022215" h="48895">
                  <a:moveTo>
                    <a:pt x="556844" y="0"/>
                  </a:moveTo>
                  <a:lnTo>
                    <a:pt x="556844" y="48366"/>
                  </a:lnTo>
                </a:path>
                <a:path w="5022215" h="48895">
                  <a:moveTo>
                    <a:pt x="1114628" y="0"/>
                  </a:moveTo>
                  <a:lnTo>
                    <a:pt x="1114628" y="48366"/>
                  </a:lnTo>
                </a:path>
                <a:path w="5022215" h="48895">
                  <a:moveTo>
                    <a:pt x="1675460" y="0"/>
                  </a:moveTo>
                  <a:lnTo>
                    <a:pt x="1675460" y="48366"/>
                  </a:lnTo>
                </a:path>
                <a:path w="5022215" h="48895">
                  <a:moveTo>
                    <a:pt x="2233244" y="0"/>
                  </a:moveTo>
                  <a:lnTo>
                    <a:pt x="2233244" y="48366"/>
                  </a:lnTo>
                </a:path>
                <a:path w="5022215" h="48895">
                  <a:moveTo>
                    <a:pt x="2791028" y="0"/>
                  </a:moveTo>
                  <a:lnTo>
                    <a:pt x="2791028" y="48366"/>
                  </a:lnTo>
                </a:path>
                <a:path w="5022215" h="48895">
                  <a:moveTo>
                    <a:pt x="3348812" y="0"/>
                  </a:moveTo>
                  <a:lnTo>
                    <a:pt x="3348812" y="48366"/>
                  </a:lnTo>
                </a:path>
                <a:path w="5022215" h="48895">
                  <a:moveTo>
                    <a:pt x="3906596" y="0"/>
                  </a:moveTo>
                  <a:lnTo>
                    <a:pt x="3906596" y="48366"/>
                  </a:lnTo>
                </a:path>
                <a:path w="5022215" h="48895">
                  <a:moveTo>
                    <a:pt x="4464380" y="0"/>
                  </a:moveTo>
                  <a:lnTo>
                    <a:pt x="4464380" y="48366"/>
                  </a:lnTo>
                </a:path>
                <a:path w="5022215" h="48895">
                  <a:moveTo>
                    <a:pt x="5021959" y="0"/>
                  </a:moveTo>
                  <a:lnTo>
                    <a:pt x="5021959" y="48366"/>
                  </a:lnTo>
                </a:path>
              </a:pathLst>
            </a:custGeom>
            <a:ln w="9525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183846" y="3071722"/>
              <a:ext cx="3621404" cy="1553210"/>
            </a:xfrm>
            <a:custGeom>
              <a:avLst/>
              <a:gdLst/>
              <a:ahLst/>
              <a:cxnLst/>
              <a:rect l="l" t="t" r="r" b="b"/>
              <a:pathLst>
                <a:path w="3621404" h="1553210">
                  <a:moveTo>
                    <a:pt x="0" y="1553177"/>
                  </a:moveTo>
                  <a:lnTo>
                    <a:pt x="729530" y="1040030"/>
                  </a:lnTo>
                  <a:lnTo>
                    <a:pt x="2594906" y="759614"/>
                  </a:lnTo>
                  <a:lnTo>
                    <a:pt x="2768642" y="177446"/>
                  </a:lnTo>
                  <a:lnTo>
                    <a:pt x="3621391" y="0"/>
                  </a:lnTo>
                </a:path>
              </a:pathLst>
            </a:custGeom>
            <a:ln w="190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48936" y="4590754"/>
              <a:ext cx="70485" cy="7048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80456" y="4075642"/>
              <a:ext cx="70485" cy="7048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42784" y="3795226"/>
              <a:ext cx="70485" cy="7048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16520" y="3213058"/>
              <a:ext cx="70485" cy="7048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69960" y="3036274"/>
              <a:ext cx="70485" cy="70485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3769165" y="4348988"/>
            <a:ext cx="3689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002060"/>
                </a:solidFill>
                <a:latin typeface="Calibri"/>
                <a:cs typeface="Calibri"/>
              </a:rPr>
              <a:t>1 </a:t>
            </a:r>
            <a:r>
              <a:rPr sz="1200" spc="-25" dirty="0">
                <a:solidFill>
                  <a:srgbClr val="002060"/>
                </a:solidFill>
                <a:latin typeface="Calibri"/>
                <a:cs typeface="Calibri"/>
              </a:rPr>
              <a:t>197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1763102" y="6393796"/>
            <a:ext cx="231775" cy="26860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550" b="0" spc="-25" dirty="0">
                <a:solidFill>
                  <a:srgbClr val="00643A"/>
                </a:solidFill>
                <a:latin typeface="Calibri Light"/>
                <a:cs typeface="Calibri Light"/>
              </a:rPr>
              <a:t>12</a:t>
            </a:r>
            <a:endParaRPr sz="1550">
              <a:latin typeface="Calibri Light"/>
              <a:cs typeface="Calibri Ligh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730446" y="3809492"/>
            <a:ext cx="3689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002060"/>
                </a:solidFill>
                <a:latin typeface="Calibri"/>
                <a:cs typeface="Calibri"/>
              </a:rPr>
              <a:t>2 </a:t>
            </a:r>
            <a:r>
              <a:rPr sz="1200" spc="-25" dirty="0">
                <a:solidFill>
                  <a:srgbClr val="002060"/>
                </a:solidFill>
                <a:latin typeface="Calibri"/>
                <a:cs typeface="Calibri"/>
              </a:rPr>
              <a:t>880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345256" y="3602228"/>
            <a:ext cx="3689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002060"/>
                </a:solidFill>
                <a:latin typeface="Calibri"/>
                <a:cs typeface="Calibri"/>
              </a:rPr>
              <a:t>3 </a:t>
            </a:r>
            <a:r>
              <a:rPr sz="1200" spc="-25" dirty="0">
                <a:solidFill>
                  <a:srgbClr val="002060"/>
                </a:solidFill>
                <a:latin typeface="Calibri"/>
                <a:cs typeface="Calibri"/>
              </a:rPr>
              <a:t>795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767130" y="2949955"/>
            <a:ext cx="3689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002060"/>
                </a:solidFill>
                <a:latin typeface="Calibri"/>
                <a:cs typeface="Calibri"/>
              </a:rPr>
              <a:t>5 </a:t>
            </a:r>
            <a:r>
              <a:rPr sz="1200" spc="-25" dirty="0">
                <a:solidFill>
                  <a:srgbClr val="002060"/>
                </a:solidFill>
                <a:latin typeface="Calibri"/>
                <a:cs typeface="Calibri"/>
              </a:rPr>
              <a:t>697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885130" y="2855467"/>
            <a:ext cx="3689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002060"/>
                </a:solidFill>
                <a:latin typeface="Calibri"/>
                <a:cs typeface="Calibri"/>
              </a:rPr>
              <a:t>6 </a:t>
            </a:r>
            <a:r>
              <a:rPr sz="1200" spc="-25" dirty="0">
                <a:solidFill>
                  <a:srgbClr val="002060"/>
                </a:solidFill>
                <a:latin typeface="Calibri"/>
                <a:cs typeface="Calibri"/>
              </a:rPr>
              <a:t>277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066317" y="2734055"/>
            <a:ext cx="329565" cy="2332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6510" algn="r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595959"/>
                </a:solidFill>
                <a:latin typeface="Calibri"/>
                <a:cs typeface="Calibri"/>
              </a:rPr>
              <a:t>7</a:t>
            </a:r>
            <a:r>
              <a:rPr sz="1100" spc="-2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100" spc="-40" dirty="0">
                <a:solidFill>
                  <a:srgbClr val="595959"/>
                </a:solidFill>
                <a:latin typeface="Calibri"/>
                <a:cs typeface="Calibri"/>
              </a:rPr>
              <a:t>000</a:t>
            </a:r>
            <a:endParaRPr sz="1100">
              <a:latin typeface="Calibri"/>
              <a:cs typeface="Calibri"/>
            </a:endParaRPr>
          </a:p>
          <a:p>
            <a:pPr marR="16510" algn="r">
              <a:lnSpc>
                <a:spcPct val="100000"/>
              </a:lnSpc>
              <a:spcBef>
                <a:spcPts val="1080"/>
              </a:spcBef>
            </a:pPr>
            <a:r>
              <a:rPr sz="1100" dirty="0">
                <a:solidFill>
                  <a:srgbClr val="595959"/>
                </a:solidFill>
                <a:latin typeface="Calibri"/>
                <a:cs typeface="Calibri"/>
              </a:rPr>
              <a:t>6</a:t>
            </a:r>
            <a:r>
              <a:rPr sz="1100" spc="-2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100" spc="-40" dirty="0">
                <a:solidFill>
                  <a:srgbClr val="595959"/>
                </a:solidFill>
                <a:latin typeface="Calibri"/>
                <a:cs typeface="Calibri"/>
              </a:rPr>
              <a:t>000</a:t>
            </a:r>
            <a:endParaRPr sz="1100">
              <a:latin typeface="Calibri"/>
              <a:cs typeface="Calibri"/>
            </a:endParaRPr>
          </a:p>
          <a:p>
            <a:pPr marR="16510" algn="r">
              <a:lnSpc>
                <a:spcPct val="100000"/>
              </a:lnSpc>
              <a:spcBef>
                <a:spcPts val="1080"/>
              </a:spcBef>
            </a:pPr>
            <a:r>
              <a:rPr sz="1100" dirty="0">
                <a:solidFill>
                  <a:srgbClr val="595959"/>
                </a:solidFill>
                <a:latin typeface="Calibri"/>
                <a:cs typeface="Calibri"/>
              </a:rPr>
              <a:t>5</a:t>
            </a:r>
            <a:r>
              <a:rPr sz="1100" spc="-2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100" spc="-40" dirty="0">
                <a:solidFill>
                  <a:srgbClr val="595959"/>
                </a:solidFill>
                <a:latin typeface="Calibri"/>
                <a:cs typeface="Calibri"/>
              </a:rPr>
              <a:t>000</a:t>
            </a:r>
            <a:endParaRPr sz="1100">
              <a:latin typeface="Calibri"/>
              <a:cs typeface="Calibri"/>
            </a:endParaRPr>
          </a:p>
          <a:p>
            <a:pPr marR="16510" algn="r">
              <a:lnSpc>
                <a:spcPct val="100000"/>
              </a:lnSpc>
              <a:spcBef>
                <a:spcPts val="1105"/>
              </a:spcBef>
            </a:pPr>
            <a:r>
              <a:rPr sz="1100" dirty="0">
                <a:solidFill>
                  <a:srgbClr val="595959"/>
                </a:solidFill>
                <a:latin typeface="Calibri"/>
                <a:cs typeface="Calibri"/>
              </a:rPr>
              <a:t>4</a:t>
            </a:r>
            <a:r>
              <a:rPr sz="1100" spc="-2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100" spc="-40" dirty="0">
                <a:solidFill>
                  <a:srgbClr val="595959"/>
                </a:solidFill>
                <a:latin typeface="Calibri"/>
                <a:cs typeface="Calibri"/>
              </a:rPr>
              <a:t>000</a:t>
            </a:r>
            <a:endParaRPr sz="1100">
              <a:latin typeface="Calibri"/>
              <a:cs typeface="Calibri"/>
            </a:endParaRPr>
          </a:p>
          <a:p>
            <a:pPr marR="16510" algn="r">
              <a:lnSpc>
                <a:spcPct val="100000"/>
              </a:lnSpc>
              <a:spcBef>
                <a:spcPts val="1080"/>
              </a:spcBef>
            </a:pPr>
            <a:r>
              <a:rPr sz="1100" dirty="0">
                <a:solidFill>
                  <a:srgbClr val="595959"/>
                </a:solidFill>
                <a:latin typeface="Calibri"/>
                <a:cs typeface="Calibri"/>
              </a:rPr>
              <a:t>3</a:t>
            </a:r>
            <a:r>
              <a:rPr sz="1100" spc="-2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100" spc="-40" dirty="0">
                <a:solidFill>
                  <a:srgbClr val="595959"/>
                </a:solidFill>
                <a:latin typeface="Calibri"/>
                <a:cs typeface="Calibri"/>
              </a:rPr>
              <a:t>000</a:t>
            </a:r>
            <a:endParaRPr sz="1100">
              <a:latin typeface="Calibri"/>
              <a:cs typeface="Calibri"/>
            </a:endParaRPr>
          </a:p>
          <a:p>
            <a:pPr marR="16510" algn="r">
              <a:lnSpc>
                <a:spcPct val="100000"/>
              </a:lnSpc>
              <a:spcBef>
                <a:spcPts val="1080"/>
              </a:spcBef>
            </a:pPr>
            <a:r>
              <a:rPr sz="1100" dirty="0">
                <a:solidFill>
                  <a:srgbClr val="595959"/>
                </a:solidFill>
                <a:latin typeface="Calibri"/>
                <a:cs typeface="Calibri"/>
              </a:rPr>
              <a:t>2</a:t>
            </a:r>
            <a:r>
              <a:rPr sz="1100" spc="-2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100" spc="-40" dirty="0">
                <a:solidFill>
                  <a:srgbClr val="595959"/>
                </a:solidFill>
                <a:latin typeface="Calibri"/>
                <a:cs typeface="Calibri"/>
              </a:rPr>
              <a:t>000</a:t>
            </a:r>
            <a:endParaRPr sz="1100">
              <a:latin typeface="Calibri"/>
              <a:cs typeface="Calibri"/>
            </a:endParaRPr>
          </a:p>
          <a:p>
            <a:pPr marR="16510" algn="r">
              <a:lnSpc>
                <a:spcPct val="100000"/>
              </a:lnSpc>
              <a:spcBef>
                <a:spcPts val="1100"/>
              </a:spcBef>
            </a:pPr>
            <a:r>
              <a:rPr sz="1100" dirty="0">
                <a:solidFill>
                  <a:srgbClr val="595959"/>
                </a:solidFill>
                <a:latin typeface="Calibri"/>
                <a:cs typeface="Calibri"/>
              </a:rPr>
              <a:t>1</a:t>
            </a:r>
            <a:r>
              <a:rPr sz="1100" spc="-2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100" spc="-40" dirty="0">
                <a:solidFill>
                  <a:srgbClr val="595959"/>
                </a:solidFill>
                <a:latin typeface="Calibri"/>
                <a:cs typeface="Calibri"/>
              </a:rPr>
              <a:t>000</a:t>
            </a:r>
            <a:endParaRPr sz="11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1080"/>
              </a:spcBef>
            </a:pPr>
            <a:r>
              <a:rPr sz="1100" dirty="0">
                <a:solidFill>
                  <a:srgbClr val="595959"/>
                </a:solidFill>
                <a:latin typeface="Calibri"/>
                <a:cs typeface="Calibri"/>
              </a:rPr>
              <a:t>0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223502" y="5062220"/>
            <a:ext cx="10083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79450" algn="l"/>
              </a:tabLst>
            </a:pPr>
            <a:r>
              <a:rPr sz="1200" spc="-10" dirty="0">
                <a:solidFill>
                  <a:srgbClr val="595959"/>
                </a:solidFill>
                <a:latin typeface="Calibri"/>
                <a:cs typeface="Calibri"/>
              </a:rPr>
              <a:t>декабрь</a:t>
            </a:r>
            <a:r>
              <a:rPr sz="1200" dirty="0">
                <a:solidFill>
                  <a:srgbClr val="595959"/>
                </a:solidFill>
                <a:latin typeface="Calibri"/>
                <a:cs typeface="Calibri"/>
              </a:rPr>
              <a:t>	</a:t>
            </a:r>
            <a:r>
              <a:rPr sz="1200" spc="-20" dirty="0">
                <a:solidFill>
                  <a:srgbClr val="595959"/>
                </a:solidFill>
                <a:latin typeface="Calibri"/>
                <a:cs typeface="Calibri"/>
              </a:rPr>
              <a:t>март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433694" y="5062220"/>
            <a:ext cx="42335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47265" algn="l"/>
                <a:tab pos="2717800" algn="l"/>
                <a:tab pos="3961765" algn="l"/>
              </a:tabLst>
            </a:pPr>
            <a:r>
              <a:rPr sz="1200" dirty="0">
                <a:solidFill>
                  <a:srgbClr val="595959"/>
                </a:solidFill>
                <a:latin typeface="Calibri"/>
                <a:cs typeface="Calibri"/>
              </a:rPr>
              <a:t>июнь</a:t>
            </a:r>
            <a:r>
              <a:rPr sz="1200" spc="434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95959"/>
                </a:solidFill>
                <a:latin typeface="Calibri"/>
                <a:cs typeface="Calibri"/>
              </a:rPr>
              <a:t>сентябрь</a:t>
            </a:r>
            <a:r>
              <a:rPr sz="1200" spc="2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95959"/>
                </a:solidFill>
                <a:latin typeface="Calibri"/>
                <a:cs typeface="Calibri"/>
              </a:rPr>
              <a:t>январь</a:t>
            </a:r>
            <a:r>
              <a:rPr sz="1200" spc="130" dirty="0">
                <a:solidFill>
                  <a:srgbClr val="595959"/>
                </a:solidFill>
                <a:latin typeface="Calibri"/>
                <a:cs typeface="Calibri"/>
              </a:rPr>
              <a:t>  </a:t>
            </a:r>
            <a:r>
              <a:rPr sz="1200" spc="-10" dirty="0">
                <a:solidFill>
                  <a:srgbClr val="595959"/>
                </a:solidFill>
                <a:latin typeface="Calibri"/>
                <a:cs typeface="Calibri"/>
              </a:rPr>
              <a:t>апрель</a:t>
            </a:r>
            <a:r>
              <a:rPr sz="1200" dirty="0">
                <a:solidFill>
                  <a:srgbClr val="595959"/>
                </a:solidFill>
                <a:latin typeface="Calibri"/>
                <a:cs typeface="Calibri"/>
              </a:rPr>
              <a:t>	</a:t>
            </a:r>
            <a:r>
              <a:rPr sz="1200" spc="-20" dirty="0">
                <a:solidFill>
                  <a:srgbClr val="595959"/>
                </a:solidFill>
                <a:latin typeface="Calibri"/>
                <a:cs typeface="Calibri"/>
              </a:rPr>
              <a:t>июль</a:t>
            </a:r>
            <a:r>
              <a:rPr sz="1200" dirty="0">
                <a:solidFill>
                  <a:srgbClr val="595959"/>
                </a:solidFill>
                <a:latin typeface="Calibri"/>
                <a:cs typeface="Calibri"/>
              </a:rPr>
              <a:t>	</a:t>
            </a:r>
            <a:r>
              <a:rPr sz="1200" spc="-10" dirty="0">
                <a:solidFill>
                  <a:srgbClr val="595959"/>
                </a:solidFill>
                <a:latin typeface="Calibri"/>
                <a:cs typeface="Calibri"/>
              </a:rPr>
              <a:t>октябрь февраль</a:t>
            </a:r>
            <a:r>
              <a:rPr sz="1200" dirty="0">
                <a:solidFill>
                  <a:srgbClr val="595959"/>
                </a:solidFill>
                <a:latin typeface="Calibri"/>
                <a:cs typeface="Calibri"/>
              </a:rPr>
              <a:t>	</a:t>
            </a:r>
            <a:r>
              <a:rPr sz="1200" spc="-25" dirty="0">
                <a:solidFill>
                  <a:srgbClr val="595959"/>
                </a:solidFill>
                <a:latin typeface="Calibri"/>
                <a:cs typeface="Calibri"/>
              </a:rPr>
              <a:t>май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29595" y="869188"/>
            <a:ext cx="10690860" cy="1178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00643A"/>
                </a:solidFill>
                <a:latin typeface="Calibri"/>
                <a:cs typeface="Calibri"/>
              </a:rPr>
              <a:t>26</a:t>
            </a:r>
            <a:r>
              <a:rPr sz="1600" b="1" spc="-25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00643A"/>
                </a:solidFill>
                <a:latin typeface="Calibri"/>
                <a:cs typeface="Calibri"/>
              </a:rPr>
              <a:t>июля</a:t>
            </a:r>
            <a:r>
              <a:rPr sz="1600" b="1" spc="-15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00643A"/>
                </a:solidFill>
                <a:latin typeface="Calibri"/>
                <a:cs typeface="Calibri"/>
              </a:rPr>
              <a:t>2019</a:t>
            </a:r>
            <a:r>
              <a:rPr sz="1600" b="1" spc="-15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00643A"/>
                </a:solidFill>
                <a:latin typeface="Calibri"/>
                <a:cs typeface="Calibri"/>
              </a:rPr>
              <a:t>года</a:t>
            </a:r>
            <a:r>
              <a:rPr sz="1600" b="1" spc="-10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202122"/>
                </a:solidFill>
                <a:latin typeface="Calibri"/>
                <a:cs typeface="Calibri"/>
              </a:rPr>
              <a:t>вступил</a:t>
            </a:r>
            <a:r>
              <a:rPr sz="1600" spc="-20" dirty="0">
                <a:solidFill>
                  <a:srgbClr val="202122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202122"/>
                </a:solidFill>
                <a:latin typeface="Calibri"/>
                <a:cs typeface="Calibri"/>
              </a:rPr>
              <a:t>в</a:t>
            </a:r>
            <a:r>
              <a:rPr sz="1600" spc="-20" dirty="0">
                <a:solidFill>
                  <a:srgbClr val="202122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202122"/>
                </a:solidFill>
                <a:latin typeface="Calibri"/>
                <a:cs typeface="Calibri"/>
              </a:rPr>
              <a:t>силу</a:t>
            </a:r>
            <a:r>
              <a:rPr sz="1600" spc="-10" dirty="0">
                <a:solidFill>
                  <a:srgbClr val="202122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202122"/>
                </a:solidFill>
                <a:latin typeface="Calibri"/>
                <a:cs typeface="Calibri"/>
              </a:rPr>
              <a:t>Закон</a:t>
            </a:r>
            <a:r>
              <a:rPr sz="1600" spc="-20" dirty="0">
                <a:solidFill>
                  <a:srgbClr val="202122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202122"/>
                </a:solidFill>
                <a:latin typeface="Calibri"/>
                <a:cs typeface="Calibri"/>
              </a:rPr>
              <a:t>№</a:t>
            </a:r>
            <a:r>
              <a:rPr sz="1600" spc="-15" dirty="0">
                <a:solidFill>
                  <a:srgbClr val="202122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02122"/>
                </a:solidFill>
                <a:latin typeface="Calibri"/>
                <a:cs typeface="Calibri"/>
              </a:rPr>
              <a:t>245-</a:t>
            </a:r>
            <a:r>
              <a:rPr sz="1600" spc="-25" dirty="0">
                <a:solidFill>
                  <a:srgbClr val="202122"/>
                </a:solidFill>
                <a:latin typeface="Calibri"/>
                <a:cs typeface="Calibri"/>
              </a:rPr>
              <a:t>ФЗ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910"/>
              </a:lnSpc>
            </a:pPr>
            <a:r>
              <a:rPr sz="1600" dirty="0">
                <a:solidFill>
                  <a:srgbClr val="202122"/>
                </a:solidFill>
                <a:latin typeface="Calibri"/>
                <a:cs typeface="Calibri"/>
              </a:rPr>
              <a:t>«О</a:t>
            </a:r>
            <a:r>
              <a:rPr sz="1600" spc="-35" dirty="0">
                <a:solidFill>
                  <a:srgbClr val="202122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202122"/>
                </a:solidFill>
                <a:latin typeface="Calibri"/>
                <a:cs typeface="Calibri"/>
              </a:rPr>
              <a:t>внесении</a:t>
            </a:r>
            <a:r>
              <a:rPr sz="1600" spc="-30" dirty="0">
                <a:solidFill>
                  <a:srgbClr val="202122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202122"/>
                </a:solidFill>
                <a:latin typeface="Calibri"/>
                <a:cs typeface="Calibri"/>
              </a:rPr>
              <a:t>изменений</a:t>
            </a:r>
            <a:r>
              <a:rPr sz="1600" spc="-30" dirty="0">
                <a:solidFill>
                  <a:srgbClr val="202122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202122"/>
                </a:solidFill>
                <a:latin typeface="Calibri"/>
                <a:cs typeface="Calibri"/>
              </a:rPr>
              <a:t>в</a:t>
            </a:r>
            <a:r>
              <a:rPr sz="1600" spc="-30" dirty="0">
                <a:solidFill>
                  <a:srgbClr val="202122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202122"/>
                </a:solidFill>
                <a:latin typeface="Calibri"/>
                <a:cs typeface="Calibri"/>
              </a:rPr>
              <a:t>Федеральный</a:t>
            </a:r>
            <a:r>
              <a:rPr sz="1600" spc="-25" dirty="0">
                <a:solidFill>
                  <a:srgbClr val="202122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202122"/>
                </a:solidFill>
                <a:latin typeface="Calibri"/>
                <a:cs typeface="Calibri"/>
              </a:rPr>
              <a:t>закон</a:t>
            </a:r>
            <a:r>
              <a:rPr sz="1600" spc="-30" dirty="0">
                <a:solidFill>
                  <a:srgbClr val="202122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202122"/>
                </a:solidFill>
                <a:latin typeface="Calibri"/>
                <a:cs typeface="Calibri"/>
              </a:rPr>
              <a:t>„О</a:t>
            </a:r>
            <a:r>
              <a:rPr sz="1600" spc="-25" dirty="0">
                <a:solidFill>
                  <a:srgbClr val="202122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202122"/>
                </a:solidFill>
                <a:latin typeface="Calibri"/>
                <a:cs typeface="Calibri"/>
              </a:rPr>
              <a:t>развитии</a:t>
            </a:r>
            <a:r>
              <a:rPr sz="1600" spc="-30" dirty="0">
                <a:solidFill>
                  <a:srgbClr val="202122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202122"/>
                </a:solidFill>
                <a:latin typeface="Calibri"/>
                <a:cs typeface="Calibri"/>
              </a:rPr>
              <a:t>малого</a:t>
            </a:r>
            <a:r>
              <a:rPr sz="1600" spc="-20" dirty="0">
                <a:solidFill>
                  <a:srgbClr val="202122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202122"/>
                </a:solidFill>
                <a:latin typeface="Calibri"/>
                <a:cs typeface="Calibri"/>
              </a:rPr>
              <a:t>и</a:t>
            </a:r>
            <a:r>
              <a:rPr sz="1600" spc="-30" dirty="0">
                <a:solidFill>
                  <a:srgbClr val="202122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202122"/>
                </a:solidFill>
                <a:latin typeface="Calibri"/>
                <a:cs typeface="Calibri"/>
              </a:rPr>
              <a:t>среднего</a:t>
            </a:r>
            <a:r>
              <a:rPr sz="1600" spc="-15" dirty="0">
                <a:solidFill>
                  <a:srgbClr val="202122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02122"/>
                </a:solidFill>
                <a:latin typeface="Calibri"/>
                <a:cs typeface="Calibri"/>
              </a:rPr>
              <a:t>предпринимательства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910"/>
              </a:lnSpc>
            </a:pPr>
            <a:r>
              <a:rPr sz="1600" dirty="0">
                <a:solidFill>
                  <a:srgbClr val="202122"/>
                </a:solidFill>
                <a:latin typeface="Calibri"/>
                <a:cs typeface="Calibri"/>
              </a:rPr>
              <a:t>в</a:t>
            </a:r>
            <a:r>
              <a:rPr sz="1600" spc="-50" dirty="0">
                <a:solidFill>
                  <a:srgbClr val="202122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202122"/>
                </a:solidFill>
                <a:latin typeface="Calibri"/>
                <a:cs typeface="Calibri"/>
              </a:rPr>
              <a:t>Российской</a:t>
            </a:r>
            <a:r>
              <a:rPr sz="1600" spc="-35" dirty="0">
                <a:solidFill>
                  <a:srgbClr val="202122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202122"/>
                </a:solidFill>
                <a:latin typeface="Calibri"/>
                <a:cs typeface="Calibri"/>
              </a:rPr>
              <a:t>Федерации“</a:t>
            </a:r>
            <a:r>
              <a:rPr sz="1600" spc="-30" dirty="0">
                <a:solidFill>
                  <a:srgbClr val="202122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202122"/>
                </a:solidFill>
                <a:latin typeface="Calibri"/>
                <a:cs typeface="Calibri"/>
              </a:rPr>
              <a:t>в</a:t>
            </a:r>
            <a:r>
              <a:rPr sz="1600" spc="-35" dirty="0">
                <a:solidFill>
                  <a:srgbClr val="202122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202122"/>
                </a:solidFill>
                <a:latin typeface="Calibri"/>
                <a:cs typeface="Calibri"/>
              </a:rPr>
              <a:t>части</a:t>
            </a:r>
            <a:r>
              <a:rPr sz="1600" spc="-35" dirty="0">
                <a:solidFill>
                  <a:srgbClr val="202122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202122"/>
                </a:solidFill>
                <a:latin typeface="Calibri"/>
                <a:cs typeface="Calibri"/>
              </a:rPr>
              <a:t>закрепления</a:t>
            </a:r>
            <a:r>
              <a:rPr sz="1600" spc="-35" dirty="0">
                <a:solidFill>
                  <a:srgbClr val="202122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202122"/>
                </a:solidFill>
                <a:latin typeface="Calibri"/>
                <a:cs typeface="Calibri"/>
              </a:rPr>
              <a:t>понятий</a:t>
            </a:r>
            <a:r>
              <a:rPr sz="1600" spc="-35" dirty="0">
                <a:solidFill>
                  <a:srgbClr val="202122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202122"/>
                </a:solidFill>
                <a:latin typeface="Calibri"/>
                <a:cs typeface="Calibri"/>
              </a:rPr>
              <a:t>„социальное</a:t>
            </a:r>
            <a:r>
              <a:rPr sz="1600" spc="-35" dirty="0">
                <a:solidFill>
                  <a:srgbClr val="202122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02122"/>
                </a:solidFill>
                <a:latin typeface="Calibri"/>
                <a:cs typeface="Calibri"/>
              </a:rPr>
              <a:t>предпринимательство“,</a:t>
            </a:r>
            <a:r>
              <a:rPr sz="1600" spc="-30" dirty="0">
                <a:solidFill>
                  <a:srgbClr val="202122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202122"/>
                </a:solidFill>
                <a:latin typeface="Calibri"/>
                <a:cs typeface="Calibri"/>
              </a:rPr>
              <a:t>„социальное</a:t>
            </a:r>
            <a:r>
              <a:rPr sz="1600" spc="-30" dirty="0">
                <a:solidFill>
                  <a:srgbClr val="202122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02122"/>
                </a:solidFill>
                <a:latin typeface="Calibri"/>
                <a:cs typeface="Calibri"/>
              </a:rPr>
              <a:t>предприятие“».</a:t>
            </a:r>
            <a:endParaRPr sz="1600">
              <a:latin typeface="Calibri"/>
              <a:cs typeface="Calibri"/>
            </a:endParaRPr>
          </a:p>
          <a:p>
            <a:pPr marL="4259580">
              <a:lnSpc>
                <a:spcPct val="100000"/>
              </a:lnSpc>
              <a:spcBef>
                <a:spcPts val="1665"/>
              </a:spcBef>
            </a:pPr>
            <a:r>
              <a:rPr sz="1400" spc="-10" dirty="0">
                <a:solidFill>
                  <a:srgbClr val="002060"/>
                </a:solidFill>
                <a:latin typeface="Calibri"/>
                <a:cs typeface="Calibri"/>
              </a:rPr>
              <a:t>КОЛИЧЕСТВО</a:t>
            </a:r>
            <a:r>
              <a:rPr sz="1400" spc="-2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2060"/>
                </a:solidFill>
                <a:latin typeface="Calibri"/>
                <a:cs typeface="Calibri"/>
              </a:rPr>
              <a:t>СОЦИАЛЬНЫХ</a:t>
            </a:r>
            <a:r>
              <a:rPr sz="1400" spc="-2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2060"/>
                </a:solidFill>
                <a:latin typeface="Calibri"/>
                <a:cs typeface="Calibri"/>
              </a:rPr>
              <a:t>ПРЕДПРИЯТИЙ</a:t>
            </a:r>
            <a:endParaRPr sz="1400">
              <a:latin typeface="Calibri"/>
              <a:cs typeface="Calibri"/>
            </a:endParaRPr>
          </a:p>
        </p:txBody>
      </p:sp>
      <p:graphicFrame>
        <p:nvGraphicFramePr>
          <p:cNvPr id="26" name="object 26"/>
          <p:cNvGraphicFramePr>
            <a:graphicFrameLocks noGrp="1"/>
          </p:cNvGraphicFramePr>
          <p:nvPr/>
        </p:nvGraphicFramePr>
        <p:xfrm>
          <a:off x="2978848" y="5468979"/>
          <a:ext cx="5587997" cy="11385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82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3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3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18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18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346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467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2323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2323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2323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38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spc="-20" dirty="0">
                          <a:latin typeface="Calibri"/>
                          <a:cs typeface="Calibri"/>
                        </a:rPr>
                        <a:t>ДАТА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9525">
                      <a:solidFill>
                        <a:srgbClr val="4472C4"/>
                      </a:solidFill>
                      <a:prstDash val="solid"/>
                    </a:lnL>
                    <a:lnT w="9525">
                      <a:solidFill>
                        <a:srgbClr val="4472C4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10.04.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131445">
                        <a:lnSpc>
                          <a:spcPct val="100000"/>
                        </a:lnSpc>
                      </a:pPr>
                      <a:r>
                        <a:rPr sz="1000" spc="-20" dirty="0">
                          <a:latin typeface="Calibri"/>
                          <a:cs typeface="Calibri"/>
                        </a:rPr>
                        <a:t>2020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09855" marB="0">
                    <a:lnT w="9525">
                      <a:solidFill>
                        <a:srgbClr val="4472C4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>
                        <a:alpha val="39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10.08.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131445">
                        <a:lnSpc>
                          <a:spcPct val="100000"/>
                        </a:lnSpc>
                      </a:pPr>
                      <a:r>
                        <a:rPr sz="1000" spc="-20" dirty="0">
                          <a:latin typeface="Calibri"/>
                          <a:cs typeface="Calibri"/>
                        </a:rPr>
                        <a:t>2020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09855" marB="0">
                    <a:lnR w="19050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4472C4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>
                        <a:alpha val="39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10.07.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131445">
                        <a:lnSpc>
                          <a:spcPct val="100000"/>
                        </a:lnSpc>
                      </a:pPr>
                      <a:r>
                        <a:rPr sz="1000" spc="-20" dirty="0">
                          <a:latin typeface="Calibri"/>
                          <a:cs typeface="Calibri"/>
                        </a:rPr>
                        <a:t>2021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09855" marB="0">
                    <a:lnL w="19050">
                      <a:solidFill>
                        <a:srgbClr val="FFFFFF"/>
                      </a:solidFill>
                      <a:prstDash val="solid"/>
                    </a:lnL>
                    <a:lnT w="9525">
                      <a:solidFill>
                        <a:srgbClr val="4472C4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>
                        <a:alpha val="78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10.08.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119380">
                        <a:lnSpc>
                          <a:spcPct val="100000"/>
                        </a:lnSpc>
                      </a:pPr>
                      <a:r>
                        <a:rPr sz="1000" spc="-20" dirty="0">
                          <a:latin typeface="Calibri"/>
                          <a:cs typeface="Calibri"/>
                        </a:rPr>
                        <a:t>2021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09855" marB="0">
                    <a:lnT w="9525">
                      <a:solidFill>
                        <a:srgbClr val="4472C4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>
                        <a:alpha val="78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1000" spc="-10" dirty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10.09.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131445">
                        <a:lnSpc>
                          <a:spcPct val="100000"/>
                        </a:lnSpc>
                      </a:pPr>
                      <a:r>
                        <a:rPr sz="1000" spc="-20" dirty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2021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09855" marB="0">
                    <a:lnT w="9525">
                      <a:solidFill>
                        <a:srgbClr val="4472C4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>
                        <a:alpha val="78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1000" spc="-10" dirty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10.10.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142875">
                        <a:lnSpc>
                          <a:spcPct val="100000"/>
                        </a:lnSpc>
                      </a:pPr>
                      <a:r>
                        <a:rPr sz="1000" spc="-20" dirty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2021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09855" marB="0">
                    <a:lnT w="9525">
                      <a:solidFill>
                        <a:srgbClr val="4472C4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>
                        <a:alpha val="78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1000" spc="-10" dirty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10.11.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131445">
                        <a:lnSpc>
                          <a:spcPct val="100000"/>
                        </a:lnSpc>
                      </a:pPr>
                      <a:r>
                        <a:rPr sz="1000" spc="-20" dirty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2021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09855" marB="0">
                    <a:lnT w="9525">
                      <a:solidFill>
                        <a:srgbClr val="4472C4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>
                        <a:alpha val="78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1000" spc="-10" dirty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10.12.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131445">
                        <a:lnSpc>
                          <a:spcPct val="100000"/>
                        </a:lnSpc>
                      </a:pPr>
                      <a:r>
                        <a:rPr sz="1000" spc="-20" dirty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2021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09855" marB="0">
                    <a:lnR w="19050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4472C4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>
                        <a:alpha val="78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10.01.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131445">
                        <a:lnSpc>
                          <a:spcPct val="100000"/>
                        </a:lnSpc>
                      </a:pPr>
                      <a:r>
                        <a:rPr sz="1000" spc="-20" dirty="0">
                          <a:latin typeface="Calibri"/>
                          <a:cs typeface="Calibri"/>
                        </a:rPr>
                        <a:t>2022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0985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4472C4"/>
                      </a:solidFill>
                      <a:prstDash val="solid"/>
                    </a:lnR>
                    <a:lnT w="9525">
                      <a:solidFill>
                        <a:srgbClr val="4472C4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>
                        <a:alpha val="117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РЕЕСТР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СП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9525">
                      <a:solidFill>
                        <a:srgbClr val="4472C4"/>
                      </a:solidFill>
                      <a:prstDash val="solid"/>
                    </a:lnL>
                    <a:lnT w="1905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4472C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116839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1 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197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T w="1905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4472C4"/>
                      </a:solidFill>
                      <a:prstDash val="solid"/>
                    </a:lnB>
                    <a:solidFill>
                      <a:srgbClr val="4472C4">
                        <a:alpha val="39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116839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2 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880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4472C4"/>
                      </a:solidFill>
                      <a:prstDash val="solid"/>
                    </a:lnB>
                    <a:solidFill>
                      <a:srgbClr val="4472C4">
                        <a:alpha val="39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116839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3 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795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19050">
                      <a:solidFill>
                        <a:srgbClr val="FFFFFF"/>
                      </a:solidFill>
                      <a:prstDash val="solid"/>
                    </a:lnL>
                    <a:lnT w="1905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4472C4"/>
                      </a:solidFill>
                      <a:prstDash val="solid"/>
                    </a:lnB>
                    <a:solidFill>
                      <a:srgbClr val="4472C4">
                        <a:alpha val="78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105410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5 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697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T w="1905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4472C4"/>
                      </a:solidFill>
                      <a:prstDash val="solid"/>
                    </a:lnB>
                    <a:solidFill>
                      <a:srgbClr val="4472C4">
                        <a:alpha val="78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116839">
                        <a:lnSpc>
                          <a:spcPct val="100000"/>
                        </a:lnSpc>
                      </a:pPr>
                      <a:r>
                        <a:rPr sz="1000" dirty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5 </a:t>
                      </a:r>
                      <a:r>
                        <a:rPr sz="1000" spc="-25" dirty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863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T w="1905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4472C4"/>
                      </a:solidFill>
                      <a:prstDash val="solid"/>
                    </a:lnB>
                    <a:solidFill>
                      <a:srgbClr val="4472C4">
                        <a:alpha val="78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128270">
                        <a:lnSpc>
                          <a:spcPct val="100000"/>
                        </a:lnSpc>
                      </a:pPr>
                      <a:r>
                        <a:rPr sz="1000" dirty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6 </a:t>
                      </a:r>
                      <a:r>
                        <a:rPr sz="1000" spc="-25" dirty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052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T w="1905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4472C4"/>
                      </a:solidFill>
                      <a:prstDash val="solid"/>
                    </a:lnB>
                    <a:solidFill>
                      <a:srgbClr val="4472C4">
                        <a:alpha val="78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116839">
                        <a:lnSpc>
                          <a:spcPct val="100000"/>
                        </a:lnSpc>
                      </a:pPr>
                      <a:r>
                        <a:rPr sz="1000" dirty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6 </a:t>
                      </a:r>
                      <a:r>
                        <a:rPr sz="1000" spc="-25" dirty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130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T w="1905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4472C4"/>
                      </a:solidFill>
                      <a:prstDash val="solid"/>
                    </a:lnB>
                    <a:solidFill>
                      <a:srgbClr val="4472C4">
                        <a:alpha val="78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116839">
                        <a:lnSpc>
                          <a:spcPct val="100000"/>
                        </a:lnSpc>
                      </a:pPr>
                      <a:r>
                        <a:rPr sz="1000" dirty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6 </a:t>
                      </a:r>
                      <a:r>
                        <a:rPr sz="1000" spc="-25" dirty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235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4472C4"/>
                      </a:solidFill>
                      <a:prstDash val="solid"/>
                    </a:lnB>
                    <a:solidFill>
                      <a:srgbClr val="4472C4">
                        <a:alpha val="78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116839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6 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277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4472C4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4472C4"/>
                      </a:solidFill>
                      <a:prstDash val="solid"/>
                    </a:lnB>
                    <a:solidFill>
                      <a:srgbClr val="4472C4">
                        <a:alpha val="117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56785" y="6384264"/>
            <a:ext cx="548005" cy="2647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534670" algn="l"/>
              </a:tabLst>
            </a:pPr>
            <a:r>
              <a:rPr sz="1550" b="1" u="heavy" spc="434" dirty="0">
                <a:solidFill>
                  <a:srgbClr val="00643A"/>
                </a:solidFill>
                <a:uFill>
                  <a:solidFill>
                    <a:srgbClr val="E7304D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550" b="0" u="heavy" spc="-25" dirty="0">
                <a:solidFill>
                  <a:srgbClr val="00643A"/>
                </a:solidFill>
                <a:uFill>
                  <a:solidFill>
                    <a:srgbClr val="E7304D"/>
                  </a:solidFill>
                </a:uFill>
                <a:latin typeface="Calibri Light"/>
                <a:cs typeface="Calibri Light"/>
              </a:rPr>
              <a:t>17</a:t>
            </a:r>
            <a:r>
              <a:rPr sz="1550" b="0" u="heavy" dirty="0">
                <a:solidFill>
                  <a:srgbClr val="00643A"/>
                </a:solidFill>
                <a:uFill>
                  <a:solidFill>
                    <a:srgbClr val="E7304D"/>
                  </a:solidFill>
                </a:uFill>
                <a:latin typeface="Calibri Light"/>
                <a:cs typeface="Calibri Light"/>
              </a:rPr>
              <a:t>	</a:t>
            </a:r>
            <a:endParaRPr sz="155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1882" y="356107"/>
            <a:ext cx="44500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ОПРОС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СОЦИАЛЬНЫХ</a:t>
            </a:r>
            <a:r>
              <a:rPr sz="1800" spc="-10" dirty="0">
                <a:latin typeface="Calibri"/>
                <a:cs typeface="Calibri"/>
              </a:rPr>
              <a:t> ПРЕДПРИНИМАТЕЛЕЙ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812344"/>
            <a:ext cx="7837805" cy="0"/>
          </a:xfrm>
          <a:custGeom>
            <a:avLst/>
            <a:gdLst/>
            <a:ahLst/>
            <a:cxnLst/>
            <a:rect l="l" t="t" r="r" b="b"/>
            <a:pathLst>
              <a:path w="7837805">
                <a:moveTo>
                  <a:pt x="0" y="0"/>
                </a:moveTo>
                <a:lnTo>
                  <a:pt x="7837714" y="1"/>
                </a:lnTo>
              </a:path>
            </a:pathLst>
          </a:custGeom>
          <a:ln w="15875">
            <a:solidFill>
              <a:srgbClr val="E73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07782" y="236626"/>
            <a:ext cx="1018469" cy="44668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41882" y="1026667"/>
            <a:ext cx="5452110" cy="1767839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>
              <a:lnSpc>
                <a:spcPts val="2110"/>
              </a:lnSpc>
              <a:spcBef>
                <a:spcPts val="210"/>
              </a:spcBef>
            </a:pPr>
            <a:r>
              <a:rPr sz="1800" b="1" dirty="0">
                <a:solidFill>
                  <a:srgbClr val="00643A"/>
                </a:solidFill>
                <a:latin typeface="Calibri"/>
                <a:cs typeface="Calibri"/>
              </a:rPr>
              <a:t>1)</a:t>
            </a:r>
            <a:r>
              <a:rPr sz="1800" b="1" spc="-45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643A"/>
                </a:solidFill>
                <a:latin typeface="Calibri"/>
                <a:cs typeface="Calibri"/>
              </a:rPr>
              <a:t>Регион</a:t>
            </a:r>
            <a:r>
              <a:rPr sz="1800" b="1" spc="-30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643A"/>
                </a:solidFill>
                <a:latin typeface="Calibri"/>
                <a:cs typeface="Calibri"/>
              </a:rPr>
              <a:t>основной</a:t>
            </a:r>
            <a:r>
              <a:rPr sz="1800" b="1" spc="-35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643A"/>
                </a:solidFill>
                <a:latin typeface="Calibri"/>
                <a:cs typeface="Calibri"/>
              </a:rPr>
              <a:t>деятельности</a:t>
            </a:r>
            <a:r>
              <a:rPr sz="1800" b="1" spc="-40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643A"/>
                </a:solidFill>
                <a:latin typeface="Calibri"/>
                <a:cs typeface="Calibri"/>
              </a:rPr>
              <a:t>вашего</a:t>
            </a:r>
            <a:r>
              <a:rPr sz="1800" b="1" spc="-35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643A"/>
                </a:solidFill>
                <a:latin typeface="Calibri"/>
                <a:cs typeface="Calibri"/>
              </a:rPr>
              <a:t>социального предприятия.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2380"/>
              </a:lnSpc>
            </a:pPr>
            <a:r>
              <a:rPr sz="1800" b="1" dirty="0">
                <a:latin typeface="Calibri"/>
                <a:cs typeface="Calibri"/>
              </a:rPr>
              <a:t>Собрано</a:t>
            </a:r>
            <a:r>
              <a:rPr sz="1800" b="1" spc="-6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ответов:</a:t>
            </a:r>
            <a:r>
              <a:rPr sz="1800" b="1" spc="-40" dirty="0"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00643A"/>
                </a:solidFill>
                <a:latin typeface="Calibri"/>
                <a:cs typeface="Calibri"/>
              </a:rPr>
              <a:t>179.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b="1" dirty="0">
                <a:latin typeface="Calibri"/>
                <a:cs typeface="Calibri"/>
              </a:rPr>
              <a:t>В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опросе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приняли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участие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43A"/>
                </a:solidFill>
                <a:latin typeface="Calibri"/>
                <a:cs typeface="Calibri"/>
              </a:rPr>
              <a:t>59</a:t>
            </a:r>
            <a:r>
              <a:rPr sz="2000" b="1" spc="-20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643A"/>
                </a:solidFill>
                <a:latin typeface="Calibri"/>
                <a:cs typeface="Calibri"/>
              </a:rPr>
              <a:t>субъектов.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800" b="1" dirty="0">
                <a:latin typeface="Calibri"/>
                <a:cs typeface="Calibri"/>
              </a:rPr>
              <a:t>Наибольшая</a:t>
            </a:r>
            <a:r>
              <a:rPr sz="1800" b="1" spc="-4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вовлеченность</a:t>
            </a:r>
            <a:r>
              <a:rPr sz="1800" b="1" spc="-3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от</a:t>
            </a:r>
            <a:r>
              <a:rPr sz="1800" b="1" spc="-4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Московской</a:t>
            </a:r>
            <a:r>
              <a:rPr sz="1800" b="1" spc="-3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области</a:t>
            </a:r>
            <a:r>
              <a:rPr sz="1800" b="1" spc="-35" dirty="0">
                <a:latin typeface="Calibri"/>
                <a:cs typeface="Calibri"/>
              </a:rPr>
              <a:t> </a:t>
            </a:r>
            <a:r>
              <a:rPr sz="1800" spc="-50" dirty="0">
                <a:latin typeface="Calibri"/>
                <a:cs typeface="Calibri"/>
              </a:rPr>
              <a:t>–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2000" b="1" dirty="0">
                <a:solidFill>
                  <a:srgbClr val="00643A"/>
                </a:solidFill>
                <a:latin typeface="Calibri"/>
                <a:cs typeface="Calibri"/>
              </a:rPr>
              <a:t>19</a:t>
            </a:r>
            <a:r>
              <a:rPr sz="2000" b="1" spc="-10" dirty="0">
                <a:solidFill>
                  <a:srgbClr val="00643A"/>
                </a:solidFill>
                <a:latin typeface="Calibri"/>
                <a:cs typeface="Calibri"/>
              </a:rPr>
              <a:t> ответивших.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360543" y="999566"/>
            <a:ext cx="2737485" cy="2673985"/>
            <a:chOff x="6360543" y="999566"/>
            <a:chExt cx="2737485" cy="2673985"/>
          </a:xfrm>
        </p:grpSpPr>
        <p:sp>
          <p:nvSpPr>
            <p:cNvPr id="8" name="object 8"/>
            <p:cNvSpPr/>
            <p:nvPr/>
          </p:nvSpPr>
          <p:spPr>
            <a:xfrm>
              <a:off x="7705286" y="1037574"/>
              <a:ext cx="759460" cy="1228090"/>
            </a:xfrm>
            <a:custGeom>
              <a:avLst/>
              <a:gdLst/>
              <a:ahLst/>
              <a:cxnLst/>
              <a:rect l="l" t="t" r="r" b="b"/>
              <a:pathLst>
                <a:path w="759459" h="1228089">
                  <a:moveTo>
                    <a:pt x="0" y="0"/>
                  </a:moveTo>
                  <a:lnTo>
                    <a:pt x="0" y="1227466"/>
                  </a:lnTo>
                  <a:lnTo>
                    <a:pt x="759282" y="263015"/>
                  </a:lnTo>
                  <a:lnTo>
                    <a:pt x="718116" y="231984"/>
                  </a:lnTo>
                  <a:lnTo>
                    <a:pt x="675818" y="202797"/>
                  </a:lnTo>
                  <a:lnTo>
                    <a:pt x="632450" y="175475"/>
                  </a:lnTo>
                  <a:lnTo>
                    <a:pt x="588076" y="150041"/>
                  </a:lnTo>
                  <a:lnTo>
                    <a:pt x="542758" y="126516"/>
                  </a:lnTo>
                  <a:lnTo>
                    <a:pt x="496559" y="104923"/>
                  </a:lnTo>
                  <a:lnTo>
                    <a:pt x="449543" y="85282"/>
                  </a:lnTo>
                  <a:lnTo>
                    <a:pt x="401772" y="67616"/>
                  </a:lnTo>
                  <a:lnTo>
                    <a:pt x="353310" y="51947"/>
                  </a:lnTo>
                  <a:lnTo>
                    <a:pt x="304219" y="38296"/>
                  </a:lnTo>
                  <a:lnTo>
                    <a:pt x="254562" y="26685"/>
                  </a:lnTo>
                  <a:lnTo>
                    <a:pt x="204403" y="17136"/>
                  </a:lnTo>
                  <a:lnTo>
                    <a:pt x="153804" y="9672"/>
                  </a:lnTo>
                  <a:lnTo>
                    <a:pt x="102828" y="4313"/>
                  </a:lnTo>
                  <a:lnTo>
                    <a:pt x="51539" y="10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705286" y="1300591"/>
              <a:ext cx="1045210" cy="964565"/>
            </a:xfrm>
            <a:custGeom>
              <a:avLst/>
              <a:gdLst/>
              <a:ahLst/>
              <a:cxnLst/>
              <a:rect l="l" t="t" r="r" b="b"/>
              <a:pathLst>
                <a:path w="1045209" h="964564">
                  <a:moveTo>
                    <a:pt x="759280" y="0"/>
                  </a:moveTo>
                  <a:lnTo>
                    <a:pt x="0" y="964449"/>
                  </a:lnTo>
                  <a:lnTo>
                    <a:pt x="1044610" y="319888"/>
                  </a:lnTo>
                  <a:lnTo>
                    <a:pt x="1018636" y="279577"/>
                  </a:lnTo>
                  <a:lnTo>
                    <a:pt x="991144" y="240362"/>
                  </a:lnTo>
                  <a:lnTo>
                    <a:pt x="962172" y="202285"/>
                  </a:lnTo>
                  <a:lnTo>
                    <a:pt x="931756" y="165387"/>
                  </a:lnTo>
                  <a:lnTo>
                    <a:pt x="899932" y="129708"/>
                  </a:lnTo>
                  <a:lnTo>
                    <a:pt x="866735" y="95289"/>
                  </a:lnTo>
                  <a:lnTo>
                    <a:pt x="832204" y="62171"/>
                  </a:lnTo>
                  <a:lnTo>
                    <a:pt x="796373" y="30394"/>
                  </a:lnTo>
                  <a:lnTo>
                    <a:pt x="759280" y="0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705286" y="1300591"/>
              <a:ext cx="1045210" cy="964565"/>
            </a:xfrm>
            <a:custGeom>
              <a:avLst/>
              <a:gdLst/>
              <a:ahLst/>
              <a:cxnLst/>
              <a:rect l="l" t="t" r="r" b="b"/>
              <a:pathLst>
                <a:path w="1045209" h="964564">
                  <a:moveTo>
                    <a:pt x="759281" y="0"/>
                  </a:moveTo>
                  <a:lnTo>
                    <a:pt x="796374" y="30394"/>
                  </a:lnTo>
                  <a:lnTo>
                    <a:pt x="832204" y="62171"/>
                  </a:lnTo>
                  <a:lnTo>
                    <a:pt x="866736" y="95289"/>
                  </a:lnTo>
                  <a:lnTo>
                    <a:pt x="899932" y="129708"/>
                  </a:lnTo>
                  <a:lnTo>
                    <a:pt x="931756" y="165387"/>
                  </a:lnTo>
                  <a:lnTo>
                    <a:pt x="962173" y="202285"/>
                  </a:lnTo>
                  <a:lnTo>
                    <a:pt x="991145" y="240362"/>
                  </a:lnTo>
                  <a:lnTo>
                    <a:pt x="1018636" y="279577"/>
                  </a:lnTo>
                  <a:lnTo>
                    <a:pt x="1044611" y="319889"/>
                  </a:lnTo>
                  <a:lnTo>
                    <a:pt x="0" y="964449"/>
                  </a:lnTo>
                  <a:lnTo>
                    <a:pt x="759281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705286" y="1620479"/>
              <a:ext cx="1202690" cy="645160"/>
            </a:xfrm>
            <a:custGeom>
              <a:avLst/>
              <a:gdLst/>
              <a:ahLst/>
              <a:cxnLst/>
              <a:rect l="l" t="t" r="r" b="b"/>
              <a:pathLst>
                <a:path w="1202690" h="645160">
                  <a:moveTo>
                    <a:pt x="1044613" y="0"/>
                  </a:moveTo>
                  <a:lnTo>
                    <a:pt x="0" y="644561"/>
                  </a:lnTo>
                  <a:lnTo>
                    <a:pt x="1202550" y="398494"/>
                  </a:lnTo>
                  <a:lnTo>
                    <a:pt x="1192020" y="351709"/>
                  </a:lnTo>
                  <a:lnTo>
                    <a:pt x="1179689" y="305432"/>
                  </a:lnTo>
                  <a:lnTo>
                    <a:pt x="1165576" y="259715"/>
                  </a:lnTo>
                  <a:lnTo>
                    <a:pt x="1149702" y="214608"/>
                  </a:lnTo>
                  <a:lnTo>
                    <a:pt x="1132086" y="170162"/>
                  </a:lnTo>
                  <a:lnTo>
                    <a:pt x="1112749" y="126427"/>
                  </a:lnTo>
                  <a:lnTo>
                    <a:pt x="1091711" y="83454"/>
                  </a:lnTo>
                  <a:lnTo>
                    <a:pt x="1068992" y="41295"/>
                  </a:lnTo>
                  <a:lnTo>
                    <a:pt x="1044613" y="0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705286" y="1620478"/>
              <a:ext cx="1202690" cy="645160"/>
            </a:xfrm>
            <a:custGeom>
              <a:avLst/>
              <a:gdLst/>
              <a:ahLst/>
              <a:cxnLst/>
              <a:rect l="l" t="t" r="r" b="b"/>
              <a:pathLst>
                <a:path w="1202690" h="645160">
                  <a:moveTo>
                    <a:pt x="1044613" y="0"/>
                  </a:moveTo>
                  <a:lnTo>
                    <a:pt x="1068992" y="41295"/>
                  </a:lnTo>
                  <a:lnTo>
                    <a:pt x="1091712" y="83454"/>
                  </a:lnTo>
                  <a:lnTo>
                    <a:pt x="1112750" y="126427"/>
                  </a:lnTo>
                  <a:lnTo>
                    <a:pt x="1132087" y="170162"/>
                  </a:lnTo>
                  <a:lnTo>
                    <a:pt x="1149702" y="214608"/>
                  </a:lnTo>
                  <a:lnTo>
                    <a:pt x="1165576" y="259715"/>
                  </a:lnTo>
                  <a:lnTo>
                    <a:pt x="1179689" y="305433"/>
                  </a:lnTo>
                  <a:lnTo>
                    <a:pt x="1192020" y="351709"/>
                  </a:lnTo>
                  <a:lnTo>
                    <a:pt x="1202550" y="398494"/>
                  </a:lnTo>
                  <a:lnTo>
                    <a:pt x="0" y="644561"/>
                  </a:lnTo>
                  <a:lnTo>
                    <a:pt x="1044613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705286" y="2018976"/>
              <a:ext cx="1228090" cy="343535"/>
            </a:xfrm>
            <a:custGeom>
              <a:avLst/>
              <a:gdLst/>
              <a:ahLst/>
              <a:cxnLst/>
              <a:rect l="l" t="t" r="r" b="b"/>
              <a:pathLst>
                <a:path w="1228090" h="343535">
                  <a:moveTo>
                    <a:pt x="1202549" y="0"/>
                  </a:moveTo>
                  <a:lnTo>
                    <a:pt x="0" y="246065"/>
                  </a:lnTo>
                  <a:lnTo>
                    <a:pt x="1223638" y="342908"/>
                  </a:lnTo>
                  <a:lnTo>
                    <a:pt x="1226540" y="293706"/>
                  </a:lnTo>
                  <a:lnTo>
                    <a:pt x="1227464" y="244477"/>
                  </a:lnTo>
                  <a:lnTo>
                    <a:pt x="1226414" y="195280"/>
                  </a:lnTo>
                  <a:lnTo>
                    <a:pt x="1223394" y="146174"/>
                  </a:lnTo>
                  <a:lnTo>
                    <a:pt x="1218407" y="97219"/>
                  </a:lnTo>
                  <a:lnTo>
                    <a:pt x="1211458" y="48475"/>
                  </a:lnTo>
                  <a:lnTo>
                    <a:pt x="1202549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705286" y="2018975"/>
              <a:ext cx="1228090" cy="343535"/>
            </a:xfrm>
            <a:custGeom>
              <a:avLst/>
              <a:gdLst/>
              <a:ahLst/>
              <a:cxnLst/>
              <a:rect l="l" t="t" r="r" b="b"/>
              <a:pathLst>
                <a:path w="1228090" h="343535">
                  <a:moveTo>
                    <a:pt x="1202549" y="0"/>
                  </a:moveTo>
                  <a:lnTo>
                    <a:pt x="1211458" y="48475"/>
                  </a:lnTo>
                  <a:lnTo>
                    <a:pt x="1218407" y="97220"/>
                  </a:lnTo>
                  <a:lnTo>
                    <a:pt x="1223394" y="146175"/>
                  </a:lnTo>
                  <a:lnTo>
                    <a:pt x="1226414" y="195280"/>
                  </a:lnTo>
                  <a:lnTo>
                    <a:pt x="1227464" y="244477"/>
                  </a:lnTo>
                  <a:lnTo>
                    <a:pt x="1226541" y="293707"/>
                  </a:lnTo>
                  <a:lnTo>
                    <a:pt x="1223640" y="342909"/>
                  </a:lnTo>
                  <a:lnTo>
                    <a:pt x="0" y="246065"/>
                  </a:lnTo>
                  <a:lnTo>
                    <a:pt x="1202549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705286" y="2265041"/>
              <a:ext cx="1223645" cy="432434"/>
            </a:xfrm>
            <a:custGeom>
              <a:avLst/>
              <a:gdLst/>
              <a:ahLst/>
              <a:cxnLst/>
              <a:rect l="l" t="t" r="r" b="b"/>
              <a:pathLst>
                <a:path w="1223645" h="432435">
                  <a:moveTo>
                    <a:pt x="0" y="0"/>
                  </a:moveTo>
                  <a:lnTo>
                    <a:pt x="1148872" y="432163"/>
                  </a:lnTo>
                  <a:lnTo>
                    <a:pt x="1165295" y="385692"/>
                  </a:lnTo>
                  <a:lnTo>
                    <a:pt x="1179826" y="338647"/>
                  </a:lnTo>
                  <a:lnTo>
                    <a:pt x="1192451" y="291087"/>
                  </a:lnTo>
                  <a:lnTo>
                    <a:pt x="1203158" y="243067"/>
                  </a:lnTo>
                  <a:lnTo>
                    <a:pt x="1211934" y="194648"/>
                  </a:lnTo>
                  <a:lnTo>
                    <a:pt x="1218765" y="145887"/>
                  </a:lnTo>
                  <a:lnTo>
                    <a:pt x="1223639" y="968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B9B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705286" y="2265040"/>
              <a:ext cx="1223645" cy="432434"/>
            </a:xfrm>
            <a:custGeom>
              <a:avLst/>
              <a:gdLst/>
              <a:ahLst/>
              <a:cxnLst/>
              <a:rect l="l" t="t" r="r" b="b"/>
              <a:pathLst>
                <a:path w="1223645" h="432435">
                  <a:moveTo>
                    <a:pt x="1223640" y="96841"/>
                  </a:moveTo>
                  <a:lnTo>
                    <a:pt x="1218765" y="145886"/>
                  </a:lnTo>
                  <a:lnTo>
                    <a:pt x="1211934" y="194648"/>
                  </a:lnTo>
                  <a:lnTo>
                    <a:pt x="1203158" y="243067"/>
                  </a:lnTo>
                  <a:lnTo>
                    <a:pt x="1192451" y="291087"/>
                  </a:lnTo>
                  <a:lnTo>
                    <a:pt x="1179826" y="338648"/>
                  </a:lnTo>
                  <a:lnTo>
                    <a:pt x="1165295" y="385693"/>
                  </a:lnTo>
                  <a:lnTo>
                    <a:pt x="1148872" y="432164"/>
                  </a:lnTo>
                  <a:lnTo>
                    <a:pt x="0" y="0"/>
                  </a:lnTo>
                  <a:lnTo>
                    <a:pt x="1223640" y="96841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705286" y="2265041"/>
              <a:ext cx="1149350" cy="734060"/>
            </a:xfrm>
            <a:custGeom>
              <a:avLst/>
              <a:gdLst/>
              <a:ahLst/>
              <a:cxnLst/>
              <a:rect l="l" t="t" r="r" b="b"/>
              <a:pathLst>
                <a:path w="1149350" h="734060">
                  <a:moveTo>
                    <a:pt x="0" y="0"/>
                  </a:moveTo>
                  <a:lnTo>
                    <a:pt x="984102" y="733630"/>
                  </a:lnTo>
                  <a:lnTo>
                    <a:pt x="1012761" y="693531"/>
                  </a:lnTo>
                  <a:lnTo>
                    <a:pt x="1039761" y="652356"/>
                  </a:lnTo>
                  <a:lnTo>
                    <a:pt x="1065072" y="610157"/>
                  </a:lnTo>
                  <a:lnTo>
                    <a:pt x="1088668" y="566986"/>
                  </a:lnTo>
                  <a:lnTo>
                    <a:pt x="1110519" y="522895"/>
                  </a:lnTo>
                  <a:lnTo>
                    <a:pt x="1130596" y="477937"/>
                  </a:lnTo>
                  <a:lnTo>
                    <a:pt x="1148872" y="4321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AD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705286" y="2265040"/>
              <a:ext cx="1149350" cy="734060"/>
            </a:xfrm>
            <a:custGeom>
              <a:avLst/>
              <a:gdLst/>
              <a:ahLst/>
              <a:cxnLst/>
              <a:rect l="l" t="t" r="r" b="b"/>
              <a:pathLst>
                <a:path w="1149350" h="734060">
                  <a:moveTo>
                    <a:pt x="1148873" y="432164"/>
                  </a:moveTo>
                  <a:lnTo>
                    <a:pt x="1130597" y="477937"/>
                  </a:lnTo>
                  <a:lnTo>
                    <a:pt x="1110519" y="522895"/>
                  </a:lnTo>
                  <a:lnTo>
                    <a:pt x="1088668" y="566986"/>
                  </a:lnTo>
                  <a:lnTo>
                    <a:pt x="1065073" y="610157"/>
                  </a:lnTo>
                  <a:lnTo>
                    <a:pt x="1039761" y="652356"/>
                  </a:lnTo>
                  <a:lnTo>
                    <a:pt x="1012761" y="693531"/>
                  </a:lnTo>
                  <a:lnTo>
                    <a:pt x="984103" y="733630"/>
                  </a:lnTo>
                  <a:lnTo>
                    <a:pt x="0" y="0"/>
                  </a:lnTo>
                  <a:lnTo>
                    <a:pt x="1148873" y="432164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705286" y="2265041"/>
              <a:ext cx="984250" cy="951230"/>
            </a:xfrm>
            <a:custGeom>
              <a:avLst/>
              <a:gdLst/>
              <a:ahLst/>
              <a:cxnLst/>
              <a:rect l="l" t="t" r="r" b="b"/>
              <a:pathLst>
                <a:path w="984250" h="951230">
                  <a:moveTo>
                    <a:pt x="0" y="0"/>
                  </a:moveTo>
                  <a:lnTo>
                    <a:pt x="776090" y="950974"/>
                  </a:lnTo>
                  <a:lnTo>
                    <a:pt x="814399" y="918380"/>
                  </a:lnTo>
                  <a:lnTo>
                    <a:pt x="851310" y="884273"/>
                  </a:lnTo>
                  <a:lnTo>
                    <a:pt x="886780" y="848699"/>
                  </a:lnTo>
                  <a:lnTo>
                    <a:pt x="920764" y="811704"/>
                  </a:lnTo>
                  <a:lnTo>
                    <a:pt x="953219" y="773332"/>
                  </a:lnTo>
                  <a:lnTo>
                    <a:pt x="984101" y="7336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44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705286" y="2265040"/>
              <a:ext cx="984250" cy="951230"/>
            </a:xfrm>
            <a:custGeom>
              <a:avLst/>
              <a:gdLst/>
              <a:ahLst/>
              <a:cxnLst/>
              <a:rect l="l" t="t" r="r" b="b"/>
              <a:pathLst>
                <a:path w="984250" h="951230">
                  <a:moveTo>
                    <a:pt x="984102" y="733631"/>
                  </a:moveTo>
                  <a:lnTo>
                    <a:pt x="953219" y="773332"/>
                  </a:lnTo>
                  <a:lnTo>
                    <a:pt x="920764" y="811704"/>
                  </a:lnTo>
                  <a:lnTo>
                    <a:pt x="886780" y="848699"/>
                  </a:lnTo>
                  <a:lnTo>
                    <a:pt x="851310" y="884273"/>
                  </a:lnTo>
                  <a:lnTo>
                    <a:pt x="814399" y="918380"/>
                  </a:lnTo>
                  <a:lnTo>
                    <a:pt x="776091" y="950975"/>
                  </a:lnTo>
                  <a:lnTo>
                    <a:pt x="0" y="0"/>
                  </a:lnTo>
                  <a:lnTo>
                    <a:pt x="984102" y="733631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705286" y="2265041"/>
              <a:ext cx="776605" cy="1111250"/>
            </a:xfrm>
            <a:custGeom>
              <a:avLst/>
              <a:gdLst/>
              <a:ahLst/>
              <a:cxnLst/>
              <a:rect l="l" t="t" r="r" b="b"/>
              <a:pathLst>
                <a:path w="776604" h="1111250">
                  <a:moveTo>
                    <a:pt x="0" y="0"/>
                  </a:moveTo>
                  <a:lnTo>
                    <a:pt x="521458" y="1111192"/>
                  </a:lnTo>
                  <a:lnTo>
                    <a:pt x="566545" y="1088896"/>
                  </a:lnTo>
                  <a:lnTo>
                    <a:pt x="610644" y="1064792"/>
                  </a:lnTo>
                  <a:lnTo>
                    <a:pt x="653701" y="1038914"/>
                  </a:lnTo>
                  <a:lnTo>
                    <a:pt x="695664" y="1011296"/>
                  </a:lnTo>
                  <a:lnTo>
                    <a:pt x="736478" y="981971"/>
                  </a:lnTo>
                  <a:lnTo>
                    <a:pt x="776090" y="9509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48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705286" y="2265040"/>
              <a:ext cx="776605" cy="1111250"/>
            </a:xfrm>
            <a:custGeom>
              <a:avLst/>
              <a:gdLst/>
              <a:ahLst/>
              <a:cxnLst/>
              <a:rect l="l" t="t" r="r" b="b"/>
              <a:pathLst>
                <a:path w="776604" h="1111250">
                  <a:moveTo>
                    <a:pt x="776090" y="950975"/>
                  </a:moveTo>
                  <a:lnTo>
                    <a:pt x="736478" y="981972"/>
                  </a:lnTo>
                  <a:lnTo>
                    <a:pt x="695664" y="1011296"/>
                  </a:lnTo>
                  <a:lnTo>
                    <a:pt x="653701" y="1038914"/>
                  </a:lnTo>
                  <a:lnTo>
                    <a:pt x="610644" y="1064792"/>
                  </a:lnTo>
                  <a:lnTo>
                    <a:pt x="566545" y="1088896"/>
                  </a:lnTo>
                  <a:lnTo>
                    <a:pt x="521459" y="1111193"/>
                  </a:lnTo>
                  <a:lnTo>
                    <a:pt x="0" y="0"/>
                  </a:lnTo>
                  <a:lnTo>
                    <a:pt x="776090" y="950975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705286" y="2265041"/>
              <a:ext cx="521970" cy="1185545"/>
            </a:xfrm>
            <a:custGeom>
              <a:avLst/>
              <a:gdLst/>
              <a:ahLst/>
              <a:cxnLst/>
              <a:rect l="l" t="t" r="r" b="b"/>
              <a:pathLst>
                <a:path w="521970" h="1185545">
                  <a:moveTo>
                    <a:pt x="0" y="0"/>
                  </a:moveTo>
                  <a:lnTo>
                    <a:pt x="319426" y="1185175"/>
                  </a:lnTo>
                  <a:lnTo>
                    <a:pt x="371116" y="1170019"/>
                  </a:lnTo>
                  <a:lnTo>
                    <a:pt x="422067" y="1152620"/>
                  </a:lnTo>
                  <a:lnTo>
                    <a:pt x="472206" y="1133002"/>
                  </a:lnTo>
                  <a:lnTo>
                    <a:pt x="521460" y="11111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63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705286" y="2265040"/>
              <a:ext cx="521970" cy="1185545"/>
            </a:xfrm>
            <a:custGeom>
              <a:avLst/>
              <a:gdLst/>
              <a:ahLst/>
              <a:cxnLst/>
              <a:rect l="l" t="t" r="r" b="b"/>
              <a:pathLst>
                <a:path w="521970" h="1185545">
                  <a:moveTo>
                    <a:pt x="521461" y="1111195"/>
                  </a:moveTo>
                  <a:lnTo>
                    <a:pt x="472206" y="1133003"/>
                  </a:lnTo>
                  <a:lnTo>
                    <a:pt x="422067" y="1152620"/>
                  </a:lnTo>
                  <a:lnTo>
                    <a:pt x="371116" y="1170020"/>
                  </a:lnTo>
                  <a:lnTo>
                    <a:pt x="319427" y="1185176"/>
                  </a:lnTo>
                  <a:lnTo>
                    <a:pt x="0" y="0"/>
                  </a:lnTo>
                  <a:lnTo>
                    <a:pt x="521461" y="1111195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705286" y="2265041"/>
              <a:ext cx="320040" cy="1218565"/>
            </a:xfrm>
            <a:custGeom>
              <a:avLst/>
              <a:gdLst/>
              <a:ahLst/>
              <a:cxnLst/>
              <a:rect l="l" t="t" r="r" b="b"/>
              <a:pathLst>
                <a:path w="320040" h="1218564">
                  <a:moveTo>
                    <a:pt x="0" y="0"/>
                  </a:moveTo>
                  <a:lnTo>
                    <a:pt x="150422" y="1218214"/>
                  </a:lnTo>
                  <a:lnTo>
                    <a:pt x="193088" y="1212183"/>
                  </a:lnTo>
                  <a:lnTo>
                    <a:pt x="235504" y="1204661"/>
                  </a:lnTo>
                  <a:lnTo>
                    <a:pt x="277629" y="1195656"/>
                  </a:lnTo>
                  <a:lnTo>
                    <a:pt x="319425" y="11851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7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705286" y="2265040"/>
              <a:ext cx="320040" cy="1218565"/>
            </a:xfrm>
            <a:custGeom>
              <a:avLst/>
              <a:gdLst/>
              <a:ahLst/>
              <a:cxnLst/>
              <a:rect l="l" t="t" r="r" b="b"/>
              <a:pathLst>
                <a:path w="320040" h="1218564">
                  <a:moveTo>
                    <a:pt x="319426" y="1185176"/>
                  </a:moveTo>
                  <a:lnTo>
                    <a:pt x="277629" y="1195657"/>
                  </a:lnTo>
                  <a:lnTo>
                    <a:pt x="235504" y="1204662"/>
                  </a:lnTo>
                  <a:lnTo>
                    <a:pt x="193089" y="1212184"/>
                  </a:lnTo>
                  <a:lnTo>
                    <a:pt x="150423" y="1218215"/>
                  </a:lnTo>
                  <a:lnTo>
                    <a:pt x="0" y="0"/>
                  </a:lnTo>
                  <a:lnTo>
                    <a:pt x="319426" y="1185176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683743" y="2265041"/>
              <a:ext cx="172085" cy="1227455"/>
            </a:xfrm>
            <a:custGeom>
              <a:avLst/>
              <a:gdLst/>
              <a:ahLst/>
              <a:cxnLst/>
              <a:rect l="l" t="t" r="r" b="b"/>
              <a:pathLst>
                <a:path w="172084" h="1227454">
                  <a:moveTo>
                    <a:pt x="21543" y="0"/>
                  </a:moveTo>
                  <a:lnTo>
                    <a:pt x="0" y="1227277"/>
                  </a:lnTo>
                  <a:lnTo>
                    <a:pt x="43090" y="1227276"/>
                  </a:lnTo>
                  <a:lnTo>
                    <a:pt x="86140" y="1225764"/>
                  </a:lnTo>
                  <a:lnTo>
                    <a:pt x="129112" y="1222743"/>
                  </a:lnTo>
                  <a:lnTo>
                    <a:pt x="171964" y="1218214"/>
                  </a:lnTo>
                  <a:lnTo>
                    <a:pt x="21543" y="0"/>
                  </a:lnTo>
                  <a:close/>
                </a:path>
              </a:pathLst>
            </a:custGeom>
            <a:solidFill>
              <a:srgbClr val="255E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683743" y="2265040"/>
              <a:ext cx="172085" cy="1227455"/>
            </a:xfrm>
            <a:custGeom>
              <a:avLst/>
              <a:gdLst/>
              <a:ahLst/>
              <a:cxnLst/>
              <a:rect l="l" t="t" r="r" b="b"/>
              <a:pathLst>
                <a:path w="172084" h="1227454">
                  <a:moveTo>
                    <a:pt x="171964" y="1218214"/>
                  </a:moveTo>
                  <a:lnTo>
                    <a:pt x="129112" y="1222743"/>
                  </a:lnTo>
                  <a:lnTo>
                    <a:pt x="86141" y="1225765"/>
                  </a:lnTo>
                  <a:lnTo>
                    <a:pt x="43090" y="1227277"/>
                  </a:lnTo>
                  <a:lnTo>
                    <a:pt x="0" y="1227277"/>
                  </a:lnTo>
                  <a:lnTo>
                    <a:pt x="21543" y="0"/>
                  </a:lnTo>
                  <a:lnTo>
                    <a:pt x="171964" y="1218214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512204" y="2265041"/>
              <a:ext cx="193675" cy="1227455"/>
            </a:xfrm>
            <a:custGeom>
              <a:avLst/>
              <a:gdLst/>
              <a:ahLst/>
              <a:cxnLst/>
              <a:rect l="l" t="t" r="r" b="b"/>
              <a:pathLst>
                <a:path w="193675" h="1227454">
                  <a:moveTo>
                    <a:pt x="193081" y="0"/>
                  </a:moveTo>
                  <a:lnTo>
                    <a:pt x="0" y="1212185"/>
                  </a:lnTo>
                  <a:lnTo>
                    <a:pt x="42665" y="1218215"/>
                  </a:lnTo>
                  <a:lnTo>
                    <a:pt x="85504" y="1222743"/>
                  </a:lnTo>
                  <a:lnTo>
                    <a:pt x="128475" y="1225764"/>
                  </a:lnTo>
                  <a:lnTo>
                    <a:pt x="171538" y="1227277"/>
                  </a:lnTo>
                  <a:lnTo>
                    <a:pt x="193081" y="0"/>
                  </a:lnTo>
                  <a:close/>
                </a:path>
              </a:pathLst>
            </a:custGeom>
            <a:solidFill>
              <a:srgbClr val="4368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512204" y="2265040"/>
              <a:ext cx="193675" cy="1227455"/>
            </a:xfrm>
            <a:custGeom>
              <a:avLst/>
              <a:gdLst/>
              <a:ahLst/>
              <a:cxnLst/>
              <a:rect l="l" t="t" r="r" b="b"/>
              <a:pathLst>
                <a:path w="193675" h="1227454">
                  <a:moveTo>
                    <a:pt x="171540" y="1227278"/>
                  </a:moveTo>
                  <a:lnTo>
                    <a:pt x="128475" y="1225765"/>
                  </a:lnTo>
                  <a:lnTo>
                    <a:pt x="85504" y="1222743"/>
                  </a:lnTo>
                  <a:lnTo>
                    <a:pt x="42666" y="1218216"/>
                  </a:lnTo>
                  <a:lnTo>
                    <a:pt x="0" y="1212186"/>
                  </a:lnTo>
                  <a:lnTo>
                    <a:pt x="193082" y="0"/>
                  </a:lnTo>
                  <a:lnTo>
                    <a:pt x="171540" y="1227278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344464" y="2265041"/>
              <a:ext cx="361315" cy="1212215"/>
            </a:xfrm>
            <a:custGeom>
              <a:avLst/>
              <a:gdLst/>
              <a:ahLst/>
              <a:cxnLst/>
              <a:rect l="l" t="t" r="r" b="b"/>
              <a:pathLst>
                <a:path w="361315" h="1212214">
                  <a:moveTo>
                    <a:pt x="360822" y="0"/>
                  </a:moveTo>
                  <a:lnTo>
                    <a:pt x="0" y="1173234"/>
                  </a:lnTo>
                  <a:lnTo>
                    <a:pt x="41402" y="1185176"/>
                  </a:lnTo>
                  <a:lnTo>
                    <a:pt x="83186" y="1195654"/>
                  </a:lnTo>
                  <a:lnTo>
                    <a:pt x="125311" y="1204660"/>
                  </a:lnTo>
                  <a:lnTo>
                    <a:pt x="167740" y="1212184"/>
                  </a:lnTo>
                  <a:lnTo>
                    <a:pt x="360822" y="0"/>
                  </a:lnTo>
                  <a:close/>
                </a:path>
              </a:pathLst>
            </a:custGeom>
            <a:solidFill>
              <a:srgbClr val="698E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344464" y="2265040"/>
              <a:ext cx="361315" cy="1212215"/>
            </a:xfrm>
            <a:custGeom>
              <a:avLst/>
              <a:gdLst/>
              <a:ahLst/>
              <a:cxnLst/>
              <a:rect l="l" t="t" r="r" b="b"/>
              <a:pathLst>
                <a:path w="361315" h="1212214">
                  <a:moveTo>
                    <a:pt x="167739" y="1212184"/>
                  </a:moveTo>
                  <a:lnTo>
                    <a:pt x="125311" y="1204660"/>
                  </a:lnTo>
                  <a:lnTo>
                    <a:pt x="83186" y="1195654"/>
                  </a:lnTo>
                  <a:lnTo>
                    <a:pt x="41402" y="1185176"/>
                  </a:lnTo>
                  <a:lnTo>
                    <a:pt x="0" y="1173235"/>
                  </a:lnTo>
                  <a:lnTo>
                    <a:pt x="360821" y="0"/>
                  </a:lnTo>
                  <a:lnTo>
                    <a:pt x="167739" y="1212184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183827" y="2265041"/>
              <a:ext cx="521970" cy="1173480"/>
            </a:xfrm>
            <a:custGeom>
              <a:avLst/>
              <a:gdLst/>
              <a:ahLst/>
              <a:cxnLst/>
              <a:rect l="l" t="t" r="r" b="b"/>
              <a:pathLst>
                <a:path w="521970" h="1173479">
                  <a:moveTo>
                    <a:pt x="521459" y="0"/>
                  </a:moveTo>
                  <a:lnTo>
                    <a:pt x="0" y="1111192"/>
                  </a:lnTo>
                  <a:lnTo>
                    <a:pt x="39323" y="1128811"/>
                  </a:lnTo>
                  <a:lnTo>
                    <a:pt x="79228" y="1145034"/>
                  </a:lnTo>
                  <a:lnTo>
                    <a:pt x="119679" y="1159846"/>
                  </a:lnTo>
                  <a:lnTo>
                    <a:pt x="160637" y="1173233"/>
                  </a:lnTo>
                  <a:lnTo>
                    <a:pt x="521459" y="0"/>
                  </a:lnTo>
                  <a:close/>
                </a:path>
              </a:pathLst>
            </a:custGeom>
            <a:solidFill>
              <a:srgbClr val="F197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183826" y="2265040"/>
              <a:ext cx="521970" cy="1173480"/>
            </a:xfrm>
            <a:custGeom>
              <a:avLst/>
              <a:gdLst/>
              <a:ahLst/>
              <a:cxnLst/>
              <a:rect l="l" t="t" r="r" b="b"/>
              <a:pathLst>
                <a:path w="521970" h="1173479">
                  <a:moveTo>
                    <a:pt x="160638" y="1173234"/>
                  </a:moveTo>
                  <a:lnTo>
                    <a:pt x="119680" y="1159846"/>
                  </a:lnTo>
                  <a:lnTo>
                    <a:pt x="79229" y="1145034"/>
                  </a:lnTo>
                  <a:lnTo>
                    <a:pt x="39323" y="1128811"/>
                  </a:lnTo>
                  <a:lnTo>
                    <a:pt x="0" y="1111193"/>
                  </a:lnTo>
                  <a:lnTo>
                    <a:pt x="521459" y="0"/>
                  </a:lnTo>
                  <a:lnTo>
                    <a:pt x="160638" y="1173234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033453" y="2265041"/>
              <a:ext cx="671830" cy="1111250"/>
            </a:xfrm>
            <a:custGeom>
              <a:avLst/>
              <a:gdLst/>
              <a:ahLst/>
              <a:cxnLst/>
              <a:rect l="l" t="t" r="r" b="b"/>
              <a:pathLst>
                <a:path w="671829" h="1111250">
                  <a:moveTo>
                    <a:pt x="671833" y="0"/>
                  </a:moveTo>
                  <a:lnTo>
                    <a:pt x="0" y="1027283"/>
                  </a:lnTo>
                  <a:lnTo>
                    <a:pt x="36471" y="1050232"/>
                  </a:lnTo>
                  <a:lnTo>
                    <a:pt x="73714" y="1071879"/>
                  </a:lnTo>
                  <a:lnTo>
                    <a:pt x="111693" y="1092206"/>
                  </a:lnTo>
                  <a:lnTo>
                    <a:pt x="150375" y="1111194"/>
                  </a:lnTo>
                  <a:lnTo>
                    <a:pt x="671833" y="0"/>
                  </a:lnTo>
                  <a:close/>
                </a:path>
              </a:pathLst>
            </a:custGeom>
            <a:solidFill>
              <a:srgbClr val="B7B7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033452" y="2265040"/>
              <a:ext cx="671830" cy="1111250"/>
            </a:xfrm>
            <a:custGeom>
              <a:avLst/>
              <a:gdLst/>
              <a:ahLst/>
              <a:cxnLst/>
              <a:rect l="l" t="t" r="r" b="b"/>
              <a:pathLst>
                <a:path w="671829" h="1111250">
                  <a:moveTo>
                    <a:pt x="150375" y="1111195"/>
                  </a:moveTo>
                  <a:lnTo>
                    <a:pt x="111693" y="1092207"/>
                  </a:lnTo>
                  <a:lnTo>
                    <a:pt x="73714" y="1071879"/>
                  </a:lnTo>
                  <a:lnTo>
                    <a:pt x="36471" y="1050232"/>
                  </a:lnTo>
                  <a:lnTo>
                    <a:pt x="0" y="1027284"/>
                  </a:lnTo>
                  <a:lnTo>
                    <a:pt x="671833" y="0"/>
                  </a:lnTo>
                  <a:lnTo>
                    <a:pt x="150375" y="1111195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6929196" y="2265041"/>
              <a:ext cx="776605" cy="1027430"/>
            </a:xfrm>
            <a:custGeom>
              <a:avLst/>
              <a:gdLst/>
              <a:ahLst/>
              <a:cxnLst/>
              <a:rect l="l" t="t" r="r" b="b"/>
              <a:pathLst>
                <a:path w="776604" h="1027429">
                  <a:moveTo>
                    <a:pt x="776090" y="0"/>
                  </a:moveTo>
                  <a:lnTo>
                    <a:pt x="0" y="950976"/>
                  </a:lnTo>
                  <a:lnTo>
                    <a:pt x="25303" y="971077"/>
                  </a:lnTo>
                  <a:lnTo>
                    <a:pt x="51123" y="990501"/>
                  </a:lnTo>
                  <a:lnTo>
                    <a:pt x="77445" y="1009240"/>
                  </a:lnTo>
                  <a:lnTo>
                    <a:pt x="104256" y="1027282"/>
                  </a:lnTo>
                  <a:lnTo>
                    <a:pt x="776090" y="0"/>
                  </a:lnTo>
                  <a:close/>
                </a:path>
              </a:pathLst>
            </a:custGeom>
            <a:solidFill>
              <a:srgbClr val="FFCD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929196" y="2265040"/>
              <a:ext cx="776605" cy="1027430"/>
            </a:xfrm>
            <a:custGeom>
              <a:avLst/>
              <a:gdLst/>
              <a:ahLst/>
              <a:cxnLst/>
              <a:rect l="l" t="t" r="r" b="b"/>
              <a:pathLst>
                <a:path w="776604" h="1027429">
                  <a:moveTo>
                    <a:pt x="104256" y="1027283"/>
                  </a:moveTo>
                  <a:lnTo>
                    <a:pt x="77445" y="1009240"/>
                  </a:lnTo>
                  <a:lnTo>
                    <a:pt x="51123" y="990502"/>
                  </a:lnTo>
                  <a:lnTo>
                    <a:pt x="25303" y="971077"/>
                  </a:lnTo>
                  <a:lnTo>
                    <a:pt x="0" y="950976"/>
                  </a:lnTo>
                  <a:lnTo>
                    <a:pt x="776090" y="0"/>
                  </a:lnTo>
                  <a:lnTo>
                    <a:pt x="104256" y="1027283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833538" y="2265041"/>
              <a:ext cx="871855" cy="951230"/>
            </a:xfrm>
            <a:custGeom>
              <a:avLst/>
              <a:gdLst/>
              <a:ahLst/>
              <a:cxnLst/>
              <a:rect l="l" t="t" r="r" b="b"/>
              <a:pathLst>
                <a:path w="871854" h="951230">
                  <a:moveTo>
                    <a:pt x="871748" y="0"/>
                  </a:moveTo>
                  <a:lnTo>
                    <a:pt x="0" y="864130"/>
                  </a:lnTo>
                  <a:lnTo>
                    <a:pt x="23050" y="886780"/>
                  </a:lnTo>
                  <a:lnTo>
                    <a:pt x="46685" y="908812"/>
                  </a:lnTo>
                  <a:lnTo>
                    <a:pt x="70891" y="930213"/>
                  </a:lnTo>
                  <a:lnTo>
                    <a:pt x="95657" y="950974"/>
                  </a:lnTo>
                  <a:lnTo>
                    <a:pt x="871748" y="0"/>
                  </a:lnTo>
                  <a:close/>
                </a:path>
              </a:pathLst>
            </a:custGeom>
            <a:solidFill>
              <a:srgbClr val="7CAF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6833537" y="2265040"/>
              <a:ext cx="871855" cy="951230"/>
            </a:xfrm>
            <a:custGeom>
              <a:avLst/>
              <a:gdLst/>
              <a:ahLst/>
              <a:cxnLst/>
              <a:rect l="l" t="t" r="r" b="b"/>
              <a:pathLst>
                <a:path w="871854" h="951230">
                  <a:moveTo>
                    <a:pt x="95658" y="950975"/>
                  </a:moveTo>
                  <a:lnTo>
                    <a:pt x="70892" y="930214"/>
                  </a:lnTo>
                  <a:lnTo>
                    <a:pt x="46685" y="908812"/>
                  </a:lnTo>
                  <a:lnTo>
                    <a:pt x="23050" y="886781"/>
                  </a:lnTo>
                  <a:lnTo>
                    <a:pt x="0" y="864132"/>
                  </a:lnTo>
                  <a:lnTo>
                    <a:pt x="871748" y="0"/>
                  </a:lnTo>
                  <a:lnTo>
                    <a:pt x="95658" y="950975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6747535" y="2265041"/>
              <a:ext cx="958215" cy="864235"/>
            </a:xfrm>
            <a:custGeom>
              <a:avLst/>
              <a:gdLst/>
              <a:ahLst/>
              <a:cxnLst/>
              <a:rect l="l" t="t" r="r" b="b"/>
              <a:pathLst>
                <a:path w="958215" h="864235">
                  <a:moveTo>
                    <a:pt x="957751" y="0"/>
                  </a:moveTo>
                  <a:lnTo>
                    <a:pt x="0" y="767717"/>
                  </a:lnTo>
                  <a:lnTo>
                    <a:pt x="20542" y="792664"/>
                  </a:lnTo>
                  <a:lnTo>
                    <a:pt x="41731" y="817057"/>
                  </a:lnTo>
                  <a:lnTo>
                    <a:pt x="63554" y="840884"/>
                  </a:lnTo>
                  <a:lnTo>
                    <a:pt x="86000" y="864133"/>
                  </a:lnTo>
                  <a:lnTo>
                    <a:pt x="957751" y="0"/>
                  </a:lnTo>
                  <a:close/>
                </a:path>
              </a:pathLst>
            </a:custGeom>
            <a:solidFill>
              <a:srgbClr val="8CC1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747535" y="2265040"/>
              <a:ext cx="958215" cy="864235"/>
            </a:xfrm>
            <a:custGeom>
              <a:avLst/>
              <a:gdLst/>
              <a:ahLst/>
              <a:cxnLst/>
              <a:rect l="l" t="t" r="r" b="b"/>
              <a:pathLst>
                <a:path w="958215" h="864235">
                  <a:moveTo>
                    <a:pt x="86000" y="864134"/>
                  </a:moveTo>
                  <a:lnTo>
                    <a:pt x="63553" y="840885"/>
                  </a:lnTo>
                  <a:lnTo>
                    <a:pt x="41730" y="817058"/>
                  </a:lnTo>
                  <a:lnTo>
                    <a:pt x="20542" y="792664"/>
                  </a:lnTo>
                  <a:lnTo>
                    <a:pt x="0" y="767717"/>
                  </a:lnTo>
                  <a:lnTo>
                    <a:pt x="957750" y="0"/>
                  </a:lnTo>
                  <a:lnTo>
                    <a:pt x="86000" y="864134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672148" y="2265041"/>
              <a:ext cx="1033144" cy="767715"/>
            </a:xfrm>
            <a:custGeom>
              <a:avLst/>
              <a:gdLst/>
              <a:ahLst/>
              <a:cxnLst/>
              <a:rect l="l" t="t" r="r" b="b"/>
              <a:pathLst>
                <a:path w="1033145" h="767714">
                  <a:moveTo>
                    <a:pt x="1033138" y="0"/>
                  </a:moveTo>
                  <a:lnTo>
                    <a:pt x="0" y="662793"/>
                  </a:lnTo>
                  <a:lnTo>
                    <a:pt x="17806" y="689762"/>
                  </a:lnTo>
                  <a:lnTo>
                    <a:pt x="36313" y="716248"/>
                  </a:lnTo>
                  <a:lnTo>
                    <a:pt x="55511" y="742237"/>
                  </a:lnTo>
                  <a:lnTo>
                    <a:pt x="75389" y="767716"/>
                  </a:lnTo>
                  <a:lnTo>
                    <a:pt x="1033138" y="0"/>
                  </a:lnTo>
                  <a:close/>
                </a:path>
              </a:pathLst>
            </a:custGeom>
            <a:solidFill>
              <a:srgbClr val="335A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6672148" y="2265040"/>
              <a:ext cx="1033144" cy="767715"/>
            </a:xfrm>
            <a:custGeom>
              <a:avLst/>
              <a:gdLst/>
              <a:ahLst/>
              <a:cxnLst/>
              <a:rect l="l" t="t" r="r" b="b"/>
              <a:pathLst>
                <a:path w="1033145" h="767714">
                  <a:moveTo>
                    <a:pt x="75389" y="767717"/>
                  </a:moveTo>
                  <a:lnTo>
                    <a:pt x="55511" y="742237"/>
                  </a:lnTo>
                  <a:lnTo>
                    <a:pt x="36313" y="716248"/>
                  </a:lnTo>
                  <a:lnTo>
                    <a:pt x="17806" y="689762"/>
                  </a:lnTo>
                  <a:lnTo>
                    <a:pt x="0" y="662794"/>
                  </a:lnTo>
                  <a:lnTo>
                    <a:pt x="1033138" y="0"/>
                  </a:lnTo>
                  <a:lnTo>
                    <a:pt x="75389" y="767717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6608204" y="2265041"/>
              <a:ext cx="1097280" cy="662940"/>
            </a:xfrm>
            <a:custGeom>
              <a:avLst/>
              <a:gdLst/>
              <a:ahLst/>
              <a:cxnLst/>
              <a:rect l="l" t="t" r="r" b="b"/>
              <a:pathLst>
                <a:path w="1097279" h="662939">
                  <a:moveTo>
                    <a:pt x="1097081" y="0"/>
                  </a:moveTo>
                  <a:lnTo>
                    <a:pt x="0" y="550528"/>
                  </a:lnTo>
                  <a:lnTo>
                    <a:pt x="14872" y="579219"/>
                  </a:lnTo>
                  <a:lnTo>
                    <a:pt x="30493" y="607503"/>
                  </a:lnTo>
                  <a:lnTo>
                    <a:pt x="46852" y="635366"/>
                  </a:lnTo>
                  <a:lnTo>
                    <a:pt x="63943" y="662793"/>
                  </a:lnTo>
                  <a:lnTo>
                    <a:pt x="1097081" y="0"/>
                  </a:lnTo>
                  <a:close/>
                </a:path>
              </a:pathLst>
            </a:custGeom>
            <a:solidFill>
              <a:srgbClr val="D260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6608204" y="2265040"/>
              <a:ext cx="1097280" cy="662940"/>
            </a:xfrm>
            <a:custGeom>
              <a:avLst/>
              <a:gdLst/>
              <a:ahLst/>
              <a:cxnLst/>
              <a:rect l="l" t="t" r="r" b="b"/>
              <a:pathLst>
                <a:path w="1097279" h="662939">
                  <a:moveTo>
                    <a:pt x="63943" y="662794"/>
                  </a:moveTo>
                  <a:lnTo>
                    <a:pt x="46853" y="635366"/>
                  </a:lnTo>
                  <a:lnTo>
                    <a:pt x="30493" y="607503"/>
                  </a:lnTo>
                  <a:lnTo>
                    <a:pt x="14873" y="579219"/>
                  </a:lnTo>
                  <a:lnTo>
                    <a:pt x="0" y="550529"/>
                  </a:lnTo>
                  <a:lnTo>
                    <a:pt x="1097082" y="0"/>
                  </a:lnTo>
                  <a:lnTo>
                    <a:pt x="63943" y="662794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6556416" y="2265041"/>
              <a:ext cx="1149350" cy="550545"/>
            </a:xfrm>
            <a:custGeom>
              <a:avLst/>
              <a:gdLst/>
              <a:ahLst/>
              <a:cxnLst/>
              <a:rect l="l" t="t" r="r" b="b"/>
              <a:pathLst>
                <a:path w="1149350" h="550544">
                  <a:moveTo>
                    <a:pt x="1148869" y="0"/>
                  </a:moveTo>
                  <a:lnTo>
                    <a:pt x="0" y="432164"/>
                  </a:lnTo>
                  <a:lnTo>
                    <a:pt x="11774" y="462259"/>
                  </a:lnTo>
                  <a:lnTo>
                    <a:pt x="24335" y="492028"/>
                  </a:lnTo>
                  <a:lnTo>
                    <a:pt x="37675" y="521456"/>
                  </a:lnTo>
                  <a:lnTo>
                    <a:pt x="51788" y="550528"/>
                  </a:lnTo>
                  <a:lnTo>
                    <a:pt x="1148869" y="0"/>
                  </a:lnTo>
                  <a:close/>
                </a:path>
              </a:pathLst>
            </a:custGeom>
            <a:solidFill>
              <a:srgbClr val="8484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6556416" y="2265040"/>
              <a:ext cx="1149350" cy="550545"/>
            </a:xfrm>
            <a:custGeom>
              <a:avLst/>
              <a:gdLst/>
              <a:ahLst/>
              <a:cxnLst/>
              <a:rect l="l" t="t" r="r" b="b"/>
              <a:pathLst>
                <a:path w="1149350" h="550544">
                  <a:moveTo>
                    <a:pt x="51789" y="550529"/>
                  </a:moveTo>
                  <a:lnTo>
                    <a:pt x="37676" y="521456"/>
                  </a:lnTo>
                  <a:lnTo>
                    <a:pt x="24336" y="492028"/>
                  </a:lnTo>
                  <a:lnTo>
                    <a:pt x="11775" y="462258"/>
                  </a:lnTo>
                  <a:lnTo>
                    <a:pt x="0" y="432164"/>
                  </a:lnTo>
                  <a:lnTo>
                    <a:pt x="1148870" y="0"/>
                  </a:lnTo>
                  <a:lnTo>
                    <a:pt x="51789" y="550529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6477640" y="1037576"/>
              <a:ext cx="1228090" cy="1659889"/>
            </a:xfrm>
            <a:custGeom>
              <a:avLst/>
              <a:gdLst/>
              <a:ahLst/>
              <a:cxnLst/>
              <a:rect l="l" t="t" r="r" b="b"/>
              <a:pathLst>
                <a:path w="1228090" h="1659889">
                  <a:moveTo>
                    <a:pt x="1227645" y="0"/>
                  </a:moveTo>
                  <a:lnTo>
                    <a:pt x="1178496" y="984"/>
                  </a:lnTo>
                  <a:lnTo>
                    <a:pt x="1129496" y="3930"/>
                  </a:lnTo>
                  <a:lnTo>
                    <a:pt x="1080700" y="8827"/>
                  </a:lnTo>
                  <a:lnTo>
                    <a:pt x="1032168" y="15665"/>
                  </a:lnTo>
                  <a:lnTo>
                    <a:pt x="983956" y="24432"/>
                  </a:lnTo>
                  <a:lnTo>
                    <a:pt x="936124" y="35120"/>
                  </a:lnTo>
                  <a:lnTo>
                    <a:pt x="888729" y="47716"/>
                  </a:lnTo>
                  <a:lnTo>
                    <a:pt x="841828" y="62211"/>
                  </a:lnTo>
                  <a:lnTo>
                    <a:pt x="795480" y="78593"/>
                  </a:lnTo>
                  <a:lnTo>
                    <a:pt x="750695" y="96433"/>
                  </a:lnTo>
                  <a:lnTo>
                    <a:pt x="706997" y="115824"/>
                  </a:lnTo>
                  <a:lnTo>
                    <a:pt x="664405" y="136722"/>
                  </a:lnTo>
                  <a:lnTo>
                    <a:pt x="622940" y="159085"/>
                  </a:lnTo>
                  <a:lnTo>
                    <a:pt x="582621" y="182868"/>
                  </a:lnTo>
                  <a:lnTo>
                    <a:pt x="543468" y="208028"/>
                  </a:lnTo>
                  <a:lnTo>
                    <a:pt x="505502" y="234519"/>
                  </a:lnTo>
                  <a:lnTo>
                    <a:pt x="468742" y="262299"/>
                  </a:lnTo>
                  <a:lnTo>
                    <a:pt x="433208" y="291323"/>
                  </a:lnTo>
                  <a:lnTo>
                    <a:pt x="398920" y="321547"/>
                  </a:lnTo>
                  <a:lnTo>
                    <a:pt x="365897" y="352928"/>
                  </a:lnTo>
                  <a:lnTo>
                    <a:pt x="334161" y="385422"/>
                  </a:lnTo>
                  <a:lnTo>
                    <a:pt x="303731" y="418984"/>
                  </a:lnTo>
                  <a:lnTo>
                    <a:pt x="274626" y="453571"/>
                  </a:lnTo>
                  <a:lnTo>
                    <a:pt x="246866" y="489138"/>
                  </a:lnTo>
                  <a:lnTo>
                    <a:pt x="220473" y="525642"/>
                  </a:lnTo>
                  <a:lnTo>
                    <a:pt x="195464" y="563039"/>
                  </a:lnTo>
                  <a:lnTo>
                    <a:pt x="171861" y="601285"/>
                  </a:lnTo>
                  <a:lnTo>
                    <a:pt x="149683" y="640336"/>
                  </a:lnTo>
                  <a:lnTo>
                    <a:pt x="128951" y="680149"/>
                  </a:lnTo>
                  <a:lnTo>
                    <a:pt x="109683" y="720678"/>
                  </a:lnTo>
                  <a:lnTo>
                    <a:pt x="91901" y="761880"/>
                  </a:lnTo>
                  <a:lnTo>
                    <a:pt x="75623" y="803712"/>
                  </a:lnTo>
                  <a:lnTo>
                    <a:pt x="60870" y="846128"/>
                  </a:lnTo>
                  <a:lnTo>
                    <a:pt x="47662" y="889087"/>
                  </a:lnTo>
                  <a:lnTo>
                    <a:pt x="36019" y="932542"/>
                  </a:lnTo>
                  <a:lnTo>
                    <a:pt x="25960" y="976451"/>
                  </a:lnTo>
                  <a:lnTo>
                    <a:pt x="17506" y="1020770"/>
                  </a:lnTo>
                  <a:lnTo>
                    <a:pt x="10676" y="1065454"/>
                  </a:lnTo>
                  <a:lnTo>
                    <a:pt x="5491" y="1110460"/>
                  </a:lnTo>
                  <a:lnTo>
                    <a:pt x="1969" y="1155744"/>
                  </a:lnTo>
                  <a:lnTo>
                    <a:pt x="132" y="1201262"/>
                  </a:lnTo>
                  <a:lnTo>
                    <a:pt x="0" y="1246969"/>
                  </a:lnTo>
                  <a:lnTo>
                    <a:pt x="1591" y="1292822"/>
                  </a:lnTo>
                  <a:lnTo>
                    <a:pt x="4926" y="1338778"/>
                  </a:lnTo>
                  <a:lnTo>
                    <a:pt x="10024" y="1384791"/>
                  </a:lnTo>
                  <a:lnTo>
                    <a:pt x="16907" y="1430819"/>
                  </a:lnTo>
                  <a:lnTo>
                    <a:pt x="25593" y="1476816"/>
                  </a:lnTo>
                  <a:lnTo>
                    <a:pt x="36103" y="1522740"/>
                  </a:lnTo>
                  <a:lnTo>
                    <a:pt x="48457" y="1568547"/>
                  </a:lnTo>
                  <a:lnTo>
                    <a:pt x="62673" y="1614191"/>
                  </a:lnTo>
                  <a:lnTo>
                    <a:pt x="78774" y="1659630"/>
                  </a:lnTo>
                  <a:lnTo>
                    <a:pt x="1227646" y="1227465"/>
                  </a:lnTo>
                  <a:lnTo>
                    <a:pt x="1227645" y="0"/>
                  </a:lnTo>
                  <a:close/>
                </a:path>
              </a:pathLst>
            </a:custGeom>
            <a:solidFill>
              <a:srgbClr val="CC9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6477639" y="1037575"/>
              <a:ext cx="1228090" cy="1659889"/>
            </a:xfrm>
            <a:custGeom>
              <a:avLst/>
              <a:gdLst/>
              <a:ahLst/>
              <a:cxnLst/>
              <a:rect l="l" t="t" r="r" b="b"/>
              <a:pathLst>
                <a:path w="1228090" h="1659889">
                  <a:moveTo>
                    <a:pt x="78773" y="1659630"/>
                  </a:moveTo>
                  <a:lnTo>
                    <a:pt x="62673" y="1614191"/>
                  </a:lnTo>
                  <a:lnTo>
                    <a:pt x="48456" y="1568546"/>
                  </a:lnTo>
                  <a:lnTo>
                    <a:pt x="36103" y="1522740"/>
                  </a:lnTo>
                  <a:lnTo>
                    <a:pt x="25593" y="1476816"/>
                  </a:lnTo>
                  <a:lnTo>
                    <a:pt x="16907" y="1430818"/>
                  </a:lnTo>
                  <a:lnTo>
                    <a:pt x="10024" y="1384791"/>
                  </a:lnTo>
                  <a:lnTo>
                    <a:pt x="4926" y="1338777"/>
                  </a:lnTo>
                  <a:lnTo>
                    <a:pt x="1591" y="1292822"/>
                  </a:lnTo>
                  <a:lnTo>
                    <a:pt x="0" y="1246969"/>
                  </a:lnTo>
                  <a:lnTo>
                    <a:pt x="132" y="1201261"/>
                  </a:lnTo>
                  <a:lnTo>
                    <a:pt x="1969" y="1155744"/>
                  </a:lnTo>
                  <a:lnTo>
                    <a:pt x="5491" y="1110460"/>
                  </a:lnTo>
                  <a:lnTo>
                    <a:pt x="10676" y="1065454"/>
                  </a:lnTo>
                  <a:lnTo>
                    <a:pt x="17506" y="1020770"/>
                  </a:lnTo>
                  <a:lnTo>
                    <a:pt x="25960" y="976451"/>
                  </a:lnTo>
                  <a:lnTo>
                    <a:pt x="36019" y="932542"/>
                  </a:lnTo>
                  <a:lnTo>
                    <a:pt x="47662" y="889086"/>
                  </a:lnTo>
                  <a:lnTo>
                    <a:pt x="60870" y="846128"/>
                  </a:lnTo>
                  <a:lnTo>
                    <a:pt x="75623" y="803711"/>
                  </a:lnTo>
                  <a:lnTo>
                    <a:pt x="91901" y="761880"/>
                  </a:lnTo>
                  <a:lnTo>
                    <a:pt x="109683" y="720677"/>
                  </a:lnTo>
                  <a:lnTo>
                    <a:pt x="128951" y="680148"/>
                  </a:lnTo>
                  <a:lnTo>
                    <a:pt x="149683" y="640336"/>
                  </a:lnTo>
                  <a:lnTo>
                    <a:pt x="171861" y="601285"/>
                  </a:lnTo>
                  <a:lnTo>
                    <a:pt x="195464" y="563039"/>
                  </a:lnTo>
                  <a:lnTo>
                    <a:pt x="220473" y="525642"/>
                  </a:lnTo>
                  <a:lnTo>
                    <a:pt x="246866" y="489138"/>
                  </a:lnTo>
                  <a:lnTo>
                    <a:pt x="274626" y="453570"/>
                  </a:lnTo>
                  <a:lnTo>
                    <a:pt x="303730" y="418984"/>
                  </a:lnTo>
                  <a:lnTo>
                    <a:pt x="334161" y="385422"/>
                  </a:lnTo>
                  <a:lnTo>
                    <a:pt x="365897" y="352928"/>
                  </a:lnTo>
                  <a:lnTo>
                    <a:pt x="398919" y="321547"/>
                  </a:lnTo>
                  <a:lnTo>
                    <a:pt x="433208" y="291323"/>
                  </a:lnTo>
                  <a:lnTo>
                    <a:pt x="468742" y="262299"/>
                  </a:lnTo>
                  <a:lnTo>
                    <a:pt x="505502" y="234519"/>
                  </a:lnTo>
                  <a:lnTo>
                    <a:pt x="543468" y="208028"/>
                  </a:lnTo>
                  <a:lnTo>
                    <a:pt x="582621" y="182869"/>
                  </a:lnTo>
                  <a:lnTo>
                    <a:pt x="622939" y="159086"/>
                  </a:lnTo>
                  <a:lnTo>
                    <a:pt x="664405" y="136723"/>
                  </a:lnTo>
                  <a:lnTo>
                    <a:pt x="706997" y="115824"/>
                  </a:lnTo>
                  <a:lnTo>
                    <a:pt x="750695" y="96433"/>
                  </a:lnTo>
                  <a:lnTo>
                    <a:pt x="795480" y="78594"/>
                  </a:lnTo>
                  <a:lnTo>
                    <a:pt x="841828" y="62211"/>
                  </a:lnTo>
                  <a:lnTo>
                    <a:pt x="888729" y="47716"/>
                  </a:lnTo>
                  <a:lnTo>
                    <a:pt x="936124" y="35120"/>
                  </a:lnTo>
                  <a:lnTo>
                    <a:pt x="983956" y="24432"/>
                  </a:lnTo>
                  <a:lnTo>
                    <a:pt x="1032168" y="15665"/>
                  </a:lnTo>
                  <a:lnTo>
                    <a:pt x="1080700" y="8827"/>
                  </a:lnTo>
                  <a:lnTo>
                    <a:pt x="1129496" y="3930"/>
                  </a:lnTo>
                  <a:lnTo>
                    <a:pt x="1178497" y="984"/>
                  </a:lnTo>
                  <a:lnTo>
                    <a:pt x="1227645" y="0"/>
                  </a:lnTo>
                  <a:lnTo>
                    <a:pt x="1227646" y="1227464"/>
                  </a:lnTo>
                  <a:lnTo>
                    <a:pt x="78773" y="165963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8107060" y="1004328"/>
              <a:ext cx="55244" cy="100965"/>
            </a:xfrm>
            <a:custGeom>
              <a:avLst/>
              <a:gdLst/>
              <a:ahLst/>
              <a:cxnLst/>
              <a:rect l="l" t="t" r="r" b="b"/>
              <a:pathLst>
                <a:path w="55245" h="100965">
                  <a:moveTo>
                    <a:pt x="0" y="100862"/>
                  </a:moveTo>
                  <a:lnTo>
                    <a:pt x="55246" y="0"/>
                  </a:lnTo>
                </a:path>
              </a:pathLst>
            </a:custGeom>
            <a:ln w="9525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8621306" y="1409772"/>
              <a:ext cx="93345" cy="38735"/>
            </a:xfrm>
            <a:custGeom>
              <a:avLst/>
              <a:gdLst/>
              <a:ahLst/>
              <a:cxnLst/>
              <a:rect l="l" t="t" r="r" b="b"/>
              <a:pathLst>
                <a:path w="93345" h="38734">
                  <a:moveTo>
                    <a:pt x="0" y="38212"/>
                  </a:moveTo>
                  <a:lnTo>
                    <a:pt x="35014" y="0"/>
                  </a:lnTo>
                  <a:lnTo>
                    <a:pt x="93011" y="0"/>
                  </a:lnTo>
                </a:path>
              </a:pathLst>
            </a:custGeom>
            <a:ln w="9525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8846397" y="1812780"/>
              <a:ext cx="81280" cy="26670"/>
            </a:xfrm>
            <a:custGeom>
              <a:avLst/>
              <a:gdLst/>
              <a:ahLst/>
              <a:cxnLst/>
              <a:rect l="l" t="t" r="r" b="b"/>
              <a:pathLst>
                <a:path w="81279" h="26669">
                  <a:moveTo>
                    <a:pt x="0" y="0"/>
                  </a:moveTo>
                  <a:lnTo>
                    <a:pt x="23283" y="26123"/>
                  </a:lnTo>
                  <a:lnTo>
                    <a:pt x="80868" y="26123"/>
                  </a:lnTo>
                </a:path>
              </a:pathLst>
            </a:custGeom>
            <a:ln w="9525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8930436" y="2189686"/>
              <a:ext cx="162560" cy="43180"/>
            </a:xfrm>
            <a:custGeom>
              <a:avLst/>
              <a:gdLst/>
              <a:ahLst/>
              <a:cxnLst/>
              <a:rect l="l" t="t" r="r" b="b"/>
              <a:pathLst>
                <a:path w="162559" h="43180">
                  <a:moveTo>
                    <a:pt x="0" y="0"/>
                  </a:moveTo>
                  <a:lnTo>
                    <a:pt x="103835" y="42719"/>
                  </a:lnTo>
                  <a:lnTo>
                    <a:pt x="162460" y="42719"/>
                  </a:lnTo>
                </a:path>
              </a:pathLst>
            </a:custGeom>
            <a:ln w="9525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8903332" y="2532172"/>
              <a:ext cx="121920" cy="93345"/>
            </a:xfrm>
            <a:custGeom>
              <a:avLst/>
              <a:gdLst/>
              <a:ahLst/>
              <a:cxnLst/>
              <a:rect l="l" t="t" r="r" b="b"/>
              <a:pathLst>
                <a:path w="121920" h="93344">
                  <a:moveTo>
                    <a:pt x="0" y="0"/>
                  </a:moveTo>
                  <a:lnTo>
                    <a:pt x="63884" y="93066"/>
                  </a:lnTo>
                  <a:lnTo>
                    <a:pt x="121582" y="93066"/>
                  </a:lnTo>
                </a:path>
              </a:pathLst>
            </a:custGeom>
            <a:ln w="9525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8782372" y="2853731"/>
              <a:ext cx="117475" cy="159385"/>
            </a:xfrm>
            <a:custGeom>
              <a:avLst/>
              <a:gdLst/>
              <a:ahLst/>
              <a:cxnLst/>
              <a:rect l="l" t="t" r="r" b="b"/>
              <a:pathLst>
                <a:path w="117475" h="159385">
                  <a:moveTo>
                    <a:pt x="0" y="0"/>
                  </a:moveTo>
                  <a:lnTo>
                    <a:pt x="59875" y="159291"/>
                  </a:lnTo>
                  <a:lnTo>
                    <a:pt x="117364" y="159291"/>
                  </a:lnTo>
                </a:path>
              </a:pathLst>
            </a:custGeom>
            <a:ln w="9525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8592066" y="3113740"/>
              <a:ext cx="60960" cy="128905"/>
            </a:xfrm>
            <a:custGeom>
              <a:avLst/>
              <a:gdLst/>
              <a:ahLst/>
              <a:cxnLst/>
              <a:rect l="l" t="t" r="r" b="b"/>
              <a:pathLst>
                <a:path w="60959" h="128905">
                  <a:moveTo>
                    <a:pt x="0" y="0"/>
                  </a:moveTo>
                  <a:lnTo>
                    <a:pt x="3293" y="128330"/>
                  </a:lnTo>
                  <a:lnTo>
                    <a:pt x="60546" y="128330"/>
                  </a:lnTo>
                </a:path>
              </a:pathLst>
            </a:custGeom>
            <a:ln w="9525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7021963" y="3336919"/>
              <a:ext cx="85725" cy="331470"/>
            </a:xfrm>
            <a:custGeom>
              <a:avLst/>
              <a:gdLst/>
              <a:ahLst/>
              <a:cxnLst/>
              <a:rect l="l" t="t" r="r" b="b"/>
              <a:pathLst>
                <a:path w="85725" h="331470">
                  <a:moveTo>
                    <a:pt x="85203" y="0"/>
                  </a:moveTo>
                  <a:lnTo>
                    <a:pt x="58541" y="331474"/>
                  </a:lnTo>
                  <a:lnTo>
                    <a:pt x="0" y="331474"/>
                  </a:lnTo>
                </a:path>
              </a:pathLst>
            </a:custGeom>
            <a:ln w="9525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6846272" y="3255543"/>
              <a:ext cx="134620" cy="240665"/>
            </a:xfrm>
            <a:custGeom>
              <a:avLst/>
              <a:gdLst/>
              <a:ahLst/>
              <a:cxnLst/>
              <a:rect l="l" t="t" r="r" b="b"/>
              <a:pathLst>
                <a:path w="134620" h="240664">
                  <a:moveTo>
                    <a:pt x="134046" y="0"/>
                  </a:moveTo>
                  <a:lnTo>
                    <a:pt x="57447" y="240592"/>
                  </a:lnTo>
                  <a:lnTo>
                    <a:pt x="0" y="240592"/>
                  </a:lnTo>
                </a:path>
              </a:pathLst>
            </a:custGeom>
            <a:ln w="9525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6524679" y="3082097"/>
              <a:ext cx="264795" cy="227329"/>
            </a:xfrm>
            <a:custGeom>
              <a:avLst/>
              <a:gdLst/>
              <a:ahLst/>
              <a:cxnLst/>
              <a:rect l="l" t="t" r="r" b="b"/>
              <a:pathLst>
                <a:path w="264795" h="227329">
                  <a:moveTo>
                    <a:pt x="264588" y="0"/>
                  </a:moveTo>
                  <a:lnTo>
                    <a:pt x="55952" y="226767"/>
                  </a:lnTo>
                  <a:lnTo>
                    <a:pt x="0" y="226767"/>
                  </a:lnTo>
                </a:path>
              </a:pathLst>
            </a:custGeom>
            <a:ln w="9525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6365306" y="2872544"/>
              <a:ext cx="273685" cy="90805"/>
            </a:xfrm>
            <a:custGeom>
              <a:avLst/>
              <a:gdLst/>
              <a:ahLst/>
              <a:cxnLst/>
              <a:rect l="l" t="t" r="r" b="b"/>
              <a:pathLst>
                <a:path w="273684" h="90805">
                  <a:moveTo>
                    <a:pt x="273391" y="0"/>
                  </a:moveTo>
                  <a:lnTo>
                    <a:pt x="56829" y="90656"/>
                  </a:lnTo>
                  <a:lnTo>
                    <a:pt x="0" y="90656"/>
                  </a:lnTo>
                </a:path>
              </a:pathLst>
            </a:custGeom>
            <a:ln w="9525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6490526" y="1364199"/>
              <a:ext cx="205740" cy="202565"/>
            </a:xfrm>
            <a:custGeom>
              <a:avLst/>
              <a:gdLst/>
              <a:ahLst/>
              <a:cxnLst/>
              <a:rect l="l" t="t" r="r" b="b"/>
              <a:pathLst>
                <a:path w="205740" h="202565">
                  <a:moveTo>
                    <a:pt x="205517" y="202197"/>
                  </a:moveTo>
                  <a:lnTo>
                    <a:pt x="56577" y="0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3" name="object 63"/>
          <p:cNvSpPr txBox="1"/>
          <p:nvPr/>
        </p:nvSpPr>
        <p:spPr>
          <a:xfrm>
            <a:off x="8168654" y="881888"/>
            <a:ext cx="22796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404040"/>
                </a:solidFill>
                <a:latin typeface="Calibri"/>
                <a:cs typeface="Calibri"/>
              </a:rPr>
              <a:t>10,6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8720666" y="1287271"/>
            <a:ext cx="17018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404040"/>
                </a:solidFill>
                <a:latin typeface="Calibri"/>
                <a:cs typeface="Calibri"/>
              </a:rPr>
              <a:t>5,6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8933615" y="1717040"/>
            <a:ext cx="17018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404040"/>
                </a:solidFill>
                <a:latin typeface="Calibri"/>
                <a:cs typeface="Calibri"/>
              </a:rPr>
              <a:t>5,6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9099246" y="2110232"/>
            <a:ext cx="17018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404040"/>
                </a:solidFill>
                <a:latin typeface="Calibri"/>
                <a:cs typeface="Calibri"/>
              </a:rPr>
              <a:t>4,5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9031263" y="2503423"/>
            <a:ext cx="17018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404040"/>
                </a:solidFill>
                <a:latin typeface="Calibri"/>
                <a:cs typeface="Calibri"/>
              </a:rPr>
              <a:t>4,5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8906087" y="2890520"/>
            <a:ext cx="17018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404040"/>
                </a:solidFill>
                <a:latin typeface="Calibri"/>
                <a:cs typeface="Calibri"/>
              </a:rPr>
              <a:t>4,5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8658962" y="3119120"/>
            <a:ext cx="17018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404040"/>
                </a:solidFill>
                <a:latin typeface="Calibri"/>
                <a:cs typeface="Calibri"/>
              </a:rPr>
              <a:t>3,9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8383503" y="3335528"/>
            <a:ext cx="17018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404040"/>
                </a:solidFill>
                <a:latin typeface="Calibri"/>
                <a:cs typeface="Calibri"/>
              </a:rPr>
              <a:t>3,9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7847493" y="3420871"/>
            <a:ext cx="44958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350" baseline="-24691" dirty="0">
                <a:solidFill>
                  <a:srgbClr val="404040"/>
                </a:solidFill>
                <a:latin typeface="Calibri"/>
                <a:cs typeface="Calibri"/>
              </a:rPr>
              <a:t>2,2</a:t>
            </a:r>
            <a:r>
              <a:rPr sz="1350" spc="660" baseline="-24691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900" spc="-25" dirty="0">
                <a:solidFill>
                  <a:srgbClr val="404040"/>
                </a:solidFill>
                <a:latin typeface="Calibri"/>
                <a:cs typeface="Calibri"/>
              </a:rPr>
              <a:t>2,8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7310672" y="3521455"/>
            <a:ext cx="56007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2,2</a:t>
            </a:r>
            <a:r>
              <a:rPr sz="900" spc="2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2,2</a:t>
            </a:r>
            <a:r>
              <a:rPr sz="900" spc="114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900" spc="-25" dirty="0">
                <a:solidFill>
                  <a:srgbClr val="404040"/>
                </a:solidFill>
                <a:latin typeface="Calibri"/>
                <a:cs typeface="Calibri"/>
              </a:rPr>
              <a:t>2,2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7126997" y="3433064"/>
            <a:ext cx="17018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404040"/>
                </a:solidFill>
                <a:latin typeface="Calibri"/>
                <a:cs typeface="Calibri"/>
              </a:rPr>
              <a:t>2,2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6345947" y="3152648"/>
            <a:ext cx="665480" cy="55880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R="138430" algn="r">
              <a:lnSpc>
                <a:spcPct val="100000"/>
              </a:lnSpc>
              <a:spcBef>
                <a:spcPts val="434"/>
              </a:spcBef>
              <a:tabLst>
                <a:tab pos="361315" algn="l"/>
              </a:tabLst>
            </a:pPr>
            <a:r>
              <a:rPr sz="900" spc="-25" dirty="0">
                <a:solidFill>
                  <a:srgbClr val="404040"/>
                </a:solidFill>
                <a:latin typeface="Calibri"/>
                <a:cs typeface="Calibri"/>
              </a:rPr>
              <a:t>1,7</a:t>
            </a: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	</a:t>
            </a:r>
            <a:r>
              <a:rPr sz="900" spc="-25" dirty="0">
                <a:solidFill>
                  <a:srgbClr val="404040"/>
                </a:solidFill>
                <a:latin typeface="Calibri"/>
                <a:cs typeface="Calibri"/>
              </a:rPr>
              <a:t>1,7</a:t>
            </a:r>
            <a:endParaRPr sz="900">
              <a:latin typeface="Calibri"/>
              <a:cs typeface="Calibri"/>
            </a:endParaRPr>
          </a:p>
          <a:p>
            <a:pPr marR="176530" algn="r">
              <a:lnSpc>
                <a:spcPct val="100000"/>
              </a:lnSpc>
              <a:spcBef>
                <a:spcPts val="335"/>
              </a:spcBef>
            </a:pPr>
            <a:r>
              <a:rPr sz="900" spc="-25" dirty="0">
                <a:solidFill>
                  <a:srgbClr val="404040"/>
                </a:solidFill>
                <a:latin typeface="Calibri"/>
                <a:cs typeface="Calibri"/>
              </a:rPr>
              <a:t>1,7</a:t>
            </a:r>
            <a:endParaRPr sz="9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290"/>
              </a:spcBef>
            </a:pPr>
            <a:r>
              <a:rPr sz="900" spc="-25" dirty="0">
                <a:solidFill>
                  <a:srgbClr val="404040"/>
                </a:solidFill>
                <a:latin typeface="Calibri"/>
                <a:cs typeface="Calibri"/>
              </a:rPr>
              <a:t>2,2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6526922" y="2985008"/>
            <a:ext cx="17018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404040"/>
                </a:solidFill>
                <a:latin typeface="Calibri"/>
                <a:cs typeface="Calibri"/>
              </a:rPr>
              <a:t>1,7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6184022" y="2728976"/>
            <a:ext cx="360680" cy="275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3200">
              <a:lnSpc>
                <a:spcPts val="985"/>
              </a:lnSpc>
              <a:spcBef>
                <a:spcPts val="100"/>
              </a:spcBef>
            </a:pPr>
            <a:r>
              <a:rPr sz="900" spc="-25" dirty="0">
                <a:solidFill>
                  <a:srgbClr val="404040"/>
                </a:solidFill>
                <a:latin typeface="Calibri"/>
                <a:cs typeface="Calibri"/>
              </a:rPr>
              <a:t>1,7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ts val="985"/>
              </a:lnSpc>
            </a:pPr>
            <a:r>
              <a:rPr sz="900" spc="-25" dirty="0">
                <a:solidFill>
                  <a:srgbClr val="404040"/>
                </a:solidFill>
                <a:latin typeface="Calibri"/>
                <a:cs typeface="Calibri"/>
              </a:rPr>
              <a:t>1,7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6256529" y="1241552"/>
            <a:ext cx="22796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404040"/>
                </a:solidFill>
                <a:latin typeface="Calibri"/>
                <a:cs typeface="Calibri"/>
              </a:rPr>
              <a:t>30,7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9950909" y="1054079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19">
                <a:moveTo>
                  <a:pt x="83468" y="0"/>
                </a:moveTo>
                <a:lnTo>
                  <a:pt x="0" y="0"/>
                </a:lnTo>
                <a:lnTo>
                  <a:pt x="0" y="83468"/>
                </a:lnTo>
                <a:lnTo>
                  <a:pt x="83468" y="83468"/>
                </a:lnTo>
                <a:lnTo>
                  <a:pt x="83468" y="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 txBox="1"/>
          <p:nvPr/>
        </p:nvSpPr>
        <p:spPr>
          <a:xfrm>
            <a:off x="10058648" y="889507"/>
            <a:ext cx="1631314" cy="106489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1200" dirty="0">
                <a:solidFill>
                  <a:srgbClr val="595959"/>
                </a:solidFill>
                <a:latin typeface="Calibri"/>
                <a:cs typeface="Calibri"/>
              </a:rPr>
              <a:t>Московска</a:t>
            </a:r>
            <a:r>
              <a:rPr sz="1200" spc="-3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95959"/>
                </a:solidFill>
                <a:latin typeface="Calibri"/>
                <a:cs typeface="Calibri"/>
              </a:rPr>
              <a:t>обл.</a:t>
            </a:r>
            <a:r>
              <a:rPr sz="1200" spc="-3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595959"/>
                </a:solidFill>
                <a:latin typeface="Calibri"/>
                <a:cs typeface="Calibri"/>
              </a:rPr>
              <a:t>(19)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200" dirty="0">
                <a:solidFill>
                  <a:srgbClr val="595959"/>
                </a:solidFill>
                <a:latin typeface="Calibri"/>
                <a:cs typeface="Calibri"/>
              </a:rPr>
              <a:t>Нижегородская</a:t>
            </a:r>
            <a:r>
              <a:rPr sz="1200" spc="-4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95959"/>
                </a:solidFill>
                <a:latin typeface="Calibri"/>
                <a:cs typeface="Calibri"/>
              </a:rPr>
              <a:t>обл.</a:t>
            </a:r>
            <a:r>
              <a:rPr sz="1200" spc="-4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595959"/>
                </a:solidFill>
                <a:latin typeface="Calibri"/>
                <a:cs typeface="Calibri"/>
              </a:rPr>
              <a:t>(10)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200" spc="-10" dirty="0">
                <a:solidFill>
                  <a:srgbClr val="595959"/>
                </a:solidFill>
                <a:latin typeface="Calibri"/>
                <a:cs typeface="Calibri"/>
              </a:rPr>
              <a:t>Санкт-</a:t>
            </a:r>
            <a:r>
              <a:rPr sz="1200" dirty="0">
                <a:solidFill>
                  <a:srgbClr val="595959"/>
                </a:solidFill>
                <a:latin typeface="Calibri"/>
                <a:cs typeface="Calibri"/>
              </a:rPr>
              <a:t>Петербург</a:t>
            </a:r>
            <a:r>
              <a:rPr sz="1200" spc="-1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595959"/>
                </a:solidFill>
                <a:latin typeface="Calibri"/>
                <a:cs typeface="Calibri"/>
              </a:rPr>
              <a:t>(10)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1200" dirty="0">
                <a:solidFill>
                  <a:srgbClr val="595959"/>
                </a:solidFill>
                <a:latin typeface="Calibri"/>
                <a:cs typeface="Calibri"/>
              </a:rPr>
              <a:t>Москва</a:t>
            </a:r>
            <a:r>
              <a:rPr sz="1200" spc="-3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595959"/>
                </a:solidFill>
                <a:latin typeface="Calibri"/>
                <a:cs typeface="Calibri"/>
              </a:rPr>
              <a:t>(8)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9950909" y="1313907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19">
                <a:moveTo>
                  <a:pt x="83468" y="0"/>
                </a:moveTo>
                <a:lnTo>
                  <a:pt x="0" y="0"/>
                </a:lnTo>
                <a:lnTo>
                  <a:pt x="0" y="83468"/>
                </a:lnTo>
                <a:lnTo>
                  <a:pt x="83468" y="83468"/>
                </a:lnTo>
                <a:lnTo>
                  <a:pt x="83468" y="0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9950909" y="1573735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19">
                <a:moveTo>
                  <a:pt x="83468" y="0"/>
                </a:moveTo>
                <a:lnTo>
                  <a:pt x="0" y="0"/>
                </a:lnTo>
                <a:lnTo>
                  <a:pt x="0" y="83468"/>
                </a:lnTo>
                <a:lnTo>
                  <a:pt x="83468" y="83468"/>
                </a:lnTo>
                <a:lnTo>
                  <a:pt x="83468" y="0"/>
                </a:lnTo>
                <a:close/>
              </a:path>
            </a:pathLst>
          </a:custGeom>
          <a:solidFill>
            <a:srgbClr val="A5A5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9950909" y="1833563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19">
                <a:moveTo>
                  <a:pt x="83468" y="0"/>
                </a:moveTo>
                <a:lnTo>
                  <a:pt x="0" y="0"/>
                </a:lnTo>
                <a:lnTo>
                  <a:pt x="0" y="83468"/>
                </a:lnTo>
                <a:lnTo>
                  <a:pt x="83468" y="83468"/>
                </a:lnTo>
                <a:lnTo>
                  <a:pt x="8346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9950909" y="2093391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19">
                <a:moveTo>
                  <a:pt x="83468" y="0"/>
                </a:moveTo>
                <a:lnTo>
                  <a:pt x="0" y="0"/>
                </a:lnTo>
                <a:lnTo>
                  <a:pt x="0" y="83468"/>
                </a:lnTo>
                <a:lnTo>
                  <a:pt x="83468" y="83468"/>
                </a:lnTo>
                <a:lnTo>
                  <a:pt x="83468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 txBox="1"/>
          <p:nvPr/>
        </p:nvSpPr>
        <p:spPr>
          <a:xfrm>
            <a:off x="10058648" y="1928876"/>
            <a:ext cx="1673225" cy="158305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1200" dirty="0">
                <a:solidFill>
                  <a:srgbClr val="595959"/>
                </a:solidFill>
                <a:latin typeface="Calibri"/>
                <a:cs typeface="Calibri"/>
              </a:rPr>
              <a:t>ХМАО</a:t>
            </a:r>
            <a:r>
              <a:rPr sz="1200" spc="-2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595959"/>
                </a:solidFill>
                <a:latin typeface="Calibri"/>
                <a:cs typeface="Calibri"/>
              </a:rPr>
              <a:t>(8)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200" dirty="0">
                <a:solidFill>
                  <a:srgbClr val="595959"/>
                </a:solidFill>
                <a:latin typeface="Calibri"/>
                <a:cs typeface="Calibri"/>
              </a:rPr>
              <a:t>Волгоградская</a:t>
            </a:r>
            <a:r>
              <a:rPr sz="1200" spc="-4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95959"/>
                </a:solidFill>
                <a:latin typeface="Calibri"/>
                <a:cs typeface="Calibri"/>
              </a:rPr>
              <a:t>обл.</a:t>
            </a:r>
            <a:r>
              <a:rPr sz="1200" spc="-4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595959"/>
                </a:solidFill>
                <a:latin typeface="Calibri"/>
                <a:cs typeface="Calibri"/>
              </a:rPr>
              <a:t>(8)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200" dirty="0">
                <a:solidFill>
                  <a:srgbClr val="595959"/>
                </a:solidFill>
                <a:latin typeface="Calibri"/>
                <a:cs typeface="Calibri"/>
              </a:rPr>
              <a:t>ЯНАО</a:t>
            </a:r>
            <a:r>
              <a:rPr sz="1200" spc="-2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595959"/>
                </a:solidFill>
                <a:latin typeface="Calibri"/>
                <a:cs typeface="Calibri"/>
              </a:rPr>
              <a:t>(7)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1200" dirty="0">
                <a:solidFill>
                  <a:srgbClr val="595959"/>
                </a:solidFill>
                <a:latin typeface="Calibri"/>
                <a:cs typeface="Calibri"/>
              </a:rPr>
              <a:t>Пермский</a:t>
            </a:r>
            <a:r>
              <a:rPr sz="1200" spc="-3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95959"/>
                </a:solidFill>
                <a:latin typeface="Calibri"/>
                <a:cs typeface="Calibri"/>
              </a:rPr>
              <a:t>край</a:t>
            </a:r>
            <a:r>
              <a:rPr sz="1200" spc="-3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595959"/>
                </a:solidFill>
                <a:latin typeface="Calibri"/>
                <a:cs typeface="Calibri"/>
              </a:rPr>
              <a:t>(7)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200" dirty="0">
                <a:solidFill>
                  <a:srgbClr val="595959"/>
                </a:solidFill>
                <a:latin typeface="Calibri"/>
                <a:cs typeface="Calibri"/>
              </a:rPr>
              <a:t>Тюменская</a:t>
            </a:r>
            <a:r>
              <a:rPr sz="1200" spc="-4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95959"/>
                </a:solidFill>
                <a:latin typeface="Calibri"/>
                <a:cs typeface="Calibri"/>
              </a:rPr>
              <a:t>область</a:t>
            </a:r>
            <a:r>
              <a:rPr sz="1200" spc="-4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595959"/>
                </a:solidFill>
                <a:latin typeface="Calibri"/>
                <a:cs typeface="Calibri"/>
              </a:rPr>
              <a:t>(5)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200" dirty="0">
                <a:solidFill>
                  <a:srgbClr val="595959"/>
                </a:solidFill>
                <a:latin typeface="Calibri"/>
                <a:cs typeface="Calibri"/>
              </a:rPr>
              <a:t>Свердловская</a:t>
            </a:r>
            <a:r>
              <a:rPr sz="1200" spc="-5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95959"/>
                </a:solidFill>
                <a:latin typeface="Calibri"/>
                <a:cs typeface="Calibri"/>
              </a:rPr>
              <a:t>область</a:t>
            </a:r>
            <a:r>
              <a:rPr sz="1200" spc="-4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595959"/>
                </a:solidFill>
                <a:latin typeface="Calibri"/>
                <a:cs typeface="Calibri"/>
              </a:rPr>
              <a:t>(4)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9950909" y="2353219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19">
                <a:moveTo>
                  <a:pt x="83468" y="0"/>
                </a:moveTo>
                <a:lnTo>
                  <a:pt x="0" y="0"/>
                </a:lnTo>
                <a:lnTo>
                  <a:pt x="0" y="83468"/>
                </a:lnTo>
                <a:lnTo>
                  <a:pt x="83468" y="83468"/>
                </a:lnTo>
                <a:lnTo>
                  <a:pt x="83468" y="0"/>
                </a:lnTo>
                <a:close/>
              </a:path>
            </a:pathLst>
          </a:custGeom>
          <a:solidFill>
            <a:srgbClr val="70AD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9950909" y="2613047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19">
                <a:moveTo>
                  <a:pt x="83468" y="0"/>
                </a:moveTo>
                <a:lnTo>
                  <a:pt x="0" y="0"/>
                </a:lnTo>
                <a:lnTo>
                  <a:pt x="0" y="83468"/>
                </a:lnTo>
                <a:lnTo>
                  <a:pt x="83468" y="83468"/>
                </a:lnTo>
                <a:lnTo>
                  <a:pt x="83468" y="0"/>
                </a:lnTo>
                <a:close/>
              </a:path>
            </a:pathLst>
          </a:custGeom>
          <a:solidFill>
            <a:srgbClr val="2644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9950909" y="2872875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19">
                <a:moveTo>
                  <a:pt x="83468" y="0"/>
                </a:moveTo>
                <a:lnTo>
                  <a:pt x="0" y="0"/>
                </a:lnTo>
                <a:lnTo>
                  <a:pt x="0" y="83468"/>
                </a:lnTo>
                <a:lnTo>
                  <a:pt x="83468" y="83468"/>
                </a:lnTo>
                <a:lnTo>
                  <a:pt x="83468" y="0"/>
                </a:lnTo>
                <a:close/>
              </a:path>
            </a:pathLst>
          </a:custGeom>
          <a:solidFill>
            <a:srgbClr val="9E48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9950909" y="3132703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19">
                <a:moveTo>
                  <a:pt x="83468" y="0"/>
                </a:moveTo>
                <a:lnTo>
                  <a:pt x="0" y="0"/>
                </a:lnTo>
                <a:lnTo>
                  <a:pt x="0" y="83468"/>
                </a:lnTo>
                <a:lnTo>
                  <a:pt x="83468" y="83468"/>
                </a:lnTo>
                <a:lnTo>
                  <a:pt x="83468" y="0"/>
                </a:lnTo>
                <a:close/>
              </a:path>
            </a:pathLst>
          </a:custGeom>
          <a:solidFill>
            <a:srgbClr val="63636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9950909" y="3392532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83468" y="0"/>
                </a:moveTo>
                <a:lnTo>
                  <a:pt x="0" y="0"/>
                </a:lnTo>
                <a:lnTo>
                  <a:pt x="0" y="83468"/>
                </a:lnTo>
                <a:lnTo>
                  <a:pt x="83468" y="83468"/>
                </a:lnTo>
                <a:lnTo>
                  <a:pt x="83468" y="0"/>
                </a:lnTo>
                <a:close/>
              </a:path>
            </a:pathLst>
          </a:custGeom>
          <a:solidFill>
            <a:srgbClr val="997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 txBox="1"/>
          <p:nvPr/>
        </p:nvSpPr>
        <p:spPr>
          <a:xfrm>
            <a:off x="329289" y="4406319"/>
            <a:ext cx="4909185" cy="817880"/>
          </a:xfrm>
          <a:prstGeom prst="rect">
            <a:avLst/>
          </a:prstGeom>
        </p:spPr>
        <p:txBody>
          <a:bodyPr vert="horz" wrap="square" lIns="0" tIns="1733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65"/>
              </a:spcBef>
            </a:pPr>
            <a:r>
              <a:rPr sz="2000" b="1" dirty="0">
                <a:solidFill>
                  <a:srgbClr val="00643A"/>
                </a:solidFill>
                <a:latin typeface="Calibri"/>
                <a:cs typeface="Calibri"/>
              </a:rPr>
              <a:t>2)</a:t>
            </a:r>
            <a:r>
              <a:rPr sz="2000" b="1" spc="-45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43A"/>
                </a:solidFill>
                <a:latin typeface="Calibri"/>
                <a:cs typeface="Calibri"/>
              </a:rPr>
              <a:t>Сфера</a:t>
            </a:r>
            <a:r>
              <a:rPr sz="2000" b="1" spc="-35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43A"/>
                </a:solidFill>
                <a:latin typeface="Calibri"/>
                <a:cs typeface="Calibri"/>
              </a:rPr>
              <a:t>деятельности</a:t>
            </a:r>
            <a:r>
              <a:rPr sz="2000" b="1" spc="-35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643A"/>
                </a:solidFill>
                <a:latin typeface="Calibri"/>
                <a:cs typeface="Calibri"/>
              </a:rPr>
              <a:t>вашего</a:t>
            </a:r>
            <a:r>
              <a:rPr sz="2000" b="1" spc="-30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643A"/>
                </a:solidFill>
                <a:latin typeface="Calibri"/>
                <a:cs typeface="Calibri"/>
              </a:rPr>
              <a:t>предприятия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90"/>
              </a:spcBef>
            </a:pPr>
            <a:r>
              <a:rPr sz="1400" spc="-10" dirty="0">
                <a:latin typeface="Calibri"/>
                <a:cs typeface="Calibri"/>
              </a:rPr>
              <a:t>Треть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(52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опрошенных)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–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это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дополнительное образование.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91" name="object 91"/>
          <p:cNvGrpSpPr/>
          <p:nvPr/>
        </p:nvGrpSpPr>
        <p:grpSpPr>
          <a:xfrm>
            <a:off x="6938729" y="4436018"/>
            <a:ext cx="2058670" cy="2067560"/>
            <a:chOff x="6938729" y="4436018"/>
            <a:chExt cx="2058670" cy="2067560"/>
          </a:xfrm>
        </p:grpSpPr>
        <p:sp>
          <p:nvSpPr>
            <p:cNvPr id="92" name="object 92"/>
            <p:cNvSpPr/>
            <p:nvPr/>
          </p:nvSpPr>
          <p:spPr>
            <a:xfrm>
              <a:off x="7972578" y="4445542"/>
              <a:ext cx="1024890" cy="1451610"/>
            </a:xfrm>
            <a:custGeom>
              <a:avLst/>
              <a:gdLst/>
              <a:ahLst/>
              <a:cxnLst/>
              <a:rect l="l" t="t" r="r" b="b"/>
              <a:pathLst>
                <a:path w="1024890" h="1451610">
                  <a:moveTo>
                    <a:pt x="0" y="0"/>
                  </a:moveTo>
                  <a:lnTo>
                    <a:pt x="0" y="1024348"/>
                  </a:lnTo>
                  <a:lnTo>
                    <a:pt x="931100" y="1451365"/>
                  </a:lnTo>
                  <a:lnTo>
                    <a:pt x="950480" y="1406288"/>
                  </a:lnTo>
                  <a:lnTo>
                    <a:pt x="967647" y="1360429"/>
                  </a:lnTo>
                  <a:lnTo>
                    <a:pt x="982583" y="1313867"/>
                  </a:lnTo>
                  <a:lnTo>
                    <a:pt x="995270" y="1266686"/>
                  </a:lnTo>
                  <a:lnTo>
                    <a:pt x="1005691" y="1218967"/>
                  </a:lnTo>
                  <a:lnTo>
                    <a:pt x="1013827" y="1170792"/>
                  </a:lnTo>
                  <a:lnTo>
                    <a:pt x="1019660" y="1122242"/>
                  </a:lnTo>
                  <a:lnTo>
                    <a:pt x="1023173" y="1073401"/>
                  </a:lnTo>
                  <a:lnTo>
                    <a:pt x="1024348" y="1024348"/>
                  </a:lnTo>
                  <a:lnTo>
                    <a:pt x="1023234" y="976128"/>
                  </a:lnTo>
                  <a:lnTo>
                    <a:pt x="1019922" y="928481"/>
                  </a:lnTo>
                  <a:lnTo>
                    <a:pt x="1014462" y="881457"/>
                  </a:lnTo>
                  <a:lnTo>
                    <a:pt x="1006903" y="835105"/>
                  </a:lnTo>
                  <a:lnTo>
                    <a:pt x="997295" y="789475"/>
                  </a:lnTo>
                  <a:lnTo>
                    <a:pt x="985686" y="744615"/>
                  </a:lnTo>
                  <a:lnTo>
                    <a:pt x="972127" y="700575"/>
                  </a:lnTo>
                  <a:lnTo>
                    <a:pt x="956665" y="657404"/>
                  </a:lnTo>
                  <a:lnTo>
                    <a:pt x="939351" y="615151"/>
                  </a:lnTo>
                  <a:lnTo>
                    <a:pt x="920233" y="573866"/>
                  </a:lnTo>
                  <a:lnTo>
                    <a:pt x="899360" y="533597"/>
                  </a:lnTo>
                  <a:lnTo>
                    <a:pt x="876783" y="494394"/>
                  </a:lnTo>
                  <a:lnTo>
                    <a:pt x="852549" y="456306"/>
                  </a:lnTo>
                  <a:lnTo>
                    <a:pt x="826709" y="419382"/>
                  </a:lnTo>
                  <a:lnTo>
                    <a:pt x="799311" y="383671"/>
                  </a:lnTo>
                  <a:lnTo>
                    <a:pt x="770404" y="349222"/>
                  </a:lnTo>
                  <a:lnTo>
                    <a:pt x="740039" y="316086"/>
                  </a:lnTo>
                  <a:lnTo>
                    <a:pt x="708263" y="284310"/>
                  </a:lnTo>
                  <a:lnTo>
                    <a:pt x="675126" y="253944"/>
                  </a:lnTo>
                  <a:lnTo>
                    <a:pt x="640678" y="225038"/>
                  </a:lnTo>
                  <a:lnTo>
                    <a:pt x="604967" y="197640"/>
                  </a:lnTo>
                  <a:lnTo>
                    <a:pt x="568043" y="171799"/>
                  </a:lnTo>
                  <a:lnTo>
                    <a:pt x="529955" y="147566"/>
                  </a:lnTo>
                  <a:lnTo>
                    <a:pt x="490751" y="124988"/>
                  </a:lnTo>
                  <a:lnTo>
                    <a:pt x="450483" y="104116"/>
                  </a:lnTo>
                  <a:lnTo>
                    <a:pt x="409197" y="84998"/>
                  </a:lnTo>
                  <a:lnTo>
                    <a:pt x="366944" y="67683"/>
                  </a:lnTo>
                  <a:lnTo>
                    <a:pt x="323773" y="52222"/>
                  </a:lnTo>
                  <a:lnTo>
                    <a:pt x="279733" y="38662"/>
                  </a:lnTo>
                  <a:lnTo>
                    <a:pt x="234874" y="27053"/>
                  </a:lnTo>
                  <a:lnTo>
                    <a:pt x="189243" y="17445"/>
                  </a:lnTo>
                  <a:lnTo>
                    <a:pt x="142891" y="9886"/>
                  </a:lnTo>
                  <a:lnTo>
                    <a:pt x="95867" y="4426"/>
                  </a:lnTo>
                  <a:lnTo>
                    <a:pt x="48220" y="11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7972578" y="5469891"/>
              <a:ext cx="931544" cy="998219"/>
            </a:xfrm>
            <a:custGeom>
              <a:avLst/>
              <a:gdLst/>
              <a:ahLst/>
              <a:cxnLst/>
              <a:rect l="l" t="t" r="r" b="b"/>
              <a:pathLst>
                <a:path w="931545" h="998220">
                  <a:moveTo>
                    <a:pt x="0" y="0"/>
                  </a:moveTo>
                  <a:lnTo>
                    <a:pt x="231693" y="997802"/>
                  </a:lnTo>
                  <a:lnTo>
                    <a:pt x="280039" y="985329"/>
                  </a:lnTo>
                  <a:lnTo>
                    <a:pt x="327477" y="970599"/>
                  </a:lnTo>
                  <a:lnTo>
                    <a:pt x="373941" y="953666"/>
                  </a:lnTo>
                  <a:lnTo>
                    <a:pt x="419365" y="934583"/>
                  </a:lnTo>
                  <a:lnTo>
                    <a:pt x="463683" y="913404"/>
                  </a:lnTo>
                  <a:lnTo>
                    <a:pt x="506830" y="890184"/>
                  </a:lnTo>
                  <a:lnTo>
                    <a:pt x="548740" y="864976"/>
                  </a:lnTo>
                  <a:lnTo>
                    <a:pt x="589345" y="837834"/>
                  </a:lnTo>
                  <a:lnTo>
                    <a:pt x="628582" y="808811"/>
                  </a:lnTo>
                  <a:lnTo>
                    <a:pt x="666382" y="777962"/>
                  </a:lnTo>
                  <a:lnTo>
                    <a:pt x="702681" y="745340"/>
                  </a:lnTo>
                  <a:lnTo>
                    <a:pt x="737412" y="711000"/>
                  </a:lnTo>
                  <a:lnTo>
                    <a:pt x="770510" y="674995"/>
                  </a:lnTo>
                  <a:lnTo>
                    <a:pt x="801909" y="637379"/>
                  </a:lnTo>
                  <a:lnTo>
                    <a:pt x="831542" y="598205"/>
                  </a:lnTo>
                  <a:lnTo>
                    <a:pt x="859344" y="557528"/>
                  </a:lnTo>
                  <a:lnTo>
                    <a:pt x="885248" y="515402"/>
                  </a:lnTo>
                  <a:lnTo>
                    <a:pt x="909189" y="471880"/>
                  </a:lnTo>
                  <a:lnTo>
                    <a:pt x="931100" y="4270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7972578" y="5469891"/>
              <a:ext cx="931544" cy="998219"/>
            </a:xfrm>
            <a:custGeom>
              <a:avLst/>
              <a:gdLst/>
              <a:ahLst/>
              <a:cxnLst/>
              <a:rect l="l" t="t" r="r" b="b"/>
              <a:pathLst>
                <a:path w="931545" h="998220">
                  <a:moveTo>
                    <a:pt x="931100" y="427016"/>
                  </a:moveTo>
                  <a:lnTo>
                    <a:pt x="909188" y="471879"/>
                  </a:lnTo>
                  <a:lnTo>
                    <a:pt x="885247" y="515401"/>
                  </a:lnTo>
                  <a:lnTo>
                    <a:pt x="859343" y="557528"/>
                  </a:lnTo>
                  <a:lnTo>
                    <a:pt x="831542" y="598205"/>
                  </a:lnTo>
                  <a:lnTo>
                    <a:pt x="801909" y="637378"/>
                  </a:lnTo>
                  <a:lnTo>
                    <a:pt x="770510" y="674994"/>
                  </a:lnTo>
                  <a:lnTo>
                    <a:pt x="737412" y="711000"/>
                  </a:lnTo>
                  <a:lnTo>
                    <a:pt x="702681" y="745340"/>
                  </a:lnTo>
                  <a:lnTo>
                    <a:pt x="666382" y="777962"/>
                  </a:lnTo>
                  <a:lnTo>
                    <a:pt x="628581" y="808811"/>
                  </a:lnTo>
                  <a:lnTo>
                    <a:pt x="589345" y="837833"/>
                  </a:lnTo>
                  <a:lnTo>
                    <a:pt x="548740" y="864976"/>
                  </a:lnTo>
                  <a:lnTo>
                    <a:pt x="506830" y="890184"/>
                  </a:lnTo>
                  <a:lnTo>
                    <a:pt x="463683" y="913404"/>
                  </a:lnTo>
                  <a:lnTo>
                    <a:pt x="419364" y="934583"/>
                  </a:lnTo>
                  <a:lnTo>
                    <a:pt x="373940" y="953665"/>
                  </a:lnTo>
                  <a:lnTo>
                    <a:pt x="327476" y="970599"/>
                  </a:lnTo>
                  <a:lnTo>
                    <a:pt x="280038" y="985329"/>
                  </a:lnTo>
                  <a:lnTo>
                    <a:pt x="231693" y="997802"/>
                  </a:lnTo>
                  <a:lnTo>
                    <a:pt x="0" y="0"/>
                  </a:lnTo>
                  <a:lnTo>
                    <a:pt x="931100" y="427016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7603526" y="5469891"/>
              <a:ext cx="601345" cy="1024255"/>
            </a:xfrm>
            <a:custGeom>
              <a:avLst/>
              <a:gdLst/>
              <a:ahLst/>
              <a:cxnLst/>
              <a:rect l="l" t="t" r="r" b="b"/>
              <a:pathLst>
                <a:path w="601345" h="1024254">
                  <a:moveTo>
                    <a:pt x="369051" y="0"/>
                  </a:moveTo>
                  <a:lnTo>
                    <a:pt x="0" y="955558"/>
                  </a:lnTo>
                  <a:lnTo>
                    <a:pt x="48228" y="972812"/>
                  </a:lnTo>
                  <a:lnTo>
                    <a:pt x="97103" y="987591"/>
                  </a:lnTo>
                  <a:lnTo>
                    <a:pt x="146533" y="999888"/>
                  </a:lnTo>
                  <a:lnTo>
                    <a:pt x="196421" y="1009698"/>
                  </a:lnTo>
                  <a:lnTo>
                    <a:pt x="246674" y="1017012"/>
                  </a:lnTo>
                  <a:lnTo>
                    <a:pt x="297197" y="1021825"/>
                  </a:lnTo>
                  <a:lnTo>
                    <a:pt x="347897" y="1024130"/>
                  </a:lnTo>
                  <a:lnTo>
                    <a:pt x="398679" y="1023920"/>
                  </a:lnTo>
                  <a:lnTo>
                    <a:pt x="449449" y="1021189"/>
                  </a:lnTo>
                  <a:lnTo>
                    <a:pt x="500113" y="1015930"/>
                  </a:lnTo>
                  <a:lnTo>
                    <a:pt x="550576" y="1008136"/>
                  </a:lnTo>
                  <a:lnTo>
                    <a:pt x="600744" y="997802"/>
                  </a:lnTo>
                  <a:lnTo>
                    <a:pt x="369051" y="0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7603526" y="5469891"/>
              <a:ext cx="601345" cy="1024255"/>
            </a:xfrm>
            <a:custGeom>
              <a:avLst/>
              <a:gdLst/>
              <a:ahLst/>
              <a:cxnLst/>
              <a:rect l="l" t="t" r="r" b="b"/>
              <a:pathLst>
                <a:path w="601345" h="1024254">
                  <a:moveTo>
                    <a:pt x="600744" y="997801"/>
                  </a:moveTo>
                  <a:lnTo>
                    <a:pt x="550576" y="1008135"/>
                  </a:lnTo>
                  <a:lnTo>
                    <a:pt x="500113" y="1015929"/>
                  </a:lnTo>
                  <a:lnTo>
                    <a:pt x="449449" y="1021188"/>
                  </a:lnTo>
                  <a:lnTo>
                    <a:pt x="398679" y="1023920"/>
                  </a:lnTo>
                  <a:lnTo>
                    <a:pt x="347897" y="1024129"/>
                  </a:lnTo>
                  <a:lnTo>
                    <a:pt x="297197" y="1021825"/>
                  </a:lnTo>
                  <a:lnTo>
                    <a:pt x="246674" y="1017012"/>
                  </a:lnTo>
                  <a:lnTo>
                    <a:pt x="196421" y="1009697"/>
                  </a:lnTo>
                  <a:lnTo>
                    <a:pt x="146532" y="999888"/>
                  </a:lnTo>
                  <a:lnTo>
                    <a:pt x="97103" y="987591"/>
                  </a:lnTo>
                  <a:lnTo>
                    <a:pt x="48228" y="972811"/>
                  </a:lnTo>
                  <a:lnTo>
                    <a:pt x="0" y="955558"/>
                  </a:lnTo>
                  <a:lnTo>
                    <a:pt x="369051" y="0"/>
                  </a:lnTo>
                  <a:lnTo>
                    <a:pt x="600744" y="997801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7130343" y="5469891"/>
              <a:ext cx="842644" cy="955675"/>
            </a:xfrm>
            <a:custGeom>
              <a:avLst/>
              <a:gdLst/>
              <a:ahLst/>
              <a:cxnLst/>
              <a:rect l="l" t="t" r="r" b="b"/>
              <a:pathLst>
                <a:path w="842645" h="955675">
                  <a:moveTo>
                    <a:pt x="842234" y="0"/>
                  </a:moveTo>
                  <a:lnTo>
                    <a:pt x="0" y="583035"/>
                  </a:lnTo>
                  <a:lnTo>
                    <a:pt x="30197" y="624409"/>
                  </a:lnTo>
                  <a:lnTo>
                    <a:pt x="62321" y="664099"/>
                  </a:lnTo>
                  <a:lnTo>
                    <a:pt x="96297" y="702047"/>
                  </a:lnTo>
                  <a:lnTo>
                    <a:pt x="132051" y="738195"/>
                  </a:lnTo>
                  <a:lnTo>
                    <a:pt x="169509" y="772484"/>
                  </a:lnTo>
                  <a:lnTo>
                    <a:pt x="208597" y="804857"/>
                  </a:lnTo>
                  <a:lnTo>
                    <a:pt x="249239" y="835254"/>
                  </a:lnTo>
                  <a:lnTo>
                    <a:pt x="291363" y="863616"/>
                  </a:lnTo>
                  <a:lnTo>
                    <a:pt x="334893" y="889887"/>
                  </a:lnTo>
                  <a:lnTo>
                    <a:pt x="379757" y="914006"/>
                  </a:lnTo>
                  <a:lnTo>
                    <a:pt x="425878" y="935917"/>
                  </a:lnTo>
                  <a:lnTo>
                    <a:pt x="473184" y="955559"/>
                  </a:lnTo>
                  <a:lnTo>
                    <a:pt x="842234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7130343" y="5469891"/>
              <a:ext cx="842644" cy="955675"/>
            </a:xfrm>
            <a:custGeom>
              <a:avLst/>
              <a:gdLst/>
              <a:ahLst/>
              <a:cxnLst/>
              <a:rect l="l" t="t" r="r" b="b"/>
              <a:pathLst>
                <a:path w="842645" h="955675">
                  <a:moveTo>
                    <a:pt x="473185" y="955559"/>
                  </a:moveTo>
                  <a:lnTo>
                    <a:pt x="425879" y="935916"/>
                  </a:lnTo>
                  <a:lnTo>
                    <a:pt x="379757" y="914006"/>
                  </a:lnTo>
                  <a:lnTo>
                    <a:pt x="334894" y="889886"/>
                  </a:lnTo>
                  <a:lnTo>
                    <a:pt x="291364" y="863616"/>
                  </a:lnTo>
                  <a:lnTo>
                    <a:pt x="249240" y="835253"/>
                  </a:lnTo>
                  <a:lnTo>
                    <a:pt x="208597" y="804856"/>
                  </a:lnTo>
                  <a:lnTo>
                    <a:pt x="169510" y="772484"/>
                  </a:lnTo>
                  <a:lnTo>
                    <a:pt x="132052" y="738195"/>
                  </a:lnTo>
                  <a:lnTo>
                    <a:pt x="96297" y="702047"/>
                  </a:lnTo>
                  <a:lnTo>
                    <a:pt x="62321" y="664098"/>
                  </a:lnTo>
                  <a:lnTo>
                    <a:pt x="30197" y="624408"/>
                  </a:lnTo>
                  <a:lnTo>
                    <a:pt x="0" y="583035"/>
                  </a:lnTo>
                  <a:lnTo>
                    <a:pt x="842235" y="0"/>
                  </a:lnTo>
                  <a:lnTo>
                    <a:pt x="473185" y="955559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6949216" y="5469891"/>
              <a:ext cx="1023619" cy="583565"/>
            </a:xfrm>
            <a:custGeom>
              <a:avLst/>
              <a:gdLst/>
              <a:ahLst/>
              <a:cxnLst/>
              <a:rect l="l" t="t" r="r" b="b"/>
              <a:pathLst>
                <a:path w="1023620" h="583564">
                  <a:moveTo>
                    <a:pt x="1023362" y="0"/>
                  </a:moveTo>
                  <a:lnTo>
                    <a:pt x="0" y="44931"/>
                  </a:lnTo>
                  <a:lnTo>
                    <a:pt x="3650" y="97354"/>
                  </a:lnTo>
                  <a:lnTo>
                    <a:pt x="9962" y="149367"/>
                  </a:lnTo>
                  <a:lnTo>
                    <a:pt x="18901" y="200873"/>
                  </a:lnTo>
                  <a:lnTo>
                    <a:pt x="30437" y="251774"/>
                  </a:lnTo>
                  <a:lnTo>
                    <a:pt x="44536" y="301975"/>
                  </a:lnTo>
                  <a:lnTo>
                    <a:pt x="61165" y="351378"/>
                  </a:lnTo>
                  <a:lnTo>
                    <a:pt x="80292" y="399887"/>
                  </a:lnTo>
                  <a:lnTo>
                    <a:pt x="101884" y="447403"/>
                  </a:lnTo>
                  <a:lnTo>
                    <a:pt x="125909" y="493831"/>
                  </a:lnTo>
                  <a:lnTo>
                    <a:pt x="152333" y="539074"/>
                  </a:lnTo>
                  <a:lnTo>
                    <a:pt x="181126" y="583034"/>
                  </a:lnTo>
                  <a:lnTo>
                    <a:pt x="1023362" y="0"/>
                  </a:lnTo>
                  <a:close/>
                </a:path>
              </a:pathLst>
            </a:custGeom>
            <a:solidFill>
              <a:srgbClr val="5B9B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6949215" y="5469891"/>
              <a:ext cx="1023619" cy="583565"/>
            </a:xfrm>
            <a:custGeom>
              <a:avLst/>
              <a:gdLst/>
              <a:ahLst/>
              <a:cxnLst/>
              <a:rect l="l" t="t" r="r" b="b"/>
              <a:pathLst>
                <a:path w="1023620" h="583564">
                  <a:moveTo>
                    <a:pt x="181126" y="583034"/>
                  </a:moveTo>
                  <a:lnTo>
                    <a:pt x="152334" y="539073"/>
                  </a:lnTo>
                  <a:lnTo>
                    <a:pt x="125909" y="493831"/>
                  </a:lnTo>
                  <a:lnTo>
                    <a:pt x="101884" y="447403"/>
                  </a:lnTo>
                  <a:lnTo>
                    <a:pt x="80292" y="399886"/>
                  </a:lnTo>
                  <a:lnTo>
                    <a:pt x="61165" y="351378"/>
                  </a:lnTo>
                  <a:lnTo>
                    <a:pt x="44536" y="301975"/>
                  </a:lnTo>
                  <a:lnTo>
                    <a:pt x="30437" y="251774"/>
                  </a:lnTo>
                  <a:lnTo>
                    <a:pt x="18902" y="200872"/>
                  </a:lnTo>
                  <a:lnTo>
                    <a:pt x="9962" y="149366"/>
                  </a:lnTo>
                  <a:lnTo>
                    <a:pt x="3650" y="97353"/>
                  </a:lnTo>
                  <a:lnTo>
                    <a:pt x="0" y="44931"/>
                  </a:lnTo>
                  <a:lnTo>
                    <a:pt x="1023362" y="0"/>
                  </a:lnTo>
                  <a:lnTo>
                    <a:pt x="181126" y="583034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6948254" y="5059282"/>
              <a:ext cx="1024890" cy="455930"/>
            </a:xfrm>
            <a:custGeom>
              <a:avLst/>
              <a:gdLst/>
              <a:ahLst/>
              <a:cxnLst/>
              <a:rect l="l" t="t" r="r" b="b"/>
              <a:pathLst>
                <a:path w="1024890" h="455929">
                  <a:moveTo>
                    <a:pt x="85872" y="0"/>
                  </a:moveTo>
                  <a:lnTo>
                    <a:pt x="66213" y="48234"/>
                  </a:lnTo>
                  <a:lnTo>
                    <a:pt x="49068" y="97293"/>
                  </a:lnTo>
                  <a:lnTo>
                    <a:pt x="34453" y="147079"/>
                  </a:lnTo>
                  <a:lnTo>
                    <a:pt x="22389" y="197493"/>
                  </a:lnTo>
                  <a:lnTo>
                    <a:pt x="12894" y="248437"/>
                  </a:lnTo>
                  <a:lnTo>
                    <a:pt x="5984" y="299812"/>
                  </a:lnTo>
                  <a:lnTo>
                    <a:pt x="1680" y="351519"/>
                  </a:lnTo>
                  <a:lnTo>
                    <a:pt x="0" y="403462"/>
                  </a:lnTo>
                  <a:lnTo>
                    <a:pt x="960" y="455540"/>
                  </a:lnTo>
                  <a:lnTo>
                    <a:pt x="1024324" y="410608"/>
                  </a:lnTo>
                  <a:lnTo>
                    <a:pt x="85872" y="0"/>
                  </a:lnTo>
                  <a:close/>
                </a:path>
              </a:pathLst>
            </a:custGeom>
            <a:solidFill>
              <a:srgbClr val="70AD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6948254" y="5059281"/>
              <a:ext cx="1024890" cy="455930"/>
            </a:xfrm>
            <a:custGeom>
              <a:avLst/>
              <a:gdLst/>
              <a:ahLst/>
              <a:cxnLst/>
              <a:rect l="l" t="t" r="r" b="b"/>
              <a:pathLst>
                <a:path w="1024890" h="455929">
                  <a:moveTo>
                    <a:pt x="961" y="455540"/>
                  </a:moveTo>
                  <a:lnTo>
                    <a:pt x="0" y="403462"/>
                  </a:lnTo>
                  <a:lnTo>
                    <a:pt x="1680" y="351520"/>
                  </a:lnTo>
                  <a:lnTo>
                    <a:pt x="5984" y="299812"/>
                  </a:lnTo>
                  <a:lnTo>
                    <a:pt x="12893" y="248437"/>
                  </a:lnTo>
                  <a:lnTo>
                    <a:pt x="22389" y="197493"/>
                  </a:lnTo>
                  <a:lnTo>
                    <a:pt x="34453" y="147079"/>
                  </a:lnTo>
                  <a:lnTo>
                    <a:pt x="49068" y="97293"/>
                  </a:lnTo>
                  <a:lnTo>
                    <a:pt x="66213" y="48234"/>
                  </a:lnTo>
                  <a:lnTo>
                    <a:pt x="85872" y="0"/>
                  </a:lnTo>
                  <a:lnTo>
                    <a:pt x="1024324" y="410609"/>
                  </a:lnTo>
                  <a:lnTo>
                    <a:pt x="961" y="45554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7034127" y="4788039"/>
              <a:ext cx="938530" cy="681990"/>
            </a:xfrm>
            <a:custGeom>
              <a:avLst/>
              <a:gdLst/>
              <a:ahLst/>
              <a:cxnLst/>
              <a:rect l="l" t="t" r="r" b="b"/>
              <a:pathLst>
                <a:path w="938529" h="681989">
                  <a:moveTo>
                    <a:pt x="174011" y="0"/>
                  </a:moveTo>
                  <a:lnTo>
                    <a:pt x="139147" y="41224"/>
                  </a:lnTo>
                  <a:lnTo>
                    <a:pt x="106547" y="84167"/>
                  </a:lnTo>
                  <a:lnTo>
                    <a:pt x="76272" y="128735"/>
                  </a:lnTo>
                  <a:lnTo>
                    <a:pt x="48382" y="174833"/>
                  </a:lnTo>
                  <a:lnTo>
                    <a:pt x="22938" y="222367"/>
                  </a:lnTo>
                  <a:lnTo>
                    <a:pt x="0" y="271242"/>
                  </a:lnTo>
                  <a:lnTo>
                    <a:pt x="938451" y="681851"/>
                  </a:lnTo>
                  <a:lnTo>
                    <a:pt x="174011" y="0"/>
                  </a:lnTo>
                  <a:close/>
                </a:path>
              </a:pathLst>
            </a:custGeom>
            <a:solidFill>
              <a:srgbClr val="2644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7034127" y="4788039"/>
              <a:ext cx="938530" cy="681990"/>
            </a:xfrm>
            <a:custGeom>
              <a:avLst/>
              <a:gdLst/>
              <a:ahLst/>
              <a:cxnLst/>
              <a:rect l="l" t="t" r="r" b="b"/>
              <a:pathLst>
                <a:path w="938529" h="681989">
                  <a:moveTo>
                    <a:pt x="0" y="271243"/>
                  </a:moveTo>
                  <a:lnTo>
                    <a:pt x="22937" y="222367"/>
                  </a:lnTo>
                  <a:lnTo>
                    <a:pt x="48382" y="174833"/>
                  </a:lnTo>
                  <a:lnTo>
                    <a:pt x="76272" y="128735"/>
                  </a:lnTo>
                  <a:lnTo>
                    <a:pt x="106547" y="84167"/>
                  </a:lnTo>
                  <a:lnTo>
                    <a:pt x="139147" y="41224"/>
                  </a:lnTo>
                  <a:lnTo>
                    <a:pt x="174011" y="0"/>
                  </a:lnTo>
                  <a:lnTo>
                    <a:pt x="938451" y="681852"/>
                  </a:lnTo>
                  <a:lnTo>
                    <a:pt x="0" y="271243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7208138" y="4602892"/>
              <a:ext cx="764540" cy="867410"/>
            </a:xfrm>
            <a:custGeom>
              <a:avLst/>
              <a:gdLst/>
              <a:ahLst/>
              <a:cxnLst/>
              <a:rect l="l" t="t" r="r" b="b"/>
              <a:pathLst>
                <a:path w="764540" h="867410">
                  <a:moveTo>
                    <a:pt x="218909" y="0"/>
                  </a:moveTo>
                  <a:lnTo>
                    <a:pt x="178908" y="26496"/>
                  </a:lnTo>
                  <a:lnTo>
                    <a:pt x="140233" y="54805"/>
                  </a:lnTo>
                  <a:lnTo>
                    <a:pt x="102945" y="84876"/>
                  </a:lnTo>
                  <a:lnTo>
                    <a:pt x="67103" y="116656"/>
                  </a:lnTo>
                  <a:lnTo>
                    <a:pt x="32768" y="150096"/>
                  </a:lnTo>
                  <a:lnTo>
                    <a:pt x="0" y="185145"/>
                  </a:lnTo>
                  <a:lnTo>
                    <a:pt x="764439" y="866998"/>
                  </a:lnTo>
                  <a:lnTo>
                    <a:pt x="218909" y="0"/>
                  </a:lnTo>
                  <a:close/>
                </a:path>
              </a:pathLst>
            </a:custGeom>
            <a:solidFill>
              <a:srgbClr val="9E48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7208138" y="4602891"/>
              <a:ext cx="764540" cy="867410"/>
            </a:xfrm>
            <a:custGeom>
              <a:avLst/>
              <a:gdLst/>
              <a:ahLst/>
              <a:cxnLst/>
              <a:rect l="l" t="t" r="r" b="b"/>
              <a:pathLst>
                <a:path w="764540" h="867410">
                  <a:moveTo>
                    <a:pt x="0" y="185146"/>
                  </a:moveTo>
                  <a:lnTo>
                    <a:pt x="32768" y="150097"/>
                  </a:lnTo>
                  <a:lnTo>
                    <a:pt x="67103" y="116657"/>
                  </a:lnTo>
                  <a:lnTo>
                    <a:pt x="102944" y="84876"/>
                  </a:lnTo>
                  <a:lnTo>
                    <a:pt x="140233" y="54806"/>
                  </a:lnTo>
                  <a:lnTo>
                    <a:pt x="178908" y="26497"/>
                  </a:lnTo>
                  <a:lnTo>
                    <a:pt x="218909" y="0"/>
                  </a:lnTo>
                  <a:lnTo>
                    <a:pt x="764439" y="866999"/>
                  </a:lnTo>
                  <a:lnTo>
                    <a:pt x="0" y="185146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7427047" y="4508003"/>
              <a:ext cx="546100" cy="962025"/>
            </a:xfrm>
            <a:custGeom>
              <a:avLst/>
              <a:gdLst/>
              <a:ahLst/>
              <a:cxnLst/>
              <a:rect l="l" t="t" r="r" b="b"/>
              <a:pathLst>
                <a:path w="546100" h="962025">
                  <a:moveTo>
                    <a:pt x="193306" y="0"/>
                  </a:moveTo>
                  <a:lnTo>
                    <a:pt x="143155" y="19877"/>
                  </a:lnTo>
                  <a:lnTo>
                    <a:pt x="94153" y="42350"/>
                  </a:lnTo>
                  <a:lnTo>
                    <a:pt x="46401" y="67370"/>
                  </a:lnTo>
                  <a:lnTo>
                    <a:pt x="0" y="94888"/>
                  </a:lnTo>
                  <a:lnTo>
                    <a:pt x="545531" y="961887"/>
                  </a:lnTo>
                  <a:lnTo>
                    <a:pt x="193306" y="0"/>
                  </a:lnTo>
                  <a:close/>
                </a:path>
              </a:pathLst>
            </a:custGeom>
            <a:solidFill>
              <a:srgbClr val="6363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7427047" y="4508002"/>
              <a:ext cx="546100" cy="962025"/>
            </a:xfrm>
            <a:custGeom>
              <a:avLst/>
              <a:gdLst/>
              <a:ahLst/>
              <a:cxnLst/>
              <a:rect l="l" t="t" r="r" b="b"/>
              <a:pathLst>
                <a:path w="546100" h="962025">
                  <a:moveTo>
                    <a:pt x="0" y="94888"/>
                  </a:moveTo>
                  <a:lnTo>
                    <a:pt x="46400" y="67371"/>
                  </a:lnTo>
                  <a:lnTo>
                    <a:pt x="94152" y="42350"/>
                  </a:lnTo>
                  <a:lnTo>
                    <a:pt x="143154" y="19877"/>
                  </a:lnTo>
                  <a:lnTo>
                    <a:pt x="193305" y="0"/>
                  </a:lnTo>
                  <a:lnTo>
                    <a:pt x="545530" y="961888"/>
                  </a:lnTo>
                  <a:lnTo>
                    <a:pt x="0" y="94888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7620354" y="4461278"/>
              <a:ext cx="352425" cy="1009015"/>
            </a:xfrm>
            <a:custGeom>
              <a:avLst/>
              <a:gdLst/>
              <a:ahLst/>
              <a:cxnLst/>
              <a:rect l="l" t="t" r="r" b="b"/>
              <a:pathLst>
                <a:path w="352425" h="1009014">
                  <a:moveTo>
                    <a:pt x="173365" y="0"/>
                  </a:moveTo>
                  <a:lnTo>
                    <a:pt x="129285" y="8818"/>
                  </a:lnTo>
                  <a:lnTo>
                    <a:pt x="85656" y="19556"/>
                  </a:lnTo>
                  <a:lnTo>
                    <a:pt x="42540" y="32197"/>
                  </a:lnTo>
                  <a:lnTo>
                    <a:pt x="0" y="46724"/>
                  </a:lnTo>
                  <a:lnTo>
                    <a:pt x="352224" y="1008612"/>
                  </a:lnTo>
                  <a:lnTo>
                    <a:pt x="173365" y="0"/>
                  </a:lnTo>
                  <a:close/>
                </a:path>
              </a:pathLst>
            </a:custGeom>
            <a:solidFill>
              <a:srgbClr val="997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7620354" y="4461277"/>
              <a:ext cx="352425" cy="1009015"/>
            </a:xfrm>
            <a:custGeom>
              <a:avLst/>
              <a:gdLst/>
              <a:ahLst/>
              <a:cxnLst/>
              <a:rect l="l" t="t" r="r" b="b"/>
              <a:pathLst>
                <a:path w="352425" h="1009014">
                  <a:moveTo>
                    <a:pt x="0" y="46724"/>
                  </a:moveTo>
                  <a:lnTo>
                    <a:pt x="42540" y="32197"/>
                  </a:lnTo>
                  <a:lnTo>
                    <a:pt x="85656" y="19556"/>
                  </a:lnTo>
                  <a:lnTo>
                    <a:pt x="129285" y="8818"/>
                  </a:lnTo>
                  <a:lnTo>
                    <a:pt x="173364" y="0"/>
                  </a:lnTo>
                  <a:lnTo>
                    <a:pt x="352224" y="1008613"/>
                  </a:lnTo>
                  <a:lnTo>
                    <a:pt x="0" y="46724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7793717" y="4445543"/>
              <a:ext cx="179070" cy="1024890"/>
            </a:xfrm>
            <a:custGeom>
              <a:avLst/>
              <a:gdLst/>
              <a:ahLst/>
              <a:cxnLst/>
              <a:rect l="l" t="t" r="r" b="b"/>
              <a:pathLst>
                <a:path w="179070" h="1024889">
                  <a:moveTo>
                    <a:pt x="178860" y="0"/>
                  </a:moveTo>
                  <a:lnTo>
                    <a:pt x="133918" y="986"/>
                  </a:lnTo>
                  <a:lnTo>
                    <a:pt x="89084" y="3941"/>
                  </a:lnTo>
                  <a:lnTo>
                    <a:pt x="44423" y="8860"/>
                  </a:lnTo>
                  <a:lnTo>
                    <a:pt x="0" y="15736"/>
                  </a:lnTo>
                  <a:lnTo>
                    <a:pt x="178860" y="1024347"/>
                  </a:lnTo>
                  <a:lnTo>
                    <a:pt x="178860" y="0"/>
                  </a:lnTo>
                  <a:close/>
                </a:path>
              </a:pathLst>
            </a:custGeom>
            <a:solidFill>
              <a:srgbClr val="255E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7793718" y="4445543"/>
              <a:ext cx="179070" cy="1024890"/>
            </a:xfrm>
            <a:custGeom>
              <a:avLst/>
              <a:gdLst/>
              <a:ahLst/>
              <a:cxnLst/>
              <a:rect l="l" t="t" r="r" b="b"/>
              <a:pathLst>
                <a:path w="179070" h="1024889">
                  <a:moveTo>
                    <a:pt x="0" y="15736"/>
                  </a:moveTo>
                  <a:lnTo>
                    <a:pt x="44423" y="8860"/>
                  </a:lnTo>
                  <a:lnTo>
                    <a:pt x="89084" y="3941"/>
                  </a:lnTo>
                  <a:lnTo>
                    <a:pt x="133918" y="986"/>
                  </a:lnTo>
                  <a:lnTo>
                    <a:pt x="178860" y="0"/>
                  </a:lnTo>
                  <a:lnTo>
                    <a:pt x="178860" y="1024347"/>
                  </a:lnTo>
                  <a:lnTo>
                    <a:pt x="0" y="15736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3" name="object 113"/>
          <p:cNvSpPr txBox="1"/>
          <p:nvPr/>
        </p:nvSpPr>
        <p:spPr>
          <a:xfrm>
            <a:off x="8906696" y="4755895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404040"/>
                </a:solidFill>
                <a:latin typeface="Calibri"/>
                <a:cs typeface="Calibri"/>
              </a:rPr>
              <a:t>32%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8681287" y="6301232"/>
            <a:ext cx="2235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404040"/>
                </a:solidFill>
                <a:latin typeface="Calibri"/>
                <a:cs typeface="Calibri"/>
              </a:rPr>
              <a:t>15%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7791340" y="6538976"/>
            <a:ext cx="1651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404040"/>
                </a:solidFill>
                <a:latin typeface="Calibri"/>
                <a:cs typeface="Calibri"/>
              </a:rPr>
              <a:t>9%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7114161" y="6313423"/>
            <a:ext cx="1651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404040"/>
                </a:solidFill>
                <a:latin typeface="Calibri"/>
                <a:cs typeface="Calibri"/>
              </a:rPr>
              <a:t>9%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6759843" y="5758688"/>
            <a:ext cx="1651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404040"/>
                </a:solidFill>
                <a:latin typeface="Calibri"/>
                <a:cs typeface="Calibri"/>
              </a:rPr>
              <a:t>9%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6721827" y="5176520"/>
            <a:ext cx="1651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404040"/>
                </a:solidFill>
                <a:latin typeface="Calibri"/>
                <a:cs typeface="Calibri"/>
              </a:rPr>
              <a:t>7%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6874010" y="4484623"/>
            <a:ext cx="375920" cy="434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352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404040"/>
                </a:solidFill>
                <a:latin typeface="Calibri"/>
                <a:cs typeface="Calibri"/>
              </a:rPr>
              <a:t>4%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8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spc="-25" dirty="0">
                <a:solidFill>
                  <a:srgbClr val="404040"/>
                </a:solidFill>
                <a:latin typeface="Calibri"/>
                <a:cs typeface="Calibri"/>
              </a:rPr>
              <a:t>5%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7305681" y="4341367"/>
            <a:ext cx="1651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404040"/>
                </a:solidFill>
                <a:latin typeface="Calibri"/>
                <a:cs typeface="Calibri"/>
              </a:rPr>
              <a:t>3%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7520954" y="4271264"/>
            <a:ext cx="1651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404040"/>
                </a:solidFill>
                <a:latin typeface="Calibri"/>
                <a:cs typeface="Calibri"/>
              </a:rPr>
              <a:t>3%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22" name="object 122"/>
          <p:cNvSpPr txBox="1"/>
          <p:nvPr/>
        </p:nvSpPr>
        <p:spPr>
          <a:xfrm>
            <a:off x="7766674" y="4237735"/>
            <a:ext cx="1651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404040"/>
                </a:solidFill>
                <a:latin typeface="Calibri"/>
                <a:cs typeface="Calibri"/>
              </a:rPr>
              <a:t>3%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9362985" y="4233311"/>
            <a:ext cx="69850" cy="69850"/>
          </a:xfrm>
          <a:custGeom>
            <a:avLst/>
            <a:gdLst/>
            <a:ahLst/>
            <a:cxnLst/>
            <a:rect l="l" t="t" r="r" b="b"/>
            <a:pathLst>
              <a:path w="69850" h="69850">
                <a:moveTo>
                  <a:pt x="69752" y="0"/>
                </a:moveTo>
                <a:lnTo>
                  <a:pt x="0" y="0"/>
                </a:lnTo>
                <a:lnTo>
                  <a:pt x="0" y="69752"/>
                </a:lnTo>
                <a:lnTo>
                  <a:pt x="69752" y="69752"/>
                </a:lnTo>
                <a:lnTo>
                  <a:pt x="69752" y="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 txBox="1"/>
          <p:nvPr/>
        </p:nvSpPr>
        <p:spPr>
          <a:xfrm>
            <a:off x="9450151" y="4167123"/>
            <a:ext cx="96456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595959"/>
                </a:solidFill>
                <a:latin typeface="Calibri"/>
                <a:cs typeface="Calibri"/>
              </a:rPr>
              <a:t>Дополнительное </a:t>
            </a:r>
            <a:r>
              <a:rPr sz="1000" dirty="0">
                <a:solidFill>
                  <a:srgbClr val="595959"/>
                </a:solidFill>
                <a:latin typeface="Calibri"/>
                <a:cs typeface="Calibri"/>
              </a:rPr>
              <a:t>образование</a:t>
            </a:r>
            <a:r>
              <a:rPr sz="1000" spc="-1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000" spc="-20" dirty="0">
                <a:solidFill>
                  <a:srgbClr val="595959"/>
                </a:solidFill>
                <a:latin typeface="Calibri"/>
                <a:cs typeface="Calibri"/>
              </a:rPr>
              <a:t>(57)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9362985" y="4714524"/>
            <a:ext cx="69850" cy="69850"/>
          </a:xfrm>
          <a:custGeom>
            <a:avLst/>
            <a:gdLst/>
            <a:ahLst/>
            <a:cxnLst/>
            <a:rect l="l" t="t" r="r" b="b"/>
            <a:pathLst>
              <a:path w="69850" h="69850">
                <a:moveTo>
                  <a:pt x="69752" y="0"/>
                </a:moveTo>
                <a:lnTo>
                  <a:pt x="0" y="0"/>
                </a:lnTo>
                <a:lnTo>
                  <a:pt x="0" y="69752"/>
                </a:lnTo>
                <a:lnTo>
                  <a:pt x="69752" y="69752"/>
                </a:lnTo>
                <a:lnTo>
                  <a:pt x="69752" y="0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 txBox="1"/>
          <p:nvPr/>
        </p:nvSpPr>
        <p:spPr>
          <a:xfrm>
            <a:off x="9450150" y="4648708"/>
            <a:ext cx="9956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595959"/>
                </a:solidFill>
                <a:latin typeface="Calibri"/>
                <a:cs typeface="Calibri"/>
              </a:rPr>
              <a:t>Спорт</a:t>
            </a:r>
            <a:r>
              <a:rPr sz="1000" spc="-1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595959"/>
                </a:solidFill>
                <a:latin typeface="Calibri"/>
                <a:cs typeface="Calibri"/>
              </a:rPr>
              <a:t>и</a:t>
            </a:r>
            <a:r>
              <a:rPr sz="1000" spc="-1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595959"/>
                </a:solidFill>
                <a:latin typeface="Calibri"/>
                <a:cs typeface="Calibri"/>
              </a:rPr>
              <a:t>досуг</a:t>
            </a:r>
            <a:r>
              <a:rPr sz="1000" spc="-1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000" spc="-20" dirty="0">
                <a:solidFill>
                  <a:srgbClr val="595959"/>
                </a:solidFill>
                <a:latin typeface="Calibri"/>
                <a:cs typeface="Calibri"/>
              </a:rPr>
              <a:t>(26)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9362985" y="5195737"/>
            <a:ext cx="69850" cy="69850"/>
          </a:xfrm>
          <a:custGeom>
            <a:avLst/>
            <a:gdLst/>
            <a:ahLst/>
            <a:cxnLst/>
            <a:rect l="l" t="t" r="r" b="b"/>
            <a:pathLst>
              <a:path w="69850" h="69850">
                <a:moveTo>
                  <a:pt x="69752" y="0"/>
                </a:moveTo>
                <a:lnTo>
                  <a:pt x="0" y="0"/>
                </a:lnTo>
                <a:lnTo>
                  <a:pt x="0" y="69752"/>
                </a:lnTo>
                <a:lnTo>
                  <a:pt x="69752" y="69752"/>
                </a:lnTo>
                <a:lnTo>
                  <a:pt x="69752" y="0"/>
                </a:lnTo>
                <a:close/>
              </a:path>
            </a:pathLst>
          </a:custGeom>
          <a:solidFill>
            <a:srgbClr val="A5A5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 txBox="1"/>
          <p:nvPr/>
        </p:nvSpPr>
        <p:spPr>
          <a:xfrm>
            <a:off x="9450150" y="5130291"/>
            <a:ext cx="12700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595959"/>
                </a:solidFill>
                <a:latin typeface="Calibri"/>
                <a:cs typeface="Calibri"/>
              </a:rPr>
              <a:t>Уход</a:t>
            </a:r>
            <a:r>
              <a:rPr sz="1000" spc="-1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595959"/>
                </a:solidFill>
                <a:latin typeface="Calibri"/>
                <a:cs typeface="Calibri"/>
              </a:rPr>
              <a:t>за </a:t>
            </a:r>
            <a:r>
              <a:rPr sz="1000" spc="-10" dirty="0">
                <a:solidFill>
                  <a:srgbClr val="595959"/>
                </a:solidFill>
                <a:latin typeface="Calibri"/>
                <a:cs typeface="Calibri"/>
              </a:rPr>
              <a:t>пожилыми, </a:t>
            </a:r>
            <a:r>
              <a:rPr sz="1000" dirty="0">
                <a:solidFill>
                  <a:srgbClr val="595959"/>
                </a:solidFill>
                <a:latin typeface="Calibri"/>
                <a:cs typeface="Calibri"/>
              </a:rPr>
              <a:t>соц.обслуживание</a:t>
            </a:r>
            <a:r>
              <a:rPr sz="1000" spc="-2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000" spc="-20" dirty="0">
                <a:solidFill>
                  <a:srgbClr val="595959"/>
                </a:solidFill>
                <a:latin typeface="Calibri"/>
                <a:cs typeface="Calibri"/>
              </a:rPr>
              <a:t>(17)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9362985" y="5676950"/>
            <a:ext cx="69850" cy="69850"/>
          </a:xfrm>
          <a:custGeom>
            <a:avLst/>
            <a:gdLst/>
            <a:ahLst/>
            <a:cxnLst/>
            <a:rect l="l" t="t" r="r" b="b"/>
            <a:pathLst>
              <a:path w="69850" h="69850">
                <a:moveTo>
                  <a:pt x="69752" y="0"/>
                </a:moveTo>
                <a:lnTo>
                  <a:pt x="0" y="0"/>
                </a:lnTo>
                <a:lnTo>
                  <a:pt x="0" y="69752"/>
                </a:lnTo>
                <a:lnTo>
                  <a:pt x="69752" y="69752"/>
                </a:lnTo>
                <a:lnTo>
                  <a:pt x="69752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 txBox="1"/>
          <p:nvPr/>
        </p:nvSpPr>
        <p:spPr>
          <a:xfrm>
            <a:off x="9450150" y="5611876"/>
            <a:ext cx="1330325" cy="659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595959"/>
                </a:solidFill>
                <a:latin typeface="Calibri"/>
                <a:cs typeface="Calibri"/>
              </a:rPr>
              <a:t>Дошкольное</a:t>
            </a:r>
            <a:r>
              <a:rPr sz="1000" spc="-1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595959"/>
                </a:solidFill>
                <a:latin typeface="Calibri"/>
                <a:cs typeface="Calibri"/>
              </a:rPr>
              <a:t>и</a:t>
            </a:r>
            <a:r>
              <a:rPr sz="1000" dirty="0">
                <a:solidFill>
                  <a:srgbClr val="595959"/>
                </a:solidFill>
                <a:latin typeface="Calibri"/>
                <a:cs typeface="Calibri"/>
              </a:rPr>
              <a:t> начальное</a:t>
            </a:r>
            <a:r>
              <a:rPr sz="1000" spc="-3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595959"/>
                </a:solidFill>
                <a:latin typeface="Calibri"/>
                <a:cs typeface="Calibri"/>
              </a:rPr>
              <a:t>образование </a:t>
            </a:r>
            <a:r>
              <a:rPr sz="1000" spc="-20" dirty="0">
                <a:solidFill>
                  <a:srgbClr val="595959"/>
                </a:solidFill>
                <a:latin typeface="Calibri"/>
                <a:cs typeface="Calibri"/>
              </a:rPr>
              <a:t>(17)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000" dirty="0">
                <a:solidFill>
                  <a:srgbClr val="595959"/>
                </a:solidFill>
                <a:latin typeface="Calibri"/>
                <a:cs typeface="Calibri"/>
              </a:rPr>
              <a:t>Другое</a:t>
            </a:r>
            <a:r>
              <a:rPr sz="1000" spc="-1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000" spc="-20" dirty="0">
                <a:solidFill>
                  <a:srgbClr val="595959"/>
                </a:solidFill>
                <a:latin typeface="Calibri"/>
                <a:cs typeface="Calibri"/>
              </a:rPr>
              <a:t>(17)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1" name="object 131"/>
          <p:cNvSpPr/>
          <p:nvPr/>
        </p:nvSpPr>
        <p:spPr>
          <a:xfrm>
            <a:off x="9362985" y="6158163"/>
            <a:ext cx="69850" cy="69850"/>
          </a:xfrm>
          <a:custGeom>
            <a:avLst/>
            <a:gdLst/>
            <a:ahLst/>
            <a:cxnLst/>
            <a:rect l="l" t="t" r="r" b="b"/>
            <a:pathLst>
              <a:path w="69850" h="69850">
                <a:moveTo>
                  <a:pt x="69752" y="0"/>
                </a:moveTo>
                <a:lnTo>
                  <a:pt x="0" y="0"/>
                </a:lnTo>
                <a:lnTo>
                  <a:pt x="0" y="69752"/>
                </a:lnTo>
                <a:lnTo>
                  <a:pt x="69752" y="69752"/>
                </a:lnTo>
                <a:lnTo>
                  <a:pt x="69752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0" y="4044301"/>
            <a:ext cx="7837805" cy="0"/>
          </a:xfrm>
          <a:custGeom>
            <a:avLst/>
            <a:gdLst/>
            <a:ahLst/>
            <a:cxnLst/>
            <a:rect l="l" t="t" r="r" b="b"/>
            <a:pathLst>
              <a:path w="7837805">
                <a:moveTo>
                  <a:pt x="0" y="0"/>
                </a:moveTo>
                <a:lnTo>
                  <a:pt x="7837714" y="1"/>
                </a:lnTo>
              </a:path>
            </a:pathLst>
          </a:custGeom>
          <a:ln w="6350">
            <a:solidFill>
              <a:srgbClr val="70AD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63102" y="6384264"/>
            <a:ext cx="231775" cy="2647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550" b="0" spc="-25" dirty="0">
                <a:solidFill>
                  <a:srgbClr val="00643A"/>
                </a:solidFill>
                <a:latin typeface="Calibri Light"/>
                <a:cs typeface="Calibri Light"/>
              </a:rPr>
              <a:t>18</a:t>
            </a:r>
            <a:endParaRPr sz="1550">
              <a:latin typeface="Calibri Light"/>
              <a:cs typeface="Calibri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669485" y="6671340"/>
            <a:ext cx="522605" cy="0"/>
          </a:xfrm>
          <a:custGeom>
            <a:avLst/>
            <a:gdLst/>
            <a:ahLst/>
            <a:cxnLst/>
            <a:rect l="l" t="t" r="r" b="b"/>
            <a:pathLst>
              <a:path w="522604">
                <a:moveTo>
                  <a:pt x="0" y="0"/>
                </a:moveTo>
                <a:lnTo>
                  <a:pt x="522514" y="1"/>
                </a:lnTo>
              </a:path>
              <a:path w="522604">
                <a:moveTo>
                  <a:pt x="0" y="0"/>
                </a:moveTo>
                <a:lnTo>
                  <a:pt x="522514" y="1"/>
                </a:lnTo>
              </a:path>
            </a:pathLst>
          </a:custGeom>
          <a:ln w="15875">
            <a:solidFill>
              <a:srgbClr val="E73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1882" y="356107"/>
            <a:ext cx="44500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ОПРОС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СОЦИАЛЬНЫХ</a:t>
            </a:r>
            <a:r>
              <a:rPr sz="1800" spc="-10" dirty="0">
                <a:latin typeface="Calibri"/>
                <a:cs typeface="Calibri"/>
              </a:rPr>
              <a:t> ПРЕДПРИНИМАТЕЛЕЙ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812344"/>
            <a:ext cx="7837805" cy="0"/>
          </a:xfrm>
          <a:custGeom>
            <a:avLst/>
            <a:gdLst/>
            <a:ahLst/>
            <a:cxnLst/>
            <a:rect l="l" t="t" r="r" b="b"/>
            <a:pathLst>
              <a:path w="7837805">
                <a:moveTo>
                  <a:pt x="0" y="0"/>
                </a:moveTo>
                <a:lnTo>
                  <a:pt x="7837714" y="1"/>
                </a:lnTo>
              </a:path>
            </a:pathLst>
          </a:custGeom>
          <a:ln w="15875">
            <a:solidFill>
              <a:srgbClr val="E73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07782" y="236626"/>
            <a:ext cx="1018469" cy="44668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241882" y="958849"/>
            <a:ext cx="6396990" cy="746760"/>
          </a:xfrm>
          <a:prstGeom prst="rect">
            <a:avLst/>
          </a:prstGeom>
        </p:spPr>
        <p:txBody>
          <a:bodyPr vert="horz" wrap="square" lIns="0" tIns="1200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44"/>
              </a:spcBef>
            </a:pPr>
            <a:r>
              <a:rPr sz="1800" b="1" dirty="0">
                <a:solidFill>
                  <a:srgbClr val="00643A"/>
                </a:solidFill>
                <a:latin typeface="Calibri"/>
                <a:cs typeface="Calibri"/>
              </a:rPr>
              <a:t>3)</a:t>
            </a:r>
            <a:r>
              <a:rPr sz="1800" b="1" spc="-35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800" b="1" spc="-30" dirty="0">
                <a:solidFill>
                  <a:srgbClr val="00643A"/>
                </a:solidFill>
                <a:latin typeface="Calibri"/>
                <a:cs typeface="Calibri"/>
              </a:rPr>
              <a:t>Годовой </a:t>
            </a:r>
            <a:r>
              <a:rPr sz="1800" b="1" dirty="0">
                <a:solidFill>
                  <a:srgbClr val="00643A"/>
                </a:solidFill>
                <a:latin typeface="Calibri"/>
                <a:cs typeface="Calibri"/>
              </a:rPr>
              <a:t>оборот</a:t>
            </a:r>
            <a:r>
              <a:rPr sz="1800" b="1" spc="-30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643A"/>
                </a:solidFill>
                <a:latin typeface="Calibri"/>
                <a:cs typeface="Calibri"/>
              </a:rPr>
              <a:t>вашего</a:t>
            </a:r>
            <a:r>
              <a:rPr sz="1800" b="1" spc="-25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643A"/>
                </a:solidFill>
                <a:latin typeface="Calibri"/>
                <a:cs typeface="Calibri"/>
              </a:rPr>
              <a:t>предприятия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50"/>
              </a:spcBef>
            </a:pPr>
            <a:r>
              <a:rPr sz="1600" dirty="0">
                <a:latin typeface="Calibri"/>
                <a:cs typeface="Calibri"/>
              </a:rPr>
              <a:t>Большинство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(60%)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опрошенных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имеют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годовой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оборот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более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1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млн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руб.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228998" y="2912075"/>
            <a:ext cx="2668270" cy="3017520"/>
            <a:chOff x="1228998" y="2912075"/>
            <a:chExt cx="2668270" cy="3017520"/>
          </a:xfrm>
        </p:grpSpPr>
        <p:sp>
          <p:nvSpPr>
            <p:cNvPr id="9" name="object 9"/>
            <p:cNvSpPr/>
            <p:nvPr/>
          </p:nvSpPr>
          <p:spPr>
            <a:xfrm>
              <a:off x="2572424" y="3024008"/>
              <a:ext cx="1324610" cy="2396490"/>
            </a:xfrm>
            <a:custGeom>
              <a:avLst/>
              <a:gdLst/>
              <a:ahLst/>
              <a:cxnLst/>
              <a:rect l="l" t="t" r="r" b="b"/>
              <a:pathLst>
                <a:path w="1324610" h="2396490">
                  <a:moveTo>
                    <a:pt x="0" y="0"/>
                  </a:moveTo>
                  <a:lnTo>
                    <a:pt x="0" y="1324434"/>
                  </a:lnTo>
                  <a:lnTo>
                    <a:pt x="778482" y="2395923"/>
                  </a:lnTo>
                  <a:lnTo>
                    <a:pt x="818964" y="2365312"/>
                  </a:lnTo>
                  <a:lnTo>
                    <a:pt x="858078" y="2333316"/>
                  </a:lnTo>
                  <a:lnTo>
                    <a:pt x="895800" y="2299983"/>
                  </a:lnTo>
                  <a:lnTo>
                    <a:pt x="932104" y="2265361"/>
                  </a:lnTo>
                  <a:lnTo>
                    <a:pt x="966968" y="2229497"/>
                  </a:lnTo>
                  <a:lnTo>
                    <a:pt x="1000367" y="2192438"/>
                  </a:lnTo>
                  <a:lnTo>
                    <a:pt x="1032276" y="2154233"/>
                  </a:lnTo>
                  <a:lnTo>
                    <a:pt x="1062673" y="2114927"/>
                  </a:lnTo>
                  <a:lnTo>
                    <a:pt x="1091531" y="2074569"/>
                  </a:lnTo>
                  <a:lnTo>
                    <a:pt x="1118828" y="2033206"/>
                  </a:lnTo>
                  <a:lnTo>
                    <a:pt x="1144538" y="1990886"/>
                  </a:lnTo>
                  <a:lnTo>
                    <a:pt x="1168639" y="1947656"/>
                  </a:lnTo>
                  <a:lnTo>
                    <a:pt x="1191106" y="1903563"/>
                  </a:lnTo>
                  <a:lnTo>
                    <a:pt x="1211913" y="1858655"/>
                  </a:lnTo>
                  <a:lnTo>
                    <a:pt x="1231039" y="1812980"/>
                  </a:lnTo>
                  <a:lnTo>
                    <a:pt x="1248457" y="1766584"/>
                  </a:lnTo>
                  <a:lnTo>
                    <a:pt x="1264145" y="1719515"/>
                  </a:lnTo>
                  <a:lnTo>
                    <a:pt x="1278078" y="1671821"/>
                  </a:lnTo>
                  <a:lnTo>
                    <a:pt x="1290231" y="1623549"/>
                  </a:lnTo>
                  <a:lnTo>
                    <a:pt x="1300581" y="1574746"/>
                  </a:lnTo>
                  <a:lnTo>
                    <a:pt x="1309103" y="1525460"/>
                  </a:lnTo>
                  <a:lnTo>
                    <a:pt x="1315774" y="1475739"/>
                  </a:lnTo>
                  <a:lnTo>
                    <a:pt x="1320568" y="1425629"/>
                  </a:lnTo>
                  <a:lnTo>
                    <a:pt x="1323463" y="1375178"/>
                  </a:lnTo>
                  <a:lnTo>
                    <a:pt x="1324433" y="1324434"/>
                  </a:lnTo>
                  <a:lnTo>
                    <a:pt x="1323559" y="1275880"/>
                  </a:lnTo>
                  <a:lnTo>
                    <a:pt x="1320959" y="1227766"/>
                  </a:lnTo>
                  <a:lnTo>
                    <a:pt x="1316661" y="1180122"/>
                  </a:lnTo>
                  <a:lnTo>
                    <a:pt x="1310697" y="1132979"/>
                  </a:lnTo>
                  <a:lnTo>
                    <a:pt x="1303095" y="1086365"/>
                  </a:lnTo>
                  <a:lnTo>
                    <a:pt x="1293885" y="1040312"/>
                  </a:lnTo>
                  <a:lnTo>
                    <a:pt x="1283098" y="994848"/>
                  </a:lnTo>
                  <a:lnTo>
                    <a:pt x="1270764" y="950004"/>
                  </a:lnTo>
                  <a:lnTo>
                    <a:pt x="1256912" y="905810"/>
                  </a:lnTo>
                  <a:lnTo>
                    <a:pt x="1241573" y="862296"/>
                  </a:lnTo>
                  <a:lnTo>
                    <a:pt x="1224776" y="819491"/>
                  </a:lnTo>
                  <a:lnTo>
                    <a:pt x="1206551" y="777426"/>
                  </a:lnTo>
                  <a:lnTo>
                    <a:pt x="1186928" y="736130"/>
                  </a:lnTo>
                  <a:lnTo>
                    <a:pt x="1165938" y="695634"/>
                  </a:lnTo>
                  <a:lnTo>
                    <a:pt x="1143609" y="655967"/>
                  </a:lnTo>
                  <a:lnTo>
                    <a:pt x="1119972" y="617159"/>
                  </a:lnTo>
                  <a:lnTo>
                    <a:pt x="1095057" y="579240"/>
                  </a:lnTo>
                  <a:lnTo>
                    <a:pt x="1068894" y="542240"/>
                  </a:lnTo>
                  <a:lnTo>
                    <a:pt x="1041513" y="506189"/>
                  </a:lnTo>
                  <a:lnTo>
                    <a:pt x="1012943" y="471118"/>
                  </a:lnTo>
                  <a:lnTo>
                    <a:pt x="983214" y="437055"/>
                  </a:lnTo>
                  <a:lnTo>
                    <a:pt x="952358" y="404031"/>
                  </a:lnTo>
                  <a:lnTo>
                    <a:pt x="920402" y="372075"/>
                  </a:lnTo>
                  <a:lnTo>
                    <a:pt x="887378" y="341218"/>
                  </a:lnTo>
                  <a:lnTo>
                    <a:pt x="853315" y="311490"/>
                  </a:lnTo>
                  <a:lnTo>
                    <a:pt x="818243" y="282920"/>
                  </a:lnTo>
                  <a:lnTo>
                    <a:pt x="782193" y="255538"/>
                  </a:lnTo>
                  <a:lnTo>
                    <a:pt x="745193" y="229375"/>
                  </a:lnTo>
                  <a:lnTo>
                    <a:pt x="707274" y="204460"/>
                  </a:lnTo>
                  <a:lnTo>
                    <a:pt x="668466" y="180824"/>
                  </a:lnTo>
                  <a:lnTo>
                    <a:pt x="628799" y="158495"/>
                  </a:lnTo>
                  <a:lnTo>
                    <a:pt x="588303" y="137504"/>
                  </a:lnTo>
                  <a:lnTo>
                    <a:pt x="547007" y="117881"/>
                  </a:lnTo>
                  <a:lnTo>
                    <a:pt x="504942" y="99657"/>
                  </a:lnTo>
                  <a:lnTo>
                    <a:pt x="462137" y="82859"/>
                  </a:lnTo>
                  <a:lnTo>
                    <a:pt x="418623" y="67520"/>
                  </a:lnTo>
                  <a:lnTo>
                    <a:pt x="374429" y="53668"/>
                  </a:lnTo>
                  <a:lnTo>
                    <a:pt x="329585" y="41334"/>
                  </a:lnTo>
                  <a:lnTo>
                    <a:pt x="284121" y="30547"/>
                  </a:lnTo>
                  <a:lnTo>
                    <a:pt x="238068" y="21338"/>
                  </a:lnTo>
                  <a:lnTo>
                    <a:pt x="191455" y="13736"/>
                  </a:lnTo>
                  <a:lnTo>
                    <a:pt x="144311" y="7771"/>
                  </a:lnTo>
                  <a:lnTo>
                    <a:pt x="96667" y="3473"/>
                  </a:lnTo>
                  <a:lnTo>
                    <a:pt x="48554" y="8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312811" y="4348443"/>
              <a:ext cx="2038350" cy="1324610"/>
            </a:xfrm>
            <a:custGeom>
              <a:avLst/>
              <a:gdLst/>
              <a:ahLst/>
              <a:cxnLst/>
              <a:rect l="l" t="t" r="r" b="b"/>
              <a:pathLst>
                <a:path w="2038350" h="1324610">
                  <a:moveTo>
                    <a:pt x="1259612" y="0"/>
                  </a:moveTo>
                  <a:lnTo>
                    <a:pt x="0" y="409274"/>
                  </a:lnTo>
                  <a:lnTo>
                    <a:pt x="17063" y="458476"/>
                  </a:lnTo>
                  <a:lnTo>
                    <a:pt x="36024" y="506914"/>
                  </a:lnTo>
                  <a:lnTo>
                    <a:pt x="56856" y="554533"/>
                  </a:lnTo>
                  <a:lnTo>
                    <a:pt x="79531" y="601281"/>
                  </a:lnTo>
                  <a:lnTo>
                    <a:pt x="104023" y="647104"/>
                  </a:lnTo>
                  <a:lnTo>
                    <a:pt x="130303" y="691947"/>
                  </a:lnTo>
                  <a:lnTo>
                    <a:pt x="158345" y="735758"/>
                  </a:lnTo>
                  <a:lnTo>
                    <a:pt x="188121" y="778483"/>
                  </a:lnTo>
                  <a:lnTo>
                    <a:pt x="217367" y="817251"/>
                  </a:lnTo>
                  <a:lnTo>
                    <a:pt x="247751" y="854647"/>
                  </a:lnTo>
                  <a:lnTo>
                    <a:pt x="279232" y="890666"/>
                  </a:lnTo>
                  <a:lnTo>
                    <a:pt x="311768" y="925299"/>
                  </a:lnTo>
                  <a:lnTo>
                    <a:pt x="345317" y="958542"/>
                  </a:lnTo>
                  <a:lnTo>
                    <a:pt x="379837" y="990387"/>
                  </a:lnTo>
                  <a:lnTo>
                    <a:pt x="415287" y="1020828"/>
                  </a:lnTo>
                  <a:lnTo>
                    <a:pt x="451624" y="1049857"/>
                  </a:lnTo>
                  <a:lnTo>
                    <a:pt x="488807" y="1077469"/>
                  </a:lnTo>
                  <a:lnTo>
                    <a:pt x="526794" y="1103657"/>
                  </a:lnTo>
                  <a:lnTo>
                    <a:pt x="565543" y="1128413"/>
                  </a:lnTo>
                  <a:lnTo>
                    <a:pt x="605013" y="1151733"/>
                  </a:lnTo>
                  <a:lnTo>
                    <a:pt x="645161" y="1173608"/>
                  </a:lnTo>
                  <a:lnTo>
                    <a:pt x="685946" y="1194032"/>
                  </a:lnTo>
                  <a:lnTo>
                    <a:pt x="727326" y="1212999"/>
                  </a:lnTo>
                  <a:lnTo>
                    <a:pt x="769259" y="1230502"/>
                  </a:lnTo>
                  <a:lnTo>
                    <a:pt x="811704" y="1246534"/>
                  </a:lnTo>
                  <a:lnTo>
                    <a:pt x="854618" y="1261089"/>
                  </a:lnTo>
                  <a:lnTo>
                    <a:pt x="897960" y="1274160"/>
                  </a:lnTo>
                  <a:lnTo>
                    <a:pt x="941689" y="1285741"/>
                  </a:lnTo>
                  <a:lnTo>
                    <a:pt x="985761" y="1295825"/>
                  </a:lnTo>
                  <a:lnTo>
                    <a:pt x="1030136" y="1304404"/>
                  </a:lnTo>
                  <a:lnTo>
                    <a:pt x="1074771" y="1311474"/>
                  </a:lnTo>
                  <a:lnTo>
                    <a:pt x="1119626" y="1317027"/>
                  </a:lnTo>
                  <a:lnTo>
                    <a:pt x="1164657" y="1321056"/>
                  </a:lnTo>
                  <a:lnTo>
                    <a:pt x="1209824" y="1323555"/>
                  </a:lnTo>
                  <a:lnTo>
                    <a:pt x="1255084" y="1324517"/>
                  </a:lnTo>
                  <a:lnTo>
                    <a:pt x="1300395" y="1323935"/>
                  </a:lnTo>
                  <a:lnTo>
                    <a:pt x="1345717" y="1321804"/>
                  </a:lnTo>
                  <a:lnTo>
                    <a:pt x="1391006" y="1318115"/>
                  </a:lnTo>
                  <a:lnTo>
                    <a:pt x="1436222" y="1312864"/>
                  </a:lnTo>
                  <a:lnTo>
                    <a:pt x="1481322" y="1306043"/>
                  </a:lnTo>
                  <a:lnTo>
                    <a:pt x="1526265" y="1297645"/>
                  </a:lnTo>
                  <a:lnTo>
                    <a:pt x="1571009" y="1287664"/>
                  </a:lnTo>
                  <a:lnTo>
                    <a:pt x="1615512" y="1276093"/>
                  </a:lnTo>
                  <a:lnTo>
                    <a:pt x="1659732" y="1262925"/>
                  </a:lnTo>
                  <a:lnTo>
                    <a:pt x="1703628" y="1248155"/>
                  </a:lnTo>
                  <a:lnTo>
                    <a:pt x="1747157" y="1231775"/>
                  </a:lnTo>
                  <a:lnTo>
                    <a:pt x="1790278" y="1213779"/>
                  </a:lnTo>
                  <a:lnTo>
                    <a:pt x="1832949" y="1194160"/>
                  </a:lnTo>
                  <a:lnTo>
                    <a:pt x="1875129" y="1172911"/>
                  </a:lnTo>
                  <a:lnTo>
                    <a:pt x="1916774" y="1150027"/>
                  </a:lnTo>
                  <a:lnTo>
                    <a:pt x="1957845" y="1125499"/>
                  </a:lnTo>
                  <a:lnTo>
                    <a:pt x="1998298" y="1099322"/>
                  </a:lnTo>
                  <a:lnTo>
                    <a:pt x="2038093" y="1071490"/>
                  </a:lnTo>
                  <a:lnTo>
                    <a:pt x="1259612" y="0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312811" y="4348442"/>
              <a:ext cx="2038350" cy="1324610"/>
            </a:xfrm>
            <a:custGeom>
              <a:avLst/>
              <a:gdLst/>
              <a:ahLst/>
              <a:cxnLst/>
              <a:rect l="l" t="t" r="r" b="b"/>
              <a:pathLst>
                <a:path w="2038350" h="1324610">
                  <a:moveTo>
                    <a:pt x="2038094" y="1071491"/>
                  </a:moveTo>
                  <a:lnTo>
                    <a:pt x="1998300" y="1099323"/>
                  </a:lnTo>
                  <a:lnTo>
                    <a:pt x="1957846" y="1125500"/>
                  </a:lnTo>
                  <a:lnTo>
                    <a:pt x="1916776" y="1150027"/>
                  </a:lnTo>
                  <a:lnTo>
                    <a:pt x="1875130" y="1172912"/>
                  </a:lnTo>
                  <a:lnTo>
                    <a:pt x="1832950" y="1194161"/>
                  </a:lnTo>
                  <a:lnTo>
                    <a:pt x="1790279" y="1213780"/>
                  </a:lnTo>
                  <a:lnTo>
                    <a:pt x="1747158" y="1231776"/>
                  </a:lnTo>
                  <a:lnTo>
                    <a:pt x="1703628" y="1248156"/>
                  </a:lnTo>
                  <a:lnTo>
                    <a:pt x="1659733" y="1262926"/>
                  </a:lnTo>
                  <a:lnTo>
                    <a:pt x="1615513" y="1276093"/>
                  </a:lnTo>
                  <a:lnTo>
                    <a:pt x="1571010" y="1287664"/>
                  </a:lnTo>
                  <a:lnTo>
                    <a:pt x="1526266" y="1297645"/>
                  </a:lnTo>
                  <a:lnTo>
                    <a:pt x="1481323" y="1306043"/>
                  </a:lnTo>
                  <a:lnTo>
                    <a:pt x="1436223" y="1312864"/>
                  </a:lnTo>
                  <a:lnTo>
                    <a:pt x="1391007" y="1318116"/>
                  </a:lnTo>
                  <a:lnTo>
                    <a:pt x="1345717" y="1321804"/>
                  </a:lnTo>
                  <a:lnTo>
                    <a:pt x="1300396" y="1323935"/>
                  </a:lnTo>
                  <a:lnTo>
                    <a:pt x="1255084" y="1324517"/>
                  </a:lnTo>
                  <a:lnTo>
                    <a:pt x="1209824" y="1323555"/>
                  </a:lnTo>
                  <a:lnTo>
                    <a:pt x="1164657" y="1321056"/>
                  </a:lnTo>
                  <a:lnTo>
                    <a:pt x="1119626" y="1317027"/>
                  </a:lnTo>
                  <a:lnTo>
                    <a:pt x="1074772" y="1311474"/>
                  </a:lnTo>
                  <a:lnTo>
                    <a:pt x="1030136" y="1304405"/>
                  </a:lnTo>
                  <a:lnTo>
                    <a:pt x="985761" y="1295825"/>
                  </a:lnTo>
                  <a:lnTo>
                    <a:pt x="941689" y="1285741"/>
                  </a:lnTo>
                  <a:lnTo>
                    <a:pt x="897961" y="1274160"/>
                  </a:lnTo>
                  <a:lnTo>
                    <a:pt x="854619" y="1261089"/>
                  </a:lnTo>
                  <a:lnTo>
                    <a:pt x="811704" y="1246534"/>
                  </a:lnTo>
                  <a:lnTo>
                    <a:pt x="769260" y="1230502"/>
                  </a:lnTo>
                  <a:lnTo>
                    <a:pt x="727326" y="1212999"/>
                  </a:lnTo>
                  <a:lnTo>
                    <a:pt x="685946" y="1194032"/>
                  </a:lnTo>
                  <a:lnTo>
                    <a:pt x="645161" y="1173608"/>
                  </a:lnTo>
                  <a:lnTo>
                    <a:pt x="605013" y="1151733"/>
                  </a:lnTo>
                  <a:lnTo>
                    <a:pt x="565544" y="1128414"/>
                  </a:lnTo>
                  <a:lnTo>
                    <a:pt x="526794" y="1103657"/>
                  </a:lnTo>
                  <a:lnTo>
                    <a:pt x="488807" y="1077469"/>
                  </a:lnTo>
                  <a:lnTo>
                    <a:pt x="451625" y="1049858"/>
                  </a:lnTo>
                  <a:lnTo>
                    <a:pt x="415287" y="1020828"/>
                  </a:lnTo>
                  <a:lnTo>
                    <a:pt x="379838" y="990388"/>
                  </a:lnTo>
                  <a:lnTo>
                    <a:pt x="345318" y="958543"/>
                  </a:lnTo>
                  <a:lnTo>
                    <a:pt x="311769" y="925300"/>
                  </a:lnTo>
                  <a:lnTo>
                    <a:pt x="279233" y="890666"/>
                  </a:lnTo>
                  <a:lnTo>
                    <a:pt x="247752" y="854648"/>
                  </a:lnTo>
                  <a:lnTo>
                    <a:pt x="217368" y="817251"/>
                  </a:lnTo>
                  <a:lnTo>
                    <a:pt x="188121" y="778484"/>
                  </a:lnTo>
                  <a:lnTo>
                    <a:pt x="158345" y="735759"/>
                  </a:lnTo>
                  <a:lnTo>
                    <a:pt x="130304" y="691948"/>
                  </a:lnTo>
                  <a:lnTo>
                    <a:pt x="104023" y="647104"/>
                  </a:lnTo>
                  <a:lnTo>
                    <a:pt x="79532" y="601281"/>
                  </a:lnTo>
                  <a:lnTo>
                    <a:pt x="56856" y="554533"/>
                  </a:lnTo>
                  <a:lnTo>
                    <a:pt x="36024" y="506914"/>
                  </a:lnTo>
                  <a:lnTo>
                    <a:pt x="17063" y="458476"/>
                  </a:lnTo>
                  <a:lnTo>
                    <a:pt x="0" y="409274"/>
                  </a:lnTo>
                  <a:lnTo>
                    <a:pt x="1259612" y="0"/>
                  </a:lnTo>
                  <a:lnTo>
                    <a:pt x="2038094" y="1071491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248037" y="3686227"/>
              <a:ext cx="1324610" cy="1071880"/>
            </a:xfrm>
            <a:custGeom>
              <a:avLst/>
              <a:gdLst/>
              <a:ahLst/>
              <a:cxnLst/>
              <a:rect l="l" t="t" r="r" b="b"/>
              <a:pathLst>
                <a:path w="1324610" h="1071879">
                  <a:moveTo>
                    <a:pt x="177392" y="0"/>
                  </a:moveTo>
                  <a:lnTo>
                    <a:pt x="152710" y="44717"/>
                  </a:lnTo>
                  <a:lnTo>
                    <a:pt x="129853" y="90178"/>
                  </a:lnTo>
                  <a:lnTo>
                    <a:pt x="108827" y="136327"/>
                  </a:lnTo>
                  <a:lnTo>
                    <a:pt x="89637" y="183111"/>
                  </a:lnTo>
                  <a:lnTo>
                    <a:pt x="72289" y="230475"/>
                  </a:lnTo>
                  <a:lnTo>
                    <a:pt x="56789" y="278363"/>
                  </a:lnTo>
                  <a:lnTo>
                    <a:pt x="43143" y="326723"/>
                  </a:lnTo>
                  <a:lnTo>
                    <a:pt x="31356" y="375498"/>
                  </a:lnTo>
                  <a:lnTo>
                    <a:pt x="21433" y="424635"/>
                  </a:lnTo>
                  <a:lnTo>
                    <a:pt x="13382" y="474079"/>
                  </a:lnTo>
                  <a:lnTo>
                    <a:pt x="7207" y="523775"/>
                  </a:lnTo>
                  <a:lnTo>
                    <a:pt x="2915" y="573670"/>
                  </a:lnTo>
                  <a:lnTo>
                    <a:pt x="510" y="623707"/>
                  </a:lnTo>
                  <a:lnTo>
                    <a:pt x="0" y="673833"/>
                  </a:lnTo>
                  <a:lnTo>
                    <a:pt x="1388" y="723993"/>
                  </a:lnTo>
                  <a:lnTo>
                    <a:pt x="4682" y="774133"/>
                  </a:lnTo>
                  <a:lnTo>
                    <a:pt x="9887" y="824198"/>
                  </a:lnTo>
                  <a:lnTo>
                    <a:pt x="17008" y="874134"/>
                  </a:lnTo>
                  <a:lnTo>
                    <a:pt x="26052" y="923885"/>
                  </a:lnTo>
                  <a:lnTo>
                    <a:pt x="37024" y="973398"/>
                  </a:lnTo>
                  <a:lnTo>
                    <a:pt x="49930" y="1022618"/>
                  </a:lnTo>
                  <a:lnTo>
                    <a:pt x="64775" y="1071490"/>
                  </a:lnTo>
                  <a:lnTo>
                    <a:pt x="1324386" y="662216"/>
                  </a:lnTo>
                  <a:lnTo>
                    <a:pt x="177392" y="0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248037" y="3686226"/>
              <a:ext cx="1324610" cy="1071880"/>
            </a:xfrm>
            <a:custGeom>
              <a:avLst/>
              <a:gdLst/>
              <a:ahLst/>
              <a:cxnLst/>
              <a:rect l="l" t="t" r="r" b="b"/>
              <a:pathLst>
                <a:path w="1324610" h="1071879">
                  <a:moveTo>
                    <a:pt x="64775" y="1071489"/>
                  </a:moveTo>
                  <a:lnTo>
                    <a:pt x="49929" y="1022617"/>
                  </a:lnTo>
                  <a:lnTo>
                    <a:pt x="37024" y="973398"/>
                  </a:lnTo>
                  <a:lnTo>
                    <a:pt x="26052" y="923885"/>
                  </a:lnTo>
                  <a:lnTo>
                    <a:pt x="17008" y="874134"/>
                  </a:lnTo>
                  <a:lnTo>
                    <a:pt x="9887" y="824198"/>
                  </a:lnTo>
                  <a:lnTo>
                    <a:pt x="4682" y="774133"/>
                  </a:lnTo>
                  <a:lnTo>
                    <a:pt x="1388" y="723993"/>
                  </a:lnTo>
                  <a:lnTo>
                    <a:pt x="0" y="673833"/>
                  </a:lnTo>
                  <a:lnTo>
                    <a:pt x="510" y="623707"/>
                  </a:lnTo>
                  <a:lnTo>
                    <a:pt x="2915" y="573670"/>
                  </a:lnTo>
                  <a:lnTo>
                    <a:pt x="7208" y="523775"/>
                  </a:lnTo>
                  <a:lnTo>
                    <a:pt x="13382" y="474079"/>
                  </a:lnTo>
                  <a:lnTo>
                    <a:pt x="21434" y="424635"/>
                  </a:lnTo>
                  <a:lnTo>
                    <a:pt x="31356" y="375498"/>
                  </a:lnTo>
                  <a:lnTo>
                    <a:pt x="43143" y="326723"/>
                  </a:lnTo>
                  <a:lnTo>
                    <a:pt x="56789" y="278363"/>
                  </a:lnTo>
                  <a:lnTo>
                    <a:pt x="72289" y="230475"/>
                  </a:lnTo>
                  <a:lnTo>
                    <a:pt x="89637" y="183111"/>
                  </a:lnTo>
                  <a:lnTo>
                    <a:pt x="108827" y="136327"/>
                  </a:lnTo>
                  <a:lnTo>
                    <a:pt x="129854" y="90178"/>
                  </a:lnTo>
                  <a:lnTo>
                    <a:pt x="152711" y="44717"/>
                  </a:lnTo>
                  <a:lnTo>
                    <a:pt x="177393" y="0"/>
                  </a:lnTo>
                  <a:lnTo>
                    <a:pt x="1324386" y="662215"/>
                  </a:lnTo>
                  <a:lnTo>
                    <a:pt x="64775" y="1071489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425430" y="3063350"/>
              <a:ext cx="1147445" cy="1285240"/>
            </a:xfrm>
            <a:custGeom>
              <a:avLst/>
              <a:gdLst/>
              <a:ahLst/>
              <a:cxnLst/>
              <a:rect l="l" t="t" r="r" b="b"/>
              <a:pathLst>
                <a:path w="1147445" h="1285239">
                  <a:moveTo>
                    <a:pt x="826583" y="0"/>
                  </a:moveTo>
                  <a:lnTo>
                    <a:pt x="777131" y="13349"/>
                  </a:lnTo>
                  <a:lnTo>
                    <a:pt x="728408" y="28541"/>
                  </a:lnTo>
                  <a:lnTo>
                    <a:pt x="680457" y="45542"/>
                  </a:lnTo>
                  <a:lnTo>
                    <a:pt x="633324" y="64319"/>
                  </a:lnTo>
                  <a:lnTo>
                    <a:pt x="587051" y="84839"/>
                  </a:lnTo>
                  <a:lnTo>
                    <a:pt x="541684" y="107068"/>
                  </a:lnTo>
                  <a:lnTo>
                    <a:pt x="497267" y="130972"/>
                  </a:lnTo>
                  <a:lnTo>
                    <a:pt x="453844" y="156519"/>
                  </a:lnTo>
                  <a:lnTo>
                    <a:pt x="411460" y="183675"/>
                  </a:lnTo>
                  <a:lnTo>
                    <a:pt x="370159" y="212406"/>
                  </a:lnTo>
                  <a:lnTo>
                    <a:pt x="329985" y="242679"/>
                  </a:lnTo>
                  <a:lnTo>
                    <a:pt x="290983" y="274461"/>
                  </a:lnTo>
                  <a:lnTo>
                    <a:pt x="253196" y="307718"/>
                  </a:lnTo>
                  <a:lnTo>
                    <a:pt x="216670" y="342417"/>
                  </a:lnTo>
                  <a:lnTo>
                    <a:pt x="181449" y="378524"/>
                  </a:lnTo>
                  <a:lnTo>
                    <a:pt x="147576" y="416007"/>
                  </a:lnTo>
                  <a:lnTo>
                    <a:pt x="115097" y="454831"/>
                  </a:lnTo>
                  <a:lnTo>
                    <a:pt x="84055" y="494963"/>
                  </a:lnTo>
                  <a:lnTo>
                    <a:pt x="54496" y="536370"/>
                  </a:lnTo>
                  <a:lnTo>
                    <a:pt x="26462" y="579018"/>
                  </a:lnTo>
                  <a:lnTo>
                    <a:pt x="0" y="622875"/>
                  </a:lnTo>
                  <a:lnTo>
                    <a:pt x="1146994" y="1285092"/>
                  </a:lnTo>
                  <a:lnTo>
                    <a:pt x="82658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425429" y="3063349"/>
              <a:ext cx="1147445" cy="1285240"/>
            </a:xfrm>
            <a:custGeom>
              <a:avLst/>
              <a:gdLst/>
              <a:ahLst/>
              <a:cxnLst/>
              <a:rect l="l" t="t" r="r" b="b"/>
              <a:pathLst>
                <a:path w="1147445" h="1285239">
                  <a:moveTo>
                    <a:pt x="0" y="622875"/>
                  </a:moveTo>
                  <a:lnTo>
                    <a:pt x="26462" y="579019"/>
                  </a:lnTo>
                  <a:lnTo>
                    <a:pt x="54496" y="536370"/>
                  </a:lnTo>
                  <a:lnTo>
                    <a:pt x="84056" y="494963"/>
                  </a:lnTo>
                  <a:lnTo>
                    <a:pt x="115097" y="454831"/>
                  </a:lnTo>
                  <a:lnTo>
                    <a:pt x="147577" y="416007"/>
                  </a:lnTo>
                  <a:lnTo>
                    <a:pt x="181449" y="378525"/>
                  </a:lnTo>
                  <a:lnTo>
                    <a:pt x="216671" y="342417"/>
                  </a:lnTo>
                  <a:lnTo>
                    <a:pt x="253197" y="307718"/>
                  </a:lnTo>
                  <a:lnTo>
                    <a:pt x="290983" y="274461"/>
                  </a:lnTo>
                  <a:lnTo>
                    <a:pt x="329985" y="242679"/>
                  </a:lnTo>
                  <a:lnTo>
                    <a:pt x="370159" y="212406"/>
                  </a:lnTo>
                  <a:lnTo>
                    <a:pt x="411461" y="183675"/>
                  </a:lnTo>
                  <a:lnTo>
                    <a:pt x="453845" y="156519"/>
                  </a:lnTo>
                  <a:lnTo>
                    <a:pt x="497267" y="130973"/>
                  </a:lnTo>
                  <a:lnTo>
                    <a:pt x="541684" y="107068"/>
                  </a:lnTo>
                  <a:lnTo>
                    <a:pt x="587051" y="84839"/>
                  </a:lnTo>
                  <a:lnTo>
                    <a:pt x="633324" y="64319"/>
                  </a:lnTo>
                  <a:lnTo>
                    <a:pt x="680458" y="45542"/>
                  </a:lnTo>
                  <a:lnTo>
                    <a:pt x="728409" y="28541"/>
                  </a:lnTo>
                  <a:lnTo>
                    <a:pt x="777132" y="13349"/>
                  </a:lnTo>
                  <a:lnTo>
                    <a:pt x="826584" y="0"/>
                  </a:lnTo>
                  <a:lnTo>
                    <a:pt x="1146994" y="1285092"/>
                  </a:lnTo>
                  <a:lnTo>
                    <a:pt x="0" y="622875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252013" y="3024009"/>
              <a:ext cx="320675" cy="1324610"/>
            </a:xfrm>
            <a:custGeom>
              <a:avLst/>
              <a:gdLst/>
              <a:ahLst/>
              <a:cxnLst/>
              <a:rect l="l" t="t" r="r" b="b"/>
              <a:pathLst>
                <a:path w="320675" h="1324610">
                  <a:moveTo>
                    <a:pt x="320409" y="0"/>
                  </a:moveTo>
                  <a:lnTo>
                    <a:pt x="266450" y="1099"/>
                  </a:lnTo>
                  <a:lnTo>
                    <a:pt x="212625" y="4393"/>
                  </a:lnTo>
                  <a:lnTo>
                    <a:pt x="159001" y="9872"/>
                  </a:lnTo>
                  <a:lnTo>
                    <a:pt x="105644" y="17528"/>
                  </a:lnTo>
                  <a:lnTo>
                    <a:pt x="52622" y="27354"/>
                  </a:lnTo>
                  <a:lnTo>
                    <a:pt x="0" y="39340"/>
                  </a:lnTo>
                  <a:lnTo>
                    <a:pt x="320410" y="1324433"/>
                  </a:lnTo>
                  <a:lnTo>
                    <a:pt x="320409" y="0"/>
                  </a:lnTo>
                  <a:close/>
                </a:path>
              </a:pathLst>
            </a:custGeom>
            <a:solidFill>
              <a:srgbClr val="5B9B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252013" y="3024009"/>
              <a:ext cx="320675" cy="1324610"/>
            </a:xfrm>
            <a:custGeom>
              <a:avLst/>
              <a:gdLst/>
              <a:ahLst/>
              <a:cxnLst/>
              <a:rect l="l" t="t" r="r" b="b"/>
              <a:pathLst>
                <a:path w="320675" h="1324610">
                  <a:moveTo>
                    <a:pt x="0" y="39341"/>
                  </a:moveTo>
                  <a:lnTo>
                    <a:pt x="52621" y="27354"/>
                  </a:lnTo>
                  <a:lnTo>
                    <a:pt x="105644" y="17528"/>
                  </a:lnTo>
                  <a:lnTo>
                    <a:pt x="159001" y="9872"/>
                  </a:lnTo>
                  <a:lnTo>
                    <a:pt x="212625" y="4393"/>
                  </a:lnTo>
                  <a:lnTo>
                    <a:pt x="266449" y="1099"/>
                  </a:lnTo>
                  <a:lnTo>
                    <a:pt x="320409" y="0"/>
                  </a:lnTo>
                  <a:lnTo>
                    <a:pt x="320410" y="1324433"/>
                  </a:lnTo>
                  <a:lnTo>
                    <a:pt x="0" y="39341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832034" y="3318553"/>
              <a:ext cx="0" cy="621030"/>
            </a:xfrm>
            <a:custGeom>
              <a:avLst/>
              <a:gdLst/>
              <a:ahLst/>
              <a:cxnLst/>
              <a:rect l="l" t="t" r="r" b="b"/>
              <a:pathLst>
                <a:path h="621029">
                  <a:moveTo>
                    <a:pt x="0" y="620617"/>
                  </a:moveTo>
                  <a:lnTo>
                    <a:pt x="0" y="58631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812991" y="5608053"/>
              <a:ext cx="350520" cy="316865"/>
            </a:xfrm>
            <a:custGeom>
              <a:avLst/>
              <a:gdLst/>
              <a:ahLst/>
              <a:cxnLst/>
              <a:rect l="l" t="t" r="r" b="b"/>
              <a:pathLst>
                <a:path w="350519" h="316864">
                  <a:moveTo>
                    <a:pt x="350160" y="0"/>
                  </a:moveTo>
                  <a:lnTo>
                    <a:pt x="58481" y="316463"/>
                  </a:lnTo>
                  <a:lnTo>
                    <a:pt x="0" y="316463"/>
                  </a:lnTo>
                </a:path>
              </a:pathLst>
            </a:custGeom>
            <a:ln w="9525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233760" y="4027852"/>
              <a:ext cx="21590" cy="182245"/>
            </a:xfrm>
            <a:custGeom>
              <a:avLst/>
              <a:gdLst/>
              <a:ahLst/>
              <a:cxnLst/>
              <a:rect l="l" t="t" r="r" b="b"/>
              <a:pathLst>
                <a:path w="21590" h="182245">
                  <a:moveTo>
                    <a:pt x="21484" y="18215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411016" y="2912075"/>
              <a:ext cx="0" cy="121920"/>
            </a:xfrm>
            <a:custGeom>
              <a:avLst/>
              <a:gdLst/>
              <a:ahLst/>
              <a:cxnLst/>
              <a:rect l="l" t="t" r="r" b="b"/>
              <a:pathLst>
                <a:path h="121919">
                  <a:moveTo>
                    <a:pt x="0" y="121805"/>
                  </a:moveTo>
                  <a:lnTo>
                    <a:pt x="0" y="56676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3616578" y="3108452"/>
            <a:ext cx="2882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404040"/>
                </a:solidFill>
                <a:latin typeface="Calibri"/>
                <a:cs typeface="Calibri"/>
              </a:rPr>
              <a:t>40%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518541" y="5754116"/>
            <a:ext cx="2882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404040"/>
                </a:solidFill>
                <a:latin typeface="Calibri"/>
                <a:cs typeface="Calibri"/>
              </a:rPr>
              <a:t>30%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39311" y="3858259"/>
            <a:ext cx="2882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404040"/>
                </a:solidFill>
                <a:latin typeface="Calibri"/>
                <a:cs typeface="Calibri"/>
              </a:rPr>
              <a:t>13%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518859" y="3032252"/>
            <a:ext cx="2882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404040"/>
                </a:solidFill>
                <a:latin typeface="Calibri"/>
                <a:cs typeface="Calibri"/>
              </a:rPr>
              <a:t>13%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335540" y="2700020"/>
            <a:ext cx="21145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404040"/>
                </a:solidFill>
                <a:latin typeface="Calibri"/>
                <a:cs typeface="Calibri"/>
              </a:rPr>
              <a:t>4%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316027" y="3787051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83468" y="0"/>
                </a:moveTo>
                <a:lnTo>
                  <a:pt x="0" y="0"/>
                </a:lnTo>
                <a:lnTo>
                  <a:pt x="0" y="83468"/>
                </a:lnTo>
                <a:lnTo>
                  <a:pt x="83468" y="83468"/>
                </a:lnTo>
                <a:lnTo>
                  <a:pt x="83468" y="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4423766" y="3623564"/>
            <a:ext cx="1151890" cy="132397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1200" dirty="0">
                <a:solidFill>
                  <a:srgbClr val="595959"/>
                </a:solidFill>
                <a:latin typeface="Calibri"/>
                <a:cs typeface="Calibri"/>
              </a:rPr>
              <a:t>Менее</a:t>
            </a:r>
            <a:r>
              <a:rPr sz="1200" spc="-2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95959"/>
                </a:solidFill>
                <a:latin typeface="Calibri"/>
                <a:cs typeface="Calibri"/>
              </a:rPr>
              <a:t>1</a:t>
            </a:r>
            <a:r>
              <a:rPr sz="1200" spc="-1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95959"/>
                </a:solidFill>
                <a:latin typeface="Calibri"/>
                <a:cs typeface="Calibri"/>
              </a:rPr>
              <a:t>млн</a:t>
            </a:r>
            <a:r>
              <a:rPr sz="1200" spc="-1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595959"/>
                </a:solidFill>
                <a:latin typeface="Calibri"/>
                <a:cs typeface="Calibri"/>
              </a:rPr>
              <a:t>(72)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200" spc="-10" dirty="0">
                <a:solidFill>
                  <a:srgbClr val="595959"/>
                </a:solidFill>
                <a:latin typeface="Calibri"/>
                <a:cs typeface="Calibri"/>
              </a:rPr>
              <a:t>1-</a:t>
            </a:r>
            <a:r>
              <a:rPr sz="1200" dirty="0">
                <a:solidFill>
                  <a:srgbClr val="595959"/>
                </a:solidFill>
                <a:latin typeface="Calibri"/>
                <a:cs typeface="Calibri"/>
              </a:rPr>
              <a:t>5</a:t>
            </a:r>
            <a:r>
              <a:rPr sz="1200" spc="-1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95959"/>
                </a:solidFill>
                <a:latin typeface="Calibri"/>
                <a:cs typeface="Calibri"/>
              </a:rPr>
              <a:t>млн</a:t>
            </a:r>
            <a:r>
              <a:rPr sz="1200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595959"/>
                </a:solidFill>
                <a:latin typeface="Calibri"/>
                <a:cs typeface="Calibri"/>
              </a:rPr>
              <a:t>(54)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200" spc="-10" dirty="0">
                <a:solidFill>
                  <a:srgbClr val="595959"/>
                </a:solidFill>
                <a:latin typeface="Calibri"/>
                <a:cs typeface="Calibri"/>
              </a:rPr>
              <a:t>5-</a:t>
            </a:r>
            <a:r>
              <a:rPr sz="1200" dirty="0">
                <a:solidFill>
                  <a:srgbClr val="595959"/>
                </a:solidFill>
                <a:latin typeface="Calibri"/>
                <a:cs typeface="Calibri"/>
              </a:rPr>
              <a:t>10</a:t>
            </a:r>
            <a:r>
              <a:rPr sz="1200" spc="-1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95959"/>
                </a:solidFill>
                <a:latin typeface="Calibri"/>
                <a:cs typeface="Calibri"/>
              </a:rPr>
              <a:t>млн</a:t>
            </a:r>
            <a:r>
              <a:rPr sz="1200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595959"/>
                </a:solidFill>
                <a:latin typeface="Calibri"/>
                <a:cs typeface="Calibri"/>
              </a:rPr>
              <a:t>(24)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200" spc="-10" dirty="0">
                <a:solidFill>
                  <a:srgbClr val="595959"/>
                </a:solidFill>
                <a:latin typeface="Calibri"/>
                <a:cs typeface="Calibri"/>
              </a:rPr>
              <a:t>10-</a:t>
            </a:r>
            <a:r>
              <a:rPr sz="1200" dirty="0">
                <a:solidFill>
                  <a:srgbClr val="595959"/>
                </a:solidFill>
                <a:latin typeface="Calibri"/>
                <a:cs typeface="Calibri"/>
              </a:rPr>
              <a:t>50</a:t>
            </a:r>
            <a:r>
              <a:rPr sz="1200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95959"/>
                </a:solidFill>
                <a:latin typeface="Calibri"/>
                <a:cs typeface="Calibri"/>
              </a:rPr>
              <a:t>млн</a:t>
            </a:r>
            <a:r>
              <a:rPr sz="1200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595959"/>
                </a:solidFill>
                <a:latin typeface="Calibri"/>
                <a:cs typeface="Calibri"/>
              </a:rPr>
              <a:t>(24)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1200" spc="-10" dirty="0">
                <a:solidFill>
                  <a:srgbClr val="595959"/>
                </a:solidFill>
                <a:latin typeface="Calibri"/>
                <a:cs typeface="Calibri"/>
              </a:rPr>
              <a:t>50-</a:t>
            </a:r>
            <a:r>
              <a:rPr sz="1200" dirty="0">
                <a:solidFill>
                  <a:srgbClr val="595959"/>
                </a:solidFill>
                <a:latin typeface="Calibri"/>
                <a:cs typeface="Calibri"/>
              </a:rPr>
              <a:t>100</a:t>
            </a:r>
            <a:r>
              <a:rPr sz="1200" spc="-1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95959"/>
                </a:solidFill>
                <a:latin typeface="Calibri"/>
                <a:cs typeface="Calibri"/>
              </a:rPr>
              <a:t>млн</a:t>
            </a:r>
            <a:r>
              <a:rPr sz="1200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595959"/>
                </a:solidFill>
                <a:latin typeface="Calibri"/>
                <a:cs typeface="Calibri"/>
              </a:rPr>
              <a:t>(7)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316027" y="4046880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83468" y="0"/>
                </a:moveTo>
                <a:lnTo>
                  <a:pt x="0" y="0"/>
                </a:lnTo>
                <a:lnTo>
                  <a:pt x="0" y="83466"/>
                </a:lnTo>
                <a:lnTo>
                  <a:pt x="83468" y="83466"/>
                </a:lnTo>
                <a:lnTo>
                  <a:pt x="83468" y="0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316027" y="4306708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83468" y="0"/>
                </a:moveTo>
                <a:lnTo>
                  <a:pt x="0" y="0"/>
                </a:lnTo>
                <a:lnTo>
                  <a:pt x="0" y="83466"/>
                </a:lnTo>
                <a:lnTo>
                  <a:pt x="83468" y="83466"/>
                </a:lnTo>
                <a:lnTo>
                  <a:pt x="83468" y="0"/>
                </a:lnTo>
                <a:close/>
              </a:path>
            </a:pathLst>
          </a:custGeom>
          <a:solidFill>
            <a:srgbClr val="A5A5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316027" y="4566536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83468" y="0"/>
                </a:moveTo>
                <a:lnTo>
                  <a:pt x="0" y="0"/>
                </a:lnTo>
                <a:lnTo>
                  <a:pt x="0" y="83468"/>
                </a:lnTo>
                <a:lnTo>
                  <a:pt x="83468" y="83468"/>
                </a:lnTo>
                <a:lnTo>
                  <a:pt x="8346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316027" y="4826364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83468" y="0"/>
                </a:moveTo>
                <a:lnTo>
                  <a:pt x="0" y="0"/>
                </a:lnTo>
                <a:lnTo>
                  <a:pt x="0" y="83466"/>
                </a:lnTo>
                <a:lnTo>
                  <a:pt x="83468" y="83466"/>
                </a:lnTo>
                <a:lnTo>
                  <a:pt x="83468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7058244" y="965707"/>
            <a:ext cx="5015865" cy="89217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1086485">
              <a:lnSpc>
                <a:spcPts val="1900"/>
              </a:lnSpc>
              <a:spcBef>
                <a:spcPts val="380"/>
              </a:spcBef>
            </a:pPr>
            <a:r>
              <a:rPr sz="1800" b="1" dirty="0">
                <a:solidFill>
                  <a:srgbClr val="00643A"/>
                </a:solidFill>
                <a:latin typeface="Calibri"/>
                <a:cs typeface="Calibri"/>
              </a:rPr>
              <a:t>4)</a:t>
            </a:r>
            <a:r>
              <a:rPr sz="1800" b="1" spc="-15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643A"/>
                </a:solidFill>
                <a:latin typeface="Calibri"/>
                <a:cs typeface="Calibri"/>
              </a:rPr>
              <a:t>Ощущаете</a:t>
            </a:r>
            <a:r>
              <a:rPr sz="1800" b="1" spc="-25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643A"/>
                </a:solidFill>
                <a:latin typeface="Calibri"/>
                <a:cs typeface="Calibri"/>
              </a:rPr>
              <a:t>ли</a:t>
            </a:r>
            <a:r>
              <a:rPr sz="1800" b="1" spc="-15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643A"/>
                </a:solidFill>
                <a:latin typeface="Calibri"/>
                <a:cs typeface="Calibri"/>
              </a:rPr>
              <a:t>Вы</a:t>
            </a:r>
            <a:r>
              <a:rPr sz="1800" b="1" spc="-10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643A"/>
                </a:solidFill>
                <a:latin typeface="Calibri"/>
                <a:cs typeface="Calibri"/>
              </a:rPr>
              <a:t>влияние</a:t>
            </a:r>
            <a:r>
              <a:rPr sz="1800" b="1" spc="-20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643A"/>
                </a:solidFill>
                <a:latin typeface="Calibri"/>
                <a:cs typeface="Calibri"/>
              </a:rPr>
              <a:t>новых </a:t>
            </a:r>
            <a:r>
              <a:rPr sz="1800" b="1" dirty="0">
                <a:solidFill>
                  <a:srgbClr val="00643A"/>
                </a:solidFill>
                <a:latin typeface="Calibri"/>
                <a:cs typeface="Calibri"/>
              </a:rPr>
              <a:t>экономических</a:t>
            </a:r>
            <a:r>
              <a:rPr sz="1800" b="1" spc="-40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643A"/>
                </a:solidFill>
                <a:latin typeface="Calibri"/>
                <a:cs typeface="Calibri"/>
              </a:rPr>
              <a:t>реалий</a:t>
            </a:r>
            <a:r>
              <a:rPr sz="1800" b="1" spc="-30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643A"/>
                </a:solidFill>
                <a:latin typeface="Calibri"/>
                <a:cs typeface="Calibri"/>
              </a:rPr>
              <a:t>на</a:t>
            </a:r>
            <a:r>
              <a:rPr sz="1800" b="1" spc="-25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643A"/>
                </a:solidFill>
                <a:latin typeface="Calibri"/>
                <a:cs typeface="Calibri"/>
              </a:rPr>
              <a:t>Ваш</a:t>
            </a:r>
            <a:r>
              <a:rPr sz="1800" b="1" spc="-20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643A"/>
                </a:solidFill>
                <a:latin typeface="Calibri"/>
                <a:cs typeface="Calibri"/>
              </a:rPr>
              <a:t>бизнес?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sz="1600" dirty="0">
                <a:latin typeface="Calibri"/>
                <a:cs typeface="Calibri"/>
              </a:rPr>
              <a:t>Почти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все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опрощенные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ощутили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влияние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на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свой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бизнес.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7547423" y="2841170"/>
            <a:ext cx="2633980" cy="2643505"/>
            <a:chOff x="7547423" y="2841170"/>
            <a:chExt cx="2633980" cy="2643505"/>
          </a:xfrm>
        </p:grpSpPr>
        <p:sp>
          <p:nvSpPr>
            <p:cNvPr id="35" name="object 35"/>
            <p:cNvSpPr/>
            <p:nvPr/>
          </p:nvSpPr>
          <p:spPr>
            <a:xfrm>
              <a:off x="7547423" y="2850695"/>
              <a:ext cx="2633980" cy="2633980"/>
            </a:xfrm>
            <a:custGeom>
              <a:avLst/>
              <a:gdLst/>
              <a:ahLst/>
              <a:cxnLst/>
              <a:rect l="l" t="t" r="r" b="b"/>
              <a:pathLst>
                <a:path w="2633979" h="2633979">
                  <a:moveTo>
                    <a:pt x="1316973" y="0"/>
                  </a:moveTo>
                  <a:lnTo>
                    <a:pt x="1316973" y="1316973"/>
                  </a:lnTo>
                  <a:lnTo>
                    <a:pt x="225153" y="580530"/>
                  </a:lnTo>
                  <a:lnTo>
                    <a:pt x="198441" y="621772"/>
                  </a:lnTo>
                  <a:lnTo>
                    <a:pt x="173345" y="663876"/>
                  </a:lnTo>
                  <a:lnTo>
                    <a:pt x="149881" y="706795"/>
                  </a:lnTo>
                  <a:lnTo>
                    <a:pt x="128062" y="750481"/>
                  </a:lnTo>
                  <a:lnTo>
                    <a:pt x="107905" y="794885"/>
                  </a:lnTo>
                  <a:lnTo>
                    <a:pt x="89423" y="839960"/>
                  </a:lnTo>
                  <a:lnTo>
                    <a:pt x="72632" y="885656"/>
                  </a:lnTo>
                  <a:lnTo>
                    <a:pt x="57545" y="931927"/>
                  </a:lnTo>
                  <a:lnTo>
                    <a:pt x="44178" y="978724"/>
                  </a:lnTo>
                  <a:lnTo>
                    <a:pt x="32546" y="1025998"/>
                  </a:lnTo>
                  <a:lnTo>
                    <a:pt x="22662" y="1073701"/>
                  </a:lnTo>
                  <a:lnTo>
                    <a:pt x="14543" y="1121786"/>
                  </a:lnTo>
                  <a:lnTo>
                    <a:pt x="8202" y="1170204"/>
                  </a:lnTo>
                  <a:lnTo>
                    <a:pt x="3655" y="1218906"/>
                  </a:lnTo>
                  <a:lnTo>
                    <a:pt x="916" y="1267845"/>
                  </a:lnTo>
                  <a:lnTo>
                    <a:pt x="0" y="1316973"/>
                  </a:lnTo>
                  <a:lnTo>
                    <a:pt x="868" y="1365254"/>
                  </a:lnTo>
                  <a:lnTo>
                    <a:pt x="3454" y="1413096"/>
                  </a:lnTo>
                  <a:lnTo>
                    <a:pt x="7727" y="1460472"/>
                  </a:lnTo>
                  <a:lnTo>
                    <a:pt x="13659" y="1507350"/>
                  </a:lnTo>
                  <a:lnTo>
                    <a:pt x="21218" y="1553701"/>
                  </a:lnTo>
                  <a:lnTo>
                    <a:pt x="30375" y="1599495"/>
                  </a:lnTo>
                  <a:lnTo>
                    <a:pt x="41101" y="1644702"/>
                  </a:lnTo>
                  <a:lnTo>
                    <a:pt x="53366" y="1689293"/>
                  </a:lnTo>
                  <a:lnTo>
                    <a:pt x="67140" y="1733238"/>
                  </a:lnTo>
                  <a:lnTo>
                    <a:pt x="82393" y="1776508"/>
                  </a:lnTo>
                  <a:lnTo>
                    <a:pt x="99095" y="1819071"/>
                  </a:lnTo>
                  <a:lnTo>
                    <a:pt x="117217" y="1860900"/>
                  </a:lnTo>
                  <a:lnTo>
                    <a:pt x="136730" y="1901963"/>
                  </a:lnTo>
                  <a:lnTo>
                    <a:pt x="157602" y="1942231"/>
                  </a:lnTo>
                  <a:lnTo>
                    <a:pt x="179805" y="1981675"/>
                  </a:lnTo>
                  <a:lnTo>
                    <a:pt x="203309" y="2020264"/>
                  </a:lnTo>
                  <a:lnTo>
                    <a:pt x="228083" y="2057969"/>
                  </a:lnTo>
                  <a:lnTo>
                    <a:pt x="254099" y="2094760"/>
                  </a:lnTo>
                  <a:lnTo>
                    <a:pt x="281326" y="2130608"/>
                  </a:lnTo>
                  <a:lnTo>
                    <a:pt x="309735" y="2165482"/>
                  </a:lnTo>
                  <a:lnTo>
                    <a:pt x="339296" y="2199353"/>
                  </a:lnTo>
                  <a:lnTo>
                    <a:pt x="369979" y="2232191"/>
                  </a:lnTo>
                  <a:lnTo>
                    <a:pt x="401755" y="2263967"/>
                  </a:lnTo>
                  <a:lnTo>
                    <a:pt x="434593" y="2294650"/>
                  </a:lnTo>
                  <a:lnTo>
                    <a:pt x="468464" y="2324211"/>
                  </a:lnTo>
                  <a:lnTo>
                    <a:pt x="503338" y="2352620"/>
                  </a:lnTo>
                  <a:lnTo>
                    <a:pt x="539186" y="2379847"/>
                  </a:lnTo>
                  <a:lnTo>
                    <a:pt x="575977" y="2405863"/>
                  </a:lnTo>
                  <a:lnTo>
                    <a:pt x="613682" y="2430637"/>
                  </a:lnTo>
                  <a:lnTo>
                    <a:pt x="652271" y="2454141"/>
                  </a:lnTo>
                  <a:lnTo>
                    <a:pt x="691715" y="2476344"/>
                  </a:lnTo>
                  <a:lnTo>
                    <a:pt x="731983" y="2497216"/>
                  </a:lnTo>
                  <a:lnTo>
                    <a:pt x="773046" y="2516729"/>
                  </a:lnTo>
                  <a:lnTo>
                    <a:pt x="814875" y="2534851"/>
                  </a:lnTo>
                  <a:lnTo>
                    <a:pt x="857438" y="2551553"/>
                  </a:lnTo>
                  <a:lnTo>
                    <a:pt x="900708" y="2566806"/>
                  </a:lnTo>
                  <a:lnTo>
                    <a:pt x="944653" y="2580580"/>
                  </a:lnTo>
                  <a:lnTo>
                    <a:pt x="989244" y="2592845"/>
                  </a:lnTo>
                  <a:lnTo>
                    <a:pt x="1034451" y="2603571"/>
                  </a:lnTo>
                  <a:lnTo>
                    <a:pt x="1080245" y="2612728"/>
                  </a:lnTo>
                  <a:lnTo>
                    <a:pt x="1126596" y="2620287"/>
                  </a:lnTo>
                  <a:lnTo>
                    <a:pt x="1173474" y="2626219"/>
                  </a:lnTo>
                  <a:lnTo>
                    <a:pt x="1220850" y="2630492"/>
                  </a:lnTo>
                  <a:lnTo>
                    <a:pt x="1268692" y="2633078"/>
                  </a:lnTo>
                  <a:lnTo>
                    <a:pt x="1316973" y="2633946"/>
                  </a:lnTo>
                  <a:lnTo>
                    <a:pt x="1365254" y="2633078"/>
                  </a:lnTo>
                  <a:lnTo>
                    <a:pt x="1413096" y="2630492"/>
                  </a:lnTo>
                  <a:lnTo>
                    <a:pt x="1460472" y="2626219"/>
                  </a:lnTo>
                  <a:lnTo>
                    <a:pt x="1507350" y="2620287"/>
                  </a:lnTo>
                  <a:lnTo>
                    <a:pt x="1553701" y="2612728"/>
                  </a:lnTo>
                  <a:lnTo>
                    <a:pt x="1599495" y="2603571"/>
                  </a:lnTo>
                  <a:lnTo>
                    <a:pt x="1644702" y="2592845"/>
                  </a:lnTo>
                  <a:lnTo>
                    <a:pt x="1689293" y="2580580"/>
                  </a:lnTo>
                  <a:lnTo>
                    <a:pt x="1733239" y="2566806"/>
                  </a:lnTo>
                  <a:lnTo>
                    <a:pt x="1776508" y="2551553"/>
                  </a:lnTo>
                  <a:lnTo>
                    <a:pt x="1819071" y="2534851"/>
                  </a:lnTo>
                  <a:lnTo>
                    <a:pt x="1860900" y="2516729"/>
                  </a:lnTo>
                  <a:lnTo>
                    <a:pt x="1901963" y="2497216"/>
                  </a:lnTo>
                  <a:lnTo>
                    <a:pt x="1942231" y="2476344"/>
                  </a:lnTo>
                  <a:lnTo>
                    <a:pt x="1981675" y="2454141"/>
                  </a:lnTo>
                  <a:lnTo>
                    <a:pt x="2020264" y="2430637"/>
                  </a:lnTo>
                  <a:lnTo>
                    <a:pt x="2057970" y="2405863"/>
                  </a:lnTo>
                  <a:lnTo>
                    <a:pt x="2094761" y="2379847"/>
                  </a:lnTo>
                  <a:lnTo>
                    <a:pt x="2130608" y="2352620"/>
                  </a:lnTo>
                  <a:lnTo>
                    <a:pt x="2165483" y="2324211"/>
                  </a:lnTo>
                  <a:lnTo>
                    <a:pt x="2199354" y="2294650"/>
                  </a:lnTo>
                  <a:lnTo>
                    <a:pt x="2232192" y="2263967"/>
                  </a:lnTo>
                  <a:lnTo>
                    <a:pt x="2263968" y="2232191"/>
                  </a:lnTo>
                  <a:lnTo>
                    <a:pt x="2294651" y="2199353"/>
                  </a:lnTo>
                  <a:lnTo>
                    <a:pt x="2324212" y="2165482"/>
                  </a:lnTo>
                  <a:lnTo>
                    <a:pt x="2352620" y="2130608"/>
                  </a:lnTo>
                  <a:lnTo>
                    <a:pt x="2379848" y="2094760"/>
                  </a:lnTo>
                  <a:lnTo>
                    <a:pt x="2405864" y="2057969"/>
                  </a:lnTo>
                  <a:lnTo>
                    <a:pt x="2430638" y="2020264"/>
                  </a:lnTo>
                  <a:lnTo>
                    <a:pt x="2454142" y="1981675"/>
                  </a:lnTo>
                  <a:lnTo>
                    <a:pt x="2476345" y="1942231"/>
                  </a:lnTo>
                  <a:lnTo>
                    <a:pt x="2497217" y="1901963"/>
                  </a:lnTo>
                  <a:lnTo>
                    <a:pt x="2516730" y="1860900"/>
                  </a:lnTo>
                  <a:lnTo>
                    <a:pt x="2534852" y="1819071"/>
                  </a:lnTo>
                  <a:lnTo>
                    <a:pt x="2551554" y="1776508"/>
                  </a:lnTo>
                  <a:lnTo>
                    <a:pt x="2566807" y="1733238"/>
                  </a:lnTo>
                  <a:lnTo>
                    <a:pt x="2580581" y="1689293"/>
                  </a:lnTo>
                  <a:lnTo>
                    <a:pt x="2592846" y="1644702"/>
                  </a:lnTo>
                  <a:lnTo>
                    <a:pt x="2603572" y="1599495"/>
                  </a:lnTo>
                  <a:lnTo>
                    <a:pt x="2612729" y="1553701"/>
                  </a:lnTo>
                  <a:lnTo>
                    <a:pt x="2620289" y="1507350"/>
                  </a:lnTo>
                  <a:lnTo>
                    <a:pt x="2626220" y="1460472"/>
                  </a:lnTo>
                  <a:lnTo>
                    <a:pt x="2630493" y="1413096"/>
                  </a:lnTo>
                  <a:lnTo>
                    <a:pt x="2633079" y="1365254"/>
                  </a:lnTo>
                  <a:lnTo>
                    <a:pt x="2633948" y="1316973"/>
                  </a:lnTo>
                  <a:lnTo>
                    <a:pt x="2633079" y="1268692"/>
                  </a:lnTo>
                  <a:lnTo>
                    <a:pt x="2630493" y="1220850"/>
                  </a:lnTo>
                  <a:lnTo>
                    <a:pt x="2626220" y="1173474"/>
                  </a:lnTo>
                  <a:lnTo>
                    <a:pt x="2620289" y="1126596"/>
                  </a:lnTo>
                  <a:lnTo>
                    <a:pt x="2612729" y="1080245"/>
                  </a:lnTo>
                  <a:lnTo>
                    <a:pt x="2603572" y="1034451"/>
                  </a:lnTo>
                  <a:lnTo>
                    <a:pt x="2592846" y="989244"/>
                  </a:lnTo>
                  <a:lnTo>
                    <a:pt x="2580581" y="944653"/>
                  </a:lnTo>
                  <a:lnTo>
                    <a:pt x="2566807" y="900708"/>
                  </a:lnTo>
                  <a:lnTo>
                    <a:pt x="2551554" y="857438"/>
                  </a:lnTo>
                  <a:lnTo>
                    <a:pt x="2534852" y="814875"/>
                  </a:lnTo>
                  <a:lnTo>
                    <a:pt x="2516730" y="773046"/>
                  </a:lnTo>
                  <a:lnTo>
                    <a:pt x="2497217" y="731983"/>
                  </a:lnTo>
                  <a:lnTo>
                    <a:pt x="2476345" y="691715"/>
                  </a:lnTo>
                  <a:lnTo>
                    <a:pt x="2454142" y="652271"/>
                  </a:lnTo>
                  <a:lnTo>
                    <a:pt x="2430638" y="613682"/>
                  </a:lnTo>
                  <a:lnTo>
                    <a:pt x="2405864" y="575977"/>
                  </a:lnTo>
                  <a:lnTo>
                    <a:pt x="2379848" y="539186"/>
                  </a:lnTo>
                  <a:lnTo>
                    <a:pt x="2352620" y="503338"/>
                  </a:lnTo>
                  <a:lnTo>
                    <a:pt x="2324212" y="468464"/>
                  </a:lnTo>
                  <a:lnTo>
                    <a:pt x="2294651" y="434593"/>
                  </a:lnTo>
                  <a:lnTo>
                    <a:pt x="2263968" y="401755"/>
                  </a:lnTo>
                  <a:lnTo>
                    <a:pt x="2232192" y="369979"/>
                  </a:lnTo>
                  <a:lnTo>
                    <a:pt x="2199354" y="339296"/>
                  </a:lnTo>
                  <a:lnTo>
                    <a:pt x="2165483" y="309735"/>
                  </a:lnTo>
                  <a:lnTo>
                    <a:pt x="2130608" y="281326"/>
                  </a:lnTo>
                  <a:lnTo>
                    <a:pt x="2094761" y="254099"/>
                  </a:lnTo>
                  <a:lnTo>
                    <a:pt x="2057970" y="228083"/>
                  </a:lnTo>
                  <a:lnTo>
                    <a:pt x="2020264" y="203309"/>
                  </a:lnTo>
                  <a:lnTo>
                    <a:pt x="1981675" y="179805"/>
                  </a:lnTo>
                  <a:lnTo>
                    <a:pt x="1942231" y="157602"/>
                  </a:lnTo>
                  <a:lnTo>
                    <a:pt x="1901963" y="136730"/>
                  </a:lnTo>
                  <a:lnTo>
                    <a:pt x="1860900" y="117217"/>
                  </a:lnTo>
                  <a:lnTo>
                    <a:pt x="1819071" y="99095"/>
                  </a:lnTo>
                  <a:lnTo>
                    <a:pt x="1776508" y="82393"/>
                  </a:lnTo>
                  <a:lnTo>
                    <a:pt x="1733239" y="67140"/>
                  </a:lnTo>
                  <a:lnTo>
                    <a:pt x="1689293" y="53366"/>
                  </a:lnTo>
                  <a:lnTo>
                    <a:pt x="1644702" y="41101"/>
                  </a:lnTo>
                  <a:lnTo>
                    <a:pt x="1599495" y="30375"/>
                  </a:lnTo>
                  <a:lnTo>
                    <a:pt x="1553701" y="21218"/>
                  </a:lnTo>
                  <a:lnTo>
                    <a:pt x="1507350" y="13659"/>
                  </a:lnTo>
                  <a:lnTo>
                    <a:pt x="1460472" y="7727"/>
                  </a:lnTo>
                  <a:lnTo>
                    <a:pt x="1413096" y="3454"/>
                  </a:lnTo>
                  <a:lnTo>
                    <a:pt x="1365254" y="868"/>
                  </a:lnTo>
                  <a:lnTo>
                    <a:pt x="1316973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772576" y="2915151"/>
              <a:ext cx="1092200" cy="1252855"/>
            </a:xfrm>
            <a:custGeom>
              <a:avLst/>
              <a:gdLst/>
              <a:ahLst/>
              <a:cxnLst/>
              <a:rect l="l" t="t" r="r" b="b"/>
              <a:pathLst>
                <a:path w="1092200" h="1252854">
                  <a:moveTo>
                    <a:pt x="684852" y="0"/>
                  </a:moveTo>
                  <a:lnTo>
                    <a:pt x="638637" y="15970"/>
                  </a:lnTo>
                  <a:lnTo>
                    <a:pt x="593172" y="33593"/>
                  </a:lnTo>
                  <a:lnTo>
                    <a:pt x="548497" y="52839"/>
                  </a:lnTo>
                  <a:lnTo>
                    <a:pt x="504651" y="73679"/>
                  </a:lnTo>
                  <a:lnTo>
                    <a:pt x="461675" y="96082"/>
                  </a:lnTo>
                  <a:lnTo>
                    <a:pt x="419606" y="120019"/>
                  </a:lnTo>
                  <a:lnTo>
                    <a:pt x="378486" y="145459"/>
                  </a:lnTo>
                  <a:lnTo>
                    <a:pt x="338352" y="172375"/>
                  </a:lnTo>
                  <a:lnTo>
                    <a:pt x="299246" y="200734"/>
                  </a:lnTo>
                  <a:lnTo>
                    <a:pt x="261205" y="230509"/>
                  </a:lnTo>
                  <a:lnTo>
                    <a:pt x="224270" y="261669"/>
                  </a:lnTo>
                  <a:lnTo>
                    <a:pt x="188481" y="294184"/>
                  </a:lnTo>
                  <a:lnTo>
                    <a:pt x="153876" y="328025"/>
                  </a:lnTo>
                  <a:lnTo>
                    <a:pt x="120494" y="363162"/>
                  </a:lnTo>
                  <a:lnTo>
                    <a:pt x="88377" y="399565"/>
                  </a:lnTo>
                  <a:lnTo>
                    <a:pt x="57562" y="437205"/>
                  </a:lnTo>
                  <a:lnTo>
                    <a:pt x="28090" y="476051"/>
                  </a:lnTo>
                  <a:lnTo>
                    <a:pt x="0" y="516074"/>
                  </a:lnTo>
                  <a:lnTo>
                    <a:pt x="1091820" y="1252517"/>
                  </a:lnTo>
                  <a:lnTo>
                    <a:pt x="684852" y="0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772576" y="2915152"/>
              <a:ext cx="1092200" cy="1252855"/>
            </a:xfrm>
            <a:custGeom>
              <a:avLst/>
              <a:gdLst/>
              <a:ahLst/>
              <a:cxnLst/>
              <a:rect l="l" t="t" r="r" b="b"/>
              <a:pathLst>
                <a:path w="1092200" h="1252854">
                  <a:moveTo>
                    <a:pt x="0" y="516074"/>
                  </a:moveTo>
                  <a:lnTo>
                    <a:pt x="28090" y="476050"/>
                  </a:lnTo>
                  <a:lnTo>
                    <a:pt x="57562" y="437204"/>
                  </a:lnTo>
                  <a:lnTo>
                    <a:pt x="88377" y="399565"/>
                  </a:lnTo>
                  <a:lnTo>
                    <a:pt x="120494" y="363162"/>
                  </a:lnTo>
                  <a:lnTo>
                    <a:pt x="153876" y="328025"/>
                  </a:lnTo>
                  <a:lnTo>
                    <a:pt x="188481" y="294184"/>
                  </a:lnTo>
                  <a:lnTo>
                    <a:pt x="224270" y="261669"/>
                  </a:lnTo>
                  <a:lnTo>
                    <a:pt x="261205" y="230509"/>
                  </a:lnTo>
                  <a:lnTo>
                    <a:pt x="299246" y="200734"/>
                  </a:lnTo>
                  <a:lnTo>
                    <a:pt x="338352" y="172374"/>
                  </a:lnTo>
                  <a:lnTo>
                    <a:pt x="378486" y="145459"/>
                  </a:lnTo>
                  <a:lnTo>
                    <a:pt x="419606" y="120018"/>
                  </a:lnTo>
                  <a:lnTo>
                    <a:pt x="461675" y="96081"/>
                  </a:lnTo>
                  <a:lnTo>
                    <a:pt x="504652" y="73678"/>
                  </a:lnTo>
                  <a:lnTo>
                    <a:pt x="548497" y="52839"/>
                  </a:lnTo>
                  <a:lnTo>
                    <a:pt x="593172" y="33593"/>
                  </a:lnTo>
                  <a:lnTo>
                    <a:pt x="638638" y="15970"/>
                  </a:lnTo>
                  <a:lnTo>
                    <a:pt x="684853" y="0"/>
                  </a:lnTo>
                  <a:lnTo>
                    <a:pt x="1091821" y="1252516"/>
                  </a:lnTo>
                  <a:lnTo>
                    <a:pt x="0" y="516074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8457427" y="2850695"/>
              <a:ext cx="407034" cy="1316990"/>
            </a:xfrm>
            <a:custGeom>
              <a:avLst/>
              <a:gdLst/>
              <a:ahLst/>
              <a:cxnLst/>
              <a:rect l="l" t="t" r="r" b="b"/>
              <a:pathLst>
                <a:path w="407034" h="1316989">
                  <a:moveTo>
                    <a:pt x="406967" y="0"/>
                  </a:moveTo>
                  <a:lnTo>
                    <a:pt x="355193" y="1018"/>
                  </a:lnTo>
                  <a:lnTo>
                    <a:pt x="303559" y="4065"/>
                  </a:lnTo>
                  <a:lnTo>
                    <a:pt x="252124" y="9134"/>
                  </a:lnTo>
                  <a:lnTo>
                    <a:pt x="200947" y="16213"/>
                  </a:lnTo>
                  <a:lnTo>
                    <a:pt x="150087" y="25295"/>
                  </a:lnTo>
                  <a:lnTo>
                    <a:pt x="99603" y="36369"/>
                  </a:lnTo>
                  <a:lnTo>
                    <a:pt x="49554" y="49426"/>
                  </a:lnTo>
                  <a:lnTo>
                    <a:pt x="0" y="64457"/>
                  </a:lnTo>
                  <a:lnTo>
                    <a:pt x="406968" y="1316973"/>
                  </a:lnTo>
                  <a:lnTo>
                    <a:pt x="406967" y="0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8457428" y="2850695"/>
              <a:ext cx="407034" cy="1316990"/>
            </a:xfrm>
            <a:custGeom>
              <a:avLst/>
              <a:gdLst/>
              <a:ahLst/>
              <a:cxnLst/>
              <a:rect l="l" t="t" r="r" b="b"/>
              <a:pathLst>
                <a:path w="407034" h="1316989">
                  <a:moveTo>
                    <a:pt x="0" y="64457"/>
                  </a:moveTo>
                  <a:lnTo>
                    <a:pt x="49554" y="49426"/>
                  </a:lnTo>
                  <a:lnTo>
                    <a:pt x="99603" y="36369"/>
                  </a:lnTo>
                  <a:lnTo>
                    <a:pt x="150087" y="25295"/>
                  </a:lnTo>
                  <a:lnTo>
                    <a:pt x="200947" y="16214"/>
                  </a:lnTo>
                  <a:lnTo>
                    <a:pt x="252124" y="9134"/>
                  </a:lnTo>
                  <a:lnTo>
                    <a:pt x="303559" y="4066"/>
                  </a:lnTo>
                  <a:lnTo>
                    <a:pt x="355193" y="1018"/>
                  </a:lnTo>
                  <a:lnTo>
                    <a:pt x="406967" y="0"/>
                  </a:lnTo>
                  <a:lnTo>
                    <a:pt x="406968" y="1316973"/>
                  </a:lnTo>
                  <a:lnTo>
                    <a:pt x="0" y="64457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9542878" y="5370067"/>
            <a:ext cx="2882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404040"/>
                </a:solidFill>
                <a:latin typeface="Calibri"/>
                <a:cs typeface="Calibri"/>
              </a:rPr>
              <a:t>85%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714675" y="2843276"/>
            <a:ext cx="2882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404040"/>
                </a:solidFill>
                <a:latin typeface="Calibri"/>
                <a:cs typeface="Calibri"/>
              </a:rPr>
              <a:t>11%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8478918" y="2584196"/>
            <a:ext cx="21145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404040"/>
                </a:solidFill>
                <a:latin typeface="Calibri"/>
                <a:cs typeface="Calibri"/>
              </a:rPr>
              <a:t>5%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0396372" y="2377573"/>
            <a:ext cx="73660" cy="73660"/>
          </a:xfrm>
          <a:custGeom>
            <a:avLst/>
            <a:gdLst/>
            <a:ahLst/>
            <a:cxnLst/>
            <a:rect l="l" t="t" r="r" b="b"/>
            <a:pathLst>
              <a:path w="73659" h="73660">
                <a:moveTo>
                  <a:pt x="73210" y="0"/>
                </a:moveTo>
                <a:lnTo>
                  <a:pt x="0" y="0"/>
                </a:lnTo>
                <a:lnTo>
                  <a:pt x="0" y="73210"/>
                </a:lnTo>
                <a:lnTo>
                  <a:pt x="73210" y="73210"/>
                </a:lnTo>
                <a:lnTo>
                  <a:pt x="73210" y="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10488725" y="2298191"/>
            <a:ext cx="49085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20" dirty="0">
                <a:solidFill>
                  <a:srgbClr val="595959"/>
                </a:solidFill>
                <a:latin typeface="Calibri"/>
                <a:cs typeface="Calibri"/>
              </a:rPr>
              <a:t>Да</a:t>
            </a:r>
            <a:r>
              <a:rPr sz="1100" spc="-3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595959"/>
                </a:solidFill>
                <a:latin typeface="Calibri"/>
                <a:cs typeface="Calibri"/>
              </a:rPr>
              <a:t>(152)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10396372" y="2771394"/>
            <a:ext cx="73660" cy="73660"/>
          </a:xfrm>
          <a:custGeom>
            <a:avLst/>
            <a:gdLst/>
            <a:ahLst/>
            <a:cxnLst/>
            <a:rect l="l" t="t" r="r" b="b"/>
            <a:pathLst>
              <a:path w="73659" h="73660">
                <a:moveTo>
                  <a:pt x="73210" y="0"/>
                </a:moveTo>
                <a:lnTo>
                  <a:pt x="0" y="0"/>
                </a:lnTo>
                <a:lnTo>
                  <a:pt x="0" y="73210"/>
                </a:lnTo>
                <a:lnTo>
                  <a:pt x="73210" y="73210"/>
                </a:lnTo>
                <a:lnTo>
                  <a:pt x="73210" y="0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10488725" y="2691384"/>
            <a:ext cx="15271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30" dirty="0">
                <a:solidFill>
                  <a:srgbClr val="595959"/>
                </a:solidFill>
                <a:latin typeface="Calibri"/>
                <a:cs typeface="Calibri"/>
              </a:rPr>
              <a:t>Затрудняюсь</a:t>
            </a:r>
            <a:r>
              <a:rPr sz="1100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100" spc="-25" dirty="0">
                <a:solidFill>
                  <a:srgbClr val="595959"/>
                </a:solidFill>
                <a:latin typeface="Calibri"/>
                <a:cs typeface="Calibri"/>
              </a:rPr>
              <a:t>ответить</a:t>
            </a:r>
            <a:r>
              <a:rPr sz="1100" spc="1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595959"/>
                </a:solidFill>
                <a:latin typeface="Calibri"/>
                <a:cs typeface="Calibri"/>
              </a:rPr>
              <a:t>(19)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10396372" y="3165213"/>
            <a:ext cx="73660" cy="73660"/>
          </a:xfrm>
          <a:custGeom>
            <a:avLst/>
            <a:gdLst/>
            <a:ahLst/>
            <a:cxnLst/>
            <a:rect l="l" t="t" r="r" b="b"/>
            <a:pathLst>
              <a:path w="73659" h="73660">
                <a:moveTo>
                  <a:pt x="73210" y="0"/>
                </a:moveTo>
                <a:lnTo>
                  <a:pt x="0" y="0"/>
                </a:lnTo>
                <a:lnTo>
                  <a:pt x="0" y="73210"/>
                </a:lnTo>
                <a:lnTo>
                  <a:pt x="73210" y="73210"/>
                </a:lnTo>
                <a:lnTo>
                  <a:pt x="73210" y="0"/>
                </a:lnTo>
                <a:close/>
              </a:path>
            </a:pathLst>
          </a:custGeom>
          <a:solidFill>
            <a:srgbClr val="A5A5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10488725" y="3084576"/>
            <a:ext cx="407034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20" dirty="0">
                <a:solidFill>
                  <a:srgbClr val="595959"/>
                </a:solidFill>
                <a:latin typeface="Calibri"/>
                <a:cs typeface="Calibri"/>
              </a:rPr>
              <a:t>Нет</a:t>
            </a:r>
            <a:r>
              <a:rPr sz="1100" spc="-3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100" spc="-25" dirty="0">
                <a:solidFill>
                  <a:srgbClr val="595959"/>
                </a:solidFill>
                <a:latin typeface="Calibri"/>
                <a:cs typeface="Calibri"/>
              </a:rPr>
              <a:t>(9)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6703358" y="1071377"/>
            <a:ext cx="0" cy="5786755"/>
          </a:xfrm>
          <a:custGeom>
            <a:avLst/>
            <a:gdLst/>
            <a:ahLst/>
            <a:cxnLst/>
            <a:rect l="l" t="t" r="r" b="b"/>
            <a:pathLst>
              <a:path h="5786755">
                <a:moveTo>
                  <a:pt x="0" y="5786622"/>
                </a:moveTo>
                <a:lnTo>
                  <a:pt x="1" y="0"/>
                </a:lnTo>
              </a:path>
            </a:pathLst>
          </a:custGeom>
          <a:ln w="6350">
            <a:solidFill>
              <a:srgbClr val="70AD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63102" y="6384264"/>
            <a:ext cx="231775" cy="2647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550" b="0" spc="-25" dirty="0">
                <a:solidFill>
                  <a:srgbClr val="00643A"/>
                </a:solidFill>
                <a:latin typeface="Calibri Light"/>
                <a:cs typeface="Calibri Light"/>
              </a:rPr>
              <a:t>19</a:t>
            </a:r>
            <a:endParaRPr sz="1550">
              <a:latin typeface="Calibri Light"/>
              <a:cs typeface="Calibri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669485" y="6671340"/>
            <a:ext cx="522605" cy="0"/>
          </a:xfrm>
          <a:custGeom>
            <a:avLst/>
            <a:gdLst/>
            <a:ahLst/>
            <a:cxnLst/>
            <a:rect l="l" t="t" r="r" b="b"/>
            <a:pathLst>
              <a:path w="522604">
                <a:moveTo>
                  <a:pt x="0" y="0"/>
                </a:moveTo>
                <a:lnTo>
                  <a:pt x="522514" y="1"/>
                </a:lnTo>
              </a:path>
              <a:path w="522604">
                <a:moveTo>
                  <a:pt x="0" y="0"/>
                </a:moveTo>
                <a:lnTo>
                  <a:pt x="522514" y="1"/>
                </a:lnTo>
              </a:path>
            </a:pathLst>
          </a:custGeom>
          <a:ln w="15875">
            <a:solidFill>
              <a:srgbClr val="E73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1882" y="356107"/>
            <a:ext cx="44500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ОПРОС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СОЦИАЛЬНЫХ</a:t>
            </a:r>
            <a:r>
              <a:rPr sz="1800" spc="-10" dirty="0">
                <a:latin typeface="Calibri"/>
                <a:cs typeface="Calibri"/>
              </a:rPr>
              <a:t> ПРЕДПРИНИМАТЕЛЕЙ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812344"/>
            <a:ext cx="7837805" cy="0"/>
          </a:xfrm>
          <a:custGeom>
            <a:avLst/>
            <a:gdLst/>
            <a:ahLst/>
            <a:cxnLst/>
            <a:rect l="l" t="t" r="r" b="b"/>
            <a:pathLst>
              <a:path w="7837805">
                <a:moveTo>
                  <a:pt x="0" y="0"/>
                </a:moveTo>
                <a:lnTo>
                  <a:pt x="7837714" y="1"/>
                </a:lnTo>
              </a:path>
            </a:pathLst>
          </a:custGeom>
          <a:ln w="15875">
            <a:solidFill>
              <a:srgbClr val="E73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07782" y="236626"/>
            <a:ext cx="1018469" cy="446686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0" y="3809174"/>
            <a:ext cx="12192000" cy="81280"/>
          </a:xfrm>
          <a:custGeom>
            <a:avLst/>
            <a:gdLst/>
            <a:ahLst/>
            <a:cxnLst/>
            <a:rect l="l" t="t" r="r" b="b"/>
            <a:pathLst>
              <a:path w="12192000" h="81279">
                <a:moveTo>
                  <a:pt x="12192000" y="0"/>
                </a:moveTo>
                <a:lnTo>
                  <a:pt x="0" y="80683"/>
                </a:lnTo>
              </a:path>
            </a:pathLst>
          </a:custGeom>
          <a:ln w="6350">
            <a:solidFill>
              <a:srgbClr val="70AD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42736" y="1566164"/>
            <a:ext cx="4934585" cy="136144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 marR="327025">
              <a:lnSpc>
                <a:spcPct val="90000"/>
              </a:lnSpc>
              <a:spcBef>
                <a:spcPts val="315"/>
              </a:spcBef>
            </a:pPr>
            <a:r>
              <a:rPr sz="1800" b="1" dirty="0">
                <a:solidFill>
                  <a:srgbClr val="00643A"/>
                </a:solidFill>
                <a:latin typeface="Calibri"/>
                <a:cs typeface="Calibri"/>
              </a:rPr>
              <a:t>5)</a:t>
            </a:r>
            <a:r>
              <a:rPr sz="1800" b="1" spc="-25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643A"/>
                </a:solidFill>
                <a:latin typeface="Calibri"/>
                <a:cs typeface="Calibri"/>
              </a:rPr>
              <a:t>Воспользовались</a:t>
            </a:r>
            <a:r>
              <a:rPr sz="1800" b="1" spc="-20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643A"/>
                </a:solidFill>
                <a:latin typeface="Calibri"/>
                <a:cs typeface="Calibri"/>
              </a:rPr>
              <a:t>ли</a:t>
            </a:r>
            <a:r>
              <a:rPr sz="1800" b="1" spc="-20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643A"/>
                </a:solidFill>
                <a:latin typeface="Calibri"/>
                <a:cs typeface="Calibri"/>
              </a:rPr>
              <a:t>Вы</a:t>
            </a:r>
            <a:r>
              <a:rPr sz="1800" b="1" spc="-10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643A"/>
                </a:solidFill>
                <a:latin typeface="Calibri"/>
                <a:cs typeface="Calibri"/>
              </a:rPr>
              <a:t>/</a:t>
            </a:r>
            <a:r>
              <a:rPr sz="1800" b="1" spc="-15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643A"/>
                </a:solidFill>
                <a:latin typeface="Calibri"/>
                <a:cs typeface="Calibri"/>
              </a:rPr>
              <a:t>планируете </a:t>
            </a:r>
            <a:r>
              <a:rPr sz="1800" b="1" dirty="0">
                <a:solidFill>
                  <a:srgbClr val="00643A"/>
                </a:solidFill>
                <a:latin typeface="Calibri"/>
                <a:cs typeface="Calibri"/>
              </a:rPr>
              <a:t>воспользоваться</a:t>
            </a:r>
            <a:r>
              <a:rPr sz="1800" b="1" spc="-75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643A"/>
                </a:solidFill>
                <a:latin typeface="Calibri"/>
                <a:cs typeface="Calibri"/>
              </a:rPr>
              <a:t>механизмами</a:t>
            </a:r>
            <a:r>
              <a:rPr sz="1800" b="1" spc="-80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643A"/>
                </a:solidFill>
                <a:latin typeface="Calibri"/>
                <a:cs typeface="Calibri"/>
              </a:rPr>
              <a:t>поддержки</a:t>
            </a:r>
            <a:r>
              <a:rPr sz="1800" b="1" spc="-75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800" b="1" spc="-25" dirty="0">
                <a:solidFill>
                  <a:srgbClr val="00643A"/>
                </a:solidFill>
                <a:latin typeface="Calibri"/>
                <a:cs typeface="Calibri"/>
              </a:rPr>
              <a:t>от </a:t>
            </a:r>
            <a:r>
              <a:rPr sz="1800" b="1" spc="-10" dirty="0">
                <a:solidFill>
                  <a:srgbClr val="00643A"/>
                </a:solidFill>
                <a:latin typeface="Calibri"/>
                <a:cs typeface="Calibri"/>
              </a:rPr>
              <a:t>государства?</a:t>
            </a:r>
            <a:endParaRPr sz="1800">
              <a:latin typeface="Calibri"/>
              <a:cs typeface="Calibri"/>
            </a:endParaRPr>
          </a:p>
          <a:p>
            <a:pPr marL="12700" marR="5080">
              <a:lnSpc>
                <a:spcPts val="1800"/>
              </a:lnSpc>
              <a:spcBef>
                <a:spcPts val="910"/>
              </a:spcBef>
            </a:pPr>
            <a:r>
              <a:rPr sz="1600" dirty="0">
                <a:latin typeface="Calibri"/>
                <a:cs typeface="Calibri"/>
              </a:rPr>
              <a:t>Почти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половина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воспользовались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или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только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планируют </a:t>
            </a:r>
            <a:r>
              <a:rPr sz="1600" dirty="0">
                <a:latin typeface="Calibri"/>
                <a:cs typeface="Calibri"/>
              </a:rPr>
              <a:t>воспользоваться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поддержкой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от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государства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7385326" y="1270993"/>
            <a:ext cx="2327275" cy="2321560"/>
            <a:chOff x="7385326" y="1270993"/>
            <a:chExt cx="2327275" cy="2321560"/>
          </a:xfrm>
        </p:grpSpPr>
        <p:sp>
          <p:nvSpPr>
            <p:cNvPr id="10" name="object 10"/>
            <p:cNvSpPr/>
            <p:nvPr/>
          </p:nvSpPr>
          <p:spPr>
            <a:xfrm>
              <a:off x="8556387" y="1290558"/>
              <a:ext cx="1141095" cy="2256790"/>
            </a:xfrm>
            <a:custGeom>
              <a:avLst/>
              <a:gdLst/>
              <a:ahLst/>
              <a:cxnLst/>
              <a:rect l="l" t="t" r="r" b="b"/>
              <a:pathLst>
                <a:path w="1141095" h="2256790">
                  <a:moveTo>
                    <a:pt x="0" y="0"/>
                  </a:moveTo>
                  <a:lnTo>
                    <a:pt x="0" y="1140740"/>
                  </a:lnTo>
                  <a:lnTo>
                    <a:pt x="237172" y="2256553"/>
                  </a:lnTo>
                  <a:lnTo>
                    <a:pt x="284647" y="2245408"/>
                  </a:lnTo>
                  <a:lnTo>
                    <a:pt x="331257" y="2232363"/>
                  </a:lnTo>
                  <a:lnTo>
                    <a:pt x="376964" y="2217465"/>
                  </a:lnTo>
                  <a:lnTo>
                    <a:pt x="421730" y="2200761"/>
                  </a:lnTo>
                  <a:lnTo>
                    <a:pt x="465518" y="2182298"/>
                  </a:lnTo>
                  <a:lnTo>
                    <a:pt x="508290" y="2162122"/>
                  </a:lnTo>
                  <a:lnTo>
                    <a:pt x="550008" y="2140280"/>
                  </a:lnTo>
                  <a:lnTo>
                    <a:pt x="590634" y="2116819"/>
                  </a:lnTo>
                  <a:lnTo>
                    <a:pt x="630130" y="2091786"/>
                  </a:lnTo>
                  <a:lnTo>
                    <a:pt x="668459" y="2065227"/>
                  </a:lnTo>
                  <a:lnTo>
                    <a:pt x="705582" y="2037189"/>
                  </a:lnTo>
                  <a:lnTo>
                    <a:pt x="741462" y="2007719"/>
                  </a:lnTo>
                  <a:lnTo>
                    <a:pt x="776060" y="1976863"/>
                  </a:lnTo>
                  <a:lnTo>
                    <a:pt x="809340" y="1944669"/>
                  </a:lnTo>
                  <a:lnTo>
                    <a:pt x="841263" y="1911182"/>
                  </a:lnTo>
                  <a:lnTo>
                    <a:pt x="871792" y="1876450"/>
                  </a:lnTo>
                  <a:lnTo>
                    <a:pt x="900888" y="1840520"/>
                  </a:lnTo>
                  <a:lnTo>
                    <a:pt x="928514" y="1803437"/>
                  </a:lnTo>
                  <a:lnTo>
                    <a:pt x="954631" y="1765250"/>
                  </a:lnTo>
                  <a:lnTo>
                    <a:pt x="979203" y="1726003"/>
                  </a:lnTo>
                  <a:lnTo>
                    <a:pt x="1002191" y="1685745"/>
                  </a:lnTo>
                  <a:lnTo>
                    <a:pt x="1023557" y="1644522"/>
                  </a:lnTo>
                  <a:lnTo>
                    <a:pt x="1043264" y="1602381"/>
                  </a:lnTo>
                  <a:lnTo>
                    <a:pt x="1061274" y="1559368"/>
                  </a:lnTo>
                  <a:lnTo>
                    <a:pt x="1077548" y="1515531"/>
                  </a:lnTo>
                  <a:lnTo>
                    <a:pt x="1092050" y="1470915"/>
                  </a:lnTo>
                  <a:lnTo>
                    <a:pt x="1104741" y="1425567"/>
                  </a:lnTo>
                  <a:lnTo>
                    <a:pt x="1115583" y="1379535"/>
                  </a:lnTo>
                  <a:lnTo>
                    <a:pt x="1124539" y="1332865"/>
                  </a:lnTo>
                  <a:lnTo>
                    <a:pt x="1131570" y="1285604"/>
                  </a:lnTo>
                  <a:lnTo>
                    <a:pt x="1136639" y="1237798"/>
                  </a:lnTo>
                  <a:lnTo>
                    <a:pt x="1139709" y="1189495"/>
                  </a:lnTo>
                  <a:lnTo>
                    <a:pt x="1140740" y="1140740"/>
                  </a:lnTo>
                  <a:lnTo>
                    <a:pt x="1139739" y="1092519"/>
                  </a:lnTo>
                  <a:lnTo>
                    <a:pt x="1136764" y="1044809"/>
                  </a:lnTo>
                  <a:lnTo>
                    <a:pt x="1131852" y="997648"/>
                  </a:lnTo>
                  <a:lnTo>
                    <a:pt x="1125045" y="951077"/>
                  </a:lnTo>
                  <a:lnTo>
                    <a:pt x="1116381" y="905134"/>
                  </a:lnTo>
                  <a:lnTo>
                    <a:pt x="1105901" y="859860"/>
                  </a:lnTo>
                  <a:lnTo>
                    <a:pt x="1093643" y="815294"/>
                  </a:lnTo>
                  <a:lnTo>
                    <a:pt x="1079648" y="771476"/>
                  </a:lnTo>
                  <a:lnTo>
                    <a:pt x="1063955" y="728445"/>
                  </a:lnTo>
                  <a:lnTo>
                    <a:pt x="1046604" y="686241"/>
                  </a:lnTo>
                  <a:lnTo>
                    <a:pt x="1027634" y="644903"/>
                  </a:lnTo>
                  <a:lnTo>
                    <a:pt x="1007085" y="604472"/>
                  </a:lnTo>
                  <a:lnTo>
                    <a:pt x="984996" y="564986"/>
                  </a:lnTo>
                  <a:lnTo>
                    <a:pt x="961407" y="526486"/>
                  </a:lnTo>
                  <a:lnTo>
                    <a:pt x="936358" y="489010"/>
                  </a:lnTo>
                  <a:lnTo>
                    <a:pt x="909887" y="452599"/>
                  </a:lnTo>
                  <a:lnTo>
                    <a:pt x="882036" y="417292"/>
                  </a:lnTo>
                  <a:lnTo>
                    <a:pt x="852843" y="383129"/>
                  </a:lnTo>
                  <a:lnTo>
                    <a:pt x="822348" y="350149"/>
                  </a:lnTo>
                  <a:lnTo>
                    <a:pt x="790591" y="318391"/>
                  </a:lnTo>
                  <a:lnTo>
                    <a:pt x="757611" y="287896"/>
                  </a:lnTo>
                  <a:lnTo>
                    <a:pt x="723447" y="258703"/>
                  </a:lnTo>
                  <a:lnTo>
                    <a:pt x="688140" y="230852"/>
                  </a:lnTo>
                  <a:lnTo>
                    <a:pt x="651729" y="204382"/>
                  </a:lnTo>
                  <a:lnTo>
                    <a:pt x="614254" y="179333"/>
                  </a:lnTo>
                  <a:lnTo>
                    <a:pt x="575753" y="155744"/>
                  </a:lnTo>
                  <a:lnTo>
                    <a:pt x="536268" y="133655"/>
                  </a:lnTo>
                  <a:lnTo>
                    <a:pt x="495836" y="113106"/>
                  </a:lnTo>
                  <a:lnTo>
                    <a:pt x="454499" y="94136"/>
                  </a:lnTo>
                  <a:lnTo>
                    <a:pt x="412295" y="76784"/>
                  </a:lnTo>
                  <a:lnTo>
                    <a:pt x="369264" y="61091"/>
                  </a:lnTo>
                  <a:lnTo>
                    <a:pt x="325446" y="47096"/>
                  </a:lnTo>
                  <a:lnTo>
                    <a:pt x="280880" y="34839"/>
                  </a:lnTo>
                  <a:lnTo>
                    <a:pt x="235606" y="24358"/>
                  </a:lnTo>
                  <a:lnTo>
                    <a:pt x="189663" y="15695"/>
                  </a:lnTo>
                  <a:lnTo>
                    <a:pt x="143092" y="8887"/>
                  </a:lnTo>
                  <a:lnTo>
                    <a:pt x="95931" y="3976"/>
                  </a:lnTo>
                  <a:lnTo>
                    <a:pt x="48220" y="1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400215" y="2441601"/>
              <a:ext cx="1375410" cy="1141095"/>
            </a:xfrm>
            <a:custGeom>
              <a:avLst/>
              <a:gdLst/>
              <a:ahLst/>
              <a:cxnLst/>
              <a:rect l="l" t="t" r="r" b="b"/>
              <a:pathLst>
                <a:path w="1375409" h="1141095">
                  <a:moveTo>
                    <a:pt x="1137963" y="0"/>
                  </a:moveTo>
                  <a:lnTo>
                    <a:pt x="0" y="79574"/>
                  </a:lnTo>
                  <a:lnTo>
                    <a:pt x="3471" y="119246"/>
                  </a:lnTo>
                  <a:lnTo>
                    <a:pt x="8323" y="158760"/>
                  </a:lnTo>
                  <a:lnTo>
                    <a:pt x="14550" y="198082"/>
                  </a:lnTo>
                  <a:lnTo>
                    <a:pt x="22148" y="237173"/>
                  </a:lnTo>
                  <a:lnTo>
                    <a:pt x="33153" y="284132"/>
                  </a:lnTo>
                  <a:lnTo>
                    <a:pt x="45983" y="330181"/>
                  </a:lnTo>
                  <a:lnTo>
                    <a:pt x="60593" y="375290"/>
                  </a:lnTo>
                  <a:lnTo>
                    <a:pt x="76934" y="419429"/>
                  </a:lnTo>
                  <a:lnTo>
                    <a:pt x="94960" y="462566"/>
                  </a:lnTo>
                  <a:lnTo>
                    <a:pt x="114625" y="504672"/>
                  </a:lnTo>
                  <a:lnTo>
                    <a:pt x="135880" y="545715"/>
                  </a:lnTo>
                  <a:lnTo>
                    <a:pt x="158680" y="585666"/>
                  </a:lnTo>
                  <a:lnTo>
                    <a:pt x="182977" y="624494"/>
                  </a:lnTo>
                  <a:lnTo>
                    <a:pt x="208724" y="662168"/>
                  </a:lnTo>
                  <a:lnTo>
                    <a:pt x="235874" y="698658"/>
                  </a:lnTo>
                  <a:lnTo>
                    <a:pt x="264380" y="733934"/>
                  </a:lnTo>
                  <a:lnTo>
                    <a:pt x="294196" y="767964"/>
                  </a:lnTo>
                  <a:lnTo>
                    <a:pt x="325274" y="800719"/>
                  </a:lnTo>
                  <a:lnTo>
                    <a:pt x="357568" y="832167"/>
                  </a:lnTo>
                  <a:lnTo>
                    <a:pt x="391030" y="862279"/>
                  </a:lnTo>
                  <a:lnTo>
                    <a:pt x="425613" y="891024"/>
                  </a:lnTo>
                  <a:lnTo>
                    <a:pt x="461271" y="918371"/>
                  </a:lnTo>
                  <a:lnTo>
                    <a:pt x="497957" y="944291"/>
                  </a:lnTo>
                  <a:lnTo>
                    <a:pt x="535623" y="968751"/>
                  </a:lnTo>
                  <a:lnTo>
                    <a:pt x="574222" y="991723"/>
                  </a:lnTo>
                  <a:lnTo>
                    <a:pt x="613709" y="1013175"/>
                  </a:lnTo>
                  <a:lnTo>
                    <a:pt x="654035" y="1033077"/>
                  </a:lnTo>
                  <a:lnTo>
                    <a:pt x="695154" y="1051398"/>
                  </a:lnTo>
                  <a:lnTo>
                    <a:pt x="737019" y="1068108"/>
                  </a:lnTo>
                  <a:lnTo>
                    <a:pt x="779582" y="1083177"/>
                  </a:lnTo>
                  <a:lnTo>
                    <a:pt x="822798" y="1096574"/>
                  </a:lnTo>
                  <a:lnTo>
                    <a:pt x="866618" y="1108268"/>
                  </a:lnTo>
                  <a:lnTo>
                    <a:pt x="910996" y="1118229"/>
                  </a:lnTo>
                  <a:lnTo>
                    <a:pt x="955885" y="1126426"/>
                  </a:lnTo>
                  <a:lnTo>
                    <a:pt x="1001239" y="1132830"/>
                  </a:lnTo>
                  <a:lnTo>
                    <a:pt x="1047009" y="1137409"/>
                  </a:lnTo>
                  <a:lnTo>
                    <a:pt x="1093150" y="1140133"/>
                  </a:lnTo>
                  <a:lnTo>
                    <a:pt x="1139613" y="1140971"/>
                  </a:lnTo>
                  <a:lnTo>
                    <a:pt x="1186353" y="1139893"/>
                  </a:lnTo>
                  <a:lnTo>
                    <a:pt x="1233322" y="1136869"/>
                  </a:lnTo>
                  <a:lnTo>
                    <a:pt x="1280474" y="1131868"/>
                  </a:lnTo>
                  <a:lnTo>
                    <a:pt x="1327760" y="1124859"/>
                  </a:lnTo>
                  <a:lnTo>
                    <a:pt x="1375135" y="1115813"/>
                  </a:lnTo>
                  <a:lnTo>
                    <a:pt x="1137963" y="0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400216" y="2441602"/>
              <a:ext cx="1375410" cy="1141095"/>
            </a:xfrm>
            <a:custGeom>
              <a:avLst/>
              <a:gdLst/>
              <a:ahLst/>
              <a:cxnLst/>
              <a:rect l="l" t="t" r="r" b="b"/>
              <a:pathLst>
                <a:path w="1375409" h="1141095">
                  <a:moveTo>
                    <a:pt x="1375135" y="1115813"/>
                  </a:moveTo>
                  <a:lnTo>
                    <a:pt x="1327760" y="1124859"/>
                  </a:lnTo>
                  <a:lnTo>
                    <a:pt x="1280474" y="1131868"/>
                  </a:lnTo>
                  <a:lnTo>
                    <a:pt x="1233322" y="1136869"/>
                  </a:lnTo>
                  <a:lnTo>
                    <a:pt x="1186353" y="1139893"/>
                  </a:lnTo>
                  <a:lnTo>
                    <a:pt x="1139613" y="1140971"/>
                  </a:lnTo>
                  <a:lnTo>
                    <a:pt x="1093149" y="1140133"/>
                  </a:lnTo>
                  <a:lnTo>
                    <a:pt x="1047009" y="1137409"/>
                  </a:lnTo>
                  <a:lnTo>
                    <a:pt x="1001239" y="1132830"/>
                  </a:lnTo>
                  <a:lnTo>
                    <a:pt x="955885" y="1126426"/>
                  </a:lnTo>
                  <a:lnTo>
                    <a:pt x="910996" y="1118229"/>
                  </a:lnTo>
                  <a:lnTo>
                    <a:pt x="866618" y="1108268"/>
                  </a:lnTo>
                  <a:lnTo>
                    <a:pt x="822797" y="1096574"/>
                  </a:lnTo>
                  <a:lnTo>
                    <a:pt x="779582" y="1083177"/>
                  </a:lnTo>
                  <a:lnTo>
                    <a:pt x="737018" y="1068108"/>
                  </a:lnTo>
                  <a:lnTo>
                    <a:pt x="695154" y="1051398"/>
                  </a:lnTo>
                  <a:lnTo>
                    <a:pt x="654035" y="1033077"/>
                  </a:lnTo>
                  <a:lnTo>
                    <a:pt x="613709" y="1013175"/>
                  </a:lnTo>
                  <a:lnTo>
                    <a:pt x="574222" y="991723"/>
                  </a:lnTo>
                  <a:lnTo>
                    <a:pt x="535622" y="968751"/>
                  </a:lnTo>
                  <a:lnTo>
                    <a:pt x="497956" y="944291"/>
                  </a:lnTo>
                  <a:lnTo>
                    <a:pt x="461271" y="918371"/>
                  </a:lnTo>
                  <a:lnTo>
                    <a:pt x="425613" y="891024"/>
                  </a:lnTo>
                  <a:lnTo>
                    <a:pt x="391029" y="862279"/>
                  </a:lnTo>
                  <a:lnTo>
                    <a:pt x="357567" y="832167"/>
                  </a:lnTo>
                  <a:lnTo>
                    <a:pt x="325274" y="800719"/>
                  </a:lnTo>
                  <a:lnTo>
                    <a:pt x="294196" y="767964"/>
                  </a:lnTo>
                  <a:lnTo>
                    <a:pt x="264380" y="733934"/>
                  </a:lnTo>
                  <a:lnTo>
                    <a:pt x="235874" y="698658"/>
                  </a:lnTo>
                  <a:lnTo>
                    <a:pt x="208723" y="662168"/>
                  </a:lnTo>
                  <a:lnTo>
                    <a:pt x="182977" y="624494"/>
                  </a:lnTo>
                  <a:lnTo>
                    <a:pt x="158680" y="585666"/>
                  </a:lnTo>
                  <a:lnTo>
                    <a:pt x="135880" y="545715"/>
                  </a:lnTo>
                  <a:lnTo>
                    <a:pt x="114625" y="504671"/>
                  </a:lnTo>
                  <a:lnTo>
                    <a:pt x="94961" y="462566"/>
                  </a:lnTo>
                  <a:lnTo>
                    <a:pt x="76934" y="419428"/>
                  </a:lnTo>
                  <a:lnTo>
                    <a:pt x="60593" y="375290"/>
                  </a:lnTo>
                  <a:lnTo>
                    <a:pt x="45984" y="330181"/>
                  </a:lnTo>
                  <a:lnTo>
                    <a:pt x="33153" y="284131"/>
                  </a:lnTo>
                  <a:lnTo>
                    <a:pt x="22149" y="237173"/>
                  </a:lnTo>
                  <a:lnTo>
                    <a:pt x="14550" y="198081"/>
                  </a:lnTo>
                  <a:lnTo>
                    <a:pt x="8322" y="158760"/>
                  </a:lnTo>
                  <a:lnTo>
                    <a:pt x="3470" y="119245"/>
                  </a:lnTo>
                  <a:lnTo>
                    <a:pt x="0" y="79574"/>
                  </a:lnTo>
                  <a:lnTo>
                    <a:pt x="1137962" y="0"/>
                  </a:lnTo>
                  <a:lnTo>
                    <a:pt x="1375135" y="1115813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394852" y="1354334"/>
              <a:ext cx="1141095" cy="1151890"/>
            </a:xfrm>
            <a:custGeom>
              <a:avLst/>
              <a:gdLst/>
              <a:ahLst/>
              <a:cxnLst/>
              <a:rect l="l" t="t" r="r" b="b"/>
              <a:pathLst>
                <a:path w="1141095" h="1151889">
                  <a:moveTo>
                    <a:pt x="750468" y="0"/>
                  </a:moveTo>
                  <a:lnTo>
                    <a:pt x="704734" y="17759"/>
                  </a:lnTo>
                  <a:lnTo>
                    <a:pt x="660115" y="37312"/>
                  </a:lnTo>
                  <a:lnTo>
                    <a:pt x="616645" y="58608"/>
                  </a:lnTo>
                  <a:lnTo>
                    <a:pt x="574357" y="81594"/>
                  </a:lnTo>
                  <a:lnTo>
                    <a:pt x="533285" y="106220"/>
                  </a:lnTo>
                  <a:lnTo>
                    <a:pt x="493462" y="132431"/>
                  </a:lnTo>
                  <a:lnTo>
                    <a:pt x="454923" y="160178"/>
                  </a:lnTo>
                  <a:lnTo>
                    <a:pt x="417700" y="189408"/>
                  </a:lnTo>
                  <a:lnTo>
                    <a:pt x="381829" y="220068"/>
                  </a:lnTo>
                  <a:lnTo>
                    <a:pt x="347342" y="252108"/>
                  </a:lnTo>
                  <a:lnTo>
                    <a:pt x="314273" y="285474"/>
                  </a:lnTo>
                  <a:lnTo>
                    <a:pt x="282656" y="320116"/>
                  </a:lnTo>
                  <a:lnTo>
                    <a:pt x="252525" y="355981"/>
                  </a:lnTo>
                  <a:lnTo>
                    <a:pt x="223914" y="393017"/>
                  </a:lnTo>
                  <a:lnTo>
                    <a:pt x="196855" y="431172"/>
                  </a:lnTo>
                  <a:lnTo>
                    <a:pt x="171383" y="470395"/>
                  </a:lnTo>
                  <a:lnTo>
                    <a:pt x="147532" y="510634"/>
                  </a:lnTo>
                  <a:lnTo>
                    <a:pt x="125336" y="551836"/>
                  </a:lnTo>
                  <a:lnTo>
                    <a:pt x="104827" y="593949"/>
                  </a:lnTo>
                  <a:lnTo>
                    <a:pt x="86040" y="636923"/>
                  </a:lnTo>
                  <a:lnTo>
                    <a:pt x="69008" y="680704"/>
                  </a:lnTo>
                  <a:lnTo>
                    <a:pt x="53766" y="725241"/>
                  </a:lnTo>
                  <a:lnTo>
                    <a:pt x="40346" y="770482"/>
                  </a:lnTo>
                  <a:lnTo>
                    <a:pt x="28784" y="816375"/>
                  </a:lnTo>
                  <a:lnTo>
                    <a:pt x="19111" y="862868"/>
                  </a:lnTo>
                  <a:lnTo>
                    <a:pt x="11363" y="909909"/>
                  </a:lnTo>
                  <a:lnTo>
                    <a:pt x="5572" y="957447"/>
                  </a:lnTo>
                  <a:lnTo>
                    <a:pt x="1773" y="1005428"/>
                  </a:lnTo>
                  <a:lnTo>
                    <a:pt x="0" y="1053802"/>
                  </a:lnTo>
                  <a:lnTo>
                    <a:pt x="285" y="1102517"/>
                  </a:lnTo>
                  <a:lnTo>
                    <a:pt x="2663" y="1151520"/>
                  </a:lnTo>
                  <a:lnTo>
                    <a:pt x="1140623" y="1071946"/>
                  </a:lnTo>
                  <a:lnTo>
                    <a:pt x="750468" y="0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394851" y="1354334"/>
              <a:ext cx="1141095" cy="1151890"/>
            </a:xfrm>
            <a:custGeom>
              <a:avLst/>
              <a:gdLst/>
              <a:ahLst/>
              <a:cxnLst/>
              <a:rect l="l" t="t" r="r" b="b"/>
              <a:pathLst>
                <a:path w="1141095" h="1151889">
                  <a:moveTo>
                    <a:pt x="2663" y="1151520"/>
                  </a:moveTo>
                  <a:lnTo>
                    <a:pt x="285" y="1102517"/>
                  </a:lnTo>
                  <a:lnTo>
                    <a:pt x="0" y="1053802"/>
                  </a:lnTo>
                  <a:lnTo>
                    <a:pt x="1773" y="1005428"/>
                  </a:lnTo>
                  <a:lnTo>
                    <a:pt x="5572" y="957446"/>
                  </a:lnTo>
                  <a:lnTo>
                    <a:pt x="11363" y="909909"/>
                  </a:lnTo>
                  <a:lnTo>
                    <a:pt x="19111" y="862868"/>
                  </a:lnTo>
                  <a:lnTo>
                    <a:pt x="28784" y="816375"/>
                  </a:lnTo>
                  <a:lnTo>
                    <a:pt x="40346" y="770482"/>
                  </a:lnTo>
                  <a:lnTo>
                    <a:pt x="53766" y="725241"/>
                  </a:lnTo>
                  <a:lnTo>
                    <a:pt x="69008" y="680704"/>
                  </a:lnTo>
                  <a:lnTo>
                    <a:pt x="86040" y="636923"/>
                  </a:lnTo>
                  <a:lnTo>
                    <a:pt x="104827" y="593949"/>
                  </a:lnTo>
                  <a:lnTo>
                    <a:pt x="125336" y="551836"/>
                  </a:lnTo>
                  <a:lnTo>
                    <a:pt x="147532" y="510633"/>
                  </a:lnTo>
                  <a:lnTo>
                    <a:pt x="171384" y="470395"/>
                  </a:lnTo>
                  <a:lnTo>
                    <a:pt x="196855" y="431172"/>
                  </a:lnTo>
                  <a:lnTo>
                    <a:pt x="223914" y="393017"/>
                  </a:lnTo>
                  <a:lnTo>
                    <a:pt x="252525" y="355980"/>
                  </a:lnTo>
                  <a:lnTo>
                    <a:pt x="282657" y="320115"/>
                  </a:lnTo>
                  <a:lnTo>
                    <a:pt x="314273" y="285474"/>
                  </a:lnTo>
                  <a:lnTo>
                    <a:pt x="347342" y="252107"/>
                  </a:lnTo>
                  <a:lnTo>
                    <a:pt x="381829" y="220068"/>
                  </a:lnTo>
                  <a:lnTo>
                    <a:pt x="417701" y="189407"/>
                  </a:lnTo>
                  <a:lnTo>
                    <a:pt x="454923" y="160178"/>
                  </a:lnTo>
                  <a:lnTo>
                    <a:pt x="493462" y="132431"/>
                  </a:lnTo>
                  <a:lnTo>
                    <a:pt x="533285" y="106219"/>
                  </a:lnTo>
                  <a:lnTo>
                    <a:pt x="574357" y="81594"/>
                  </a:lnTo>
                  <a:lnTo>
                    <a:pt x="616645" y="58608"/>
                  </a:lnTo>
                  <a:lnTo>
                    <a:pt x="660116" y="37312"/>
                  </a:lnTo>
                  <a:lnTo>
                    <a:pt x="704735" y="17758"/>
                  </a:lnTo>
                  <a:lnTo>
                    <a:pt x="750468" y="0"/>
                  </a:lnTo>
                  <a:lnTo>
                    <a:pt x="1140624" y="1071945"/>
                  </a:lnTo>
                  <a:lnTo>
                    <a:pt x="2663" y="115152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152905" y="1280518"/>
              <a:ext cx="390525" cy="1141095"/>
            </a:xfrm>
            <a:custGeom>
              <a:avLst/>
              <a:gdLst/>
              <a:ahLst/>
              <a:cxnLst/>
              <a:rect l="l" t="t" r="r" b="b"/>
              <a:pathLst>
                <a:path w="390525" h="1141095">
                  <a:moveTo>
                    <a:pt x="390156" y="0"/>
                  </a:moveTo>
                  <a:lnTo>
                    <a:pt x="340315" y="1089"/>
                  </a:lnTo>
                  <a:lnTo>
                    <a:pt x="290640" y="4349"/>
                  </a:lnTo>
                  <a:lnTo>
                    <a:pt x="241201" y="9766"/>
                  </a:lnTo>
                  <a:lnTo>
                    <a:pt x="192068" y="17330"/>
                  </a:lnTo>
                  <a:lnTo>
                    <a:pt x="143312" y="27027"/>
                  </a:lnTo>
                  <a:lnTo>
                    <a:pt x="95002" y="38845"/>
                  </a:lnTo>
                  <a:lnTo>
                    <a:pt x="47207" y="52771"/>
                  </a:lnTo>
                  <a:lnTo>
                    <a:pt x="0" y="68794"/>
                  </a:lnTo>
                  <a:lnTo>
                    <a:pt x="390157" y="1140739"/>
                  </a:lnTo>
                  <a:lnTo>
                    <a:pt x="390156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152905" y="1280518"/>
              <a:ext cx="390525" cy="1141095"/>
            </a:xfrm>
            <a:custGeom>
              <a:avLst/>
              <a:gdLst/>
              <a:ahLst/>
              <a:cxnLst/>
              <a:rect l="l" t="t" r="r" b="b"/>
              <a:pathLst>
                <a:path w="390525" h="1141095">
                  <a:moveTo>
                    <a:pt x="0" y="68795"/>
                  </a:moveTo>
                  <a:lnTo>
                    <a:pt x="47207" y="52772"/>
                  </a:lnTo>
                  <a:lnTo>
                    <a:pt x="95002" y="38845"/>
                  </a:lnTo>
                  <a:lnTo>
                    <a:pt x="143312" y="27027"/>
                  </a:lnTo>
                  <a:lnTo>
                    <a:pt x="192068" y="17330"/>
                  </a:lnTo>
                  <a:lnTo>
                    <a:pt x="241201" y="9766"/>
                  </a:lnTo>
                  <a:lnTo>
                    <a:pt x="290640" y="4349"/>
                  </a:lnTo>
                  <a:lnTo>
                    <a:pt x="340315" y="1089"/>
                  </a:lnTo>
                  <a:lnTo>
                    <a:pt x="390156" y="0"/>
                  </a:lnTo>
                  <a:lnTo>
                    <a:pt x="390157" y="1140739"/>
                  </a:lnTo>
                  <a:lnTo>
                    <a:pt x="0" y="68795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690877" y="2094030"/>
              <a:ext cx="17145" cy="218440"/>
            </a:xfrm>
            <a:custGeom>
              <a:avLst/>
              <a:gdLst/>
              <a:ahLst/>
              <a:cxnLst/>
              <a:rect l="l" t="t" r="r" b="b"/>
              <a:pathLst>
                <a:path w="17145" h="218439">
                  <a:moveTo>
                    <a:pt x="0" y="218028"/>
                  </a:moveTo>
                  <a:lnTo>
                    <a:pt x="16704" y="0"/>
                  </a:lnTo>
                </a:path>
              </a:pathLst>
            </a:custGeom>
            <a:ln w="9525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9713931" y="1922779"/>
            <a:ext cx="2882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404040"/>
                </a:solidFill>
                <a:latin typeface="Calibri"/>
                <a:cs typeface="Calibri"/>
              </a:rPr>
              <a:t>47%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499903" y="3382771"/>
            <a:ext cx="2882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404040"/>
                </a:solidFill>
                <a:latin typeface="Calibri"/>
                <a:cs typeface="Calibri"/>
              </a:rPr>
              <a:t>27%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213285" y="1590547"/>
            <a:ext cx="2882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404040"/>
                </a:solidFill>
                <a:latin typeface="Calibri"/>
                <a:cs typeface="Calibri"/>
              </a:rPr>
              <a:t>21%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158731" y="1023619"/>
            <a:ext cx="21145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404040"/>
                </a:solidFill>
                <a:latin typeface="Calibri"/>
                <a:cs typeface="Calibri"/>
              </a:rPr>
              <a:t>6%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0104298" y="1031919"/>
            <a:ext cx="76835" cy="76835"/>
          </a:xfrm>
          <a:custGeom>
            <a:avLst/>
            <a:gdLst/>
            <a:ahLst/>
            <a:cxnLst/>
            <a:rect l="l" t="t" r="r" b="b"/>
            <a:pathLst>
              <a:path w="76834" h="76834">
                <a:moveTo>
                  <a:pt x="76695" y="0"/>
                </a:moveTo>
                <a:lnTo>
                  <a:pt x="0" y="0"/>
                </a:lnTo>
                <a:lnTo>
                  <a:pt x="0" y="76694"/>
                </a:lnTo>
                <a:lnTo>
                  <a:pt x="76695" y="76694"/>
                </a:lnTo>
                <a:lnTo>
                  <a:pt x="76695" y="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0201878" y="947927"/>
            <a:ext cx="44069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595959"/>
                </a:solidFill>
                <a:latin typeface="Calibri"/>
                <a:cs typeface="Calibri"/>
              </a:rPr>
              <a:t>Да </a:t>
            </a:r>
            <a:r>
              <a:rPr sz="1100" spc="-20" dirty="0">
                <a:solidFill>
                  <a:srgbClr val="595959"/>
                </a:solidFill>
                <a:latin typeface="Calibri"/>
                <a:cs typeface="Calibri"/>
              </a:rPr>
              <a:t>(84)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0104298" y="1727476"/>
            <a:ext cx="76835" cy="76835"/>
          </a:xfrm>
          <a:custGeom>
            <a:avLst/>
            <a:gdLst/>
            <a:ahLst/>
            <a:cxnLst/>
            <a:rect l="l" t="t" r="r" b="b"/>
            <a:pathLst>
              <a:path w="76834" h="76835">
                <a:moveTo>
                  <a:pt x="76695" y="0"/>
                </a:moveTo>
                <a:lnTo>
                  <a:pt x="0" y="0"/>
                </a:lnTo>
                <a:lnTo>
                  <a:pt x="0" y="76695"/>
                </a:lnTo>
                <a:lnTo>
                  <a:pt x="76695" y="76695"/>
                </a:lnTo>
                <a:lnTo>
                  <a:pt x="76695" y="0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10201878" y="1630679"/>
            <a:ext cx="1339215" cy="10801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>
              <a:lnSpc>
                <a:spcPct val="104400"/>
              </a:lnSpc>
              <a:spcBef>
                <a:spcPts val="135"/>
              </a:spcBef>
            </a:pPr>
            <a:r>
              <a:rPr sz="1100" dirty="0">
                <a:solidFill>
                  <a:srgbClr val="595959"/>
                </a:solidFill>
                <a:latin typeface="Calibri"/>
                <a:cs typeface="Calibri"/>
              </a:rPr>
              <a:t>Нет,</a:t>
            </a:r>
            <a:r>
              <a:rPr sz="1100" spc="-2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595959"/>
                </a:solidFill>
                <a:latin typeface="Calibri"/>
                <a:cs typeface="Calibri"/>
              </a:rPr>
              <a:t>потому</a:t>
            </a:r>
            <a:r>
              <a:rPr sz="1100" spc="-2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595959"/>
                </a:solidFill>
                <a:latin typeface="Calibri"/>
                <a:cs typeface="Calibri"/>
              </a:rPr>
              <a:t>что</a:t>
            </a:r>
            <a:r>
              <a:rPr sz="1100" spc="-1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100" spc="-25" dirty="0">
                <a:solidFill>
                  <a:srgbClr val="595959"/>
                </a:solidFill>
                <a:latin typeface="Calibri"/>
                <a:cs typeface="Calibri"/>
              </a:rPr>
              <a:t>не </a:t>
            </a:r>
            <a:r>
              <a:rPr sz="1100" spc="-10" dirty="0">
                <a:solidFill>
                  <a:srgbClr val="595959"/>
                </a:solidFill>
                <a:latin typeface="Calibri"/>
                <a:cs typeface="Calibri"/>
              </a:rPr>
              <a:t>обладаю </a:t>
            </a:r>
            <a:r>
              <a:rPr sz="1100" dirty="0">
                <a:solidFill>
                  <a:srgbClr val="595959"/>
                </a:solidFill>
                <a:latin typeface="Calibri"/>
                <a:cs typeface="Calibri"/>
              </a:rPr>
              <a:t>информацией</a:t>
            </a:r>
            <a:r>
              <a:rPr sz="1100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100" spc="-50" dirty="0">
                <a:solidFill>
                  <a:srgbClr val="595959"/>
                </a:solidFill>
                <a:latin typeface="Calibri"/>
                <a:cs typeface="Calibri"/>
              </a:rPr>
              <a:t>о</a:t>
            </a:r>
            <a:r>
              <a:rPr sz="1100" dirty="0">
                <a:solidFill>
                  <a:srgbClr val="595959"/>
                </a:solidFill>
                <a:latin typeface="Calibri"/>
                <a:cs typeface="Calibri"/>
              </a:rPr>
              <a:t> принятых</a:t>
            </a:r>
            <a:r>
              <a:rPr sz="1100" spc="-2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595959"/>
                </a:solidFill>
                <a:latin typeface="Calibri"/>
                <a:cs typeface="Calibri"/>
              </a:rPr>
              <a:t>мерах</a:t>
            </a:r>
            <a:r>
              <a:rPr sz="1100" spc="-1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595959"/>
                </a:solidFill>
                <a:latin typeface="Calibri"/>
                <a:cs typeface="Calibri"/>
              </a:rPr>
              <a:t>(49) </a:t>
            </a:r>
            <a:r>
              <a:rPr sz="1100" dirty="0">
                <a:solidFill>
                  <a:srgbClr val="595959"/>
                </a:solidFill>
                <a:latin typeface="Calibri"/>
                <a:cs typeface="Calibri"/>
              </a:rPr>
              <a:t>Нет,</a:t>
            </a:r>
            <a:r>
              <a:rPr sz="1100" spc="-2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595959"/>
                </a:solidFill>
                <a:latin typeface="Calibri"/>
                <a:cs typeface="Calibri"/>
              </a:rPr>
              <a:t>для</a:t>
            </a:r>
            <a:r>
              <a:rPr sz="1100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595959"/>
                </a:solidFill>
                <a:latin typeface="Calibri"/>
                <a:cs typeface="Calibri"/>
              </a:rPr>
              <a:t>меня</a:t>
            </a:r>
            <a:r>
              <a:rPr sz="1100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100" spc="-25" dirty="0">
                <a:solidFill>
                  <a:srgbClr val="595959"/>
                </a:solidFill>
                <a:latin typeface="Calibri"/>
                <a:cs typeface="Calibri"/>
              </a:rPr>
              <a:t>нет </a:t>
            </a:r>
            <a:r>
              <a:rPr sz="1100" dirty="0">
                <a:solidFill>
                  <a:srgbClr val="595959"/>
                </a:solidFill>
                <a:latin typeface="Calibri"/>
                <a:cs typeface="Calibri"/>
              </a:rPr>
              <a:t>ничего</a:t>
            </a:r>
            <a:r>
              <a:rPr sz="1100" spc="-3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595959"/>
                </a:solidFill>
                <a:latin typeface="Calibri"/>
                <a:cs typeface="Calibri"/>
              </a:rPr>
              <a:t>полезного</a:t>
            </a:r>
            <a:r>
              <a:rPr sz="1100" spc="-20" dirty="0">
                <a:solidFill>
                  <a:srgbClr val="595959"/>
                </a:solidFill>
                <a:latin typeface="Calibri"/>
                <a:cs typeface="Calibri"/>
              </a:rPr>
              <a:t> (37)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0104298" y="2423035"/>
            <a:ext cx="76835" cy="76835"/>
          </a:xfrm>
          <a:custGeom>
            <a:avLst/>
            <a:gdLst/>
            <a:ahLst/>
            <a:cxnLst/>
            <a:rect l="l" t="t" r="r" b="b"/>
            <a:pathLst>
              <a:path w="76834" h="76835">
                <a:moveTo>
                  <a:pt x="76695" y="0"/>
                </a:moveTo>
                <a:lnTo>
                  <a:pt x="0" y="0"/>
                </a:lnTo>
                <a:lnTo>
                  <a:pt x="0" y="76694"/>
                </a:lnTo>
                <a:lnTo>
                  <a:pt x="76695" y="76694"/>
                </a:lnTo>
                <a:lnTo>
                  <a:pt x="76695" y="0"/>
                </a:lnTo>
                <a:close/>
              </a:path>
            </a:pathLst>
          </a:custGeom>
          <a:solidFill>
            <a:srgbClr val="A5A5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7458424" y="4458716"/>
            <a:ext cx="3865879" cy="145288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 marR="5080" algn="just">
              <a:lnSpc>
                <a:spcPct val="81100"/>
              </a:lnSpc>
              <a:spcBef>
                <a:spcPts val="505"/>
              </a:spcBef>
            </a:pPr>
            <a:r>
              <a:rPr sz="1800" b="1" dirty="0">
                <a:solidFill>
                  <a:srgbClr val="00643A"/>
                </a:solidFill>
                <a:latin typeface="Calibri"/>
                <a:cs typeface="Calibri"/>
              </a:rPr>
              <a:t>6)</a:t>
            </a:r>
            <a:r>
              <a:rPr sz="1800" b="1" spc="-5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643A"/>
                </a:solidFill>
                <a:latin typeface="Calibri"/>
                <a:cs typeface="Calibri"/>
              </a:rPr>
              <a:t>Если </a:t>
            </a:r>
            <a:r>
              <a:rPr sz="1800" b="1" spc="-10" dirty="0">
                <a:solidFill>
                  <a:srgbClr val="00643A"/>
                </a:solidFill>
                <a:latin typeface="Calibri"/>
                <a:cs typeface="Calibri"/>
              </a:rPr>
              <a:t>воспользовались</a:t>
            </a:r>
            <a:r>
              <a:rPr sz="1800" b="1" dirty="0">
                <a:solidFill>
                  <a:srgbClr val="00643A"/>
                </a:solidFill>
                <a:latin typeface="Calibri"/>
                <a:cs typeface="Calibri"/>
              </a:rPr>
              <a:t> /</a:t>
            </a:r>
            <a:r>
              <a:rPr sz="1800" b="1" spc="5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643A"/>
                </a:solidFill>
                <a:latin typeface="Calibri"/>
                <a:cs typeface="Calibri"/>
              </a:rPr>
              <a:t>планируете </a:t>
            </a:r>
            <a:r>
              <a:rPr sz="1800" b="1" dirty="0">
                <a:solidFill>
                  <a:srgbClr val="00643A"/>
                </a:solidFill>
                <a:latin typeface="Calibri"/>
                <a:cs typeface="Calibri"/>
              </a:rPr>
              <a:t>воспользоваться</a:t>
            </a:r>
            <a:r>
              <a:rPr sz="1800" b="1" spc="-40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643A"/>
                </a:solidFill>
                <a:latin typeface="Calibri"/>
                <a:cs typeface="Calibri"/>
              </a:rPr>
              <a:t>данными</a:t>
            </a:r>
            <a:r>
              <a:rPr sz="1800" b="1" spc="-40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643A"/>
                </a:solidFill>
                <a:latin typeface="Calibri"/>
                <a:cs typeface="Calibri"/>
              </a:rPr>
              <a:t>мерами,</a:t>
            </a:r>
            <a:r>
              <a:rPr sz="1800" b="1" spc="-35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800" b="1" spc="-25" dirty="0">
                <a:solidFill>
                  <a:srgbClr val="00643A"/>
                </a:solidFill>
                <a:latin typeface="Calibri"/>
                <a:cs typeface="Calibri"/>
              </a:rPr>
              <a:t>то </a:t>
            </a:r>
            <a:r>
              <a:rPr sz="1800" b="1" dirty="0">
                <a:solidFill>
                  <a:srgbClr val="00643A"/>
                </a:solidFill>
                <a:latin typeface="Calibri"/>
                <a:cs typeface="Calibri"/>
              </a:rPr>
              <a:t>какими</a:t>
            </a:r>
            <a:r>
              <a:rPr sz="1800" b="1" spc="-45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643A"/>
                </a:solidFill>
                <a:latin typeface="Calibri"/>
                <a:cs typeface="Calibri"/>
              </a:rPr>
              <a:t>именно?</a:t>
            </a:r>
            <a:endParaRPr sz="1800">
              <a:latin typeface="Calibri"/>
              <a:cs typeface="Calibri"/>
            </a:endParaRPr>
          </a:p>
          <a:p>
            <a:pPr marL="12700" marR="80010">
              <a:lnSpc>
                <a:spcPct val="81200"/>
              </a:lnSpc>
              <a:spcBef>
                <a:spcPts val="900"/>
              </a:spcBef>
            </a:pPr>
            <a:r>
              <a:rPr sz="1600" dirty="0">
                <a:latin typeface="Calibri"/>
                <a:cs typeface="Calibri"/>
              </a:rPr>
              <a:t>Значительная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часть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воспользовалась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бы </a:t>
            </a:r>
            <a:r>
              <a:rPr sz="1600" dirty="0">
                <a:latin typeface="Calibri"/>
                <a:cs typeface="Calibri"/>
              </a:rPr>
              <a:t>льготным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кредитованием.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Или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выбрали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бы </a:t>
            </a:r>
            <a:r>
              <a:rPr sz="1600" dirty="0">
                <a:latin typeface="Calibri"/>
                <a:cs typeface="Calibri"/>
              </a:rPr>
              <a:t>другие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меры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поддержки.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987175" y="4233743"/>
            <a:ext cx="2175510" cy="2185035"/>
            <a:chOff x="987175" y="4233743"/>
            <a:chExt cx="2175510" cy="2185035"/>
          </a:xfrm>
        </p:grpSpPr>
        <p:sp>
          <p:nvSpPr>
            <p:cNvPr id="29" name="object 29"/>
            <p:cNvSpPr/>
            <p:nvPr/>
          </p:nvSpPr>
          <p:spPr>
            <a:xfrm>
              <a:off x="2079539" y="4243266"/>
              <a:ext cx="1083310" cy="1893570"/>
            </a:xfrm>
            <a:custGeom>
              <a:avLst/>
              <a:gdLst/>
              <a:ahLst/>
              <a:cxnLst/>
              <a:rect l="l" t="t" r="r" b="b"/>
              <a:pathLst>
                <a:path w="1083310" h="1893570">
                  <a:moveTo>
                    <a:pt x="0" y="0"/>
                  </a:moveTo>
                  <a:lnTo>
                    <a:pt x="0" y="1082962"/>
                  </a:lnTo>
                  <a:lnTo>
                    <a:pt x="718136" y="1893570"/>
                  </a:lnTo>
                  <a:lnTo>
                    <a:pt x="753940" y="1860383"/>
                  </a:lnTo>
                  <a:lnTo>
                    <a:pt x="788066" y="1825772"/>
                  </a:lnTo>
                  <a:lnTo>
                    <a:pt x="820484" y="1789803"/>
                  </a:lnTo>
                  <a:lnTo>
                    <a:pt x="851166" y="1752542"/>
                  </a:lnTo>
                  <a:lnTo>
                    <a:pt x="880081" y="1714054"/>
                  </a:lnTo>
                  <a:lnTo>
                    <a:pt x="907200" y="1674404"/>
                  </a:lnTo>
                  <a:lnTo>
                    <a:pt x="932495" y="1633657"/>
                  </a:lnTo>
                  <a:lnTo>
                    <a:pt x="955935" y="1591880"/>
                  </a:lnTo>
                  <a:lnTo>
                    <a:pt x="977490" y="1549136"/>
                  </a:lnTo>
                  <a:lnTo>
                    <a:pt x="997133" y="1505493"/>
                  </a:lnTo>
                  <a:lnTo>
                    <a:pt x="1014833" y="1461014"/>
                  </a:lnTo>
                  <a:lnTo>
                    <a:pt x="1030560" y="1415765"/>
                  </a:lnTo>
                  <a:lnTo>
                    <a:pt x="1044286" y="1369812"/>
                  </a:lnTo>
                  <a:lnTo>
                    <a:pt x="1055981" y="1323220"/>
                  </a:lnTo>
                  <a:lnTo>
                    <a:pt x="1065616" y="1276054"/>
                  </a:lnTo>
                  <a:lnTo>
                    <a:pt x="1073160" y="1228380"/>
                  </a:lnTo>
                  <a:lnTo>
                    <a:pt x="1078586" y="1180263"/>
                  </a:lnTo>
                  <a:lnTo>
                    <a:pt x="1081863" y="1131768"/>
                  </a:lnTo>
                  <a:lnTo>
                    <a:pt x="1082962" y="1082962"/>
                  </a:lnTo>
                  <a:lnTo>
                    <a:pt x="1081906" y="1034722"/>
                  </a:lnTo>
                  <a:lnTo>
                    <a:pt x="1078770" y="987023"/>
                  </a:lnTo>
                  <a:lnTo>
                    <a:pt x="1073597" y="939908"/>
                  </a:lnTo>
                  <a:lnTo>
                    <a:pt x="1066431" y="893422"/>
                  </a:lnTo>
                  <a:lnTo>
                    <a:pt x="1057316" y="847608"/>
                  </a:lnTo>
                  <a:lnTo>
                    <a:pt x="1046296" y="802511"/>
                  </a:lnTo>
                  <a:lnTo>
                    <a:pt x="1033415" y="758174"/>
                  </a:lnTo>
                  <a:lnTo>
                    <a:pt x="1018717" y="714641"/>
                  </a:lnTo>
                  <a:lnTo>
                    <a:pt x="1002247" y="671957"/>
                  </a:lnTo>
                  <a:lnTo>
                    <a:pt x="984047" y="630165"/>
                  </a:lnTo>
                  <a:lnTo>
                    <a:pt x="964163" y="589310"/>
                  </a:lnTo>
                  <a:lnTo>
                    <a:pt x="942638" y="549436"/>
                  </a:lnTo>
                  <a:lnTo>
                    <a:pt x="919516" y="510586"/>
                  </a:lnTo>
                  <a:lnTo>
                    <a:pt x="894841" y="472804"/>
                  </a:lnTo>
                  <a:lnTo>
                    <a:pt x="868658" y="436135"/>
                  </a:lnTo>
                  <a:lnTo>
                    <a:pt x="841009" y="400623"/>
                  </a:lnTo>
                  <a:lnTo>
                    <a:pt x="811940" y="366311"/>
                  </a:lnTo>
                  <a:lnTo>
                    <a:pt x="781495" y="333245"/>
                  </a:lnTo>
                  <a:lnTo>
                    <a:pt x="749717" y="301466"/>
                  </a:lnTo>
                  <a:lnTo>
                    <a:pt x="716650" y="271021"/>
                  </a:lnTo>
                  <a:lnTo>
                    <a:pt x="682338" y="241952"/>
                  </a:lnTo>
                  <a:lnTo>
                    <a:pt x="646826" y="214303"/>
                  </a:lnTo>
                  <a:lnTo>
                    <a:pt x="610157" y="188120"/>
                  </a:lnTo>
                  <a:lnTo>
                    <a:pt x="572375" y="163445"/>
                  </a:lnTo>
                  <a:lnTo>
                    <a:pt x="533525" y="140323"/>
                  </a:lnTo>
                  <a:lnTo>
                    <a:pt x="493651" y="118798"/>
                  </a:lnTo>
                  <a:lnTo>
                    <a:pt x="452796" y="98914"/>
                  </a:lnTo>
                  <a:lnTo>
                    <a:pt x="411004" y="80714"/>
                  </a:lnTo>
                  <a:lnTo>
                    <a:pt x="368320" y="64244"/>
                  </a:lnTo>
                  <a:lnTo>
                    <a:pt x="324787" y="49546"/>
                  </a:lnTo>
                  <a:lnTo>
                    <a:pt x="280450" y="36665"/>
                  </a:lnTo>
                  <a:lnTo>
                    <a:pt x="235353" y="25645"/>
                  </a:lnTo>
                  <a:lnTo>
                    <a:pt x="189539" y="16530"/>
                  </a:lnTo>
                  <a:lnTo>
                    <a:pt x="143053" y="9364"/>
                  </a:lnTo>
                  <a:lnTo>
                    <a:pt x="95938" y="4191"/>
                  </a:lnTo>
                  <a:lnTo>
                    <a:pt x="48239" y="10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079539" y="5326228"/>
              <a:ext cx="718185" cy="1083310"/>
            </a:xfrm>
            <a:custGeom>
              <a:avLst/>
              <a:gdLst/>
              <a:ahLst/>
              <a:cxnLst/>
              <a:rect l="l" t="t" r="r" b="b"/>
              <a:pathLst>
                <a:path w="718185" h="1083310">
                  <a:moveTo>
                    <a:pt x="0" y="0"/>
                  </a:moveTo>
                  <a:lnTo>
                    <a:pt x="1" y="1082961"/>
                  </a:lnTo>
                  <a:lnTo>
                    <a:pt x="49497" y="1081830"/>
                  </a:lnTo>
                  <a:lnTo>
                    <a:pt x="98707" y="1078456"/>
                  </a:lnTo>
                  <a:lnTo>
                    <a:pt x="147562" y="1072864"/>
                  </a:lnTo>
                  <a:lnTo>
                    <a:pt x="195990" y="1065082"/>
                  </a:lnTo>
                  <a:lnTo>
                    <a:pt x="243921" y="1055136"/>
                  </a:lnTo>
                  <a:lnTo>
                    <a:pt x="291284" y="1043054"/>
                  </a:lnTo>
                  <a:lnTo>
                    <a:pt x="338009" y="1028862"/>
                  </a:lnTo>
                  <a:lnTo>
                    <a:pt x="384024" y="1012586"/>
                  </a:lnTo>
                  <a:lnTo>
                    <a:pt x="429260" y="994255"/>
                  </a:lnTo>
                  <a:lnTo>
                    <a:pt x="473645" y="973894"/>
                  </a:lnTo>
                  <a:lnTo>
                    <a:pt x="517108" y="951530"/>
                  </a:lnTo>
                  <a:lnTo>
                    <a:pt x="559581" y="927190"/>
                  </a:lnTo>
                  <a:lnTo>
                    <a:pt x="600990" y="900901"/>
                  </a:lnTo>
                  <a:lnTo>
                    <a:pt x="641267" y="872690"/>
                  </a:lnTo>
                  <a:lnTo>
                    <a:pt x="680339" y="842583"/>
                  </a:lnTo>
                  <a:lnTo>
                    <a:pt x="718138" y="8106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079539" y="5326228"/>
              <a:ext cx="718185" cy="1083310"/>
            </a:xfrm>
            <a:custGeom>
              <a:avLst/>
              <a:gdLst/>
              <a:ahLst/>
              <a:cxnLst/>
              <a:rect l="l" t="t" r="r" b="b"/>
              <a:pathLst>
                <a:path w="718185" h="1083310">
                  <a:moveTo>
                    <a:pt x="718137" y="810608"/>
                  </a:moveTo>
                  <a:lnTo>
                    <a:pt x="680338" y="842583"/>
                  </a:lnTo>
                  <a:lnTo>
                    <a:pt x="641266" y="872690"/>
                  </a:lnTo>
                  <a:lnTo>
                    <a:pt x="600989" y="900901"/>
                  </a:lnTo>
                  <a:lnTo>
                    <a:pt x="559580" y="927190"/>
                  </a:lnTo>
                  <a:lnTo>
                    <a:pt x="517108" y="951530"/>
                  </a:lnTo>
                  <a:lnTo>
                    <a:pt x="473644" y="973894"/>
                  </a:lnTo>
                  <a:lnTo>
                    <a:pt x="429259" y="994255"/>
                  </a:lnTo>
                  <a:lnTo>
                    <a:pt x="384024" y="1012587"/>
                  </a:lnTo>
                  <a:lnTo>
                    <a:pt x="338008" y="1028862"/>
                  </a:lnTo>
                  <a:lnTo>
                    <a:pt x="291284" y="1043054"/>
                  </a:lnTo>
                  <a:lnTo>
                    <a:pt x="243921" y="1055136"/>
                  </a:lnTo>
                  <a:lnTo>
                    <a:pt x="195990" y="1065082"/>
                  </a:lnTo>
                  <a:lnTo>
                    <a:pt x="147562" y="1072864"/>
                  </a:lnTo>
                  <a:lnTo>
                    <a:pt x="98707" y="1078456"/>
                  </a:lnTo>
                  <a:lnTo>
                    <a:pt x="49496" y="1081831"/>
                  </a:lnTo>
                  <a:lnTo>
                    <a:pt x="1" y="1082962"/>
                  </a:lnTo>
                  <a:lnTo>
                    <a:pt x="0" y="0"/>
                  </a:lnTo>
                  <a:lnTo>
                    <a:pt x="718137" y="810608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635078" y="5326228"/>
              <a:ext cx="444500" cy="1083310"/>
            </a:xfrm>
            <a:custGeom>
              <a:avLst/>
              <a:gdLst/>
              <a:ahLst/>
              <a:cxnLst/>
              <a:rect l="l" t="t" r="r" b="b"/>
              <a:pathLst>
                <a:path w="444500" h="1083310">
                  <a:moveTo>
                    <a:pt x="444461" y="0"/>
                  </a:moveTo>
                  <a:lnTo>
                    <a:pt x="0" y="987552"/>
                  </a:lnTo>
                  <a:lnTo>
                    <a:pt x="47000" y="1007388"/>
                  </a:lnTo>
                  <a:lnTo>
                    <a:pt x="94788" y="1024956"/>
                  </a:lnTo>
                  <a:lnTo>
                    <a:pt x="143283" y="1040239"/>
                  </a:lnTo>
                  <a:lnTo>
                    <a:pt x="192401" y="1053219"/>
                  </a:lnTo>
                  <a:lnTo>
                    <a:pt x="242060" y="1063879"/>
                  </a:lnTo>
                  <a:lnTo>
                    <a:pt x="292178" y="1072201"/>
                  </a:lnTo>
                  <a:lnTo>
                    <a:pt x="342673" y="1078167"/>
                  </a:lnTo>
                  <a:lnTo>
                    <a:pt x="393461" y="1081760"/>
                  </a:lnTo>
                  <a:lnTo>
                    <a:pt x="444461" y="1082962"/>
                  </a:lnTo>
                  <a:lnTo>
                    <a:pt x="444461" y="0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635078" y="5326228"/>
              <a:ext cx="444500" cy="1083310"/>
            </a:xfrm>
            <a:custGeom>
              <a:avLst/>
              <a:gdLst/>
              <a:ahLst/>
              <a:cxnLst/>
              <a:rect l="l" t="t" r="r" b="b"/>
              <a:pathLst>
                <a:path w="444500" h="1083310">
                  <a:moveTo>
                    <a:pt x="444461" y="1082962"/>
                  </a:moveTo>
                  <a:lnTo>
                    <a:pt x="393461" y="1081760"/>
                  </a:lnTo>
                  <a:lnTo>
                    <a:pt x="342672" y="1078167"/>
                  </a:lnTo>
                  <a:lnTo>
                    <a:pt x="292178" y="1072201"/>
                  </a:lnTo>
                  <a:lnTo>
                    <a:pt x="242060" y="1063880"/>
                  </a:lnTo>
                  <a:lnTo>
                    <a:pt x="192401" y="1053220"/>
                  </a:lnTo>
                  <a:lnTo>
                    <a:pt x="143283" y="1040239"/>
                  </a:lnTo>
                  <a:lnTo>
                    <a:pt x="94788" y="1024956"/>
                  </a:lnTo>
                  <a:lnTo>
                    <a:pt x="47000" y="1007388"/>
                  </a:lnTo>
                  <a:lnTo>
                    <a:pt x="0" y="987553"/>
                  </a:lnTo>
                  <a:lnTo>
                    <a:pt x="444461" y="0"/>
                  </a:lnTo>
                  <a:lnTo>
                    <a:pt x="444461" y="1082962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079012" y="5326228"/>
              <a:ext cx="1000760" cy="988060"/>
            </a:xfrm>
            <a:custGeom>
              <a:avLst/>
              <a:gdLst/>
              <a:ahLst/>
              <a:cxnLst/>
              <a:rect l="l" t="t" r="r" b="b"/>
              <a:pathLst>
                <a:path w="1000760" h="988060">
                  <a:moveTo>
                    <a:pt x="1000527" y="0"/>
                  </a:moveTo>
                  <a:lnTo>
                    <a:pt x="0" y="414432"/>
                  </a:lnTo>
                  <a:lnTo>
                    <a:pt x="20880" y="461630"/>
                  </a:lnTo>
                  <a:lnTo>
                    <a:pt x="43887" y="507598"/>
                  </a:lnTo>
                  <a:lnTo>
                    <a:pt x="68963" y="552273"/>
                  </a:lnTo>
                  <a:lnTo>
                    <a:pt x="96047" y="595594"/>
                  </a:lnTo>
                  <a:lnTo>
                    <a:pt x="125080" y="637501"/>
                  </a:lnTo>
                  <a:lnTo>
                    <a:pt x="156002" y="677931"/>
                  </a:lnTo>
                  <a:lnTo>
                    <a:pt x="188755" y="716823"/>
                  </a:lnTo>
                  <a:lnTo>
                    <a:pt x="223278" y="754117"/>
                  </a:lnTo>
                  <a:lnTo>
                    <a:pt x="259512" y="789751"/>
                  </a:lnTo>
                  <a:lnTo>
                    <a:pt x="297398" y="823663"/>
                  </a:lnTo>
                  <a:lnTo>
                    <a:pt x="336876" y="855793"/>
                  </a:lnTo>
                  <a:lnTo>
                    <a:pt x="377886" y="886078"/>
                  </a:lnTo>
                  <a:lnTo>
                    <a:pt x="420370" y="914458"/>
                  </a:lnTo>
                  <a:lnTo>
                    <a:pt x="464267" y="940872"/>
                  </a:lnTo>
                  <a:lnTo>
                    <a:pt x="509518" y="965257"/>
                  </a:lnTo>
                  <a:lnTo>
                    <a:pt x="556065" y="987553"/>
                  </a:lnTo>
                  <a:lnTo>
                    <a:pt x="1000527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079012" y="5326228"/>
              <a:ext cx="1000760" cy="988060"/>
            </a:xfrm>
            <a:custGeom>
              <a:avLst/>
              <a:gdLst/>
              <a:ahLst/>
              <a:cxnLst/>
              <a:rect l="l" t="t" r="r" b="b"/>
              <a:pathLst>
                <a:path w="1000760" h="988060">
                  <a:moveTo>
                    <a:pt x="556065" y="987554"/>
                  </a:moveTo>
                  <a:lnTo>
                    <a:pt x="509518" y="965257"/>
                  </a:lnTo>
                  <a:lnTo>
                    <a:pt x="464267" y="940872"/>
                  </a:lnTo>
                  <a:lnTo>
                    <a:pt x="420370" y="914458"/>
                  </a:lnTo>
                  <a:lnTo>
                    <a:pt x="377886" y="886078"/>
                  </a:lnTo>
                  <a:lnTo>
                    <a:pt x="336876" y="855793"/>
                  </a:lnTo>
                  <a:lnTo>
                    <a:pt x="297398" y="823663"/>
                  </a:lnTo>
                  <a:lnTo>
                    <a:pt x="259512" y="789751"/>
                  </a:lnTo>
                  <a:lnTo>
                    <a:pt x="223278" y="754117"/>
                  </a:lnTo>
                  <a:lnTo>
                    <a:pt x="188755" y="716824"/>
                  </a:lnTo>
                  <a:lnTo>
                    <a:pt x="156002" y="677931"/>
                  </a:lnTo>
                  <a:lnTo>
                    <a:pt x="125080" y="637501"/>
                  </a:lnTo>
                  <a:lnTo>
                    <a:pt x="96047" y="595594"/>
                  </a:lnTo>
                  <a:lnTo>
                    <a:pt x="68963" y="552273"/>
                  </a:lnTo>
                  <a:lnTo>
                    <a:pt x="43887" y="507598"/>
                  </a:lnTo>
                  <a:lnTo>
                    <a:pt x="20880" y="461631"/>
                  </a:lnTo>
                  <a:lnTo>
                    <a:pt x="0" y="414433"/>
                  </a:lnTo>
                  <a:lnTo>
                    <a:pt x="1000527" y="0"/>
                  </a:lnTo>
                  <a:lnTo>
                    <a:pt x="556065" y="987554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996700" y="4942206"/>
              <a:ext cx="1083310" cy="798830"/>
            </a:xfrm>
            <a:custGeom>
              <a:avLst/>
              <a:gdLst/>
              <a:ahLst/>
              <a:cxnLst/>
              <a:rect l="l" t="t" r="r" b="b"/>
              <a:pathLst>
                <a:path w="1083310" h="798829">
                  <a:moveTo>
                    <a:pt x="70251" y="0"/>
                  </a:moveTo>
                  <a:lnTo>
                    <a:pt x="53104" y="48678"/>
                  </a:lnTo>
                  <a:lnTo>
                    <a:pt x="38349" y="97919"/>
                  </a:lnTo>
                  <a:lnTo>
                    <a:pt x="25986" y="147636"/>
                  </a:lnTo>
                  <a:lnTo>
                    <a:pt x="16013" y="197744"/>
                  </a:lnTo>
                  <a:lnTo>
                    <a:pt x="8430" y="248158"/>
                  </a:lnTo>
                  <a:lnTo>
                    <a:pt x="3234" y="298792"/>
                  </a:lnTo>
                  <a:lnTo>
                    <a:pt x="424" y="349560"/>
                  </a:lnTo>
                  <a:lnTo>
                    <a:pt x="0" y="400379"/>
                  </a:lnTo>
                  <a:lnTo>
                    <a:pt x="1959" y="451161"/>
                  </a:lnTo>
                  <a:lnTo>
                    <a:pt x="6300" y="501822"/>
                  </a:lnTo>
                  <a:lnTo>
                    <a:pt x="13023" y="552276"/>
                  </a:lnTo>
                  <a:lnTo>
                    <a:pt x="22126" y="602437"/>
                  </a:lnTo>
                  <a:lnTo>
                    <a:pt x="33608" y="652221"/>
                  </a:lnTo>
                  <a:lnTo>
                    <a:pt x="47467" y="701542"/>
                  </a:lnTo>
                  <a:lnTo>
                    <a:pt x="63702" y="750315"/>
                  </a:lnTo>
                  <a:lnTo>
                    <a:pt x="82312" y="798454"/>
                  </a:lnTo>
                  <a:lnTo>
                    <a:pt x="1082839" y="384022"/>
                  </a:lnTo>
                  <a:lnTo>
                    <a:pt x="70251" y="0"/>
                  </a:lnTo>
                  <a:close/>
                </a:path>
              </a:pathLst>
            </a:custGeom>
            <a:solidFill>
              <a:srgbClr val="5B9B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996700" y="4942205"/>
              <a:ext cx="1083310" cy="798830"/>
            </a:xfrm>
            <a:custGeom>
              <a:avLst/>
              <a:gdLst/>
              <a:ahLst/>
              <a:cxnLst/>
              <a:rect l="l" t="t" r="r" b="b"/>
              <a:pathLst>
                <a:path w="1083310" h="798829">
                  <a:moveTo>
                    <a:pt x="82312" y="798455"/>
                  </a:moveTo>
                  <a:lnTo>
                    <a:pt x="63702" y="750316"/>
                  </a:lnTo>
                  <a:lnTo>
                    <a:pt x="47467" y="701543"/>
                  </a:lnTo>
                  <a:lnTo>
                    <a:pt x="33608" y="652222"/>
                  </a:lnTo>
                  <a:lnTo>
                    <a:pt x="22126" y="602438"/>
                  </a:lnTo>
                  <a:lnTo>
                    <a:pt x="13023" y="552276"/>
                  </a:lnTo>
                  <a:lnTo>
                    <a:pt x="6300" y="501822"/>
                  </a:lnTo>
                  <a:lnTo>
                    <a:pt x="1959" y="451162"/>
                  </a:lnTo>
                  <a:lnTo>
                    <a:pt x="0" y="400379"/>
                  </a:lnTo>
                  <a:lnTo>
                    <a:pt x="424" y="349561"/>
                  </a:lnTo>
                  <a:lnTo>
                    <a:pt x="3234" y="298792"/>
                  </a:lnTo>
                  <a:lnTo>
                    <a:pt x="8430" y="248158"/>
                  </a:lnTo>
                  <a:lnTo>
                    <a:pt x="16013" y="197745"/>
                  </a:lnTo>
                  <a:lnTo>
                    <a:pt x="25986" y="147636"/>
                  </a:lnTo>
                  <a:lnTo>
                    <a:pt x="38349" y="97919"/>
                  </a:lnTo>
                  <a:lnTo>
                    <a:pt x="53104" y="48678"/>
                  </a:lnTo>
                  <a:lnTo>
                    <a:pt x="70251" y="0"/>
                  </a:lnTo>
                  <a:lnTo>
                    <a:pt x="1082839" y="384023"/>
                  </a:lnTo>
                  <a:lnTo>
                    <a:pt x="82312" y="798455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066953" y="4453956"/>
              <a:ext cx="1012825" cy="872490"/>
            </a:xfrm>
            <a:custGeom>
              <a:avLst/>
              <a:gdLst/>
              <a:ahLst/>
              <a:cxnLst/>
              <a:rect l="l" t="t" r="r" b="b"/>
              <a:pathLst>
                <a:path w="1012825" h="872489">
                  <a:moveTo>
                    <a:pt x="370755" y="0"/>
                  </a:moveTo>
                  <a:lnTo>
                    <a:pt x="329575" y="31855"/>
                  </a:lnTo>
                  <a:lnTo>
                    <a:pt x="290085" y="65551"/>
                  </a:lnTo>
                  <a:lnTo>
                    <a:pt x="252339" y="101019"/>
                  </a:lnTo>
                  <a:lnTo>
                    <a:pt x="216392" y="138187"/>
                  </a:lnTo>
                  <a:lnTo>
                    <a:pt x="182296" y="176985"/>
                  </a:lnTo>
                  <a:lnTo>
                    <a:pt x="150107" y="217341"/>
                  </a:lnTo>
                  <a:lnTo>
                    <a:pt x="119877" y="259186"/>
                  </a:lnTo>
                  <a:lnTo>
                    <a:pt x="91660" y="302447"/>
                  </a:lnTo>
                  <a:lnTo>
                    <a:pt x="65510" y="347055"/>
                  </a:lnTo>
                  <a:lnTo>
                    <a:pt x="41481" y="392939"/>
                  </a:lnTo>
                  <a:lnTo>
                    <a:pt x="19626" y="440027"/>
                  </a:lnTo>
                  <a:lnTo>
                    <a:pt x="0" y="488250"/>
                  </a:lnTo>
                  <a:lnTo>
                    <a:pt x="1012585" y="872272"/>
                  </a:lnTo>
                  <a:lnTo>
                    <a:pt x="370755" y="0"/>
                  </a:lnTo>
                  <a:close/>
                </a:path>
              </a:pathLst>
            </a:custGeom>
            <a:solidFill>
              <a:srgbClr val="70AD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066953" y="4453956"/>
              <a:ext cx="1012825" cy="872490"/>
            </a:xfrm>
            <a:custGeom>
              <a:avLst/>
              <a:gdLst/>
              <a:ahLst/>
              <a:cxnLst/>
              <a:rect l="l" t="t" r="r" b="b"/>
              <a:pathLst>
                <a:path w="1012825" h="872489">
                  <a:moveTo>
                    <a:pt x="0" y="488249"/>
                  </a:moveTo>
                  <a:lnTo>
                    <a:pt x="19626" y="440026"/>
                  </a:lnTo>
                  <a:lnTo>
                    <a:pt x="41481" y="392938"/>
                  </a:lnTo>
                  <a:lnTo>
                    <a:pt x="65510" y="347055"/>
                  </a:lnTo>
                  <a:lnTo>
                    <a:pt x="91660" y="302447"/>
                  </a:lnTo>
                  <a:lnTo>
                    <a:pt x="119877" y="259185"/>
                  </a:lnTo>
                  <a:lnTo>
                    <a:pt x="150107" y="217341"/>
                  </a:lnTo>
                  <a:lnTo>
                    <a:pt x="182296" y="176985"/>
                  </a:lnTo>
                  <a:lnTo>
                    <a:pt x="216392" y="138187"/>
                  </a:lnTo>
                  <a:lnTo>
                    <a:pt x="252339" y="101019"/>
                  </a:lnTo>
                  <a:lnTo>
                    <a:pt x="290085" y="65551"/>
                  </a:lnTo>
                  <a:lnTo>
                    <a:pt x="329575" y="31854"/>
                  </a:lnTo>
                  <a:lnTo>
                    <a:pt x="370756" y="0"/>
                  </a:lnTo>
                  <a:lnTo>
                    <a:pt x="1012586" y="872272"/>
                  </a:lnTo>
                  <a:lnTo>
                    <a:pt x="0" y="488249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437709" y="4251163"/>
              <a:ext cx="641985" cy="1075690"/>
            </a:xfrm>
            <a:custGeom>
              <a:avLst/>
              <a:gdLst/>
              <a:ahLst/>
              <a:cxnLst/>
              <a:rect l="l" t="t" r="r" b="b"/>
              <a:pathLst>
                <a:path w="641985" h="1075689">
                  <a:moveTo>
                    <a:pt x="511294" y="0"/>
                  </a:moveTo>
                  <a:lnTo>
                    <a:pt x="461062" y="7297"/>
                  </a:lnTo>
                  <a:lnTo>
                    <a:pt x="411349" y="16913"/>
                  </a:lnTo>
                  <a:lnTo>
                    <a:pt x="362233" y="28818"/>
                  </a:lnTo>
                  <a:lnTo>
                    <a:pt x="313790" y="42981"/>
                  </a:lnTo>
                  <a:lnTo>
                    <a:pt x="266098" y="59372"/>
                  </a:lnTo>
                  <a:lnTo>
                    <a:pt x="219232" y="77960"/>
                  </a:lnTo>
                  <a:lnTo>
                    <a:pt x="173271" y="98715"/>
                  </a:lnTo>
                  <a:lnTo>
                    <a:pt x="128290" y="121606"/>
                  </a:lnTo>
                  <a:lnTo>
                    <a:pt x="84367" y="146603"/>
                  </a:lnTo>
                  <a:lnTo>
                    <a:pt x="41577" y="173675"/>
                  </a:lnTo>
                  <a:lnTo>
                    <a:pt x="0" y="202792"/>
                  </a:lnTo>
                  <a:lnTo>
                    <a:pt x="641830" y="1075065"/>
                  </a:lnTo>
                  <a:lnTo>
                    <a:pt x="511294" y="0"/>
                  </a:lnTo>
                  <a:close/>
                </a:path>
              </a:pathLst>
            </a:custGeom>
            <a:solidFill>
              <a:srgbClr val="2644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437709" y="4251163"/>
              <a:ext cx="641985" cy="1075690"/>
            </a:xfrm>
            <a:custGeom>
              <a:avLst/>
              <a:gdLst/>
              <a:ahLst/>
              <a:cxnLst/>
              <a:rect l="l" t="t" r="r" b="b"/>
              <a:pathLst>
                <a:path w="641985" h="1075689">
                  <a:moveTo>
                    <a:pt x="0" y="202793"/>
                  </a:moveTo>
                  <a:lnTo>
                    <a:pt x="41578" y="173676"/>
                  </a:lnTo>
                  <a:lnTo>
                    <a:pt x="84367" y="146603"/>
                  </a:lnTo>
                  <a:lnTo>
                    <a:pt x="128290" y="121607"/>
                  </a:lnTo>
                  <a:lnTo>
                    <a:pt x="173271" y="98716"/>
                  </a:lnTo>
                  <a:lnTo>
                    <a:pt x="219233" y="77961"/>
                  </a:lnTo>
                  <a:lnTo>
                    <a:pt x="266098" y="59373"/>
                  </a:lnTo>
                  <a:lnTo>
                    <a:pt x="313790" y="42982"/>
                  </a:lnTo>
                  <a:lnTo>
                    <a:pt x="362233" y="28819"/>
                  </a:lnTo>
                  <a:lnTo>
                    <a:pt x="411349" y="16913"/>
                  </a:lnTo>
                  <a:lnTo>
                    <a:pt x="461061" y="7297"/>
                  </a:lnTo>
                  <a:lnTo>
                    <a:pt x="511294" y="0"/>
                  </a:lnTo>
                  <a:lnTo>
                    <a:pt x="641830" y="1075065"/>
                  </a:lnTo>
                  <a:lnTo>
                    <a:pt x="0" y="202793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949004" y="4243268"/>
              <a:ext cx="130810" cy="1083310"/>
            </a:xfrm>
            <a:custGeom>
              <a:avLst/>
              <a:gdLst/>
              <a:ahLst/>
              <a:cxnLst/>
              <a:rect l="l" t="t" r="r" b="b"/>
              <a:pathLst>
                <a:path w="130810" h="1083310">
                  <a:moveTo>
                    <a:pt x="130536" y="0"/>
                  </a:moveTo>
                  <a:lnTo>
                    <a:pt x="97824" y="494"/>
                  </a:lnTo>
                  <a:lnTo>
                    <a:pt x="65148" y="1975"/>
                  </a:lnTo>
                  <a:lnTo>
                    <a:pt x="32533" y="4443"/>
                  </a:lnTo>
                  <a:lnTo>
                    <a:pt x="0" y="7895"/>
                  </a:lnTo>
                  <a:lnTo>
                    <a:pt x="130535" y="1082960"/>
                  </a:lnTo>
                  <a:lnTo>
                    <a:pt x="130536" y="0"/>
                  </a:lnTo>
                  <a:close/>
                </a:path>
              </a:pathLst>
            </a:custGeom>
            <a:solidFill>
              <a:srgbClr val="9E48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949004" y="4243268"/>
              <a:ext cx="130810" cy="1083310"/>
            </a:xfrm>
            <a:custGeom>
              <a:avLst/>
              <a:gdLst/>
              <a:ahLst/>
              <a:cxnLst/>
              <a:rect l="l" t="t" r="r" b="b"/>
              <a:pathLst>
                <a:path w="130810" h="1083310">
                  <a:moveTo>
                    <a:pt x="0" y="7896"/>
                  </a:moveTo>
                  <a:lnTo>
                    <a:pt x="32533" y="4443"/>
                  </a:lnTo>
                  <a:lnTo>
                    <a:pt x="65148" y="1975"/>
                  </a:lnTo>
                  <a:lnTo>
                    <a:pt x="97824" y="494"/>
                  </a:lnTo>
                  <a:lnTo>
                    <a:pt x="130536" y="0"/>
                  </a:lnTo>
                  <a:lnTo>
                    <a:pt x="130535" y="1082960"/>
                  </a:lnTo>
                  <a:lnTo>
                    <a:pt x="0" y="7896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3171927" y="4801108"/>
            <a:ext cx="2451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404040"/>
                </a:solidFill>
                <a:latin typeface="Calibri"/>
                <a:cs typeface="Calibri"/>
              </a:rPr>
              <a:t>45%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511433" y="6386067"/>
            <a:ext cx="2451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404040"/>
                </a:solidFill>
                <a:latin typeface="Calibri"/>
                <a:cs typeface="Calibri"/>
              </a:rPr>
              <a:t>13%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674410" y="6434835"/>
            <a:ext cx="1809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404040"/>
                </a:solidFill>
                <a:latin typeface="Calibri"/>
                <a:cs typeface="Calibri"/>
              </a:rPr>
              <a:t>8%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989471" y="6114796"/>
            <a:ext cx="2451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404040"/>
                </a:solidFill>
                <a:latin typeface="Calibri"/>
                <a:cs typeface="Calibri"/>
              </a:rPr>
              <a:t>14%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707613" y="5255260"/>
            <a:ext cx="2451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404040"/>
                </a:solidFill>
                <a:latin typeface="Calibri"/>
                <a:cs typeface="Calibri"/>
              </a:rPr>
              <a:t>14%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894586" y="4481067"/>
            <a:ext cx="25082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0" dirty="0">
                <a:solidFill>
                  <a:srgbClr val="404040"/>
                </a:solidFill>
                <a:latin typeface="Calibri"/>
                <a:cs typeface="Calibri"/>
              </a:rPr>
              <a:t>0,11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451679" y="4093972"/>
            <a:ext cx="1809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404040"/>
                </a:solidFill>
                <a:latin typeface="Calibri"/>
                <a:cs typeface="Calibri"/>
              </a:rPr>
              <a:t>9%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857847" y="4014723"/>
            <a:ext cx="25082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0" dirty="0">
                <a:solidFill>
                  <a:srgbClr val="404040"/>
                </a:solidFill>
                <a:latin typeface="Calibri"/>
                <a:cs typeface="Calibri"/>
              </a:rPr>
              <a:t>0,02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3604769" y="4055352"/>
            <a:ext cx="69850" cy="69850"/>
          </a:xfrm>
          <a:custGeom>
            <a:avLst/>
            <a:gdLst/>
            <a:ahLst/>
            <a:cxnLst/>
            <a:rect l="l" t="t" r="r" b="b"/>
            <a:pathLst>
              <a:path w="69850" h="69850">
                <a:moveTo>
                  <a:pt x="69752" y="0"/>
                </a:moveTo>
                <a:lnTo>
                  <a:pt x="0" y="0"/>
                </a:lnTo>
                <a:lnTo>
                  <a:pt x="0" y="69750"/>
                </a:lnTo>
                <a:lnTo>
                  <a:pt x="69752" y="69750"/>
                </a:lnTo>
                <a:lnTo>
                  <a:pt x="69752" y="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3691934" y="3990340"/>
            <a:ext cx="1315720" cy="13150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595959"/>
                </a:solidFill>
                <a:latin typeface="Calibri"/>
                <a:cs typeface="Calibri"/>
              </a:rPr>
              <a:t>Льготное</a:t>
            </a:r>
            <a:r>
              <a:rPr sz="1000" spc="-2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595959"/>
                </a:solidFill>
                <a:latin typeface="Calibri"/>
                <a:cs typeface="Calibri"/>
              </a:rPr>
              <a:t>кредитование </a:t>
            </a:r>
            <a:r>
              <a:rPr sz="1000" spc="-20" dirty="0">
                <a:solidFill>
                  <a:srgbClr val="595959"/>
                </a:solidFill>
                <a:latin typeface="Calibri"/>
                <a:cs typeface="Calibri"/>
              </a:rPr>
              <a:t>(80)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ts val="1030"/>
              </a:lnSpc>
            </a:pPr>
            <a:r>
              <a:rPr sz="1000" dirty="0">
                <a:solidFill>
                  <a:srgbClr val="595959"/>
                </a:solidFill>
                <a:latin typeface="Calibri"/>
                <a:cs typeface="Calibri"/>
              </a:rPr>
              <a:t>Отсрочка</a:t>
            </a:r>
            <a:r>
              <a:rPr sz="1000" spc="-1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595959"/>
                </a:solidFill>
                <a:latin typeface="Calibri"/>
                <a:cs typeface="Calibri"/>
              </a:rPr>
              <a:t>платежей</a:t>
            </a:r>
            <a:r>
              <a:rPr sz="1000" spc="-1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000" spc="-25" dirty="0">
                <a:solidFill>
                  <a:srgbClr val="595959"/>
                </a:solidFill>
                <a:latin typeface="Calibri"/>
                <a:cs typeface="Calibri"/>
              </a:rPr>
              <a:t>по</a:t>
            </a:r>
            <a:endParaRPr sz="1000">
              <a:latin typeface="Calibri"/>
              <a:cs typeface="Calibri"/>
            </a:endParaRPr>
          </a:p>
          <a:p>
            <a:pPr marL="12700" marR="393065">
              <a:lnSpc>
                <a:spcPct val="94000"/>
              </a:lnSpc>
              <a:spcBef>
                <a:spcPts val="70"/>
              </a:spcBef>
            </a:pPr>
            <a:r>
              <a:rPr sz="1000" dirty="0">
                <a:solidFill>
                  <a:srgbClr val="595959"/>
                </a:solidFill>
                <a:latin typeface="Calibri"/>
                <a:cs typeface="Calibri"/>
              </a:rPr>
              <a:t>кредитам</a:t>
            </a:r>
            <a:r>
              <a:rPr sz="1000" spc="-2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000" spc="-20" dirty="0">
                <a:solidFill>
                  <a:srgbClr val="595959"/>
                </a:solidFill>
                <a:latin typeface="Calibri"/>
                <a:cs typeface="Calibri"/>
              </a:rPr>
              <a:t>(24) </a:t>
            </a:r>
            <a:r>
              <a:rPr sz="1000" dirty="0">
                <a:solidFill>
                  <a:srgbClr val="595959"/>
                </a:solidFill>
                <a:latin typeface="Calibri"/>
                <a:cs typeface="Calibri"/>
              </a:rPr>
              <a:t>Послабление</a:t>
            </a:r>
            <a:r>
              <a:rPr sz="1000" spc="-25" dirty="0">
                <a:solidFill>
                  <a:srgbClr val="595959"/>
                </a:solidFill>
                <a:latin typeface="Calibri"/>
                <a:cs typeface="Calibri"/>
              </a:rPr>
              <a:t> по </a:t>
            </a:r>
            <a:r>
              <a:rPr sz="1000" dirty="0">
                <a:solidFill>
                  <a:srgbClr val="595959"/>
                </a:solidFill>
                <a:latin typeface="Calibri"/>
                <a:cs typeface="Calibri"/>
              </a:rPr>
              <a:t>госзакупкам</a:t>
            </a:r>
            <a:r>
              <a:rPr sz="1000" spc="-1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000" spc="-20" dirty="0">
                <a:solidFill>
                  <a:srgbClr val="595959"/>
                </a:solidFill>
                <a:latin typeface="Calibri"/>
                <a:cs typeface="Calibri"/>
              </a:rPr>
              <a:t>(14)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ts val="1030"/>
              </a:lnSpc>
            </a:pPr>
            <a:r>
              <a:rPr sz="1000" dirty="0">
                <a:solidFill>
                  <a:srgbClr val="595959"/>
                </a:solidFill>
                <a:latin typeface="Calibri"/>
                <a:cs typeface="Calibri"/>
              </a:rPr>
              <a:t>Субсидии</a:t>
            </a:r>
            <a:r>
              <a:rPr sz="1000" spc="-3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000" spc="-20" dirty="0">
                <a:solidFill>
                  <a:srgbClr val="595959"/>
                </a:solidFill>
                <a:latin typeface="Calibri"/>
                <a:cs typeface="Calibri"/>
              </a:rPr>
              <a:t>(25)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35"/>
              </a:spcBef>
            </a:pPr>
            <a:r>
              <a:rPr sz="1000" dirty="0">
                <a:solidFill>
                  <a:srgbClr val="595959"/>
                </a:solidFill>
                <a:latin typeface="Calibri"/>
                <a:cs typeface="Calibri"/>
              </a:rPr>
              <a:t>Другое</a:t>
            </a:r>
            <a:r>
              <a:rPr sz="1000" spc="-1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000" spc="-20" dirty="0">
                <a:solidFill>
                  <a:srgbClr val="595959"/>
                </a:solidFill>
                <a:latin typeface="Calibri"/>
                <a:cs typeface="Calibri"/>
              </a:rPr>
              <a:t>(25)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3604769" y="4339864"/>
            <a:ext cx="69850" cy="69850"/>
          </a:xfrm>
          <a:custGeom>
            <a:avLst/>
            <a:gdLst/>
            <a:ahLst/>
            <a:cxnLst/>
            <a:rect l="l" t="t" r="r" b="b"/>
            <a:pathLst>
              <a:path w="69850" h="69850">
                <a:moveTo>
                  <a:pt x="69752" y="0"/>
                </a:moveTo>
                <a:lnTo>
                  <a:pt x="0" y="0"/>
                </a:lnTo>
                <a:lnTo>
                  <a:pt x="0" y="69750"/>
                </a:lnTo>
                <a:lnTo>
                  <a:pt x="69752" y="69750"/>
                </a:lnTo>
                <a:lnTo>
                  <a:pt x="69752" y="0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604769" y="4624376"/>
            <a:ext cx="69850" cy="69850"/>
          </a:xfrm>
          <a:custGeom>
            <a:avLst/>
            <a:gdLst/>
            <a:ahLst/>
            <a:cxnLst/>
            <a:rect l="l" t="t" r="r" b="b"/>
            <a:pathLst>
              <a:path w="69850" h="69850">
                <a:moveTo>
                  <a:pt x="69752" y="0"/>
                </a:moveTo>
                <a:lnTo>
                  <a:pt x="0" y="0"/>
                </a:lnTo>
                <a:lnTo>
                  <a:pt x="0" y="69752"/>
                </a:lnTo>
                <a:lnTo>
                  <a:pt x="69752" y="69752"/>
                </a:lnTo>
                <a:lnTo>
                  <a:pt x="69752" y="0"/>
                </a:lnTo>
                <a:close/>
              </a:path>
            </a:pathLst>
          </a:custGeom>
          <a:solidFill>
            <a:srgbClr val="A5A5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604769" y="4908887"/>
            <a:ext cx="69850" cy="69850"/>
          </a:xfrm>
          <a:custGeom>
            <a:avLst/>
            <a:gdLst/>
            <a:ahLst/>
            <a:cxnLst/>
            <a:rect l="l" t="t" r="r" b="b"/>
            <a:pathLst>
              <a:path w="69850" h="69850">
                <a:moveTo>
                  <a:pt x="69752" y="0"/>
                </a:moveTo>
                <a:lnTo>
                  <a:pt x="0" y="0"/>
                </a:lnTo>
                <a:lnTo>
                  <a:pt x="0" y="69752"/>
                </a:lnTo>
                <a:lnTo>
                  <a:pt x="69752" y="69752"/>
                </a:lnTo>
                <a:lnTo>
                  <a:pt x="69752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604769" y="5193399"/>
            <a:ext cx="69850" cy="69850"/>
          </a:xfrm>
          <a:custGeom>
            <a:avLst/>
            <a:gdLst/>
            <a:ahLst/>
            <a:cxnLst/>
            <a:rect l="l" t="t" r="r" b="b"/>
            <a:pathLst>
              <a:path w="69850" h="69850">
                <a:moveTo>
                  <a:pt x="69752" y="0"/>
                </a:moveTo>
                <a:lnTo>
                  <a:pt x="0" y="0"/>
                </a:lnTo>
                <a:lnTo>
                  <a:pt x="0" y="69752"/>
                </a:lnTo>
                <a:lnTo>
                  <a:pt x="69752" y="69752"/>
                </a:lnTo>
                <a:lnTo>
                  <a:pt x="69752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604769" y="5477911"/>
            <a:ext cx="69850" cy="69850"/>
          </a:xfrm>
          <a:custGeom>
            <a:avLst/>
            <a:gdLst/>
            <a:ahLst/>
            <a:cxnLst/>
            <a:rect l="l" t="t" r="r" b="b"/>
            <a:pathLst>
              <a:path w="69850" h="69850">
                <a:moveTo>
                  <a:pt x="69752" y="0"/>
                </a:moveTo>
                <a:lnTo>
                  <a:pt x="0" y="0"/>
                </a:lnTo>
                <a:lnTo>
                  <a:pt x="0" y="69752"/>
                </a:lnTo>
                <a:lnTo>
                  <a:pt x="69752" y="69752"/>
                </a:lnTo>
                <a:lnTo>
                  <a:pt x="69752" y="0"/>
                </a:lnTo>
                <a:close/>
              </a:path>
            </a:pathLst>
          </a:custGeom>
          <a:solidFill>
            <a:srgbClr val="70AD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 txBox="1"/>
          <p:nvPr/>
        </p:nvSpPr>
        <p:spPr>
          <a:xfrm>
            <a:off x="3691934" y="5413755"/>
            <a:ext cx="640080" cy="4616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595959"/>
                </a:solidFill>
                <a:latin typeface="Calibri"/>
                <a:cs typeface="Calibri"/>
              </a:rPr>
              <a:t>Грант</a:t>
            </a:r>
            <a:r>
              <a:rPr sz="1000" spc="-1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000" spc="-20" dirty="0">
                <a:solidFill>
                  <a:srgbClr val="595959"/>
                </a:solidFill>
                <a:latin typeface="Calibri"/>
                <a:cs typeface="Calibri"/>
              </a:rPr>
              <a:t>(19)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30"/>
              </a:spcBef>
            </a:pPr>
            <a:r>
              <a:rPr sz="1000" dirty="0">
                <a:solidFill>
                  <a:srgbClr val="595959"/>
                </a:solidFill>
                <a:latin typeface="Calibri"/>
                <a:cs typeface="Calibri"/>
              </a:rPr>
              <a:t>Другое</a:t>
            </a:r>
            <a:r>
              <a:rPr sz="1000" spc="-1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000" spc="-20" dirty="0">
                <a:solidFill>
                  <a:srgbClr val="595959"/>
                </a:solidFill>
                <a:latin typeface="Calibri"/>
                <a:cs typeface="Calibri"/>
              </a:rPr>
              <a:t>(17)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3604769" y="5762423"/>
            <a:ext cx="69850" cy="69850"/>
          </a:xfrm>
          <a:custGeom>
            <a:avLst/>
            <a:gdLst/>
            <a:ahLst/>
            <a:cxnLst/>
            <a:rect l="l" t="t" r="r" b="b"/>
            <a:pathLst>
              <a:path w="69850" h="69850">
                <a:moveTo>
                  <a:pt x="69752" y="0"/>
                </a:moveTo>
                <a:lnTo>
                  <a:pt x="0" y="0"/>
                </a:lnTo>
                <a:lnTo>
                  <a:pt x="0" y="69751"/>
                </a:lnTo>
                <a:lnTo>
                  <a:pt x="69752" y="69751"/>
                </a:lnTo>
                <a:lnTo>
                  <a:pt x="69752" y="0"/>
                </a:lnTo>
                <a:close/>
              </a:path>
            </a:pathLst>
          </a:custGeom>
          <a:solidFill>
            <a:srgbClr val="264478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95467" y="2054246"/>
            <a:ext cx="1013587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04"/>
              </a:lnSpc>
            </a:pPr>
            <a:r>
              <a:rPr sz="1482" i="1" spc="23" dirty="0">
                <a:latin typeface="Calibri"/>
                <a:cs typeface="Calibri"/>
              </a:rPr>
              <a:t>российского</a:t>
            </a:r>
            <a:endParaRPr sz="1482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82242" y="680753"/>
            <a:ext cx="6416940" cy="389071"/>
          </a:xfrm>
          <a:prstGeom prst="rect">
            <a:avLst/>
          </a:prstGeom>
        </p:spPr>
        <p:txBody>
          <a:bodyPr vert="horz" wrap="square" lIns="0" tIns="19548" rIns="0" bIns="0" rtlCol="0">
            <a:spAutoFit/>
          </a:bodyPr>
          <a:lstStyle/>
          <a:p>
            <a:pPr marL="14479">
              <a:spcBef>
                <a:spcPts val="154"/>
              </a:spcBef>
            </a:pPr>
            <a:r>
              <a:rPr lang="ru-RU" spc="781" dirty="0"/>
              <a:t>Фонд Наше будущее</a:t>
            </a:r>
            <a:endParaRPr spc="-34" dirty="0"/>
          </a:p>
        </p:txBody>
      </p:sp>
      <p:sp>
        <p:nvSpPr>
          <p:cNvPr id="4" name="object 4"/>
          <p:cNvSpPr txBox="1"/>
          <p:nvPr/>
        </p:nvSpPr>
        <p:spPr>
          <a:xfrm>
            <a:off x="6018148" y="1273392"/>
            <a:ext cx="1903370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04"/>
              </a:lnSpc>
            </a:pPr>
            <a:r>
              <a:rPr sz="1482" i="1" spc="-108" dirty="0">
                <a:latin typeface="Calibri"/>
                <a:cs typeface="Calibri"/>
              </a:rPr>
              <a:t>— </a:t>
            </a:r>
            <a:r>
              <a:rPr sz="1482" i="1" spc="6" dirty="0">
                <a:latin typeface="Calibri"/>
                <a:cs typeface="Calibri"/>
              </a:rPr>
              <a:t>первая</a:t>
            </a:r>
            <a:r>
              <a:rPr sz="1482" i="1" spc="-200" dirty="0">
                <a:latin typeface="Calibri"/>
                <a:cs typeface="Calibri"/>
              </a:rPr>
              <a:t> </a:t>
            </a:r>
            <a:r>
              <a:rPr sz="1482" i="1" spc="11" dirty="0">
                <a:latin typeface="Calibri"/>
                <a:cs typeface="Calibri"/>
              </a:rPr>
              <a:t>организация,</a:t>
            </a:r>
            <a:endParaRPr sz="1482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49161" y="1499277"/>
            <a:ext cx="562541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04"/>
              </a:lnSpc>
            </a:pPr>
            <a:r>
              <a:rPr sz="1482" i="1" spc="23" dirty="0">
                <a:latin typeface="Calibri"/>
                <a:cs typeface="Calibri"/>
              </a:rPr>
              <a:t>России</a:t>
            </a:r>
            <a:endParaRPr sz="1482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41139" y="3127356"/>
            <a:ext cx="911504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76"/>
              </a:lnSpc>
            </a:pPr>
            <a:r>
              <a:rPr sz="1596" spc="-63" dirty="0">
                <a:latin typeface="Calibri"/>
                <a:cs typeface="Calibri"/>
              </a:rPr>
              <a:t>ии</a:t>
            </a:r>
            <a:r>
              <a:rPr sz="1596" spc="-91" dirty="0">
                <a:latin typeface="Calibri"/>
                <a:cs typeface="Calibri"/>
              </a:rPr>
              <a:t> </a:t>
            </a:r>
            <a:r>
              <a:rPr sz="1596" spc="6" dirty="0">
                <a:latin typeface="Calibri"/>
                <a:cs typeface="Calibri"/>
              </a:rPr>
              <a:t>России.</a:t>
            </a:r>
            <a:endParaRPr sz="1596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11542" y="4106959"/>
            <a:ext cx="579192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76"/>
              </a:lnSpc>
            </a:pPr>
            <a:r>
              <a:rPr sz="1596" spc="-40" dirty="0">
                <a:latin typeface="Calibri"/>
                <a:cs typeface="Calibri"/>
              </a:rPr>
              <a:t>ржки</a:t>
            </a:r>
            <a:r>
              <a:rPr sz="1596" spc="-103" dirty="0">
                <a:latin typeface="Calibri"/>
                <a:cs typeface="Calibri"/>
              </a:rPr>
              <a:t> </a:t>
            </a:r>
            <a:r>
              <a:rPr sz="1596" spc="-63" dirty="0">
                <a:latin typeface="Calibri"/>
                <a:cs typeface="Calibri"/>
              </a:rPr>
              <a:t>и</a:t>
            </a:r>
            <a:endParaRPr sz="1596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040126" y="4350220"/>
            <a:ext cx="371407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76"/>
              </a:lnSpc>
            </a:pPr>
            <a:r>
              <a:rPr sz="1596" spc="6" dirty="0">
                <a:latin typeface="Calibri"/>
                <a:cs typeface="Calibri"/>
              </a:rPr>
              <a:t>ость</a:t>
            </a:r>
            <a:endParaRPr sz="1596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052694" y="4836741"/>
            <a:ext cx="571952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76"/>
              </a:lnSpc>
            </a:pPr>
            <a:r>
              <a:rPr sz="1596" spc="-97" dirty="0">
                <a:latin typeface="Calibri"/>
                <a:cs typeface="Calibri"/>
              </a:rPr>
              <a:t>жными</a:t>
            </a:r>
            <a:endParaRPr sz="1596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" y="6155072"/>
            <a:ext cx="996934" cy="383715"/>
          </a:xfrm>
          <a:custGeom>
            <a:avLst/>
            <a:gdLst/>
            <a:ahLst/>
            <a:cxnLst/>
            <a:rect l="l" t="t" r="r" b="b"/>
            <a:pathLst>
              <a:path w="874394" h="336550">
                <a:moveTo>
                  <a:pt x="566508" y="0"/>
                </a:moveTo>
                <a:lnTo>
                  <a:pt x="0" y="0"/>
                </a:lnTo>
                <a:lnTo>
                  <a:pt x="0" y="336308"/>
                </a:lnTo>
                <a:lnTo>
                  <a:pt x="874204" y="336308"/>
                </a:lnTo>
                <a:lnTo>
                  <a:pt x="566508" y="0"/>
                </a:lnTo>
                <a:close/>
              </a:path>
            </a:pathLst>
          </a:custGeom>
          <a:solidFill>
            <a:srgbClr val="8DA6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129998" y="896409"/>
            <a:ext cx="5134506" cy="20529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259372" y="896409"/>
            <a:ext cx="512727" cy="56421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129998" y="2944216"/>
            <a:ext cx="5134506" cy="20607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129998" y="4999798"/>
            <a:ext cx="5134506" cy="15387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129999" y="2094715"/>
            <a:ext cx="1078441" cy="1778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129999" y="1313862"/>
            <a:ext cx="1776961" cy="17788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129998" y="1546334"/>
            <a:ext cx="576585" cy="1712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129998" y="3157966"/>
            <a:ext cx="807654" cy="18447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129998" y="3943177"/>
            <a:ext cx="20735" cy="13560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129999" y="4130474"/>
            <a:ext cx="460616" cy="19156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129999" y="4380830"/>
            <a:ext cx="281226" cy="18447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129998" y="4860256"/>
            <a:ext cx="494268" cy="19156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982241" y="1249500"/>
            <a:ext cx="6953929" cy="4347026"/>
          </a:xfrm>
          <a:prstGeom prst="rect">
            <a:avLst/>
          </a:prstGeom>
        </p:spPr>
        <p:txBody>
          <a:bodyPr vert="horz" wrap="square" lIns="0" tIns="14480" rIns="0" bIns="0" rtlCol="0">
            <a:spAutoFit/>
          </a:bodyPr>
          <a:lstStyle/>
          <a:p>
            <a:pPr marL="14479" marR="5792">
              <a:spcBef>
                <a:spcPts val="114"/>
              </a:spcBef>
              <a:tabLst>
                <a:tab pos="5236428" algn="l"/>
              </a:tabLst>
            </a:pPr>
            <a:r>
              <a:rPr sz="1482" i="1" spc="63" dirty="0">
                <a:latin typeface="Calibri"/>
                <a:cs typeface="Calibri"/>
              </a:rPr>
              <a:t>Фонд </a:t>
            </a:r>
            <a:r>
              <a:rPr sz="1482" i="1" dirty="0">
                <a:latin typeface="Calibri"/>
                <a:cs typeface="Calibri"/>
              </a:rPr>
              <a:t>региональных </a:t>
            </a:r>
            <a:r>
              <a:rPr sz="1482" i="1" spc="6" dirty="0">
                <a:latin typeface="Calibri"/>
                <a:cs typeface="Calibri"/>
              </a:rPr>
              <a:t>социальных </a:t>
            </a:r>
            <a:r>
              <a:rPr sz="1482" i="1" spc="-17" dirty="0">
                <a:latin typeface="Calibri"/>
                <a:cs typeface="Calibri"/>
              </a:rPr>
              <a:t>программ</a:t>
            </a:r>
            <a:r>
              <a:rPr sz="1482" i="1" spc="6" dirty="0">
                <a:latin typeface="Calibri"/>
                <a:cs typeface="Calibri"/>
              </a:rPr>
              <a:t> </a:t>
            </a:r>
            <a:r>
              <a:rPr sz="1482" i="1" spc="23" dirty="0">
                <a:latin typeface="Calibri"/>
                <a:cs typeface="Calibri"/>
              </a:rPr>
              <a:t>«Наше будущее»	</a:t>
            </a:r>
            <a:r>
              <a:rPr sz="1482" i="1" spc="6" dirty="0">
                <a:latin typeface="Calibri"/>
                <a:cs typeface="Calibri"/>
              </a:rPr>
              <a:t>первая</a:t>
            </a:r>
            <a:r>
              <a:rPr sz="1482" i="1" spc="-86" dirty="0">
                <a:latin typeface="Calibri"/>
                <a:cs typeface="Calibri"/>
              </a:rPr>
              <a:t> </a:t>
            </a:r>
            <a:r>
              <a:rPr sz="1482" i="1" spc="11" dirty="0">
                <a:latin typeface="Calibri"/>
                <a:cs typeface="Calibri"/>
              </a:rPr>
              <a:t>организация,  </a:t>
            </a:r>
            <a:r>
              <a:rPr sz="1482" i="1" spc="-68" dirty="0">
                <a:latin typeface="Calibri"/>
                <a:cs typeface="Calibri"/>
              </a:rPr>
              <a:t>которая </a:t>
            </a:r>
            <a:r>
              <a:rPr sz="1482" i="1" spc="17" dirty="0">
                <a:latin typeface="Calibri"/>
                <a:cs typeface="Calibri"/>
              </a:rPr>
              <a:t>начала </a:t>
            </a:r>
            <a:r>
              <a:rPr sz="1482" i="1" spc="-57" dirty="0">
                <a:latin typeface="Calibri"/>
                <a:cs typeface="Calibri"/>
              </a:rPr>
              <a:t>развивать </a:t>
            </a:r>
            <a:r>
              <a:rPr sz="1482" i="1" spc="11" dirty="0">
                <a:latin typeface="Calibri"/>
                <a:cs typeface="Calibri"/>
              </a:rPr>
              <a:t>социальное </a:t>
            </a:r>
            <a:r>
              <a:rPr sz="1482" i="1" spc="-63" dirty="0">
                <a:latin typeface="Calibri"/>
                <a:cs typeface="Calibri"/>
              </a:rPr>
              <a:t>предпринимательство </a:t>
            </a:r>
            <a:r>
              <a:rPr sz="1482" i="1" spc="-34" dirty="0">
                <a:latin typeface="Calibri"/>
                <a:cs typeface="Calibri"/>
              </a:rPr>
              <a:t>в</a:t>
            </a:r>
            <a:r>
              <a:rPr sz="1482" i="1" spc="188" dirty="0">
                <a:latin typeface="Calibri"/>
                <a:cs typeface="Calibri"/>
              </a:rPr>
              <a:t> </a:t>
            </a:r>
            <a:r>
              <a:rPr sz="1482" i="1" spc="23" dirty="0">
                <a:latin typeface="Calibri"/>
                <a:cs typeface="Calibri"/>
              </a:rPr>
              <a:t>России</a:t>
            </a:r>
            <a:endParaRPr sz="1482" dirty="0">
              <a:latin typeface="Calibri"/>
              <a:cs typeface="Calibri"/>
            </a:endParaRPr>
          </a:p>
          <a:p>
            <a:pPr>
              <a:spcBef>
                <a:spcPts val="34"/>
              </a:spcBef>
            </a:pPr>
            <a:endParaRPr sz="2223" dirty="0">
              <a:latin typeface="Times New Roman"/>
              <a:cs typeface="Times New Roman"/>
            </a:endParaRPr>
          </a:p>
          <a:p>
            <a:pPr marL="14479" marR="718172"/>
            <a:r>
              <a:rPr sz="1482" i="1" spc="63" dirty="0">
                <a:latin typeface="Calibri"/>
                <a:cs typeface="Calibri"/>
              </a:rPr>
              <a:t>Фонд </a:t>
            </a:r>
            <a:r>
              <a:rPr sz="1482" i="1" spc="23" dirty="0">
                <a:latin typeface="Calibri"/>
                <a:cs typeface="Calibri"/>
              </a:rPr>
              <a:t>«Наше будущее» </a:t>
            </a:r>
            <a:r>
              <a:rPr sz="1482" i="1" spc="-34" dirty="0">
                <a:latin typeface="Calibri"/>
                <a:cs typeface="Calibri"/>
              </a:rPr>
              <a:t>был </a:t>
            </a:r>
            <a:r>
              <a:rPr sz="1482" i="1" spc="23" dirty="0">
                <a:latin typeface="Calibri"/>
                <a:cs typeface="Calibri"/>
              </a:rPr>
              <a:t>создан </a:t>
            </a:r>
            <a:r>
              <a:rPr sz="1482" i="1" spc="-34" dirty="0">
                <a:latin typeface="Calibri"/>
                <a:cs typeface="Calibri"/>
              </a:rPr>
              <a:t>в </a:t>
            </a:r>
            <a:r>
              <a:rPr sz="1482" i="1" spc="120" dirty="0">
                <a:latin typeface="Calibri"/>
                <a:cs typeface="Calibri"/>
              </a:rPr>
              <a:t>2007 </a:t>
            </a:r>
            <a:r>
              <a:rPr sz="1482" i="1" dirty="0">
                <a:latin typeface="Calibri"/>
                <a:cs typeface="Calibri"/>
              </a:rPr>
              <a:t>году </a:t>
            </a:r>
            <a:r>
              <a:rPr sz="1482" i="1" spc="17" dirty="0">
                <a:latin typeface="Calibri"/>
                <a:cs typeface="Calibri"/>
              </a:rPr>
              <a:t>по </a:t>
            </a:r>
            <a:r>
              <a:rPr sz="1482" i="1" spc="-51" dirty="0">
                <a:latin typeface="Calibri"/>
                <a:cs typeface="Calibri"/>
              </a:rPr>
              <a:t>инициативе</a:t>
            </a:r>
            <a:r>
              <a:rPr sz="1482" i="1" spc="-114" dirty="0">
                <a:latin typeface="Calibri"/>
                <a:cs typeface="Calibri"/>
              </a:rPr>
              <a:t> </a:t>
            </a:r>
            <a:r>
              <a:rPr sz="1482" i="1" spc="23" dirty="0">
                <a:latin typeface="Calibri"/>
                <a:cs typeface="Calibri"/>
              </a:rPr>
              <a:t>российского  </a:t>
            </a:r>
            <a:r>
              <a:rPr sz="1482" i="1" spc="11" dirty="0">
                <a:latin typeface="Calibri"/>
                <a:cs typeface="Calibri"/>
              </a:rPr>
              <a:t>бизнесмена </a:t>
            </a:r>
            <a:r>
              <a:rPr sz="1482" i="1" spc="-97" dirty="0">
                <a:latin typeface="Calibri"/>
                <a:cs typeface="Calibri"/>
              </a:rPr>
              <a:t>Вагита </a:t>
            </a:r>
            <a:r>
              <a:rPr sz="1482" i="1" spc="46" dirty="0">
                <a:latin typeface="Calibri"/>
                <a:cs typeface="Calibri"/>
              </a:rPr>
              <a:t>Юсуфовича</a:t>
            </a:r>
            <a:r>
              <a:rPr sz="1482" i="1" spc="-137" dirty="0">
                <a:latin typeface="Calibri"/>
                <a:cs typeface="Calibri"/>
              </a:rPr>
              <a:t> </a:t>
            </a:r>
            <a:r>
              <a:rPr sz="1482" i="1" spc="29" dirty="0">
                <a:latin typeface="Calibri"/>
                <a:cs typeface="Calibri"/>
              </a:rPr>
              <a:t>Алекперова.</a:t>
            </a:r>
            <a:endParaRPr sz="1482" dirty="0">
              <a:latin typeface="Calibri"/>
              <a:cs typeface="Calibri"/>
            </a:endParaRPr>
          </a:p>
          <a:p>
            <a:pPr>
              <a:spcBef>
                <a:spcPts val="57"/>
              </a:spcBef>
            </a:pPr>
            <a:endParaRPr sz="1881" dirty="0">
              <a:latin typeface="Times New Roman"/>
              <a:cs typeface="Times New Roman"/>
            </a:endParaRPr>
          </a:p>
          <a:p>
            <a:pPr marL="14479"/>
            <a:r>
              <a:rPr sz="2052" dirty="0">
                <a:latin typeface="Calibri"/>
                <a:cs typeface="Calibri"/>
              </a:rPr>
              <a:t>Цель</a:t>
            </a:r>
            <a:r>
              <a:rPr sz="2052" spc="6" dirty="0">
                <a:latin typeface="Calibri"/>
                <a:cs typeface="Calibri"/>
              </a:rPr>
              <a:t> </a:t>
            </a:r>
            <a:r>
              <a:rPr sz="2052" spc="51" dirty="0">
                <a:latin typeface="Calibri"/>
                <a:cs typeface="Calibri"/>
              </a:rPr>
              <a:t>Фонда:</a:t>
            </a:r>
            <a:endParaRPr sz="2052" dirty="0">
              <a:latin typeface="Calibri"/>
              <a:cs typeface="Calibri"/>
            </a:endParaRPr>
          </a:p>
          <a:p>
            <a:pPr marL="14479">
              <a:spcBef>
                <a:spcPts val="46"/>
              </a:spcBef>
            </a:pPr>
            <a:r>
              <a:rPr sz="1596" spc="6" dirty="0">
                <a:latin typeface="Calibri"/>
                <a:cs typeface="Calibri"/>
              </a:rPr>
              <a:t>развитие </a:t>
            </a:r>
            <a:r>
              <a:rPr sz="1596" dirty="0">
                <a:latin typeface="Calibri"/>
                <a:cs typeface="Calibri"/>
              </a:rPr>
              <a:t>социального </a:t>
            </a:r>
            <a:r>
              <a:rPr sz="1596" spc="-11" dirty="0">
                <a:latin typeface="Calibri"/>
                <a:cs typeface="Calibri"/>
              </a:rPr>
              <a:t>предпринимательства </a:t>
            </a:r>
            <a:r>
              <a:rPr sz="1596" spc="46" dirty="0" err="1">
                <a:latin typeface="Calibri"/>
                <a:cs typeface="Calibri"/>
              </a:rPr>
              <a:t>на</a:t>
            </a:r>
            <a:r>
              <a:rPr sz="1596" spc="46" dirty="0">
                <a:latin typeface="Calibri"/>
                <a:cs typeface="Calibri"/>
              </a:rPr>
              <a:t> </a:t>
            </a:r>
            <a:r>
              <a:rPr lang="ru-RU" sz="1596" spc="46" dirty="0">
                <a:latin typeface="Calibri"/>
                <a:cs typeface="Calibri"/>
              </a:rPr>
              <a:t>территории России.</a:t>
            </a:r>
            <a:endParaRPr sz="1596" dirty="0">
              <a:latin typeface="Calibri"/>
              <a:cs typeface="Calibri"/>
            </a:endParaRPr>
          </a:p>
          <a:p>
            <a:pPr marL="14479">
              <a:spcBef>
                <a:spcPts val="1374"/>
              </a:spcBef>
            </a:pPr>
            <a:r>
              <a:rPr sz="2052" spc="-17" dirty="0">
                <a:latin typeface="Calibri"/>
                <a:cs typeface="Calibri"/>
              </a:rPr>
              <a:t>Миссия</a:t>
            </a:r>
            <a:r>
              <a:rPr sz="2052" spc="6" dirty="0">
                <a:latin typeface="Calibri"/>
                <a:cs typeface="Calibri"/>
              </a:rPr>
              <a:t> </a:t>
            </a:r>
            <a:r>
              <a:rPr sz="2052" spc="51" dirty="0">
                <a:latin typeface="Calibri"/>
                <a:cs typeface="Calibri"/>
              </a:rPr>
              <a:t>Фонда:</a:t>
            </a:r>
            <a:endParaRPr sz="2052" dirty="0">
              <a:latin typeface="Calibri"/>
              <a:cs typeface="Calibri"/>
            </a:endParaRPr>
          </a:p>
          <a:p>
            <a:pPr marL="14479" marR="1335713">
              <a:spcBef>
                <a:spcPts val="46"/>
              </a:spcBef>
            </a:pPr>
            <a:r>
              <a:rPr sz="1596" spc="-11" dirty="0">
                <a:latin typeface="Calibri"/>
                <a:cs typeface="Calibri"/>
              </a:rPr>
              <a:t>выступать </a:t>
            </a:r>
            <a:r>
              <a:rPr sz="1596" spc="-34" dirty="0">
                <a:latin typeface="Calibri"/>
                <a:cs typeface="Calibri"/>
              </a:rPr>
              <a:t>в </a:t>
            </a:r>
            <a:r>
              <a:rPr sz="1596" spc="11" dirty="0">
                <a:latin typeface="Calibri"/>
                <a:cs typeface="Calibri"/>
              </a:rPr>
              <a:t>качестве </a:t>
            </a:r>
            <a:r>
              <a:rPr sz="1596" spc="40" dirty="0">
                <a:latin typeface="Calibri"/>
                <a:cs typeface="Calibri"/>
              </a:rPr>
              <a:t>катализатора </a:t>
            </a:r>
            <a:r>
              <a:rPr sz="1596" spc="-34" dirty="0">
                <a:latin typeface="Calibri"/>
                <a:cs typeface="Calibri"/>
              </a:rPr>
              <a:t>позитивных </a:t>
            </a:r>
            <a:r>
              <a:rPr sz="1596" spc="-29" dirty="0">
                <a:latin typeface="Calibri"/>
                <a:cs typeface="Calibri"/>
              </a:rPr>
              <a:t>социальных  </a:t>
            </a:r>
            <a:r>
              <a:rPr sz="1596" spc="-34" dirty="0">
                <a:latin typeface="Calibri"/>
                <a:cs typeface="Calibri"/>
              </a:rPr>
              <a:t>изменений в </a:t>
            </a:r>
            <a:r>
              <a:rPr sz="1596" dirty="0">
                <a:latin typeface="Calibri"/>
                <a:cs typeface="Calibri"/>
              </a:rPr>
              <a:t>российском </a:t>
            </a:r>
            <a:r>
              <a:rPr sz="1596" spc="23" dirty="0">
                <a:latin typeface="Calibri"/>
                <a:cs typeface="Calibri"/>
              </a:rPr>
              <a:t>обществе </a:t>
            </a:r>
            <a:r>
              <a:rPr sz="1596" spc="-29" dirty="0">
                <a:latin typeface="Calibri"/>
                <a:cs typeface="Calibri"/>
              </a:rPr>
              <a:t>путем </a:t>
            </a:r>
            <a:r>
              <a:rPr sz="1596" spc="11" dirty="0">
                <a:latin typeface="Calibri"/>
                <a:cs typeface="Calibri"/>
              </a:rPr>
              <a:t>оказания </a:t>
            </a:r>
            <a:r>
              <a:rPr sz="1596" spc="-46" dirty="0">
                <a:latin typeface="Calibri"/>
                <a:cs typeface="Calibri"/>
              </a:rPr>
              <a:t>подде </a:t>
            </a:r>
            <a:r>
              <a:rPr sz="1596" spc="-74" dirty="0">
                <a:latin typeface="Calibri"/>
                <a:cs typeface="Calibri"/>
              </a:rPr>
              <a:t>жки </a:t>
            </a:r>
            <a:r>
              <a:rPr sz="1596" spc="-63" dirty="0">
                <a:latin typeface="Calibri"/>
                <a:cs typeface="Calibri"/>
              </a:rPr>
              <a:t>и  </a:t>
            </a:r>
            <a:r>
              <a:rPr sz="1596" spc="-6" dirty="0">
                <a:latin typeface="Calibri"/>
                <a:cs typeface="Calibri"/>
              </a:rPr>
              <a:t>предоставления </a:t>
            </a:r>
            <a:r>
              <a:rPr sz="1596" spc="6" dirty="0">
                <a:latin typeface="Calibri"/>
                <a:cs typeface="Calibri"/>
              </a:rPr>
              <a:t>финансирования </a:t>
            </a:r>
            <a:r>
              <a:rPr sz="1596" spc="-34" dirty="0">
                <a:latin typeface="Calibri"/>
                <a:cs typeface="Calibri"/>
              </a:rPr>
              <a:t>предприятиям, </a:t>
            </a:r>
            <a:r>
              <a:rPr sz="1596" spc="-40" dirty="0">
                <a:latin typeface="Calibri"/>
                <a:cs typeface="Calibri"/>
              </a:rPr>
              <a:t>деятельн </a:t>
            </a:r>
            <a:r>
              <a:rPr sz="1596" spc="-11" dirty="0">
                <a:latin typeface="Calibri"/>
                <a:cs typeface="Calibri"/>
              </a:rPr>
              <a:t>сть  которых </a:t>
            </a:r>
            <a:r>
              <a:rPr sz="1596" spc="29" dirty="0">
                <a:latin typeface="Calibri"/>
                <a:cs typeface="Calibri"/>
              </a:rPr>
              <a:t>направлена </a:t>
            </a:r>
            <a:r>
              <a:rPr sz="1596" spc="46" dirty="0">
                <a:latin typeface="Calibri"/>
                <a:cs typeface="Calibri"/>
              </a:rPr>
              <a:t>на </a:t>
            </a:r>
            <a:r>
              <a:rPr sz="1596" spc="6" dirty="0">
                <a:latin typeface="Calibri"/>
                <a:cs typeface="Calibri"/>
              </a:rPr>
              <a:t>решение </a:t>
            </a:r>
            <a:r>
              <a:rPr sz="1596" spc="-6" dirty="0">
                <a:latin typeface="Calibri"/>
                <a:cs typeface="Calibri"/>
              </a:rPr>
              <a:t>проблем</a:t>
            </a:r>
            <a:r>
              <a:rPr sz="1596" spc="-51" dirty="0">
                <a:latin typeface="Calibri"/>
                <a:cs typeface="Calibri"/>
              </a:rPr>
              <a:t> </a:t>
            </a:r>
            <a:r>
              <a:rPr sz="1596" spc="29" dirty="0">
                <a:latin typeface="Calibri"/>
                <a:cs typeface="Calibri"/>
              </a:rPr>
              <a:t>общества.</a:t>
            </a:r>
            <a:endParaRPr sz="1596" dirty="0">
              <a:latin typeface="Calibri"/>
              <a:cs typeface="Calibri"/>
            </a:endParaRPr>
          </a:p>
          <a:p>
            <a:pPr marL="14479" marR="1302410"/>
            <a:r>
              <a:rPr sz="1596" spc="40" dirty="0">
                <a:latin typeface="Calibri"/>
                <a:cs typeface="Calibri"/>
              </a:rPr>
              <a:t>Фонд </a:t>
            </a:r>
            <a:r>
              <a:rPr sz="1596" spc="-11" dirty="0">
                <a:latin typeface="Calibri"/>
                <a:cs typeface="Calibri"/>
              </a:rPr>
              <a:t>взаимодействует </a:t>
            </a:r>
            <a:r>
              <a:rPr sz="1596" spc="51" dirty="0">
                <a:latin typeface="Calibri"/>
                <a:cs typeface="Calibri"/>
              </a:rPr>
              <a:t>с </a:t>
            </a:r>
            <a:r>
              <a:rPr sz="1596" spc="-51" dirty="0">
                <a:latin typeface="Calibri"/>
                <a:cs typeface="Calibri"/>
              </a:rPr>
              <a:t>ведущими </a:t>
            </a:r>
            <a:r>
              <a:rPr sz="1596" spc="-17" dirty="0">
                <a:latin typeface="Calibri"/>
                <a:cs typeface="Calibri"/>
              </a:rPr>
              <a:t>российскими </a:t>
            </a:r>
            <a:r>
              <a:rPr sz="1596" spc="-63" dirty="0">
                <a:latin typeface="Calibri"/>
                <a:cs typeface="Calibri"/>
              </a:rPr>
              <a:t>и </a:t>
            </a:r>
            <a:r>
              <a:rPr sz="1596" spc="46" dirty="0">
                <a:latin typeface="Calibri"/>
                <a:cs typeface="Calibri"/>
              </a:rPr>
              <a:t>зарубе </a:t>
            </a:r>
            <a:r>
              <a:rPr sz="1596" spc="-91" dirty="0">
                <a:latin typeface="Calibri"/>
                <a:cs typeface="Calibri"/>
              </a:rPr>
              <a:t>ными  </a:t>
            </a:r>
            <a:r>
              <a:rPr sz="1596" spc="-11" dirty="0">
                <a:latin typeface="Calibri"/>
                <a:cs typeface="Calibri"/>
              </a:rPr>
              <a:t>организациями, </a:t>
            </a:r>
            <a:r>
              <a:rPr sz="1596" spc="-51" dirty="0">
                <a:latin typeface="Calibri"/>
                <a:cs typeface="Calibri"/>
              </a:rPr>
              <a:t>влияющими </a:t>
            </a:r>
            <a:r>
              <a:rPr sz="1596" spc="46" dirty="0">
                <a:latin typeface="Calibri"/>
                <a:cs typeface="Calibri"/>
              </a:rPr>
              <a:t>на </a:t>
            </a:r>
            <a:r>
              <a:rPr sz="1596" spc="6" dirty="0">
                <a:latin typeface="Calibri"/>
                <a:cs typeface="Calibri"/>
              </a:rPr>
              <a:t>развитие </a:t>
            </a:r>
            <a:r>
              <a:rPr sz="1596" dirty="0">
                <a:latin typeface="Calibri"/>
                <a:cs typeface="Calibri"/>
              </a:rPr>
              <a:t>социального  </a:t>
            </a:r>
            <a:r>
              <a:rPr sz="1596" spc="-11" dirty="0">
                <a:latin typeface="Calibri"/>
                <a:cs typeface="Calibri"/>
              </a:rPr>
              <a:t>предпринимательства </a:t>
            </a:r>
            <a:r>
              <a:rPr sz="1596" spc="-34" dirty="0">
                <a:latin typeface="Calibri"/>
                <a:cs typeface="Calibri"/>
              </a:rPr>
              <a:t>в</a:t>
            </a:r>
            <a:r>
              <a:rPr sz="1596" spc="17" dirty="0">
                <a:latin typeface="Calibri"/>
                <a:cs typeface="Calibri"/>
              </a:rPr>
              <a:t> </a:t>
            </a:r>
            <a:r>
              <a:rPr sz="1596" spc="-29" dirty="0">
                <a:latin typeface="Calibri"/>
                <a:cs typeface="Calibri"/>
              </a:rPr>
              <a:t>мире.</a:t>
            </a:r>
            <a:endParaRPr sz="1596" dirty="0">
              <a:latin typeface="Calibri"/>
              <a:cs typeface="Calibri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sldNum" sz="quarter" idx="7"/>
          </p:nvPr>
        </p:nvSpPr>
        <p:spPr>
          <a:xfrm>
            <a:off x="13382653" y="7291649"/>
            <a:ext cx="336656" cy="2064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959">
              <a:lnSpc>
                <a:spcPts val="1551"/>
              </a:lnSpc>
            </a:pPr>
            <a:fld id="{81D60167-4931-47E6-BA6A-407CBD079E47}" type="slidenum">
              <a:rPr spc="51" dirty="0"/>
              <a:pPr marL="28959">
                <a:lnSpc>
                  <a:spcPts val="1551"/>
                </a:lnSpc>
              </a:pPr>
              <a:t>2</a:t>
            </a:fld>
            <a:endParaRPr spc="51" dirty="0"/>
          </a:p>
        </p:txBody>
      </p:sp>
      <p:pic>
        <p:nvPicPr>
          <p:cNvPr id="27" name="object 2">
            <a:extLst>
              <a:ext uri="{FF2B5EF4-FFF2-40B4-BE49-F238E27FC236}">
                <a16:creationId xmlns:a16="http://schemas.microsoft.com/office/drawing/2014/main" id="{216CF250-B67B-4201-8916-A9246AFF35F3}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591800" y="271709"/>
            <a:ext cx="1018469" cy="44668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69485" y="6671340"/>
            <a:ext cx="522605" cy="0"/>
          </a:xfrm>
          <a:custGeom>
            <a:avLst/>
            <a:gdLst/>
            <a:ahLst/>
            <a:cxnLst/>
            <a:rect l="l" t="t" r="r" b="b"/>
            <a:pathLst>
              <a:path w="522604">
                <a:moveTo>
                  <a:pt x="0" y="0"/>
                </a:moveTo>
                <a:lnTo>
                  <a:pt x="522514" y="1"/>
                </a:lnTo>
              </a:path>
              <a:path w="522604">
                <a:moveTo>
                  <a:pt x="0" y="0"/>
                </a:moveTo>
                <a:lnTo>
                  <a:pt x="522514" y="1"/>
                </a:lnTo>
              </a:path>
            </a:pathLst>
          </a:custGeom>
          <a:ln w="15875">
            <a:solidFill>
              <a:srgbClr val="E73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1882" y="356107"/>
            <a:ext cx="44500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ОПРОС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СОЦИАЛЬНЫХ</a:t>
            </a:r>
            <a:r>
              <a:rPr sz="1800" spc="-10" dirty="0">
                <a:latin typeface="Calibri"/>
                <a:cs typeface="Calibri"/>
              </a:rPr>
              <a:t> ПРЕДПРИНИМАТЕЛЕЙ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812344"/>
            <a:ext cx="7837805" cy="0"/>
          </a:xfrm>
          <a:custGeom>
            <a:avLst/>
            <a:gdLst/>
            <a:ahLst/>
            <a:cxnLst/>
            <a:rect l="l" t="t" r="r" b="b"/>
            <a:pathLst>
              <a:path w="7837805">
                <a:moveTo>
                  <a:pt x="0" y="0"/>
                </a:moveTo>
                <a:lnTo>
                  <a:pt x="7837714" y="1"/>
                </a:lnTo>
              </a:path>
            </a:pathLst>
          </a:custGeom>
          <a:ln w="15875">
            <a:solidFill>
              <a:srgbClr val="E73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07782" y="236626"/>
            <a:ext cx="1018469" cy="44668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34283" y="2273300"/>
            <a:ext cx="2449195" cy="2047239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461645">
              <a:lnSpc>
                <a:spcPct val="89300"/>
              </a:lnSpc>
              <a:spcBef>
                <a:spcPts val="330"/>
              </a:spcBef>
            </a:pPr>
            <a:r>
              <a:rPr sz="1800" b="1" dirty="0">
                <a:solidFill>
                  <a:srgbClr val="00643A"/>
                </a:solidFill>
                <a:latin typeface="Calibri"/>
                <a:cs typeface="Calibri"/>
              </a:rPr>
              <a:t>7)</a:t>
            </a:r>
            <a:r>
              <a:rPr sz="1800" b="1" spc="-10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643A"/>
                </a:solidFill>
                <a:latin typeface="Calibri"/>
                <a:cs typeface="Calibri"/>
              </a:rPr>
              <a:t>Какие</a:t>
            </a:r>
            <a:r>
              <a:rPr sz="1800" b="1" spc="-15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solidFill>
                  <a:srgbClr val="00643A"/>
                </a:solidFill>
                <a:latin typeface="Calibri"/>
                <a:cs typeface="Calibri"/>
              </a:rPr>
              <a:t>меры </a:t>
            </a:r>
            <a:r>
              <a:rPr sz="1800" b="1" dirty="0">
                <a:solidFill>
                  <a:srgbClr val="00643A"/>
                </a:solidFill>
                <a:latin typeface="Calibri"/>
                <a:cs typeface="Calibri"/>
              </a:rPr>
              <a:t>поддержки,</a:t>
            </a:r>
            <a:r>
              <a:rPr sz="1800" b="1" spc="-40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643A"/>
                </a:solidFill>
                <a:latin typeface="Calibri"/>
                <a:cs typeface="Calibri"/>
              </a:rPr>
              <a:t>на</a:t>
            </a:r>
            <a:r>
              <a:rPr sz="1800" b="1" spc="-40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800" b="1" spc="-25" dirty="0">
                <a:solidFill>
                  <a:srgbClr val="00643A"/>
                </a:solidFill>
                <a:latin typeface="Calibri"/>
                <a:cs typeface="Calibri"/>
              </a:rPr>
              <a:t>Ваш </a:t>
            </a:r>
            <a:r>
              <a:rPr sz="1800" b="1" dirty="0">
                <a:solidFill>
                  <a:srgbClr val="00643A"/>
                </a:solidFill>
                <a:latin typeface="Calibri"/>
                <a:cs typeface="Calibri"/>
              </a:rPr>
              <a:t>взгляд,</a:t>
            </a:r>
            <a:r>
              <a:rPr sz="1800" b="1" spc="-65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643A"/>
                </a:solidFill>
                <a:latin typeface="Calibri"/>
                <a:cs typeface="Calibri"/>
              </a:rPr>
              <a:t>могли</a:t>
            </a:r>
            <a:r>
              <a:rPr sz="1800" b="1" spc="-55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800" b="1" spc="-25" dirty="0">
                <a:solidFill>
                  <a:srgbClr val="00643A"/>
                </a:solidFill>
                <a:latin typeface="Calibri"/>
                <a:cs typeface="Calibri"/>
              </a:rPr>
              <a:t>бы </a:t>
            </a:r>
            <a:r>
              <a:rPr sz="1800" b="1" spc="-10" dirty="0">
                <a:solidFill>
                  <a:srgbClr val="00643A"/>
                </a:solidFill>
                <a:latin typeface="Calibri"/>
                <a:cs typeface="Calibri"/>
              </a:rPr>
              <a:t>помочь?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1810"/>
              </a:lnSpc>
              <a:spcBef>
                <a:spcPts val="850"/>
              </a:spcBef>
            </a:pPr>
            <a:r>
              <a:rPr sz="1600" dirty="0">
                <a:latin typeface="Calibri"/>
                <a:cs typeface="Calibri"/>
              </a:rPr>
              <a:t>Почти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все участники</a:t>
            </a:r>
            <a:r>
              <a:rPr sz="1600" spc="-10" dirty="0">
                <a:latin typeface="Calibri"/>
                <a:cs typeface="Calibri"/>
              </a:rPr>
              <a:t> опроса</a:t>
            </a:r>
            <a:endParaRPr sz="1600">
              <a:latin typeface="Calibri"/>
              <a:cs typeface="Calibri"/>
            </a:endParaRPr>
          </a:p>
          <a:p>
            <a:pPr marL="12700" marR="415925">
              <a:lnSpc>
                <a:spcPct val="91200"/>
              </a:lnSpc>
              <a:spcBef>
                <a:spcPts val="60"/>
              </a:spcBef>
            </a:pPr>
            <a:r>
              <a:rPr sz="1600" dirty="0">
                <a:latin typeface="Calibri"/>
                <a:cs typeface="Calibri"/>
              </a:rPr>
              <a:t>(153)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проголосовали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за </a:t>
            </a:r>
            <a:r>
              <a:rPr sz="1600" dirty="0">
                <a:latin typeface="Calibri"/>
                <a:cs typeface="Calibri"/>
              </a:rPr>
              <a:t>субсидии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на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развитие бизнеса.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58814" y="2514091"/>
            <a:ext cx="3409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27660" algn="l"/>
              </a:tabLst>
            </a:pPr>
            <a:r>
              <a:rPr sz="1800" u="sng" dirty="0">
                <a:solidFill>
                  <a:srgbClr val="00643A"/>
                </a:solidFill>
                <a:uFill>
                  <a:solidFill>
                    <a:srgbClr val="D9D9D9"/>
                  </a:solidFill>
                </a:uFill>
                <a:latin typeface="Times New Roman"/>
                <a:cs typeface="Times New Roman"/>
              </a:rPr>
              <a:t>	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58814" y="3007867"/>
            <a:ext cx="3409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27660" algn="l"/>
              </a:tabLst>
            </a:pPr>
            <a:r>
              <a:rPr sz="1800" u="sng" dirty="0">
                <a:solidFill>
                  <a:srgbClr val="00643A"/>
                </a:solidFill>
                <a:uFill>
                  <a:solidFill>
                    <a:srgbClr val="D9D9D9"/>
                  </a:solidFill>
                </a:uFill>
                <a:latin typeface="Times New Roman"/>
                <a:cs typeface="Times New Roman"/>
              </a:rPr>
              <a:t>	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671514" y="1978151"/>
            <a:ext cx="8270875" cy="3890645"/>
            <a:chOff x="3671514" y="1978151"/>
            <a:chExt cx="8270875" cy="3890645"/>
          </a:xfrm>
        </p:grpSpPr>
        <p:sp>
          <p:nvSpPr>
            <p:cNvPr id="10" name="object 10"/>
            <p:cNvSpPr/>
            <p:nvPr/>
          </p:nvSpPr>
          <p:spPr>
            <a:xfrm>
              <a:off x="3671514" y="2307335"/>
              <a:ext cx="8270875" cy="3048000"/>
            </a:xfrm>
            <a:custGeom>
              <a:avLst/>
              <a:gdLst/>
              <a:ahLst/>
              <a:cxnLst/>
              <a:rect l="l" t="t" r="r" b="b"/>
              <a:pathLst>
                <a:path w="8270875" h="3048000">
                  <a:moveTo>
                    <a:pt x="0" y="3048000"/>
                  </a:moveTo>
                  <a:lnTo>
                    <a:pt x="315269" y="3048000"/>
                  </a:lnTo>
                </a:path>
                <a:path w="8270875" h="3048000">
                  <a:moveTo>
                    <a:pt x="604829" y="3048000"/>
                  </a:moveTo>
                  <a:lnTo>
                    <a:pt x="1235765" y="3048000"/>
                  </a:lnTo>
                </a:path>
                <a:path w="8270875" h="3048000">
                  <a:moveTo>
                    <a:pt x="0" y="2538984"/>
                  </a:moveTo>
                  <a:lnTo>
                    <a:pt x="315269" y="2538984"/>
                  </a:lnTo>
                </a:path>
                <a:path w="8270875" h="3048000">
                  <a:moveTo>
                    <a:pt x="604829" y="2538984"/>
                  </a:moveTo>
                  <a:lnTo>
                    <a:pt x="1235765" y="2538984"/>
                  </a:lnTo>
                </a:path>
                <a:path w="8270875" h="3048000">
                  <a:moveTo>
                    <a:pt x="604829" y="2033016"/>
                  </a:moveTo>
                  <a:lnTo>
                    <a:pt x="1235765" y="2033016"/>
                  </a:lnTo>
                </a:path>
                <a:path w="8270875" h="3048000">
                  <a:moveTo>
                    <a:pt x="0" y="1524000"/>
                  </a:moveTo>
                  <a:lnTo>
                    <a:pt x="315269" y="1524000"/>
                  </a:lnTo>
                </a:path>
                <a:path w="8270875" h="3048000">
                  <a:moveTo>
                    <a:pt x="604829" y="1524000"/>
                  </a:moveTo>
                  <a:lnTo>
                    <a:pt x="1235765" y="1524000"/>
                  </a:lnTo>
                </a:path>
                <a:path w="8270875" h="3048000">
                  <a:moveTo>
                    <a:pt x="604829" y="1014984"/>
                  </a:moveTo>
                  <a:lnTo>
                    <a:pt x="8270390" y="1014984"/>
                  </a:lnTo>
                </a:path>
                <a:path w="8270875" h="3048000">
                  <a:moveTo>
                    <a:pt x="604829" y="509016"/>
                  </a:moveTo>
                  <a:lnTo>
                    <a:pt x="8270390" y="509016"/>
                  </a:lnTo>
                </a:path>
                <a:path w="8270875" h="3048000">
                  <a:moveTo>
                    <a:pt x="0" y="0"/>
                  </a:moveTo>
                  <a:lnTo>
                    <a:pt x="315269" y="0"/>
                  </a:lnTo>
                </a:path>
                <a:path w="8270875" h="3048000">
                  <a:moveTo>
                    <a:pt x="604829" y="0"/>
                  </a:moveTo>
                  <a:lnTo>
                    <a:pt x="8270390" y="0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986784" y="1978151"/>
              <a:ext cx="289560" cy="3885565"/>
            </a:xfrm>
            <a:custGeom>
              <a:avLst/>
              <a:gdLst/>
              <a:ahLst/>
              <a:cxnLst/>
              <a:rect l="l" t="t" r="r" b="b"/>
              <a:pathLst>
                <a:path w="289560" h="3885565">
                  <a:moveTo>
                    <a:pt x="289560" y="0"/>
                  </a:moveTo>
                  <a:lnTo>
                    <a:pt x="0" y="0"/>
                  </a:lnTo>
                  <a:lnTo>
                    <a:pt x="0" y="3885414"/>
                  </a:lnTo>
                  <a:lnTo>
                    <a:pt x="289560" y="3885414"/>
                  </a:lnTo>
                  <a:lnTo>
                    <a:pt x="289560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193792" y="3831335"/>
              <a:ext cx="631190" cy="1524000"/>
            </a:xfrm>
            <a:custGeom>
              <a:avLst/>
              <a:gdLst/>
              <a:ahLst/>
              <a:cxnLst/>
              <a:rect l="l" t="t" r="r" b="b"/>
              <a:pathLst>
                <a:path w="631189" h="1524000">
                  <a:moveTo>
                    <a:pt x="0" y="1524000"/>
                  </a:moveTo>
                  <a:lnTo>
                    <a:pt x="630936" y="1524000"/>
                  </a:lnTo>
                </a:path>
                <a:path w="631189" h="1524000">
                  <a:moveTo>
                    <a:pt x="0" y="1014984"/>
                  </a:moveTo>
                  <a:lnTo>
                    <a:pt x="630936" y="1014984"/>
                  </a:lnTo>
                </a:path>
                <a:path w="631189" h="1524000">
                  <a:moveTo>
                    <a:pt x="0" y="509016"/>
                  </a:moveTo>
                  <a:lnTo>
                    <a:pt x="630936" y="509016"/>
                  </a:lnTo>
                </a:path>
                <a:path w="631189" h="1524000">
                  <a:moveTo>
                    <a:pt x="0" y="0"/>
                  </a:moveTo>
                  <a:lnTo>
                    <a:pt x="630936" y="0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907280" y="3450335"/>
              <a:ext cx="287020" cy="2413635"/>
            </a:xfrm>
            <a:custGeom>
              <a:avLst/>
              <a:gdLst/>
              <a:ahLst/>
              <a:cxnLst/>
              <a:rect l="l" t="t" r="r" b="b"/>
              <a:pathLst>
                <a:path w="287020" h="2413635">
                  <a:moveTo>
                    <a:pt x="286512" y="0"/>
                  </a:moveTo>
                  <a:lnTo>
                    <a:pt x="0" y="0"/>
                  </a:lnTo>
                  <a:lnTo>
                    <a:pt x="0" y="2413230"/>
                  </a:lnTo>
                  <a:lnTo>
                    <a:pt x="286512" y="2413230"/>
                  </a:lnTo>
                  <a:lnTo>
                    <a:pt x="286512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114288" y="3831335"/>
              <a:ext cx="5828030" cy="1524000"/>
            </a:xfrm>
            <a:custGeom>
              <a:avLst/>
              <a:gdLst/>
              <a:ahLst/>
              <a:cxnLst/>
              <a:rect l="l" t="t" r="r" b="b"/>
              <a:pathLst>
                <a:path w="5828030" h="1524000">
                  <a:moveTo>
                    <a:pt x="0" y="1524000"/>
                  </a:moveTo>
                  <a:lnTo>
                    <a:pt x="630936" y="1524000"/>
                  </a:lnTo>
                </a:path>
                <a:path w="5828030" h="1524000">
                  <a:moveTo>
                    <a:pt x="0" y="1014984"/>
                  </a:moveTo>
                  <a:lnTo>
                    <a:pt x="630936" y="1014984"/>
                  </a:lnTo>
                </a:path>
                <a:path w="5828030" h="1524000">
                  <a:moveTo>
                    <a:pt x="0" y="509016"/>
                  </a:moveTo>
                  <a:lnTo>
                    <a:pt x="630936" y="509016"/>
                  </a:lnTo>
                </a:path>
                <a:path w="5828030" h="1524000">
                  <a:moveTo>
                    <a:pt x="0" y="0"/>
                  </a:moveTo>
                  <a:lnTo>
                    <a:pt x="5827616" y="0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824728" y="3703319"/>
              <a:ext cx="289560" cy="2160270"/>
            </a:xfrm>
            <a:custGeom>
              <a:avLst/>
              <a:gdLst/>
              <a:ahLst/>
              <a:cxnLst/>
              <a:rect l="l" t="t" r="r" b="b"/>
              <a:pathLst>
                <a:path w="289560" h="2160270">
                  <a:moveTo>
                    <a:pt x="289560" y="0"/>
                  </a:moveTo>
                  <a:lnTo>
                    <a:pt x="0" y="0"/>
                  </a:lnTo>
                  <a:lnTo>
                    <a:pt x="0" y="2160246"/>
                  </a:lnTo>
                  <a:lnTo>
                    <a:pt x="289560" y="2160246"/>
                  </a:lnTo>
                  <a:lnTo>
                    <a:pt x="289560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031736" y="4340351"/>
              <a:ext cx="631190" cy="1015365"/>
            </a:xfrm>
            <a:custGeom>
              <a:avLst/>
              <a:gdLst/>
              <a:ahLst/>
              <a:cxnLst/>
              <a:rect l="l" t="t" r="r" b="b"/>
              <a:pathLst>
                <a:path w="631190" h="1015364">
                  <a:moveTo>
                    <a:pt x="0" y="1014984"/>
                  </a:moveTo>
                  <a:lnTo>
                    <a:pt x="630936" y="1014984"/>
                  </a:lnTo>
                </a:path>
                <a:path w="631190" h="1015364">
                  <a:moveTo>
                    <a:pt x="0" y="505968"/>
                  </a:moveTo>
                  <a:lnTo>
                    <a:pt x="630936" y="505968"/>
                  </a:lnTo>
                </a:path>
                <a:path w="631190" h="1015364">
                  <a:moveTo>
                    <a:pt x="0" y="0"/>
                  </a:moveTo>
                  <a:lnTo>
                    <a:pt x="630936" y="0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745224" y="4264151"/>
              <a:ext cx="287020" cy="1599565"/>
            </a:xfrm>
            <a:custGeom>
              <a:avLst/>
              <a:gdLst/>
              <a:ahLst/>
              <a:cxnLst/>
              <a:rect l="l" t="t" r="r" b="b"/>
              <a:pathLst>
                <a:path w="287020" h="1599564">
                  <a:moveTo>
                    <a:pt x="286511" y="0"/>
                  </a:moveTo>
                  <a:lnTo>
                    <a:pt x="0" y="0"/>
                  </a:lnTo>
                  <a:lnTo>
                    <a:pt x="0" y="1599414"/>
                  </a:lnTo>
                  <a:lnTo>
                    <a:pt x="286511" y="1599414"/>
                  </a:lnTo>
                  <a:lnTo>
                    <a:pt x="286511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952232" y="4340351"/>
              <a:ext cx="3989704" cy="1015365"/>
            </a:xfrm>
            <a:custGeom>
              <a:avLst/>
              <a:gdLst/>
              <a:ahLst/>
              <a:cxnLst/>
              <a:rect l="l" t="t" r="r" b="b"/>
              <a:pathLst>
                <a:path w="3989704" h="1015364">
                  <a:moveTo>
                    <a:pt x="0" y="1014984"/>
                  </a:moveTo>
                  <a:lnTo>
                    <a:pt x="627888" y="1014984"/>
                  </a:lnTo>
                </a:path>
                <a:path w="3989704" h="1015364">
                  <a:moveTo>
                    <a:pt x="0" y="505968"/>
                  </a:moveTo>
                  <a:lnTo>
                    <a:pt x="627888" y="505968"/>
                  </a:lnTo>
                </a:path>
                <a:path w="3989704" h="1015364">
                  <a:moveTo>
                    <a:pt x="0" y="0"/>
                  </a:moveTo>
                  <a:lnTo>
                    <a:pt x="3989672" y="0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662672" y="4288535"/>
              <a:ext cx="289560" cy="1575435"/>
            </a:xfrm>
            <a:custGeom>
              <a:avLst/>
              <a:gdLst/>
              <a:ahLst/>
              <a:cxnLst/>
              <a:rect l="l" t="t" r="r" b="b"/>
              <a:pathLst>
                <a:path w="289559" h="1575435">
                  <a:moveTo>
                    <a:pt x="289559" y="0"/>
                  </a:moveTo>
                  <a:lnTo>
                    <a:pt x="0" y="0"/>
                  </a:lnTo>
                  <a:lnTo>
                    <a:pt x="0" y="1575030"/>
                  </a:lnTo>
                  <a:lnTo>
                    <a:pt x="289559" y="1575030"/>
                  </a:lnTo>
                  <a:lnTo>
                    <a:pt x="289559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869680" y="4846319"/>
              <a:ext cx="631190" cy="509270"/>
            </a:xfrm>
            <a:custGeom>
              <a:avLst/>
              <a:gdLst/>
              <a:ahLst/>
              <a:cxnLst/>
              <a:rect l="l" t="t" r="r" b="b"/>
              <a:pathLst>
                <a:path w="631190" h="509270">
                  <a:moveTo>
                    <a:pt x="0" y="509016"/>
                  </a:moveTo>
                  <a:lnTo>
                    <a:pt x="630936" y="509016"/>
                  </a:lnTo>
                </a:path>
                <a:path w="631190" h="509270">
                  <a:moveTo>
                    <a:pt x="0" y="0"/>
                  </a:moveTo>
                  <a:lnTo>
                    <a:pt x="630936" y="0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580120" y="4364735"/>
              <a:ext cx="289560" cy="1499235"/>
            </a:xfrm>
            <a:custGeom>
              <a:avLst/>
              <a:gdLst/>
              <a:ahLst/>
              <a:cxnLst/>
              <a:rect l="l" t="t" r="r" b="b"/>
              <a:pathLst>
                <a:path w="289559" h="1499235">
                  <a:moveTo>
                    <a:pt x="289559" y="0"/>
                  </a:moveTo>
                  <a:lnTo>
                    <a:pt x="0" y="0"/>
                  </a:lnTo>
                  <a:lnTo>
                    <a:pt x="0" y="1498830"/>
                  </a:lnTo>
                  <a:lnTo>
                    <a:pt x="289559" y="1498830"/>
                  </a:lnTo>
                  <a:lnTo>
                    <a:pt x="289559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787128" y="4846319"/>
              <a:ext cx="2155190" cy="509270"/>
            </a:xfrm>
            <a:custGeom>
              <a:avLst/>
              <a:gdLst/>
              <a:ahLst/>
              <a:cxnLst/>
              <a:rect l="l" t="t" r="r" b="b"/>
              <a:pathLst>
                <a:path w="2155190" h="509270">
                  <a:moveTo>
                    <a:pt x="0" y="509016"/>
                  </a:moveTo>
                  <a:lnTo>
                    <a:pt x="2154776" y="509016"/>
                  </a:lnTo>
                </a:path>
                <a:path w="2155190" h="509270">
                  <a:moveTo>
                    <a:pt x="0" y="0"/>
                  </a:moveTo>
                  <a:lnTo>
                    <a:pt x="2154776" y="0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500616" y="4541519"/>
              <a:ext cx="2124710" cy="1322070"/>
            </a:xfrm>
            <a:custGeom>
              <a:avLst/>
              <a:gdLst/>
              <a:ahLst/>
              <a:cxnLst/>
              <a:rect l="l" t="t" r="r" b="b"/>
              <a:pathLst>
                <a:path w="2124709" h="1322070">
                  <a:moveTo>
                    <a:pt x="286512" y="0"/>
                  </a:moveTo>
                  <a:lnTo>
                    <a:pt x="0" y="0"/>
                  </a:lnTo>
                  <a:lnTo>
                    <a:pt x="0" y="1322057"/>
                  </a:lnTo>
                  <a:lnTo>
                    <a:pt x="286512" y="1322057"/>
                  </a:lnTo>
                  <a:lnTo>
                    <a:pt x="286512" y="0"/>
                  </a:lnTo>
                  <a:close/>
                </a:path>
                <a:path w="2124709" h="1322070">
                  <a:moveTo>
                    <a:pt x="1207008" y="865632"/>
                  </a:moveTo>
                  <a:lnTo>
                    <a:pt x="917448" y="865632"/>
                  </a:lnTo>
                  <a:lnTo>
                    <a:pt x="917448" y="1322057"/>
                  </a:lnTo>
                  <a:lnTo>
                    <a:pt x="1207008" y="1322057"/>
                  </a:lnTo>
                  <a:lnTo>
                    <a:pt x="1207008" y="865632"/>
                  </a:lnTo>
                  <a:close/>
                </a:path>
                <a:path w="2124709" h="1322070">
                  <a:moveTo>
                    <a:pt x="2124456" y="966216"/>
                  </a:moveTo>
                  <a:lnTo>
                    <a:pt x="1837944" y="966216"/>
                  </a:lnTo>
                  <a:lnTo>
                    <a:pt x="1837944" y="1322057"/>
                  </a:lnTo>
                  <a:lnTo>
                    <a:pt x="2124456" y="1322057"/>
                  </a:lnTo>
                  <a:lnTo>
                    <a:pt x="2124456" y="966216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671514" y="5863566"/>
              <a:ext cx="8270875" cy="0"/>
            </a:xfrm>
            <a:custGeom>
              <a:avLst/>
              <a:gdLst/>
              <a:ahLst/>
              <a:cxnLst/>
              <a:rect l="l" t="t" r="r" b="b"/>
              <a:pathLst>
                <a:path w="8270875">
                  <a:moveTo>
                    <a:pt x="0" y="0"/>
                  </a:moveTo>
                  <a:lnTo>
                    <a:pt x="8270390" y="1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3658814" y="4051300"/>
            <a:ext cx="34099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27660" algn="l"/>
              </a:tabLst>
            </a:pPr>
            <a:r>
              <a:rPr sz="1600" u="sng" dirty="0">
                <a:uFill>
                  <a:solidFill>
                    <a:srgbClr val="D9D9D9"/>
                  </a:solidFill>
                </a:uFill>
                <a:latin typeface="Times New Roman"/>
                <a:cs typeface="Times New Roman"/>
              </a:rPr>
              <a:t>	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671514" y="1798319"/>
            <a:ext cx="8270875" cy="0"/>
          </a:xfrm>
          <a:custGeom>
            <a:avLst/>
            <a:gdLst/>
            <a:ahLst/>
            <a:cxnLst/>
            <a:rect l="l" t="t" r="r" b="b"/>
            <a:pathLst>
              <a:path w="8270875">
                <a:moveTo>
                  <a:pt x="0" y="0"/>
                </a:moveTo>
                <a:lnTo>
                  <a:pt x="8270390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671514" y="1291662"/>
            <a:ext cx="8270875" cy="0"/>
          </a:xfrm>
          <a:custGeom>
            <a:avLst/>
            <a:gdLst/>
            <a:ahLst/>
            <a:cxnLst/>
            <a:rect l="l" t="t" r="r" b="b"/>
            <a:pathLst>
              <a:path w="8270875">
                <a:moveTo>
                  <a:pt x="0" y="0"/>
                </a:moveTo>
                <a:lnTo>
                  <a:pt x="8270390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3412232" y="4746244"/>
            <a:ext cx="154305" cy="1196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595959"/>
                </a:solidFill>
                <a:latin typeface="Calibri"/>
                <a:cs typeface="Calibri"/>
              </a:rPr>
              <a:t>40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000" spc="-25" dirty="0">
                <a:solidFill>
                  <a:srgbClr val="595959"/>
                </a:solidFill>
                <a:latin typeface="Calibri"/>
                <a:cs typeface="Calibri"/>
              </a:rPr>
              <a:t>20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76835">
              <a:lnSpc>
                <a:spcPct val="100000"/>
              </a:lnSpc>
            </a:pPr>
            <a:r>
              <a:rPr sz="1000" dirty="0">
                <a:solidFill>
                  <a:srgbClr val="595959"/>
                </a:solidFill>
                <a:latin typeface="Calibri"/>
                <a:cs typeface="Calibri"/>
              </a:rPr>
              <a:t>0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6" name="object 3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r>
              <a:rPr spc="-25" dirty="0"/>
              <a:t>20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3412232" y="4240276"/>
            <a:ext cx="1524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595959"/>
                </a:solidFill>
                <a:latin typeface="Calibri"/>
                <a:cs typeface="Calibri"/>
              </a:rPr>
              <a:t>60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412232" y="3731260"/>
            <a:ext cx="1524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595959"/>
                </a:solidFill>
                <a:latin typeface="Calibri"/>
                <a:cs typeface="Calibri"/>
              </a:rPr>
              <a:t>80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347843" y="3222244"/>
            <a:ext cx="2159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595959"/>
                </a:solidFill>
                <a:latin typeface="Calibri"/>
                <a:cs typeface="Calibri"/>
              </a:rPr>
              <a:t>100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347843" y="2716276"/>
            <a:ext cx="2159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595959"/>
                </a:solidFill>
                <a:latin typeface="Calibri"/>
                <a:cs typeface="Calibri"/>
              </a:rPr>
              <a:t>120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347843" y="2207259"/>
            <a:ext cx="2159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595959"/>
                </a:solidFill>
                <a:latin typeface="Calibri"/>
                <a:cs typeface="Calibri"/>
              </a:rPr>
              <a:t>140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347843" y="1192276"/>
            <a:ext cx="215900" cy="683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595959"/>
                </a:solidFill>
                <a:latin typeface="Calibri"/>
                <a:cs typeface="Calibri"/>
              </a:rPr>
              <a:t>180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000" spc="-25" dirty="0">
                <a:solidFill>
                  <a:srgbClr val="595959"/>
                </a:solidFill>
                <a:latin typeface="Calibri"/>
                <a:cs typeface="Calibri"/>
              </a:rPr>
              <a:t>160</a:t>
            </a:r>
            <a:endParaRPr sz="1000">
              <a:latin typeface="Calibri"/>
              <a:cs typeface="Calibri"/>
            </a:endParaRPr>
          </a:p>
        </p:txBody>
      </p:sp>
      <p:graphicFrame>
        <p:nvGraphicFramePr>
          <p:cNvPr id="35" name="object 35"/>
          <p:cNvGraphicFramePr>
            <a:graphicFrameLocks noGrp="1"/>
          </p:cNvGraphicFramePr>
          <p:nvPr/>
        </p:nvGraphicFramePr>
        <p:xfrm>
          <a:off x="3738803" y="5916766"/>
          <a:ext cx="7887969" cy="2686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61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26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56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0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815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429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805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302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90170">
                <a:tc>
                  <a:txBody>
                    <a:bodyPr/>
                    <a:lstStyle/>
                    <a:p>
                      <a:pPr marR="34290" algn="ctr">
                        <a:lnSpc>
                          <a:spcPts val="615"/>
                        </a:lnSpc>
                      </a:pPr>
                      <a:r>
                        <a:rPr sz="600" dirty="0">
                          <a:solidFill>
                            <a:srgbClr val="595959"/>
                          </a:solidFill>
                          <a:latin typeface="Calibri"/>
                          <a:cs typeface="Calibri"/>
                        </a:rPr>
                        <a:t>Субсидии</a:t>
                      </a:r>
                      <a:r>
                        <a:rPr sz="600" spc="-10" dirty="0">
                          <a:solidFill>
                            <a:srgbClr val="59595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solidFill>
                            <a:srgbClr val="595959"/>
                          </a:solidFill>
                          <a:latin typeface="Calibri"/>
                          <a:cs typeface="Calibri"/>
                        </a:rPr>
                        <a:t>на</a:t>
                      </a:r>
                      <a:r>
                        <a:rPr sz="600" spc="-5" dirty="0">
                          <a:solidFill>
                            <a:srgbClr val="59595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10" dirty="0">
                          <a:solidFill>
                            <a:srgbClr val="595959"/>
                          </a:solidFill>
                          <a:latin typeface="Calibri"/>
                          <a:cs typeface="Calibri"/>
                        </a:rPr>
                        <a:t>развитие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5400" algn="ctr">
                        <a:lnSpc>
                          <a:spcPts val="615"/>
                        </a:lnSpc>
                      </a:pPr>
                      <a:r>
                        <a:rPr sz="600" dirty="0">
                          <a:solidFill>
                            <a:srgbClr val="595959"/>
                          </a:solidFill>
                          <a:latin typeface="Calibri"/>
                          <a:cs typeface="Calibri"/>
                        </a:rPr>
                        <a:t>Компенсации</a:t>
                      </a:r>
                      <a:r>
                        <a:rPr sz="600" spc="-5" dirty="0">
                          <a:solidFill>
                            <a:srgbClr val="59595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solidFill>
                            <a:srgbClr val="595959"/>
                          </a:solidFill>
                          <a:latin typeface="Calibri"/>
                          <a:cs typeface="Calibri"/>
                        </a:rPr>
                        <a:t>на </a:t>
                      </a:r>
                      <a:r>
                        <a:rPr sz="600" spc="-10" dirty="0">
                          <a:solidFill>
                            <a:srgbClr val="595959"/>
                          </a:solidFill>
                          <a:latin typeface="Calibri"/>
                          <a:cs typeface="Calibri"/>
                        </a:rPr>
                        <a:t>выплату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6034" algn="ctr">
                        <a:lnSpc>
                          <a:spcPts val="615"/>
                        </a:lnSpc>
                      </a:pPr>
                      <a:r>
                        <a:rPr sz="600" spc="-10" dirty="0">
                          <a:solidFill>
                            <a:srgbClr val="595959"/>
                          </a:solidFill>
                          <a:latin typeface="Calibri"/>
                          <a:cs typeface="Calibri"/>
                        </a:rPr>
                        <a:t>Информационное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40970">
                        <a:lnSpc>
                          <a:spcPts val="615"/>
                        </a:lnSpc>
                      </a:pPr>
                      <a:r>
                        <a:rPr sz="600" dirty="0">
                          <a:solidFill>
                            <a:srgbClr val="595959"/>
                          </a:solidFill>
                          <a:latin typeface="Calibri"/>
                          <a:cs typeface="Calibri"/>
                        </a:rPr>
                        <a:t>Налоговые</a:t>
                      </a:r>
                      <a:r>
                        <a:rPr sz="600" spc="-15" dirty="0">
                          <a:solidFill>
                            <a:srgbClr val="59595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10" dirty="0">
                          <a:solidFill>
                            <a:srgbClr val="595959"/>
                          </a:solidFill>
                          <a:latin typeface="Calibri"/>
                          <a:cs typeface="Calibri"/>
                        </a:rPr>
                        <a:t>каникулы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ts val="615"/>
                        </a:lnSpc>
                        <a:tabLst>
                          <a:tab pos="1002030" algn="l"/>
                        </a:tabLst>
                      </a:pPr>
                      <a:r>
                        <a:rPr sz="600" dirty="0">
                          <a:solidFill>
                            <a:srgbClr val="595959"/>
                          </a:solidFill>
                          <a:latin typeface="Calibri"/>
                          <a:cs typeface="Calibri"/>
                        </a:rPr>
                        <a:t>Льготное</a:t>
                      </a:r>
                      <a:r>
                        <a:rPr sz="600" spc="-15" dirty="0">
                          <a:solidFill>
                            <a:srgbClr val="59595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10" dirty="0">
                          <a:solidFill>
                            <a:srgbClr val="595959"/>
                          </a:solidFill>
                          <a:latin typeface="Calibri"/>
                          <a:cs typeface="Calibri"/>
                        </a:rPr>
                        <a:t>кредитование</a:t>
                      </a:r>
                      <a:r>
                        <a:rPr sz="600" dirty="0">
                          <a:solidFill>
                            <a:srgbClr val="595959"/>
                          </a:solidFill>
                          <a:latin typeface="Calibri"/>
                          <a:cs typeface="Calibri"/>
                        </a:rPr>
                        <a:t>	Мораторий</a:t>
                      </a:r>
                      <a:r>
                        <a:rPr sz="600" spc="-10" dirty="0">
                          <a:solidFill>
                            <a:srgbClr val="59595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dirty="0">
                          <a:solidFill>
                            <a:srgbClr val="595959"/>
                          </a:solidFill>
                          <a:latin typeface="Calibri"/>
                          <a:cs typeface="Calibri"/>
                        </a:rPr>
                        <a:t>на</a:t>
                      </a:r>
                      <a:r>
                        <a:rPr sz="600" spc="-10" dirty="0">
                          <a:solidFill>
                            <a:srgbClr val="595959"/>
                          </a:solidFill>
                          <a:latin typeface="Calibri"/>
                          <a:cs typeface="Calibri"/>
                        </a:rPr>
                        <a:t> проверки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9055" algn="ctr">
                        <a:lnSpc>
                          <a:spcPts val="615"/>
                        </a:lnSpc>
                      </a:pPr>
                      <a:r>
                        <a:rPr sz="600" spc="-10" dirty="0">
                          <a:solidFill>
                            <a:srgbClr val="595959"/>
                          </a:solidFill>
                          <a:latin typeface="Calibri"/>
                          <a:cs typeface="Calibri"/>
                        </a:rPr>
                        <a:t>Антикризисные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12395" algn="ctr">
                        <a:lnSpc>
                          <a:spcPts val="615"/>
                        </a:lnSpc>
                      </a:pPr>
                      <a:r>
                        <a:rPr sz="600" dirty="0">
                          <a:solidFill>
                            <a:srgbClr val="595959"/>
                          </a:solidFill>
                          <a:latin typeface="Calibri"/>
                          <a:cs typeface="Calibri"/>
                        </a:rPr>
                        <a:t>Послабления</a:t>
                      </a:r>
                      <a:r>
                        <a:rPr sz="600" spc="-30" dirty="0">
                          <a:solidFill>
                            <a:srgbClr val="59595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25" dirty="0">
                          <a:solidFill>
                            <a:srgbClr val="595959"/>
                          </a:solidFill>
                          <a:latin typeface="Calibri"/>
                          <a:cs typeface="Calibri"/>
                        </a:rPr>
                        <a:t>по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70510">
                        <a:lnSpc>
                          <a:spcPts val="615"/>
                        </a:lnSpc>
                      </a:pPr>
                      <a:r>
                        <a:rPr sz="600" spc="-10" dirty="0">
                          <a:solidFill>
                            <a:srgbClr val="595959"/>
                          </a:solidFill>
                          <a:latin typeface="Calibri"/>
                          <a:cs typeface="Calibri"/>
                        </a:rPr>
                        <a:t>Другое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265">
                <a:tc>
                  <a:txBody>
                    <a:bodyPr/>
                    <a:lstStyle/>
                    <a:p>
                      <a:pPr marR="34290" algn="ctr">
                        <a:lnSpc>
                          <a:spcPts val="595"/>
                        </a:lnSpc>
                      </a:pPr>
                      <a:r>
                        <a:rPr sz="600" spc="-10" dirty="0">
                          <a:solidFill>
                            <a:srgbClr val="595959"/>
                          </a:solidFill>
                          <a:latin typeface="Calibri"/>
                          <a:cs typeface="Calibri"/>
                        </a:rPr>
                        <a:t>бизнеса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5400" algn="ctr">
                        <a:lnSpc>
                          <a:spcPts val="595"/>
                        </a:lnSpc>
                      </a:pPr>
                      <a:r>
                        <a:rPr sz="600" dirty="0">
                          <a:solidFill>
                            <a:srgbClr val="595959"/>
                          </a:solidFill>
                          <a:latin typeface="Calibri"/>
                          <a:cs typeface="Calibri"/>
                        </a:rPr>
                        <a:t>сотрудникам</a:t>
                      </a:r>
                      <a:r>
                        <a:rPr sz="600" spc="-25" dirty="0">
                          <a:solidFill>
                            <a:srgbClr val="59595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10" dirty="0">
                          <a:solidFill>
                            <a:srgbClr val="595959"/>
                          </a:solidFill>
                          <a:latin typeface="Calibri"/>
                          <a:cs typeface="Calibri"/>
                        </a:rPr>
                        <a:t>зарплат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6670" algn="ctr">
                        <a:lnSpc>
                          <a:spcPts val="595"/>
                        </a:lnSpc>
                      </a:pPr>
                      <a:r>
                        <a:rPr sz="600" spc="-10" dirty="0">
                          <a:solidFill>
                            <a:srgbClr val="595959"/>
                          </a:solidFill>
                          <a:latin typeface="Calibri"/>
                          <a:cs typeface="Calibri"/>
                        </a:rPr>
                        <a:t>продвижение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9055" algn="ctr">
                        <a:lnSpc>
                          <a:spcPts val="595"/>
                        </a:lnSpc>
                      </a:pPr>
                      <a:r>
                        <a:rPr sz="600" spc="-10" dirty="0">
                          <a:solidFill>
                            <a:srgbClr val="595959"/>
                          </a:solidFill>
                          <a:latin typeface="Calibri"/>
                          <a:cs typeface="Calibri"/>
                        </a:rPr>
                        <a:t>образовательные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12395" algn="ctr">
                        <a:lnSpc>
                          <a:spcPts val="595"/>
                        </a:lnSpc>
                      </a:pPr>
                      <a:r>
                        <a:rPr sz="600" spc="-10" dirty="0">
                          <a:solidFill>
                            <a:srgbClr val="595959"/>
                          </a:solidFill>
                          <a:latin typeface="Calibri"/>
                          <a:cs typeface="Calibri"/>
                        </a:rPr>
                        <a:t>госзакупкам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1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9055" algn="ctr">
                        <a:lnSpc>
                          <a:spcPts val="615"/>
                        </a:lnSpc>
                      </a:pPr>
                      <a:r>
                        <a:rPr sz="600" dirty="0">
                          <a:solidFill>
                            <a:srgbClr val="595959"/>
                          </a:solidFill>
                          <a:latin typeface="Calibri"/>
                          <a:cs typeface="Calibri"/>
                        </a:rPr>
                        <a:t>программы,</a:t>
                      </a:r>
                      <a:r>
                        <a:rPr sz="600" spc="-35" dirty="0">
                          <a:solidFill>
                            <a:srgbClr val="59595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10" dirty="0">
                          <a:solidFill>
                            <a:srgbClr val="595959"/>
                          </a:solidFill>
                          <a:latin typeface="Calibri"/>
                          <a:cs typeface="Calibri"/>
                        </a:rPr>
                        <a:t>тренинги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2278" y="2879852"/>
            <a:ext cx="11327442" cy="369332"/>
          </a:xfrm>
        </p:spPr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186771" y="2197100"/>
            <a:ext cx="8790305" cy="276999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207" y="905"/>
            <a:ext cx="9141586" cy="685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2716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2278" y="2879852"/>
            <a:ext cx="11327442" cy="369332"/>
          </a:xfrm>
        </p:spPr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186771" y="2197100"/>
            <a:ext cx="8790305" cy="276999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40" y="905"/>
            <a:ext cx="9141586" cy="685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9724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2278" y="2879852"/>
            <a:ext cx="11327442" cy="369332"/>
          </a:xfrm>
        </p:spPr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186771" y="2197100"/>
            <a:ext cx="8790305" cy="276999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207" y="905"/>
            <a:ext cx="9141586" cy="685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5253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2278" y="2879852"/>
            <a:ext cx="11327442" cy="369332"/>
          </a:xfrm>
        </p:spPr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186771" y="2197100"/>
            <a:ext cx="8790305" cy="276999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207" y="905"/>
            <a:ext cx="9141586" cy="685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8188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974692" y="550635"/>
            <a:ext cx="7248341" cy="389071"/>
          </a:xfrm>
          <a:prstGeom prst="rect">
            <a:avLst/>
          </a:prstGeom>
        </p:spPr>
        <p:txBody>
          <a:bodyPr vert="horz" wrap="square" lIns="0" tIns="19548" rIns="0" bIns="0" rtlCol="0">
            <a:spAutoFit/>
          </a:bodyPr>
          <a:lstStyle/>
          <a:p>
            <a:pPr marL="14479">
              <a:spcBef>
                <a:spcPts val="154"/>
              </a:spcBef>
            </a:pPr>
            <a:r>
              <a:rPr lang="ru-RU" spc="200" dirty="0"/>
              <a:t>РЕЕСТР СОЦИАЛЬНЫХ ПРЕДПРИЯТИЙ</a:t>
            </a:r>
          </a:p>
        </p:txBody>
      </p:sp>
      <p:sp>
        <p:nvSpPr>
          <p:cNvPr id="12" name="object 12"/>
          <p:cNvSpPr/>
          <p:nvPr/>
        </p:nvSpPr>
        <p:spPr>
          <a:xfrm>
            <a:off x="0" y="6155074"/>
            <a:ext cx="996934" cy="383715"/>
          </a:xfrm>
          <a:custGeom>
            <a:avLst/>
            <a:gdLst/>
            <a:ahLst/>
            <a:cxnLst/>
            <a:rect l="l" t="t" r="r" b="b"/>
            <a:pathLst>
              <a:path w="874394" h="336550">
                <a:moveTo>
                  <a:pt x="566521" y="0"/>
                </a:moveTo>
                <a:lnTo>
                  <a:pt x="0" y="0"/>
                </a:lnTo>
                <a:lnTo>
                  <a:pt x="0" y="336308"/>
                </a:lnTo>
                <a:lnTo>
                  <a:pt x="874217" y="336308"/>
                </a:lnTo>
                <a:lnTo>
                  <a:pt x="566521" y="0"/>
                </a:lnTo>
                <a:close/>
              </a:path>
            </a:pathLst>
          </a:custGeom>
          <a:solidFill>
            <a:srgbClr val="8DA6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xfrm>
            <a:off x="13382653" y="7291649"/>
            <a:ext cx="336656" cy="2064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959">
              <a:lnSpc>
                <a:spcPts val="1551"/>
              </a:lnSpc>
            </a:pPr>
            <a:fld id="{81D60167-4931-47E6-BA6A-407CBD079E47}" type="slidenum">
              <a:rPr spc="51" dirty="0"/>
              <a:pPr marL="28959">
                <a:lnSpc>
                  <a:spcPts val="1551"/>
                </a:lnSpc>
              </a:pPr>
              <a:t>25</a:t>
            </a:fld>
            <a:endParaRPr spc="51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3BE0EEF-7200-F14D-AF83-0ADF0946A1F0}"/>
              </a:ext>
            </a:extLst>
          </p:cNvPr>
          <p:cNvSpPr/>
          <p:nvPr/>
        </p:nvSpPr>
        <p:spPr>
          <a:xfrm>
            <a:off x="974692" y="1464204"/>
            <a:ext cx="3890464" cy="46072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635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5C74B6-CF9F-724B-B7FD-C9CEF29CD027}"/>
              </a:ext>
            </a:extLst>
          </p:cNvPr>
          <p:cNvSpPr txBox="1"/>
          <p:nvPr/>
        </p:nvSpPr>
        <p:spPr>
          <a:xfrm>
            <a:off x="996935" y="1555032"/>
            <a:ext cx="3786069" cy="382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756" indent="-177756">
              <a:spcAft>
                <a:spcPts val="600"/>
              </a:spcAft>
              <a:buFont typeface="+mj-lt"/>
              <a:buAutoNum type="romanUcPeriod"/>
            </a:pPr>
            <a:r>
              <a:rPr lang="ru-RU" sz="1368" dirty="0">
                <a:latin typeface="Century Gothic" panose="020B0502020202020204" pitchFamily="34" charset="0"/>
              </a:rPr>
              <a:t>Социальное предприятие – субъект малого или среднего </a:t>
            </a:r>
            <a:br>
              <a:rPr lang="ru-RU" sz="1368" dirty="0">
                <a:latin typeface="Century Gothic" panose="020B0502020202020204" pitchFamily="34" charset="0"/>
              </a:rPr>
            </a:br>
            <a:r>
              <a:rPr lang="ru-RU" sz="1368" dirty="0">
                <a:latin typeface="Century Gothic" panose="020B0502020202020204" pitchFamily="34" charset="0"/>
              </a:rPr>
              <a:t>предпринимательства </a:t>
            </a:r>
            <a:br>
              <a:rPr lang="ru-RU" sz="1368" dirty="0">
                <a:latin typeface="Century Gothic" panose="020B0502020202020204" pitchFamily="34" charset="0"/>
              </a:rPr>
            </a:br>
            <a:r>
              <a:rPr lang="ru-RU" sz="1368" dirty="0">
                <a:latin typeface="Century Gothic" panose="020B0502020202020204" pitchFamily="34" charset="0"/>
              </a:rPr>
              <a:t>(далее – субъект МСП),</a:t>
            </a:r>
            <a:br>
              <a:rPr lang="ru-RU" sz="1368" dirty="0">
                <a:latin typeface="Century Gothic" panose="020B0502020202020204" pitchFamily="34" charset="0"/>
              </a:rPr>
            </a:br>
            <a:r>
              <a:rPr lang="ru-RU" sz="1368" dirty="0">
                <a:latin typeface="Century Gothic" panose="020B0502020202020204" pitchFamily="34" charset="0"/>
              </a:rPr>
              <a:t>осуществляющий</a:t>
            </a:r>
            <a:br>
              <a:rPr lang="ru-RU" sz="1368" dirty="0">
                <a:latin typeface="Century Gothic" panose="020B0502020202020204" pitchFamily="34" charset="0"/>
              </a:rPr>
            </a:br>
            <a:r>
              <a:rPr lang="ru-RU" sz="1368" dirty="0">
                <a:latin typeface="Century Gothic" panose="020B0502020202020204" pitchFamily="34" charset="0"/>
              </a:rPr>
              <a:t>деятельность, направленную</a:t>
            </a:r>
            <a:br>
              <a:rPr lang="ru-RU" sz="1368" dirty="0">
                <a:latin typeface="Century Gothic" panose="020B0502020202020204" pitchFamily="34" charset="0"/>
              </a:rPr>
            </a:br>
            <a:r>
              <a:rPr lang="ru-RU" sz="1368" b="1" dirty="0">
                <a:latin typeface="Century Gothic" panose="020B0502020202020204" pitchFamily="34" charset="0"/>
              </a:rPr>
              <a:t>на достижение общественно </a:t>
            </a:r>
            <a:br>
              <a:rPr lang="ru-RU" sz="1368" b="1" dirty="0">
                <a:latin typeface="Century Gothic" panose="020B0502020202020204" pitchFamily="34" charset="0"/>
              </a:rPr>
            </a:br>
            <a:r>
              <a:rPr lang="ru-RU" sz="1368" b="1" dirty="0">
                <a:latin typeface="Century Gothic" panose="020B0502020202020204" pitchFamily="34" charset="0"/>
              </a:rPr>
              <a:t>полезных целей, решение </a:t>
            </a:r>
            <a:br>
              <a:rPr lang="ru-RU" sz="1368" b="1" dirty="0">
                <a:latin typeface="Century Gothic" panose="020B0502020202020204" pitchFamily="34" charset="0"/>
              </a:rPr>
            </a:br>
            <a:r>
              <a:rPr lang="ru-RU" sz="1368" b="1" dirty="0">
                <a:latin typeface="Century Gothic" panose="020B0502020202020204" pitchFamily="34" charset="0"/>
              </a:rPr>
              <a:t>социальных проблем</a:t>
            </a:r>
            <a:br>
              <a:rPr lang="ru-RU" sz="1368" b="1" dirty="0">
                <a:latin typeface="Century Gothic" panose="020B0502020202020204" pitchFamily="34" charset="0"/>
              </a:rPr>
            </a:br>
            <a:r>
              <a:rPr lang="ru-RU" sz="1368" b="1" dirty="0">
                <a:latin typeface="Century Gothic" panose="020B0502020202020204" pitchFamily="34" charset="0"/>
              </a:rPr>
              <a:t>граждан и общества</a:t>
            </a:r>
            <a:r>
              <a:rPr lang="ru-RU" sz="1368" dirty="0">
                <a:latin typeface="Century Gothic" panose="020B0502020202020204" pitchFamily="34" charset="0"/>
              </a:rPr>
              <a:t>.</a:t>
            </a:r>
          </a:p>
          <a:p>
            <a:pPr marL="177756" indent="-177756">
              <a:spcAft>
                <a:spcPts val="600"/>
              </a:spcAft>
              <a:buFont typeface="+mj-lt"/>
              <a:buAutoNum type="romanUcPeriod"/>
            </a:pPr>
            <a:r>
              <a:rPr lang="ru-RU" sz="1368" dirty="0">
                <a:latin typeface="Century Gothic" panose="020B0502020202020204" pitchFamily="34" charset="0"/>
              </a:rPr>
              <a:t>Субъекты МСП </a:t>
            </a:r>
            <a:br>
              <a:rPr lang="ru-RU" sz="1368" dirty="0">
                <a:latin typeface="Century Gothic" panose="020B0502020202020204" pitchFamily="34" charset="0"/>
              </a:rPr>
            </a:br>
            <a:r>
              <a:rPr lang="ru-RU" sz="1368" dirty="0">
                <a:latin typeface="Century Gothic" panose="020B0502020202020204" pitchFamily="34" charset="0"/>
              </a:rPr>
              <a:t>начиная с 2020 года могут </a:t>
            </a:r>
            <a:br>
              <a:rPr lang="ru-RU" sz="1368" dirty="0">
                <a:latin typeface="Century Gothic" panose="020B0502020202020204" pitchFamily="34" charset="0"/>
              </a:rPr>
            </a:br>
            <a:r>
              <a:rPr lang="ru-RU" sz="1368" dirty="0">
                <a:latin typeface="Century Gothic" panose="020B0502020202020204" pitchFamily="34" charset="0"/>
              </a:rPr>
              <a:t>получать </a:t>
            </a:r>
            <a:r>
              <a:rPr lang="ru-RU" sz="1368" b="1" dirty="0">
                <a:latin typeface="Century Gothic" panose="020B0502020202020204" pitchFamily="34" charset="0"/>
              </a:rPr>
              <a:t>статус </a:t>
            </a:r>
            <a:br>
              <a:rPr lang="ru-RU" sz="1368" b="1" dirty="0">
                <a:latin typeface="Century Gothic" panose="020B0502020202020204" pitchFamily="34" charset="0"/>
              </a:rPr>
            </a:br>
            <a:r>
              <a:rPr lang="ru-RU" sz="1368" b="1" dirty="0">
                <a:latin typeface="Century Gothic" panose="020B0502020202020204" pitchFamily="34" charset="0"/>
              </a:rPr>
              <a:t>социального предприятия</a:t>
            </a:r>
            <a:r>
              <a:rPr lang="ru-RU" sz="1368" dirty="0">
                <a:latin typeface="Century Gothic" panose="020B0502020202020204" pitchFamily="34" charset="0"/>
              </a:rPr>
              <a:t>.</a:t>
            </a:r>
          </a:p>
          <a:p>
            <a:pPr marL="177756" indent="-177756">
              <a:spcAft>
                <a:spcPts val="787"/>
              </a:spcAft>
              <a:buFont typeface="+mj-lt"/>
              <a:buAutoNum type="romanUcPeriod"/>
            </a:pPr>
            <a:r>
              <a:rPr lang="ru-RU" sz="1368" dirty="0">
                <a:latin typeface="Century Gothic" panose="020B0502020202020204" pitchFamily="34" charset="0"/>
              </a:rPr>
              <a:t>Социальным предприятиям будет предоставляться государственная поддержка.</a:t>
            </a:r>
            <a:endParaRPr lang="en-US" sz="1368" dirty="0"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FAE65E-7D51-8F48-87BB-0DBA0320179F}"/>
              </a:ext>
            </a:extLst>
          </p:cNvPr>
          <p:cNvSpPr txBox="1"/>
          <p:nvPr/>
        </p:nvSpPr>
        <p:spPr>
          <a:xfrm>
            <a:off x="5060685" y="1413310"/>
            <a:ext cx="5468682" cy="5185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6746">
              <a:spcAft>
                <a:spcPts val="1199"/>
              </a:spcAft>
            </a:pPr>
            <a:r>
              <a:rPr lang="ru-RU" sz="1368" b="1" dirty="0">
                <a:latin typeface="Century Gothic" panose="020B0502020202020204" pitchFamily="34" charset="0"/>
              </a:rPr>
              <a:t>Категория 1.</a:t>
            </a:r>
            <a:br>
              <a:rPr lang="ru-RU" sz="1368" dirty="0">
                <a:latin typeface="Century Gothic" panose="020B0502020202020204" pitchFamily="34" charset="0"/>
              </a:rPr>
            </a:br>
            <a:r>
              <a:rPr lang="ru-RU" sz="1368" dirty="0">
                <a:latin typeface="Century Gothic" panose="020B0502020202020204" pitchFamily="34" charset="0"/>
              </a:rPr>
              <a:t>Обеспечение занятости </a:t>
            </a:r>
            <a:br>
              <a:rPr lang="ru-RU" sz="1368" dirty="0">
                <a:latin typeface="Century Gothic" panose="020B0502020202020204" pitchFamily="34" charset="0"/>
              </a:rPr>
            </a:br>
            <a:r>
              <a:rPr lang="ru-RU" sz="1368" dirty="0">
                <a:latin typeface="Century Gothic" panose="020B0502020202020204" pitchFamily="34" charset="0"/>
              </a:rPr>
              <a:t>граждан, отнесенных к </a:t>
            </a:r>
            <a:br>
              <a:rPr lang="ru-RU" sz="1368" dirty="0">
                <a:latin typeface="Century Gothic" panose="020B0502020202020204" pitchFamily="34" charset="0"/>
              </a:rPr>
            </a:br>
            <a:r>
              <a:rPr lang="ru-RU" sz="1368" dirty="0">
                <a:latin typeface="Century Gothic" panose="020B0502020202020204" pitchFamily="34" charset="0"/>
              </a:rPr>
              <a:t>категориям социально </a:t>
            </a:r>
            <a:br>
              <a:rPr lang="ru-RU" sz="1368" dirty="0">
                <a:latin typeface="Century Gothic" panose="020B0502020202020204" pitchFamily="34" charset="0"/>
              </a:rPr>
            </a:br>
            <a:r>
              <a:rPr lang="ru-RU" sz="1368" dirty="0">
                <a:latin typeface="Century Gothic" panose="020B0502020202020204" pitchFamily="34" charset="0"/>
              </a:rPr>
              <a:t>уязвимых.</a:t>
            </a:r>
          </a:p>
          <a:p>
            <a:pPr marL="156746">
              <a:spcAft>
                <a:spcPts val="1199"/>
              </a:spcAft>
            </a:pPr>
            <a:r>
              <a:rPr lang="ru-RU" sz="1368" b="1" dirty="0">
                <a:latin typeface="Century Gothic" panose="020B0502020202020204" pitchFamily="34" charset="0"/>
              </a:rPr>
              <a:t>Категория 2.</a:t>
            </a:r>
            <a:br>
              <a:rPr lang="ru-RU" sz="1368" dirty="0">
                <a:latin typeface="Century Gothic" panose="020B0502020202020204" pitchFamily="34" charset="0"/>
              </a:rPr>
            </a:br>
            <a:r>
              <a:rPr lang="ru-RU" sz="1368" dirty="0">
                <a:latin typeface="Century Gothic" panose="020B0502020202020204" pitchFamily="34" charset="0"/>
              </a:rPr>
              <a:t>Обеспечение реализации </a:t>
            </a:r>
            <a:br>
              <a:rPr lang="ru-RU" sz="1368" dirty="0">
                <a:latin typeface="Century Gothic" panose="020B0502020202020204" pitchFamily="34" charset="0"/>
              </a:rPr>
            </a:br>
            <a:r>
              <a:rPr lang="ru-RU" sz="1368" dirty="0">
                <a:latin typeface="Century Gothic" panose="020B0502020202020204" pitchFamily="34" charset="0"/>
              </a:rPr>
              <a:t>товаров (работ, услуг), </a:t>
            </a:r>
            <a:br>
              <a:rPr lang="ru-RU" sz="1368" dirty="0">
                <a:latin typeface="Century Gothic" panose="020B0502020202020204" pitchFamily="34" charset="0"/>
              </a:rPr>
            </a:br>
            <a:r>
              <a:rPr lang="ru-RU" sz="1368" dirty="0">
                <a:latin typeface="Century Gothic" panose="020B0502020202020204" pitchFamily="34" charset="0"/>
              </a:rPr>
              <a:t>произведенных гражданами, </a:t>
            </a:r>
            <a:br>
              <a:rPr lang="ru-RU" sz="1368" dirty="0">
                <a:latin typeface="Century Gothic" panose="020B0502020202020204" pitchFamily="34" charset="0"/>
              </a:rPr>
            </a:br>
            <a:r>
              <a:rPr lang="ru-RU" sz="1368" dirty="0">
                <a:latin typeface="Century Gothic" panose="020B0502020202020204" pitchFamily="34" charset="0"/>
              </a:rPr>
              <a:t>отнесенными к категориям </a:t>
            </a:r>
            <a:br>
              <a:rPr lang="ru-RU" sz="1368" dirty="0">
                <a:latin typeface="Century Gothic" panose="020B0502020202020204" pitchFamily="34" charset="0"/>
              </a:rPr>
            </a:br>
            <a:r>
              <a:rPr lang="ru-RU" sz="1368" dirty="0">
                <a:latin typeface="Century Gothic" panose="020B0502020202020204" pitchFamily="34" charset="0"/>
              </a:rPr>
              <a:t>социально уязвимых.</a:t>
            </a:r>
          </a:p>
          <a:p>
            <a:pPr marL="156746">
              <a:spcAft>
                <a:spcPts val="1199"/>
              </a:spcAft>
            </a:pPr>
            <a:r>
              <a:rPr lang="ru-RU" sz="1368" b="1" dirty="0">
                <a:latin typeface="Century Gothic" panose="020B0502020202020204" pitchFamily="34" charset="0"/>
              </a:rPr>
              <a:t>Категория 3.</a:t>
            </a:r>
            <a:br>
              <a:rPr lang="ru-RU" sz="1368" dirty="0">
                <a:latin typeface="Century Gothic" panose="020B0502020202020204" pitchFamily="34" charset="0"/>
              </a:rPr>
            </a:br>
            <a:r>
              <a:rPr lang="ru-RU" sz="1368" dirty="0">
                <a:latin typeface="Century Gothic" panose="020B0502020202020204" pitchFamily="34" charset="0"/>
              </a:rPr>
              <a:t>Производство товаров </a:t>
            </a:r>
            <a:br>
              <a:rPr lang="ru-RU" sz="1368" dirty="0">
                <a:latin typeface="Century Gothic" panose="020B0502020202020204" pitchFamily="34" charset="0"/>
              </a:rPr>
            </a:br>
            <a:r>
              <a:rPr lang="ru-RU" sz="1368" dirty="0">
                <a:latin typeface="Century Gothic" panose="020B0502020202020204" pitchFamily="34" charset="0"/>
              </a:rPr>
              <a:t>(работ, услуг), </a:t>
            </a:r>
            <a:br>
              <a:rPr lang="ru-RU" sz="1368" dirty="0">
                <a:latin typeface="Century Gothic" panose="020B0502020202020204" pitchFamily="34" charset="0"/>
              </a:rPr>
            </a:br>
            <a:r>
              <a:rPr lang="ru-RU" sz="1368" dirty="0">
                <a:latin typeface="Century Gothic" panose="020B0502020202020204" pitchFamily="34" charset="0"/>
              </a:rPr>
              <a:t>предназначенных для </a:t>
            </a:r>
            <a:br>
              <a:rPr lang="ru-RU" sz="1368" dirty="0">
                <a:latin typeface="Century Gothic" panose="020B0502020202020204" pitchFamily="34" charset="0"/>
              </a:rPr>
            </a:br>
            <a:r>
              <a:rPr lang="ru-RU" sz="1368" dirty="0">
                <a:latin typeface="Century Gothic" panose="020B0502020202020204" pitchFamily="34" charset="0"/>
              </a:rPr>
              <a:t>граждан, отнесенных к </a:t>
            </a:r>
            <a:br>
              <a:rPr lang="ru-RU" sz="1368" dirty="0">
                <a:latin typeface="Century Gothic" panose="020B0502020202020204" pitchFamily="34" charset="0"/>
              </a:rPr>
            </a:br>
            <a:r>
              <a:rPr lang="ru-RU" sz="1368" dirty="0">
                <a:latin typeface="Century Gothic" panose="020B0502020202020204" pitchFamily="34" charset="0"/>
              </a:rPr>
              <a:t>категориям социально </a:t>
            </a:r>
            <a:br>
              <a:rPr lang="ru-RU" sz="1368" dirty="0">
                <a:latin typeface="Century Gothic" panose="020B0502020202020204" pitchFamily="34" charset="0"/>
              </a:rPr>
            </a:br>
            <a:r>
              <a:rPr lang="ru-RU" sz="1368" dirty="0">
                <a:latin typeface="Century Gothic" panose="020B0502020202020204" pitchFamily="34" charset="0"/>
              </a:rPr>
              <a:t>уязвимых.</a:t>
            </a:r>
          </a:p>
          <a:p>
            <a:pPr marL="156746">
              <a:spcAft>
                <a:spcPts val="1199"/>
              </a:spcAft>
            </a:pPr>
            <a:r>
              <a:rPr lang="ru-RU" sz="1368" b="1" dirty="0">
                <a:latin typeface="Century Gothic" panose="020B0502020202020204" pitchFamily="34" charset="0"/>
              </a:rPr>
              <a:t>Категория 4.</a:t>
            </a:r>
            <a:br>
              <a:rPr lang="ru-RU" sz="1368" dirty="0">
                <a:latin typeface="Century Gothic" panose="020B0502020202020204" pitchFamily="34" charset="0"/>
              </a:rPr>
            </a:br>
            <a:r>
              <a:rPr lang="ru-RU" sz="1368" dirty="0">
                <a:latin typeface="Century Gothic" panose="020B0502020202020204" pitchFamily="34" charset="0"/>
              </a:rPr>
              <a:t>Деятельность, направленная на достижение общественно полезных целей и решение социальных проблем общества.</a:t>
            </a: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75431D32-4BA8-8B4F-84B6-AF833DBDA7F1}"/>
              </a:ext>
            </a:extLst>
          </p:cNvPr>
          <p:cNvSpPr/>
          <p:nvPr/>
        </p:nvSpPr>
        <p:spPr>
          <a:xfrm>
            <a:off x="8253129" y="1475284"/>
            <a:ext cx="3311358" cy="3910505"/>
          </a:xfrm>
          <a:prstGeom prst="rect">
            <a:avLst/>
          </a:prstGeom>
          <a:solidFill>
            <a:srgbClr val="74B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/>
          </a:p>
        </p:txBody>
      </p:sp>
      <p:sp>
        <p:nvSpPr>
          <p:cNvPr id="19" name="Rectangle: Single Corner Rounded 10">
            <a:extLst>
              <a:ext uri="{FF2B5EF4-FFF2-40B4-BE49-F238E27FC236}">
                <a16:creationId xmlns:a16="http://schemas.microsoft.com/office/drawing/2014/main" id="{FC617867-2882-BD4B-B712-46239BD51957}"/>
              </a:ext>
            </a:extLst>
          </p:cNvPr>
          <p:cNvSpPr/>
          <p:nvPr/>
        </p:nvSpPr>
        <p:spPr>
          <a:xfrm>
            <a:off x="8394783" y="1698148"/>
            <a:ext cx="3169703" cy="3544374"/>
          </a:xfrm>
          <a:prstGeom prst="round1Rect">
            <a:avLst/>
          </a:prstGeom>
          <a:noFill/>
          <a:ln>
            <a:noFill/>
            <a:prstDash val="lgDash"/>
          </a:ln>
        </p:spPr>
        <p:txBody>
          <a:bodyPr rot="0" spcFirstLastPara="0" vertOverflow="overflow" horzOverflow="overflow" vert="horz" wrap="square" lIns="39946" tIns="19974" rIns="39946" bIns="19974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262"/>
              </a:spcAft>
            </a:pPr>
            <a:r>
              <a:rPr lang="ru-RU" sz="1140" dirty="0">
                <a:solidFill>
                  <a:schemeClr val="bg1"/>
                </a:solidFill>
                <a:latin typeface="Century Gothic" panose="020B0502020202020204" pitchFamily="34" charset="0"/>
              </a:rPr>
              <a:t>Граждане, отнесенные к категориям социально уязвимых:</a:t>
            </a:r>
          </a:p>
          <a:p>
            <a:pPr marL="180930" indent="-180930">
              <a:spcAft>
                <a:spcPts val="262"/>
              </a:spcAft>
              <a:buFont typeface="+mj-lt"/>
              <a:buAutoNum type="arabicPeriod"/>
            </a:pPr>
            <a:r>
              <a:rPr lang="ru-RU" sz="1140" dirty="0">
                <a:solidFill>
                  <a:schemeClr val="bg1"/>
                </a:solidFill>
                <a:latin typeface="Century Gothic" panose="020B0502020202020204" pitchFamily="34" charset="0"/>
              </a:rPr>
              <a:t>Инвалиды и лица с ограниченными возможностями здоровья;</a:t>
            </a:r>
          </a:p>
          <a:p>
            <a:pPr marL="180930" indent="-180930">
              <a:spcAft>
                <a:spcPts val="262"/>
              </a:spcAft>
              <a:buFont typeface="+mj-lt"/>
              <a:buAutoNum type="arabicPeriod"/>
            </a:pPr>
            <a:r>
              <a:rPr lang="ru-RU" sz="1140" dirty="0">
                <a:solidFill>
                  <a:schemeClr val="bg1"/>
                </a:solidFill>
                <a:latin typeface="Century Gothic" panose="020B0502020202020204" pitchFamily="34" charset="0"/>
              </a:rPr>
              <a:t>Одинокие и многодетные родители;</a:t>
            </a:r>
          </a:p>
          <a:p>
            <a:pPr marL="180930" indent="-180930">
              <a:spcAft>
                <a:spcPts val="262"/>
              </a:spcAft>
              <a:buFont typeface="+mj-lt"/>
              <a:buAutoNum type="arabicPeriod"/>
            </a:pPr>
            <a:r>
              <a:rPr lang="ru-RU" sz="1140" dirty="0">
                <a:solidFill>
                  <a:schemeClr val="bg1"/>
                </a:solidFill>
                <a:latin typeface="Century Gothic" panose="020B0502020202020204" pitchFamily="34" charset="0"/>
              </a:rPr>
              <a:t>Пенсионеры и граждане предпенсионного возраста;</a:t>
            </a:r>
          </a:p>
          <a:p>
            <a:pPr marL="180930" indent="-180930">
              <a:spcAft>
                <a:spcPts val="262"/>
              </a:spcAft>
              <a:buFont typeface="+mj-lt"/>
              <a:buAutoNum type="arabicPeriod"/>
            </a:pPr>
            <a:r>
              <a:rPr lang="ru-RU" sz="1140" dirty="0">
                <a:solidFill>
                  <a:schemeClr val="bg1"/>
                </a:solidFill>
                <a:latin typeface="Century Gothic" panose="020B0502020202020204" pitchFamily="34" charset="0"/>
              </a:rPr>
              <a:t>Выпускники детских домов</a:t>
            </a:r>
            <a:br>
              <a:rPr lang="ru-RU" sz="114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ru-RU" sz="1140" dirty="0">
                <a:solidFill>
                  <a:schemeClr val="bg1"/>
                </a:solidFill>
                <a:latin typeface="Century Gothic" panose="020B0502020202020204" pitchFamily="34" charset="0"/>
              </a:rPr>
              <a:t>до 23 лет;</a:t>
            </a:r>
          </a:p>
          <a:p>
            <a:pPr marL="180930" indent="-180930">
              <a:spcAft>
                <a:spcPts val="262"/>
              </a:spcAft>
              <a:buFont typeface="+mj-lt"/>
              <a:buAutoNum type="arabicPeriod"/>
            </a:pPr>
            <a:r>
              <a:rPr lang="ru-RU" sz="1140" dirty="0">
                <a:solidFill>
                  <a:schemeClr val="bg1"/>
                </a:solidFill>
                <a:latin typeface="Century Gothic" panose="020B0502020202020204" pitchFamily="34" charset="0"/>
              </a:rPr>
              <a:t>Бывшие заключенные с неснятой судимостью;</a:t>
            </a:r>
          </a:p>
          <a:p>
            <a:pPr marL="180930" indent="-180930">
              <a:spcAft>
                <a:spcPts val="262"/>
              </a:spcAft>
              <a:buFont typeface="+mj-lt"/>
              <a:buAutoNum type="arabicPeriod"/>
            </a:pPr>
            <a:r>
              <a:rPr lang="ru-RU" sz="1140" dirty="0">
                <a:solidFill>
                  <a:schemeClr val="bg1"/>
                </a:solidFill>
                <a:latin typeface="Century Gothic" panose="020B0502020202020204" pitchFamily="34" charset="0"/>
              </a:rPr>
              <a:t>Беженцы и вынужденные переселенцы;</a:t>
            </a:r>
          </a:p>
          <a:p>
            <a:pPr marL="180930" indent="-180930">
              <a:spcAft>
                <a:spcPts val="262"/>
              </a:spcAft>
              <a:buFont typeface="+mj-lt"/>
              <a:buAutoNum type="arabicPeriod"/>
            </a:pPr>
            <a:r>
              <a:rPr lang="ru-RU" sz="1140" dirty="0">
                <a:solidFill>
                  <a:schemeClr val="bg1"/>
                </a:solidFill>
                <a:latin typeface="Century Gothic" panose="020B0502020202020204" pitchFamily="34" charset="0"/>
              </a:rPr>
              <a:t>Малоимущие граждане;</a:t>
            </a:r>
          </a:p>
          <a:p>
            <a:pPr marL="180930" indent="-180930">
              <a:spcAft>
                <a:spcPts val="262"/>
              </a:spcAft>
              <a:buFont typeface="+mj-lt"/>
              <a:buAutoNum type="arabicPeriod"/>
            </a:pPr>
            <a:r>
              <a:rPr lang="ru-RU" sz="1140" dirty="0">
                <a:solidFill>
                  <a:schemeClr val="bg1"/>
                </a:solidFill>
                <a:latin typeface="Century Gothic" panose="020B0502020202020204" pitchFamily="34" charset="0"/>
              </a:rPr>
              <a:t>Лица без определенного места жительства и занятий;</a:t>
            </a:r>
          </a:p>
          <a:p>
            <a:pPr marL="180930" indent="-180930">
              <a:buFont typeface="+mj-lt"/>
              <a:buAutoNum type="arabicPeriod"/>
            </a:pPr>
            <a:r>
              <a:rPr lang="ru-RU" sz="1140" dirty="0">
                <a:solidFill>
                  <a:schemeClr val="bg1"/>
                </a:solidFill>
                <a:latin typeface="Century Gothic" panose="020B0502020202020204" pitchFamily="34" charset="0"/>
              </a:rPr>
              <a:t>Иные граждане, нуждающиеся в социальном обслуживании.</a:t>
            </a:r>
          </a:p>
        </p:txBody>
      </p:sp>
      <p:pic>
        <p:nvPicPr>
          <p:cNvPr id="11" name="object 2">
            <a:extLst>
              <a:ext uri="{FF2B5EF4-FFF2-40B4-BE49-F238E27FC236}">
                <a16:creationId xmlns:a16="http://schemas.microsoft.com/office/drawing/2014/main" id="{1FFAE0E9-0637-4EB7-BA97-299E2AABE45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55035" y="390062"/>
            <a:ext cx="1018469" cy="44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9964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5118" y="86555"/>
            <a:ext cx="6814249" cy="377228"/>
          </a:xfrm>
        </p:spPr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ВОПРОСЫ И ОТВЕТЫ</a:t>
            </a:r>
            <a:endParaRPr lang="ru-RU" dirty="0"/>
          </a:p>
        </p:txBody>
      </p:sp>
      <p:pic>
        <p:nvPicPr>
          <p:cNvPr id="5" name="Picture 33">
            <a:extLst>
              <a:ext uri="{FF2B5EF4-FFF2-40B4-BE49-F238E27FC236}">
                <a16:creationId xmlns:a16="http://schemas.microsoft.com/office/drawing/2014/main" id="{4DD8FDFD-5EF4-468C-81D4-0280B72DA2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435" y="105886"/>
            <a:ext cx="503302" cy="503302"/>
          </a:xfrm>
          <a:prstGeom prst="rect">
            <a:avLst/>
          </a:prstGeom>
        </p:spPr>
      </p:pic>
      <p:sp>
        <p:nvSpPr>
          <p:cNvPr id="8" name="Текст 7">
            <a:extLst>
              <a:ext uri="{FF2B5EF4-FFF2-40B4-BE49-F238E27FC236}">
                <a16:creationId xmlns:a16="http://schemas.microsoft.com/office/drawing/2014/main" id="{BC06820F-5663-4DE8-99E7-BE91DF92EE9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31143" y="677960"/>
            <a:ext cx="11658112" cy="6146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52"/>
              </a:spcAft>
              <a:buClr>
                <a:schemeClr val="bg1"/>
              </a:buClr>
            </a:pPr>
            <a:r>
              <a:rPr lang="ru-RU" sz="1026" b="1" dirty="0">
                <a:latin typeface="Century Gothic" panose="020B0502020202020204" pitchFamily="34" charset="0"/>
              </a:rPr>
              <a:t>     </a:t>
            </a:r>
            <a:r>
              <a:rPr lang="ru-RU" sz="1596" b="1" dirty="0">
                <a:latin typeface="Century Gothic" panose="020B0502020202020204" pitchFamily="34" charset="0"/>
              </a:rPr>
              <a:t>Может ли организация или ИП, зарегистрированная в 2022 году, получить статус социального предприятия     в 2022 году?</a:t>
            </a:r>
            <a:br>
              <a:rPr lang="ru-RU" sz="1596" b="1" dirty="0">
                <a:latin typeface="Century Gothic" panose="020B0502020202020204" pitchFamily="34" charset="0"/>
              </a:rPr>
            </a:br>
            <a:br>
              <a:rPr lang="ru-RU" sz="1596" dirty="0">
                <a:latin typeface="Century Gothic" panose="020B0502020202020204" pitchFamily="34" charset="0"/>
              </a:rPr>
            </a:br>
            <a:r>
              <a:rPr lang="ru-RU" sz="1596" b="1" i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Ответ</a:t>
            </a:r>
            <a:r>
              <a:rPr lang="ru-RU" sz="1596" b="1" dirty="0">
                <a:solidFill>
                  <a:srgbClr val="8B8B8C"/>
                </a:solidFill>
                <a:latin typeface="Century Gothic" panose="020B0502020202020204" pitchFamily="34" charset="0"/>
              </a:rPr>
              <a:t>:</a:t>
            </a:r>
            <a:r>
              <a:rPr lang="ru-RU" sz="1596" i="1" dirty="0">
                <a:solidFill>
                  <a:srgbClr val="8B8B8C"/>
                </a:solidFill>
                <a:latin typeface="Century Gothic" panose="020B0502020202020204" pitchFamily="34" charset="0"/>
              </a:rPr>
              <a:t> </a:t>
            </a:r>
            <a:r>
              <a:rPr lang="ru-RU" sz="1596" dirty="0">
                <a:latin typeface="Century Gothic" panose="020B0502020202020204" pitchFamily="34" charset="0"/>
              </a:rPr>
              <a:t>статус социального предприятия можно получить в году, следующим за годом регистрации, т.е. в 2023 году. </a:t>
            </a:r>
          </a:p>
          <a:p>
            <a:pPr marL="246262">
              <a:spcAft>
                <a:spcPts val="2052"/>
              </a:spcAft>
            </a:pPr>
            <a:r>
              <a:rPr lang="ru-RU" sz="1596" b="1" dirty="0">
                <a:latin typeface="Century Gothic" panose="020B0502020202020204" pitchFamily="34" charset="0"/>
              </a:rPr>
              <a:t>Если организацию или ИП признают социальным предприятием в 2021 году, нужно ли повторно подавать заявку в 2022 и последующие годы?</a:t>
            </a:r>
            <a:br>
              <a:rPr lang="ru-RU" sz="1596" b="1" dirty="0">
                <a:latin typeface="Century Gothic" panose="020B0502020202020204" pitchFamily="34" charset="0"/>
              </a:rPr>
            </a:br>
            <a:br>
              <a:rPr lang="ru-RU" sz="1596" dirty="0">
                <a:latin typeface="Century Gothic" panose="020B0502020202020204" pitchFamily="34" charset="0"/>
              </a:rPr>
            </a:br>
            <a:r>
              <a:rPr lang="ru-RU" sz="1596" b="1" i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Ответ</a:t>
            </a:r>
            <a:r>
              <a:rPr lang="ru-RU" sz="1596" b="1" dirty="0">
                <a:latin typeface="Century Gothic" panose="020B0502020202020204" pitchFamily="34" charset="0"/>
              </a:rPr>
              <a:t>:</a:t>
            </a:r>
            <a:r>
              <a:rPr lang="ru-RU" sz="1596" dirty="0">
                <a:latin typeface="Century Gothic" panose="020B0502020202020204" pitchFamily="34" charset="0"/>
              </a:rPr>
              <a:t> да, нужно. Такой порядок предусмотрен, поскольку за год организация или ИП могут перестать соответствовать условиям признания социальным предприятием.</a:t>
            </a:r>
          </a:p>
          <a:p>
            <a:pPr marL="246262">
              <a:spcAft>
                <a:spcPts val="2052"/>
              </a:spcAft>
            </a:pPr>
            <a:r>
              <a:rPr lang="ru-RU" sz="1596" b="1" dirty="0">
                <a:latin typeface="Century Gothic" panose="020B0502020202020204" pitchFamily="34" charset="0"/>
              </a:rPr>
              <a:t>Везде пишут, что отчет о социальном воздействии – это необязательный документ. Его можно не заполнять?</a:t>
            </a:r>
            <a:br>
              <a:rPr lang="ru-RU" sz="1596" b="1" dirty="0">
                <a:latin typeface="Century Gothic" panose="020B0502020202020204" pitchFamily="34" charset="0"/>
              </a:rPr>
            </a:br>
            <a:br>
              <a:rPr lang="ru-RU" sz="1596" dirty="0">
                <a:latin typeface="Century Gothic" panose="020B0502020202020204" pitchFamily="34" charset="0"/>
              </a:rPr>
            </a:br>
            <a:r>
              <a:rPr lang="ru-RU" sz="1596" b="1" i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Ответ</a:t>
            </a:r>
            <a:r>
              <a:rPr lang="ru-RU" sz="1596" b="1" i="1" dirty="0">
                <a:latin typeface="Century Gothic" panose="020B0502020202020204" pitchFamily="34" charset="0"/>
              </a:rPr>
              <a:t>:</a:t>
            </a:r>
            <a:r>
              <a:rPr lang="ru-RU" sz="1596" i="1" dirty="0">
                <a:latin typeface="Century Gothic" panose="020B0502020202020204" pitchFamily="34" charset="0"/>
              </a:rPr>
              <a:t> </a:t>
            </a:r>
            <a:r>
              <a:rPr lang="ru-RU" sz="1596" dirty="0">
                <a:latin typeface="Century Gothic" panose="020B0502020202020204" pitchFamily="34" charset="0"/>
              </a:rPr>
              <a:t>заявителям настоятельно рекомендуется заполнять и предоставлять отчет о социальном воздействии. Этот отчет лучше всего раскрывает суть социальных направлений деятельности заявителя</a:t>
            </a:r>
            <a:r>
              <a:rPr lang="en-US" sz="1596" dirty="0">
                <a:latin typeface="Century Gothic" panose="020B0502020202020204" pitchFamily="34" charset="0"/>
              </a:rPr>
              <a:t> </a:t>
            </a:r>
            <a:r>
              <a:rPr lang="ru-RU" sz="1596" dirty="0">
                <a:latin typeface="Century Gothic" panose="020B0502020202020204" pitchFamily="34" charset="0"/>
              </a:rPr>
              <a:t>и может стать решающим при принятии решения о признании организации или ИП социальным предприятием.  </a:t>
            </a:r>
          </a:p>
          <a:p>
            <a:pPr marL="246262">
              <a:spcAft>
                <a:spcPts val="2052"/>
              </a:spcAft>
            </a:pPr>
            <a:r>
              <a:rPr lang="ru-RU" sz="1596" b="1" dirty="0">
                <a:latin typeface="Century Gothic" panose="020B0502020202020204" pitchFamily="34" charset="0"/>
              </a:rPr>
              <a:t>Я являюсь ИП и применяю налоговый режим, при котором не считается ни прибыль, ни её эквивалент. Как в моем случае будет учитываться критерий о направлении чистой прибыли на осуществление социальной деятельности?</a:t>
            </a:r>
            <a:br>
              <a:rPr lang="ru-RU" sz="1596" b="1" dirty="0">
                <a:latin typeface="Century Gothic" panose="020B0502020202020204" pitchFamily="34" charset="0"/>
              </a:rPr>
            </a:br>
            <a:br>
              <a:rPr lang="ru-RU" sz="1596" dirty="0">
                <a:latin typeface="Century Gothic" panose="020B0502020202020204" pitchFamily="34" charset="0"/>
              </a:rPr>
            </a:br>
            <a:r>
              <a:rPr lang="ru-RU" sz="1596" b="1" i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Ответ:</a:t>
            </a:r>
            <a:r>
              <a:rPr lang="ru-RU" sz="1596" i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596" dirty="0">
                <a:latin typeface="Century Gothic" panose="020B0502020202020204" pitchFamily="34" charset="0"/>
              </a:rPr>
              <a:t>в вашем случае критерий по прибыли не будет приниматься во внимание при рассмотрении заявки.</a:t>
            </a:r>
          </a:p>
          <a:p>
            <a:pPr marL="246262">
              <a:spcAft>
                <a:spcPts val="2052"/>
              </a:spcAft>
            </a:pPr>
            <a:endParaRPr lang="ru-RU" sz="1026" dirty="0">
              <a:latin typeface="Century Gothic" panose="020B0502020202020204" pitchFamily="34" charset="0"/>
            </a:endParaRPr>
          </a:p>
        </p:txBody>
      </p:sp>
      <p:pic>
        <p:nvPicPr>
          <p:cNvPr id="7" name="object 2">
            <a:extLst>
              <a:ext uri="{FF2B5EF4-FFF2-40B4-BE49-F238E27FC236}">
                <a16:creationId xmlns:a16="http://schemas.microsoft.com/office/drawing/2014/main" id="{157C20ED-FF07-4123-86D1-2D07BC6902E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63859" y="240440"/>
            <a:ext cx="1018469" cy="44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2325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5118" y="182249"/>
            <a:ext cx="6814249" cy="377228"/>
          </a:xfrm>
        </p:spPr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ВОПРОСЫ И ОТВЕТЫ</a:t>
            </a:r>
            <a:endParaRPr lang="ru-RU" dirty="0"/>
          </a:p>
        </p:txBody>
      </p:sp>
      <p:pic>
        <p:nvPicPr>
          <p:cNvPr id="5" name="Picture 33">
            <a:extLst>
              <a:ext uri="{FF2B5EF4-FFF2-40B4-BE49-F238E27FC236}">
                <a16:creationId xmlns:a16="http://schemas.microsoft.com/office/drawing/2014/main" id="{4DD8FDFD-5EF4-468C-81D4-0280B72DA2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925" y="159618"/>
            <a:ext cx="503302" cy="503302"/>
          </a:xfrm>
          <a:prstGeom prst="rect">
            <a:avLst/>
          </a:prstGeom>
        </p:spPr>
      </p:pic>
      <p:sp>
        <p:nvSpPr>
          <p:cNvPr id="8" name="Текст 7">
            <a:extLst>
              <a:ext uri="{FF2B5EF4-FFF2-40B4-BE49-F238E27FC236}">
                <a16:creationId xmlns:a16="http://schemas.microsoft.com/office/drawing/2014/main" id="{BC06820F-5663-4DE8-99E7-BE91DF92EE9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49043" y="1064750"/>
            <a:ext cx="11493914" cy="4952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46262">
              <a:spcAft>
                <a:spcPts val="2052"/>
              </a:spcAft>
            </a:pPr>
            <a:r>
              <a:rPr lang="ru-RU" sz="1596" b="1" dirty="0">
                <a:latin typeface="Century Gothic" panose="020B0502020202020204" pitchFamily="34" charset="0"/>
              </a:rPr>
              <a:t>Моя организация/ИП уже включена в реестр поставщиков социальных услуг. Нужно ли мне дополнительно подавать заявку о признании социальным предприятием?</a:t>
            </a:r>
            <a:br>
              <a:rPr lang="ru-RU" sz="1596" b="1" dirty="0">
                <a:latin typeface="Century Gothic" panose="020B0502020202020204" pitchFamily="34" charset="0"/>
              </a:rPr>
            </a:br>
            <a:br>
              <a:rPr lang="ru-RU" sz="1596" dirty="0">
                <a:latin typeface="Century Gothic" panose="020B0502020202020204" pitchFamily="34" charset="0"/>
              </a:rPr>
            </a:br>
            <a:r>
              <a:rPr lang="ru-RU" sz="1596" b="1" i="1" dirty="0">
                <a:solidFill>
                  <a:srgbClr val="8B8B8C"/>
                </a:solidFill>
                <a:latin typeface="Century Gothic" panose="020B0502020202020204" pitchFamily="34" charset="0"/>
              </a:rPr>
              <a:t>Ответ:</a:t>
            </a:r>
            <a:r>
              <a:rPr lang="ru-RU" sz="1596" i="1" dirty="0">
                <a:solidFill>
                  <a:srgbClr val="8B8B8C"/>
                </a:solidFill>
                <a:latin typeface="Century Gothic" panose="020B0502020202020204" pitchFamily="34" charset="0"/>
              </a:rPr>
              <a:t> </a:t>
            </a:r>
            <a:r>
              <a:rPr lang="ru-RU" sz="1596" dirty="0">
                <a:latin typeface="Century Gothic" panose="020B0502020202020204" pitchFamily="34" charset="0"/>
              </a:rPr>
              <a:t>да, нужно, признание социальным предприятием – это другая процедура. Включение в реестр поставщиков социальных услуг будет учитываться при рассмотрении ваших документов, поэтому всем заявителям настоятельно рекомендуется сообщить об этом в заявке. </a:t>
            </a:r>
          </a:p>
          <a:p>
            <a:pPr marL="246262">
              <a:spcAft>
                <a:spcPts val="342"/>
              </a:spcAft>
            </a:pPr>
            <a:r>
              <a:rPr lang="ru-RU" sz="1596" b="1" dirty="0">
                <a:latin typeface="Century Gothic" panose="020B0502020202020204" pitchFamily="34" charset="0"/>
              </a:rPr>
              <a:t>Что делать, если моей организации/ИП нет в реестре МСП?</a:t>
            </a:r>
          </a:p>
          <a:p>
            <a:pPr marL="246262">
              <a:spcAft>
                <a:spcPts val="342"/>
              </a:spcAft>
            </a:pPr>
            <a:r>
              <a:rPr lang="ru-RU" sz="1596" b="1" i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Ответ: </a:t>
            </a:r>
            <a:r>
              <a:rPr lang="ru-RU" sz="1596" dirty="0">
                <a:latin typeface="Century Gothic" panose="020B0502020202020204" pitchFamily="34" charset="0"/>
              </a:rPr>
              <a:t>в случае если вашей организации/ИП более 1 года, а запись о ней отсутствует в реестре МСП, необходимо обратиться в налоговый орган через форму, размещенную на сайте </a:t>
            </a:r>
            <a:r>
              <a:rPr lang="ru-RU" sz="1596" dirty="0">
                <a:latin typeface="Century Gothic" panose="020B0502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https://rmsp.nalog.ru/appeal-create.html</a:t>
            </a:r>
            <a:r>
              <a:rPr lang="ru-RU" sz="1596" dirty="0">
                <a:latin typeface="Century Gothic" panose="020B0502020202020204" pitchFamily="34" charset="0"/>
              </a:rPr>
              <a:t>. Наличие записи о заявителе в реестре МСП – обязательное условие для признания социальным предприятием.  Заявление о включении организации/ИП в реестр МСП рассматривается налоговым органом в течение 15 рабочих дней с момента отправки, поэтому рекомендуется заблаговременно проверить наличие записи.</a:t>
            </a:r>
          </a:p>
          <a:p>
            <a:pPr marL="246262">
              <a:spcAft>
                <a:spcPts val="342"/>
              </a:spcAft>
            </a:pPr>
            <a:r>
              <a:rPr lang="ru-RU" sz="1596" b="1" dirty="0">
                <a:latin typeface="Century Gothic" panose="020B0502020202020204" pitchFamily="34" charset="0"/>
              </a:rPr>
              <a:t>Моя организация является некоммерческой (например, благотворительным фондом, автономной некоммерческой организацией, образовательным частным учреждением и др.). Могут ли ее признать социальным предприятием?</a:t>
            </a:r>
          </a:p>
          <a:p>
            <a:pPr marL="246262">
              <a:spcAft>
                <a:spcPts val="342"/>
              </a:spcAft>
            </a:pPr>
            <a:r>
              <a:rPr lang="ru-RU" sz="1596" b="1" i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Ответ: </a:t>
            </a:r>
            <a:r>
              <a:rPr lang="ru-RU" sz="1596" dirty="0">
                <a:latin typeface="Century Gothic" panose="020B0502020202020204" pitchFamily="34" charset="0"/>
              </a:rPr>
              <a:t>нет, поскольку ваша организация не может являться субъектом МСП.</a:t>
            </a:r>
          </a:p>
          <a:p>
            <a:pPr marL="246262">
              <a:spcAft>
                <a:spcPts val="342"/>
              </a:spcAft>
            </a:pPr>
            <a:endParaRPr lang="ru-RU" sz="1026" dirty="0">
              <a:latin typeface="Century Gothic" panose="020B0502020202020204" pitchFamily="34" charset="0"/>
            </a:endParaRPr>
          </a:p>
          <a:p>
            <a:pPr marL="246262">
              <a:spcAft>
                <a:spcPts val="2052"/>
              </a:spcAft>
            </a:pPr>
            <a:endParaRPr lang="ru-RU" sz="1026" dirty="0">
              <a:latin typeface="Century Gothic" panose="020B0502020202020204" pitchFamily="34" charset="0"/>
            </a:endParaRPr>
          </a:p>
        </p:txBody>
      </p:sp>
      <p:pic>
        <p:nvPicPr>
          <p:cNvPr id="7" name="object 2">
            <a:extLst>
              <a:ext uri="{FF2B5EF4-FFF2-40B4-BE49-F238E27FC236}">
                <a16:creationId xmlns:a16="http://schemas.microsoft.com/office/drawing/2014/main" id="{29337FFC-AA3A-45C9-BCE6-259C044D5E9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55035" y="390062"/>
            <a:ext cx="1018469" cy="44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4336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55035" y="390062"/>
            <a:ext cx="1018469" cy="44668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8445" y="440435"/>
            <a:ext cx="199072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Calibri"/>
                <a:cs typeface="Calibri"/>
              </a:rPr>
              <a:t>НАШИ </a:t>
            </a:r>
            <a:r>
              <a:rPr sz="2000" spc="-25" dirty="0">
                <a:latin typeface="Calibri"/>
                <a:cs typeface="Calibri"/>
              </a:rPr>
              <a:t>КОНТАКТЫ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812344"/>
            <a:ext cx="8210550" cy="0"/>
          </a:xfrm>
          <a:custGeom>
            <a:avLst/>
            <a:gdLst/>
            <a:ahLst/>
            <a:cxnLst/>
            <a:rect l="l" t="t" r="r" b="b"/>
            <a:pathLst>
              <a:path w="8210550">
                <a:moveTo>
                  <a:pt x="0" y="0"/>
                </a:moveTo>
                <a:lnTo>
                  <a:pt x="8210550" y="1"/>
                </a:lnTo>
              </a:path>
            </a:pathLst>
          </a:custGeom>
          <a:ln w="15875">
            <a:solidFill>
              <a:srgbClr val="E73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439714" y="1858771"/>
            <a:ext cx="6847286" cy="306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i="1" spc="-30" dirty="0">
                <a:solidFill>
                  <a:srgbClr val="00643A"/>
                </a:solidFill>
                <a:latin typeface="Calibri"/>
                <a:cs typeface="Calibri"/>
              </a:rPr>
              <a:t>Головной</a:t>
            </a:r>
            <a:r>
              <a:rPr sz="1800" i="1" spc="-45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800" i="1" spc="-20" dirty="0">
                <a:solidFill>
                  <a:srgbClr val="00643A"/>
                </a:solidFill>
                <a:latin typeface="Calibri"/>
                <a:cs typeface="Calibri"/>
              </a:rPr>
              <a:t>офис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9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i="1" spc="-10" dirty="0">
                <a:solidFill>
                  <a:srgbClr val="00643A"/>
                </a:solidFill>
                <a:latin typeface="Calibri"/>
                <a:cs typeface="Calibri"/>
              </a:rPr>
              <a:t>Телефон</a:t>
            </a:r>
            <a:endParaRPr sz="1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1400" spc="50" dirty="0">
                <a:latin typeface="Calibri"/>
                <a:cs typeface="Calibri"/>
              </a:rPr>
              <a:t>+7</a:t>
            </a:r>
            <a:r>
              <a:rPr sz="1400" spc="46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(495)</a:t>
            </a:r>
            <a:r>
              <a:rPr sz="1400" spc="-114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780-96-</a:t>
            </a:r>
            <a:r>
              <a:rPr sz="1400" spc="-25" dirty="0">
                <a:latin typeface="Calibri"/>
                <a:cs typeface="Calibri"/>
              </a:rPr>
              <a:t>71</a:t>
            </a:r>
            <a:endParaRPr sz="1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sz="1400" i="1" spc="30" dirty="0">
                <a:solidFill>
                  <a:srgbClr val="00643A"/>
                </a:solidFill>
                <a:latin typeface="Calibri"/>
                <a:cs typeface="Calibri"/>
              </a:rPr>
              <a:t>Факс</a:t>
            </a:r>
            <a:endParaRPr sz="1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1400" spc="50" dirty="0">
                <a:latin typeface="Calibri"/>
                <a:cs typeface="Calibri"/>
              </a:rPr>
              <a:t>+7</a:t>
            </a:r>
            <a:r>
              <a:rPr sz="1400" spc="46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(495)</a:t>
            </a:r>
            <a:r>
              <a:rPr sz="1400" spc="-114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780-96-</a:t>
            </a:r>
            <a:r>
              <a:rPr sz="1400" spc="-25" dirty="0">
                <a:latin typeface="Calibri"/>
                <a:cs typeface="Calibri"/>
              </a:rPr>
              <a:t>74</a:t>
            </a:r>
            <a:endParaRPr sz="1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1400" i="1" spc="-10" dirty="0">
                <a:solidFill>
                  <a:srgbClr val="00643A"/>
                </a:solidFill>
                <a:latin typeface="Calibri"/>
                <a:cs typeface="Calibri"/>
              </a:rPr>
              <a:t>E-</a:t>
            </a:r>
            <a:r>
              <a:rPr sz="1400" i="1" spc="-20" dirty="0">
                <a:solidFill>
                  <a:srgbClr val="00643A"/>
                </a:solidFill>
                <a:latin typeface="Calibri"/>
                <a:cs typeface="Calibri"/>
              </a:rPr>
              <a:t>mail</a:t>
            </a:r>
            <a:endParaRPr sz="1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1400" u="sng" spc="-2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  <a:hlinkClick r:id="rId3"/>
              </a:rPr>
              <a:t>fund@nb-</a:t>
            </a:r>
            <a:r>
              <a:rPr sz="1400" u="sng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  <a:hlinkClick r:id="rId3"/>
              </a:rPr>
              <a:t>fund.ru</a:t>
            </a:r>
            <a:endParaRPr sz="1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80"/>
              </a:spcBef>
            </a:pPr>
            <a:r>
              <a:rPr sz="1400" i="1" dirty="0">
                <a:solidFill>
                  <a:srgbClr val="00643A"/>
                </a:solidFill>
                <a:latin typeface="Calibri"/>
                <a:cs typeface="Calibri"/>
              </a:rPr>
              <a:t>Адрес</a:t>
            </a:r>
            <a:r>
              <a:rPr sz="1400" i="1" spc="229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00643A"/>
                </a:solidFill>
                <a:latin typeface="Calibri"/>
                <a:cs typeface="Calibri"/>
              </a:rPr>
              <a:t>Фонда</a:t>
            </a:r>
            <a:endParaRPr sz="1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1400" dirty="0">
                <a:latin typeface="Calibri"/>
                <a:cs typeface="Calibri"/>
              </a:rPr>
              <a:t>119019,</a:t>
            </a:r>
            <a:r>
              <a:rPr sz="1400" spc="2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Россия,</a:t>
            </a:r>
            <a:r>
              <a:rPr sz="1400" spc="105" dirty="0">
                <a:latin typeface="Calibri"/>
                <a:cs typeface="Calibri"/>
              </a:rPr>
              <a:t> </a:t>
            </a:r>
            <a:r>
              <a:rPr sz="1400" spc="-45" dirty="0">
                <a:latin typeface="Calibri"/>
                <a:cs typeface="Calibri"/>
              </a:rPr>
              <a:t>г.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Москва,</a:t>
            </a:r>
            <a:endParaRPr sz="1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1400" spc="-40" dirty="0">
                <a:latin typeface="Calibri"/>
                <a:cs typeface="Calibri"/>
              </a:rPr>
              <a:t>ул.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Знаменка,</a:t>
            </a:r>
            <a:r>
              <a:rPr sz="1400" spc="65" dirty="0">
                <a:latin typeface="Calibri"/>
                <a:cs typeface="Calibri"/>
              </a:rPr>
              <a:t> </a:t>
            </a:r>
            <a:r>
              <a:rPr sz="1400" spc="-50" dirty="0">
                <a:latin typeface="Calibri"/>
                <a:cs typeface="Calibri"/>
              </a:rPr>
              <a:t>дом</a:t>
            </a:r>
            <a:r>
              <a:rPr sz="1400" spc="-95" dirty="0">
                <a:latin typeface="Calibri"/>
                <a:cs typeface="Calibri"/>
              </a:rPr>
              <a:t> </a:t>
            </a:r>
            <a:r>
              <a:rPr sz="1400" spc="45" dirty="0">
                <a:latin typeface="Calibri"/>
                <a:cs typeface="Calibri"/>
              </a:rPr>
              <a:t>8/13,</a:t>
            </a:r>
            <a:r>
              <a:rPr sz="1400" spc="16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стр.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50" dirty="0">
                <a:latin typeface="Calibri"/>
                <a:cs typeface="Calibri"/>
              </a:rPr>
              <a:t>2</a:t>
            </a:r>
            <a:endParaRPr sz="1400" dirty="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4400" y="2491963"/>
            <a:ext cx="1794316" cy="17943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A6456A-DF0E-4C43-848B-B4039FDFACAA}"/>
              </a:ext>
            </a:extLst>
          </p:cNvPr>
          <p:cNvSpPr txBox="1"/>
          <p:nvPr/>
        </p:nvSpPr>
        <p:spPr>
          <a:xfrm>
            <a:off x="5849795" y="2362200"/>
            <a:ext cx="6096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755"/>
              </a:spcBef>
            </a:pPr>
            <a:r>
              <a:rPr lang="ru-RU" spc="85" dirty="0">
                <a:latin typeface="Calibri"/>
                <a:cs typeface="Calibri"/>
              </a:rPr>
              <a:t>Региональный представитель ХМАО- </a:t>
            </a:r>
            <a:r>
              <a:rPr lang="ru-RU" spc="40" dirty="0">
                <a:latin typeface="Calibri"/>
                <a:cs typeface="Calibri"/>
              </a:rPr>
              <a:t>Югра,</a:t>
            </a:r>
            <a:r>
              <a:rPr lang="ru-RU" spc="-140" dirty="0">
                <a:latin typeface="Calibri"/>
                <a:cs typeface="Calibri"/>
              </a:rPr>
              <a:t> </a:t>
            </a:r>
            <a:r>
              <a:rPr lang="ru-RU" spc="85" dirty="0">
                <a:latin typeface="Calibri"/>
                <a:cs typeface="Calibri"/>
              </a:rPr>
              <a:t>ЯНАО</a:t>
            </a:r>
            <a:endParaRPr lang="ru-RU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lang="ru-RU" spc="15" dirty="0">
                <a:latin typeface="Calibri"/>
                <a:cs typeface="Calibri"/>
              </a:rPr>
              <a:t>и </a:t>
            </a:r>
            <a:r>
              <a:rPr lang="ru-RU" spc="-10" dirty="0">
                <a:latin typeface="Calibri"/>
                <a:cs typeface="Calibri"/>
              </a:rPr>
              <a:t>Тюменская</a:t>
            </a:r>
            <a:r>
              <a:rPr lang="ru-RU" spc="-75" dirty="0">
                <a:latin typeface="Calibri"/>
                <a:cs typeface="Calibri"/>
              </a:rPr>
              <a:t> </a:t>
            </a:r>
            <a:r>
              <a:rPr lang="ru-RU" spc="-65" dirty="0">
                <a:latin typeface="Calibri"/>
                <a:cs typeface="Calibri"/>
              </a:rPr>
              <a:t>область</a:t>
            </a:r>
            <a:endParaRPr lang="ru-RU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lang="ru-RU" spc="30" dirty="0">
                <a:latin typeface="Calibri"/>
                <a:cs typeface="Calibri"/>
              </a:rPr>
              <a:t>Сидорова </a:t>
            </a:r>
            <a:r>
              <a:rPr lang="ru-RU" spc="40" dirty="0">
                <a:latin typeface="Calibri"/>
                <a:cs typeface="Calibri"/>
              </a:rPr>
              <a:t>Ольга</a:t>
            </a:r>
            <a:r>
              <a:rPr lang="ru-RU" spc="-30" dirty="0">
                <a:latin typeface="Calibri"/>
                <a:cs typeface="Calibri"/>
              </a:rPr>
              <a:t> </a:t>
            </a:r>
            <a:r>
              <a:rPr lang="ru-RU" spc="10" dirty="0">
                <a:latin typeface="Calibri"/>
                <a:cs typeface="Calibri"/>
              </a:rPr>
              <a:t>Андреевна</a:t>
            </a:r>
            <a:endParaRPr lang="ru-RU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lang="ru-RU" spc="85" dirty="0">
                <a:latin typeface="Calibri"/>
                <a:cs typeface="Calibri"/>
              </a:rPr>
              <a:t>+7 </a:t>
            </a:r>
            <a:r>
              <a:rPr lang="ru-RU" spc="-15" dirty="0">
                <a:latin typeface="Calibri"/>
                <a:cs typeface="Calibri"/>
              </a:rPr>
              <a:t>(902)</a:t>
            </a:r>
            <a:r>
              <a:rPr lang="ru-RU" spc="-80" dirty="0">
                <a:latin typeface="Calibri"/>
                <a:cs typeface="Calibri"/>
              </a:rPr>
              <a:t> </a:t>
            </a:r>
            <a:r>
              <a:rPr lang="ru-RU" spc="35" dirty="0">
                <a:latin typeface="Calibri"/>
                <a:cs typeface="Calibri"/>
              </a:rPr>
              <a:t>814-17-90</a:t>
            </a:r>
            <a:endParaRPr lang="ru-RU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lang="ru-RU" u="sng" dirty="0">
                <a:latin typeface="Calibri"/>
                <a:cs typeface="Calibri"/>
                <a:hlinkClick r:id="rId5"/>
              </a:rPr>
              <a:t>sid_oa@nb-fund.ru</a:t>
            </a:r>
            <a:endParaRPr lang="ru-RU" u="sng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lang="ru-RU" u="sng" dirty="0">
                <a:latin typeface="Calibri"/>
                <a:cs typeface="Calibri"/>
              </a:rPr>
              <a:t>soa003@yandex.ru</a:t>
            </a:r>
            <a:endParaRPr lang="ru-R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916522" y="2601182"/>
            <a:ext cx="2321838" cy="758403"/>
          </a:xfrm>
          <a:prstGeom prst="rect">
            <a:avLst/>
          </a:prstGeom>
        </p:spPr>
        <p:txBody>
          <a:bodyPr vert="horz" wrap="square" lIns="0" tIns="19548" rIns="0" bIns="0" rtlCol="0">
            <a:spAutoFit/>
          </a:bodyPr>
          <a:lstStyle/>
          <a:p>
            <a:pPr marL="14479">
              <a:spcBef>
                <a:spcPts val="154"/>
              </a:spcBef>
            </a:pPr>
            <a:r>
              <a:rPr lang="ru-RU" spc="348" dirty="0"/>
              <a:t>Спасибо за внимание! </a:t>
            </a:r>
            <a:endParaRPr spc="348" dirty="0"/>
          </a:p>
        </p:txBody>
      </p:sp>
      <p:sp>
        <p:nvSpPr>
          <p:cNvPr id="3" name="object 3"/>
          <p:cNvSpPr/>
          <p:nvPr/>
        </p:nvSpPr>
        <p:spPr>
          <a:xfrm>
            <a:off x="1" y="556716"/>
            <a:ext cx="6567427" cy="58559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2">
            <a:extLst>
              <a:ext uri="{FF2B5EF4-FFF2-40B4-BE49-F238E27FC236}">
                <a16:creationId xmlns:a16="http://schemas.microsoft.com/office/drawing/2014/main" id="{6AC5A7F7-5521-4A1A-9B1E-851E0CCC713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55035" y="390062"/>
            <a:ext cx="1018469" cy="44668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1503707"/>
            <a:ext cx="3933903" cy="14614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29793" y="1503706"/>
            <a:ext cx="983351" cy="34090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2961014"/>
            <a:ext cx="3933909" cy="146378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4420682"/>
            <a:ext cx="3933909" cy="146584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929793" y="4908611"/>
            <a:ext cx="983351" cy="19468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" y="5882415"/>
            <a:ext cx="3933903" cy="9730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982243" y="680757"/>
            <a:ext cx="3110263" cy="389071"/>
          </a:xfrm>
          <a:prstGeom prst="rect">
            <a:avLst/>
          </a:prstGeom>
        </p:spPr>
        <p:txBody>
          <a:bodyPr vert="horz" wrap="square" lIns="0" tIns="19548" rIns="0" bIns="0" rtlCol="0">
            <a:spAutoFit/>
          </a:bodyPr>
          <a:lstStyle/>
          <a:p>
            <a:pPr marL="14479">
              <a:spcBef>
                <a:spcPts val="154"/>
              </a:spcBef>
            </a:pPr>
            <a:r>
              <a:rPr lang="ru-RU" spc="200" dirty="0"/>
              <a:t>Наталия Зверева</a:t>
            </a:r>
            <a:endParaRPr spc="-194" dirty="0"/>
          </a:p>
        </p:txBody>
      </p:sp>
      <p:sp>
        <p:nvSpPr>
          <p:cNvPr id="9" name="object 9"/>
          <p:cNvSpPr txBox="1"/>
          <p:nvPr/>
        </p:nvSpPr>
        <p:spPr>
          <a:xfrm>
            <a:off x="982243" y="1249504"/>
            <a:ext cx="2948089" cy="470772"/>
          </a:xfrm>
          <a:prstGeom prst="rect">
            <a:avLst/>
          </a:prstGeom>
        </p:spPr>
        <p:txBody>
          <a:bodyPr vert="horz" wrap="square" lIns="0" tIns="14480" rIns="0" bIns="0" rtlCol="0">
            <a:spAutoFit/>
          </a:bodyPr>
          <a:lstStyle/>
          <a:p>
            <a:pPr marL="14479" marR="5792">
              <a:spcBef>
                <a:spcPts val="114"/>
              </a:spcBef>
            </a:pPr>
            <a:r>
              <a:rPr sz="1482" i="1" spc="-46" dirty="0">
                <a:latin typeface="Calibri"/>
                <a:cs typeface="Calibri"/>
              </a:rPr>
              <a:t>Директор </a:t>
            </a:r>
            <a:r>
              <a:rPr sz="1482" i="1" spc="57" dirty="0">
                <a:latin typeface="Calibri"/>
                <a:cs typeface="Calibri"/>
              </a:rPr>
              <a:t>Фонда </a:t>
            </a:r>
            <a:r>
              <a:rPr sz="1482" i="1" spc="23" dirty="0">
                <a:latin typeface="Calibri"/>
                <a:cs typeface="Calibri"/>
              </a:rPr>
              <a:t>«Наше</a:t>
            </a:r>
            <a:r>
              <a:rPr sz="1482" i="1" spc="-11" dirty="0">
                <a:latin typeface="Calibri"/>
                <a:cs typeface="Calibri"/>
              </a:rPr>
              <a:t> </a:t>
            </a:r>
            <a:r>
              <a:rPr sz="1482" i="1" spc="23" dirty="0">
                <a:latin typeface="Calibri"/>
                <a:cs typeface="Calibri"/>
              </a:rPr>
              <a:t>будущее»,  </a:t>
            </a:r>
            <a:r>
              <a:rPr sz="1482" i="1" spc="-63" dirty="0">
                <a:latin typeface="Calibri"/>
                <a:cs typeface="Calibri"/>
              </a:rPr>
              <a:t>эксперт, </a:t>
            </a:r>
            <a:r>
              <a:rPr sz="1482" i="1" spc="-57" dirty="0">
                <a:latin typeface="Calibri"/>
                <a:cs typeface="Calibri"/>
              </a:rPr>
              <a:t>общественный</a:t>
            </a:r>
            <a:r>
              <a:rPr sz="1482" i="1" spc="63" dirty="0">
                <a:latin typeface="Calibri"/>
                <a:cs typeface="Calibri"/>
              </a:rPr>
              <a:t> </a:t>
            </a:r>
            <a:r>
              <a:rPr sz="1482" i="1" spc="-103" dirty="0">
                <a:latin typeface="Calibri"/>
                <a:cs typeface="Calibri"/>
              </a:rPr>
              <a:t>деятель</a:t>
            </a:r>
            <a:endParaRPr sz="1482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901655" y="1594679"/>
            <a:ext cx="6615825" cy="1866760"/>
          </a:xfrm>
          <a:prstGeom prst="rect">
            <a:avLst/>
          </a:prstGeom>
        </p:spPr>
        <p:txBody>
          <a:bodyPr vert="horz" wrap="square" lIns="0" tIns="40543" rIns="0" bIns="0" rtlCol="0">
            <a:spAutoFit/>
          </a:bodyPr>
          <a:lstStyle/>
          <a:p>
            <a:pPr marL="14479">
              <a:spcBef>
                <a:spcPts val="319"/>
              </a:spcBef>
            </a:pPr>
            <a:r>
              <a:rPr sz="2052" spc="29" dirty="0">
                <a:latin typeface="Calibri"/>
                <a:cs typeface="Calibri"/>
              </a:rPr>
              <a:t>Автор:</a:t>
            </a:r>
            <a:endParaRPr sz="2052">
              <a:latin typeface="Calibri"/>
              <a:cs typeface="Calibri"/>
            </a:endParaRPr>
          </a:p>
          <a:p>
            <a:pPr marL="130313" indent="-116558">
              <a:spcBef>
                <a:spcPts val="160"/>
              </a:spcBef>
              <a:buChar char="•"/>
              <a:tabLst>
                <a:tab pos="131037" algn="l"/>
              </a:tabLst>
            </a:pPr>
            <a:r>
              <a:rPr sz="1596" spc="17" dirty="0">
                <a:latin typeface="Calibri"/>
                <a:cs typeface="Calibri"/>
              </a:rPr>
              <a:t>Учебного </a:t>
            </a:r>
            <a:r>
              <a:rPr sz="1596" spc="6" dirty="0">
                <a:latin typeface="Calibri"/>
                <a:cs typeface="Calibri"/>
              </a:rPr>
              <a:t>пособия «Социальное</a:t>
            </a:r>
            <a:r>
              <a:rPr sz="1596" spc="-11" dirty="0">
                <a:latin typeface="Calibri"/>
                <a:cs typeface="Calibri"/>
              </a:rPr>
              <a:t> </a:t>
            </a:r>
            <a:r>
              <a:rPr sz="1596" spc="-17" dirty="0">
                <a:latin typeface="Calibri"/>
                <a:cs typeface="Calibri"/>
              </a:rPr>
              <a:t>предпринимательство»</a:t>
            </a:r>
            <a:endParaRPr sz="1596">
              <a:latin typeface="Calibri"/>
              <a:cs typeface="Calibri"/>
            </a:endParaRPr>
          </a:p>
          <a:p>
            <a:pPr marL="130313" indent="-116558">
              <a:spcBef>
                <a:spcPts val="479"/>
              </a:spcBef>
              <a:buChar char="•"/>
              <a:tabLst>
                <a:tab pos="131037" algn="l"/>
              </a:tabLst>
            </a:pPr>
            <a:r>
              <a:rPr sz="1596" spc="57" dirty="0">
                <a:latin typeface="Calibri"/>
                <a:cs typeface="Calibri"/>
              </a:rPr>
              <a:t>Курса </a:t>
            </a:r>
            <a:r>
              <a:rPr sz="1596" spc="-51" dirty="0">
                <a:latin typeface="Calibri"/>
                <a:cs typeface="Calibri"/>
              </a:rPr>
              <a:t>лекций </a:t>
            </a:r>
            <a:r>
              <a:rPr sz="1596" spc="68" dirty="0">
                <a:latin typeface="Calibri"/>
                <a:cs typeface="Calibri"/>
              </a:rPr>
              <a:t>«От </a:t>
            </a:r>
            <a:r>
              <a:rPr sz="1596" spc="-57" dirty="0">
                <a:latin typeface="Calibri"/>
                <a:cs typeface="Calibri"/>
              </a:rPr>
              <a:t>идеи </a:t>
            </a:r>
            <a:r>
              <a:rPr sz="1596" spc="-63" dirty="0">
                <a:latin typeface="Calibri"/>
                <a:cs typeface="Calibri"/>
              </a:rPr>
              <a:t>к </a:t>
            </a:r>
            <a:r>
              <a:rPr sz="1596" spc="-6" dirty="0">
                <a:latin typeface="Calibri"/>
                <a:cs typeface="Calibri"/>
              </a:rPr>
              <a:t>успешному </a:t>
            </a:r>
            <a:r>
              <a:rPr sz="1596" spc="-11" dirty="0">
                <a:latin typeface="Calibri"/>
                <a:cs typeface="Calibri"/>
              </a:rPr>
              <a:t>социальному</a:t>
            </a:r>
            <a:r>
              <a:rPr sz="1596" spc="80" dirty="0">
                <a:latin typeface="Calibri"/>
                <a:cs typeface="Calibri"/>
              </a:rPr>
              <a:t> </a:t>
            </a:r>
            <a:r>
              <a:rPr sz="1596" spc="-11" dirty="0">
                <a:latin typeface="Calibri"/>
                <a:cs typeface="Calibri"/>
              </a:rPr>
              <a:t>бизнесу»</a:t>
            </a:r>
            <a:endParaRPr sz="1596">
              <a:latin typeface="Calibri"/>
              <a:cs typeface="Calibri"/>
            </a:endParaRPr>
          </a:p>
          <a:p>
            <a:pPr marL="130313" indent="-116558">
              <a:spcBef>
                <a:spcPts val="479"/>
              </a:spcBef>
              <a:buChar char="•"/>
              <a:tabLst>
                <a:tab pos="131037" algn="l"/>
              </a:tabLst>
            </a:pPr>
            <a:r>
              <a:rPr sz="1596" spc="-6" dirty="0">
                <a:latin typeface="Calibri"/>
                <a:cs typeface="Calibri"/>
              </a:rPr>
              <a:t>Методического </a:t>
            </a:r>
            <a:r>
              <a:rPr sz="1596" spc="6" dirty="0">
                <a:latin typeface="Calibri"/>
                <a:cs typeface="Calibri"/>
              </a:rPr>
              <a:t>пособия </a:t>
            </a:r>
            <a:r>
              <a:rPr sz="1596" spc="11" dirty="0">
                <a:latin typeface="Calibri"/>
                <a:cs typeface="Calibri"/>
              </a:rPr>
              <a:t>«Создание успешного </a:t>
            </a:r>
            <a:r>
              <a:rPr sz="1596" dirty="0">
                <a:latin typeface="Calibri"/>
                <a:cs typeface="Calibri"/>
              </a:rPr>
              <a:t>социального</a:t>
            </a:r>
            <a:r>
              <a:rPr sz="1596" spc="68" dirty="0">
                <a:latin typeface="Calibri"/>
                <a:cs typeface="Calibri"/>
              </a:rPr>
              <a:t> </a:t>
            </a:r>
            <a:r>
              <a:rPr sz="1596" spc="-40" dirty="0">
                <a:latin typeface="Calibri"/>
                <a:cs typeface="Calibri"/>
              </a:rPr>
              <a:t>предприятия»</a:t>
            </a:r>
            <a:endParaRPr sz="1596">
              <a:latin typeface="Calibri"/>
              <a:cs typeface="Calibri"/>
            </a:endParaRPr>
          </a:p>
          <a:p>
            <a:pPr marL="130313" indent="-116558">
              <a:spcBef>
                <a:spcPts val="479"/>
              </a:spcBef>
              <a:buChar char="•"/>
              <a:tabLst>
                <a:tab pos="131037" algn="l"/>
              </a:tabLst>
            </a:pPr>
            <a:r>
              <a:rPr sz="1596" spc="51" dirty="0">
                <a:latin typeface="Calibri"/>
                <a:cs typeface="Calibri"/>
              </a:rPr>
              <a:t>Соавтором </a:t>
            </a:r>
            <a:r>
              <a:rPr sz="1596" spc="-51" dirty="0">
                <a:latin typeface="Calibri"/>
                <a:cs typeface="Calibri"/>
              </a:rPr>
              <a:t>книги </a:t>
            </a:r>
            <a:r>
              <a:rPr sz="1596" spc="-46" dirty="0">
                <a:latin typeface="Calibri"/>
                <a:cs typeface="Calibri"/>
              </a:rPr>
              <a:t>«Дельфины</a:t>
            </a:r>
            <a:r>
              <a:rPr sz="1596" spc="11" dirty="0">
                <a:latin typeface="Calibri"/>
                <a:cs typeface="Calibri"/>
              </a:rPr>
              <a:t> </a:t>
            </a:r>
            <a:r>
              <a:rPr sz="1596" spc="-11" dirty="0">
                <a:latin typeface="Calibri"/>
                <a:cs typeface="Calibri"/>
              </a:rPr>
              <a:t>капитализма»</a:t>
            </a:r>
            <a:endParaRPr sz="1596">
              <a:latin typeface="Calibri"/>
              <a:cs typeface="Calibri"/>
            </a:endParaRPr>
          </a:p>
          <a:p>
            <a:pPr marL="130313" indent="-116558">
              <a:spcBef>
                <a:spcPts val="479"/>
              </a:spcBef>
              <a:buChar char="•"/>
              <a:tabLst>
                <a:tab pos="131037" algn="l"/>
              </a:tabLst>
            </a:pPr>
            <a:r>
              <a:rPr sz="1596" spc="63" dirty="0">
                <a:latin typeface="Calibri"/>
                <a:cs typeface="Calibri"/>
              </a:rPr>
              <a:t>Атласа </a:t>
            </a:r>
            <a:r>
              <a:rPr sz="1596" spc="-23" dirty="0">
                <a:latin typeface="Calibri"/>
                <a:cs typeface="Calibri"/>
              </a:rPr>
              <a:t>«Лучшие </a:t>
            </a:r>
            <a:r>
              <a:rPr sz="1596" spc="-17" dirty="0">
                <a:latin typeface="Calibri"/>
                <a:cs typeface="Calibri"/>
              </a:rPr>
              <a:t>региональные </a:t>
            </a:r>
            <a:r>
              <a:rPr sz="1596" spc="-11" dirty="0">
                <a:latin typeface="Calibri"/>
                <a:cs typeface="Calibri"/>
              </a:rPr>
              <a:t>практики </a:t>
            </a:r>
            <a:r>
              <a:rPr sz="1596" spc="-6" dirty="0">
                <a:latin typeface="Calibri"/>
                <a:cs typeface="Calibri"/>
              </a:rPr>
              <a:t>развития</a:t>
            </a:r>
            <a:r>
              <a:rPr sz="1596" spc="23" dirty="0">
                <a:latin typeface="Calibri"/>
                <a:cs typeface="Calibri"/>
              </a:rPr>
              <a:t> </a:t>
            </a:r>
            <a:r>
              <a:rPr sz="1596" spc="91" dirty="0">
                <a:latin typeface="Calibri"/>
                <a:cs typeface="Calibri"/>
              </a:rPr>
              <a:t>СП»</a:t>
            </a:r>
            <a:endParaRPr sz="1596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901655" y="3849031"/>
            <a:ext cx="6662161" cy="1897537"/>
          </a:xfrm>
          <a:prstGeom prst="rect">
            <a:avLst/>
          </a:prstGeom>
        </p:spPr>
        <p:txBody>
          <a:bodyPr vert="horz" wrap="square" lIns="0" tIns="40543" rIns="0" bIns="0" rtlCol="0">
            <a:spAutoFit/>
          </a:bodyPr>
          <a:lstStyle/>
          <a:p>
            <a:pPr marL="14479">
              <a:spcBef>
                <a:spcPts val="319"/>
              </a:spcBef>
            </a:pPr>
            <a:r>
              <a:rPr sz="2052" spc="-34" dirty="0">
                <a:latin typeface="Calibri"/>
                <a:cs typeface="Calibri"/>
              </a:rPr>
              <a:t>Является:</a:t>
            </a:r>
            <a:endParaRPr sz="2052">
              <a:latin typeface="Calibri"/>
              <a:cs typeface="Calibri"/>
            </a:endParaRPr>
          </a:p>
          <a:p>
            <a:pPr marL="108595" marR="5792" indent="-94839">
              <a:lnSpc>
                <a:spcPts val="1710"/>
              </a:lnSpc>
              <a:spcBef>
                <a:spcPts val="388"/>
              </a:spcBef>
              <a:buChar char="•"/>
              <a:tabLst>
                <a:tab pos="131037" algn="l"/>
              </a:tabLst>
            </a:pPr>
            <a:r>
              <a:rPr sz="1596" spc="-11" dirty="0">
                <a:latin typeface="Calibri"/>
                <a:cs typeface="Calibri"/>
              </a:rPr>
              <a:t>Членом </a:t>
            </a:r>
            <a:r>
              <a:rPr sz="1596" spc="74" dirty="0">
                <a:latin typeface="Calibri"/>
                <a:cs typeface="Calibri"/>
              </a:rPr>
              <a:t>Совета </a:t>
            </a:r>
            <a:r>
              <a:rPr sz="1596" spc="6" dirty="0">
                <a:latin typeface="Calibri"/>
                <a:cs typeface="Calibri"/>
              </a:rPr>
              <a:t>по развитию </a:t>
            </a:r>
            <a:r>
              <a:rPr sz="1596" spc="-29" dirty="0">
                <a:latin typeface="Calibri"/>
                <a:cs typeface="Calibri"/>
              </a:rPr>
              <a:t>социальных </a:t>
            </a:r>
            <a:r>
              <a:rPr sz="1596" spc="-23" dirty="0">
                <a:latin typeface="Calibri"/>
                <a:cs typeface="Calibri"/>
              </a:rPr>
              <a:t>инноваций </a:t>
            </a:r>
            <a:r>
              <a:rPr sz="1596" spc="-6" dirty="0">
                <a:latin typeface="Calibri"/>
                <a:cs typeface="Calibri"/>
              </a:rPr>
              <a:t>субъектов </a:t>
            </a:r>
            <a:r>
              <a:rPr sz="1596" spc="6" dirty="0">
                <a:latin typeface="Calibri"/>
                <a:cs typeface="Calibri"/>
              </a:rPr>
              <a:t>Российской  </a:t>
            </a:r>
            <a:r>
              <a:rPr sz="1596" spc="17" dirty="0">
                <a:latin typeface="Calibri"/>
                <a:cs typeface="Calibri"/>
              </a:rPr>
              <a:t>Федерации </a:t>
            </a:r>
            <a:r>
              <a:rPr sz="1596" spc="-17" dirty="0">
                <a:latin typeface="Calibri"/>
                <a:cs typeface="Calibri"/>
              </a:rPr>
              <a:t>при </a:t>
            </a:r>
            <a:r>
              <a:rPr sz="1596" spc="57" dirty="0">
                <a:latin typeface="Calibri"/>
                <a:cs typeface="Calibri"/>
              </a:rPr>
              <a:t>Совете </a:t>
            </a:r>
            <a:r>
              <a:rPr sz="1596" spc="17" dirty="0">
                <a:latin typeface="Calibri"/>
                <a:cs typeface="Calibri"/>
              </a:rPr>
              <a:t>Федерации </a:t>
            </a:r>
            <a:r>
              <a:rPr sz="1596" spc="23" dirty="0">
                <a:latin typeface="Calibri"/>
                <a:cs typeface="Calibri"/>
              </a:rPr>
              <a:t>Федерального </a:t>
            </a:r>
            <a:r>
              <a:rPr sz="1596" spc="46" dirty="0">
                <a:latin typeface="Calibri"/>
                <a:cs typeface="Calibri"/>
              </a:rPr>
              <a:t>Собрания</a:t>
            </a:r>
            <a:r>
              <a:rPr sz="1596" spc="-51" dirty="0">
                <a:latin typeface="Calibri"/>
                <a:cs typeface="Calibri"/>
              </a:rPr>
              <a:t> </a:t>
            </a:r>
            <a:r>
              <a:rPr sz="1596" spc="148" dirty="0">
                <a:latin typeface="Calibri"/>
                <a:cs typeface="Calibri"/>
              </a:rPr>
              <a:t>РФ</a:t>
            </a:r>
            <a:endParaRPr sz="1596">
              <a:latin typeface="Calibri"/>
              <a:cs typeface="Calibri"/>
            </a:endParaRPr>
          </a:p>
          <a:p>
            <a:pPr marL="130313" indent="-116558">
              <a:spcBef>
                <a:spcPts val="456"/>
              </a:spcBef>
              <a:buChar char="•"/>
              <a:tabLst>
                <a:tab pos="131037" algn="l"/>
              </a:tabLst>
            </a:pPr>
            <a:r>
              <a:rPr sz="1596" spc="-11" dirty="0">
                <a:latin typeface="Calibri"/>
                <a:cs typeface="Calibri"/>
              </a:rPr>
              <a:t>Членом </a:t>
            </a:r>
            <a:r>
              <a:rPr sz="1596" spc="6" dirty="0">
                <a:latin typeface="Calibri"/>
                <a:cs typeface="Calibri"/>
              </a:rPr>
              <a:t>экспертного </a:t>
            </a:r>
            <a:r>
              <a:rPr sz="1596" spc="40" dirty="0">
                <a:latin typeface="Calibri"/>
                <a:cs typeface="Calibri"/>
              </a:rPr>
              <a:t>совета </a:t>
            </a:r>
            <a:r>
              <a:rPr sz="1596" spc="194" dirty="0">
                <a:latin typeface="Calibri"/>
                <a:cs typeface="Calibri"/>
              </a:rPr>
              <a:t>АНО </a:t>
            </a:r>
            <a:r>
              <a:rPr sz="1596" dirty="0">
                <a:latin typeface="Calibri"/>
                <a:cs typeface="Calibri"/>
              </a:rPr>
              <a:t>«Агентство </a:t>
            </a:r>
            <a:r>
              <a:rPr sz="1596" spc="6" dirty="0">
                <a:latin typeface="Calibri"/>
                <a:cs typeface="Calibri"/>
              </a:rPr>
              <a:t>стратегических</a:t>
            </a:r>
            <a:r>
              <a:rPr sz="1596" spc="-194" dirty="0">
                <a:latin typeface="Calibri"/>
                <a:cs typeface="Calibri"/>
              </a:rPr>
              <a:t> </a:t>
            </a:r>
            <a:r>
              <a:rPr sz="1596" spc="-40" dirty="0">
                <a:latin typeface="Calibri"/>
                <a:cs typeface="Calibri"/>
              </a:rPr>
              <a:t>инициатив»</a:t>
            </a:r>
            <a:endParaRPr sz="1596">
              <a:latin typeface="Calibri"/>
              <a:cs typeface="Calibri"/>
            </a:endParaRPr>
          </a:p>
          <a:p>
            <a:pPr marL="131037" marR="443066" indent="-131037">
              <a:lnSpc>
                <a:spcPts val="1710"/>
              </a:lnSpc>
              <a:spcBef>
                <a:spcPts val="707"/>
              </a:spcBef>
              <a:buChar char="•"/>
              <a:tabLst>
                <a:tab pos="131037" algn="l"/>
              </a:tabLst>
            </a:pPr>
            <a:r>
              <a:rPr sz="1596" spc="-11" dirty="0">
                <a:latin typeface="Calibri"/>
                <a:cs typeface="Calibri"/>
              </a:rPr>
              <a:t>Членом </a:t>
            </a:r>
            <a:r>
              <a:rPr sz="1596" spc="29" dirty="0">
                <a:latin typeface="Calibri"/>
                <a:cs typeface="Calibri"/>
              </a:rPr>
              <a:t>рабочей </a:t>
            </a:r>
            <a:r>
              <a:rPr sz="1596" spc="-34" dirty="0">
                <a:latin typeface="Calibri"/>
                <a:cs typeface="Calibri"/>
              </a:rPr>
              <a:t>группы </a:t>
            </a:r>
            <a:r>
              <a:rPr sz="1596" spc="6" dirty="0">
                <a:latin typeface="Calibri"/>
                <a:cs typeface="Calibri"/>
              </a:rPr>
              <a:t>по </a:t>
            </a:r>
            <a:r>
              <a:rPr sz="1596" spc="46" dirty="0">
                <a:latin typeface="Calibri"/>
                <a:cs typeface="Calibri"/>
              </a:rPr>
              <a:t>разработке </a:t>
            </a:r>
            <a:r>
              <a:rPr sz="1596" spc="-11" dirty="0">
                <a:latin typeface="Calibri"/>
                <a:cs typeface="Calibri"/>
              </a:rPr>
              <a:t>дорожной </a:t>
            </a:r>
            <a:r>
              <a:rPr sz="1596" spc="-6" dirty="0">
                <a:latin typeface="Calibri"/>
                <a:cs typeface="Calibri"/>
              </a:rPr>
              <a:t>карты </a:t>
            </a:r>
            <a:r>
              <a:rPr sz="1596" spc="-11" dirty="0">
                <a:latin typeface="Calibri"/>
                <a:cs typeface="Calibri"/>
              </a:rPr>
              <a:t>«Поддержка  </a:t>
            </a:r>
            <a:r>
              <a:rPr sz="1596" spc="11" dirty="0">
                <a:latin typeface="Calibri"/>
                <a:cs typeface="Calibri"/>
              </a:rPr>
              <a:t>доступа </a:t>
            </a:r>
            <a:r>
              <a:rPr sz="1596" spc="-6" dirty="0">
                <a:latin typeface="Calibri"/>
                <a:cs typeface="Calibri"/>
              </a:rPr>
              <a:t>негосударственных </a:t>
            </a:r>
            <a:r>
              <a:rPr sz="1596" spc="6" dirty="0">
                <a:latin typeface="Calibri"/>
                <a:cs typeface="Calibri"/>
              </a:rPr>
              <a:t>организаций </a:t>
            </a:r>
            <a:r>
              <a:rPr sz="1596" spc="-63" dirty="0">
                <a:latin typeface="Calibri"/>
                <a:cs typeface="Calibri"/>
              </a:rPr>
              <a:t>к </a:t>
            </a:r>
            <a:r>
              <a:rPr sz="1596" dirty="0">
                <a:latin typeface="Calibri"/>
                <a:cs typeface="Calibri"/>
              </a:rPr>
              <a:t>предоставлению</a:t>
            </a:r>
            <a:r>
              <a:rPr sz="1596" spc="80" dirty="0">
                <a:latin typeface="Calibri"/>
                <a:cs typeface="Calibri"/>
              </a:rPr>
              <a:t> </a:t>
            </a:r>
            <a:r>
              <a:rPr sz="1596" spc="-11" dirty="0">
                <a:latin typeface="Calibri"/>
                <a:cs typeface="Calibri"/>
              </a:rPr>
              <a:t>услуг</a:t>
            </a:r>
            <a:endParaRPr sz="1596">
              <a:latin typeface="Calibri"/>
              <a:cs typeface="Calibri"/>
            </a:endParaRPr>
          </a:p>
          <a:p>
            <a:pPr marL="155652">
              <a:lnSpc>
                <a:spcPts val="1687"/>
              </a:lnSpc>
            </a:pPr>
            <a:r>
              <a:rPr sz="1596" spc="-34" dirty="0">
                <a:latin typeface="Calibri"/>
                <a:cs typeface="Calibri"/>
              </a:rPr>
              <a:t>в </a:t>
            </a:r>
            <a:r>
              <a:rPr sz="1596" spc="-11" dirty="0">
                <a:latin typeface="Calibri"/>
                <a:cs typeface="Calibri"/>
              </a:rPr>
              <a:t>социальной</a:t>
            </a:r>
            <a:r>
              <a:rPr sz="1596" spc="40" dirty="0">
                <a:latin typeface="Calibri"/>
                <a:cs typeface="Calibri"/>
              </a:rPr>
              <a:t> </a:t>
            </a:r>
            <a:r>
              <a:rPr sz="1596" spc="11" dirty="0">
                <a:latin typeface="Calibri"/>
                <a:cs typeface="Calibri"/>
              </a:rPr>
              <a:t>сфере».</a:t>
            </a:r>
            <a:endParaRPr sz="1596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0" y="6155074"/>
            <a:ext cx="996934" cy="383715"/>
          </a:xfrm>
          <a:custGeom>
            <a:avLst/>
            <a:gdLst/>
            <a:ahLst/>
            <a:cxnLst/>
            <a:rect l="l" t="t" r="r" b="b"/>
            <a:pathLst>
              <a:path w="874394" h="336550">
                <a:moveTo>
                  <a:pt x="566521" y="0"/>
                </a:moveTo>
                <a:lnTo>
                  <a:pt x="0" y="0"/>
                </a:lnTo>
                <a:lnTo>
                  <a:pt x="0" y="336308"/>
                </a:lnTo>
                <a:lnTo>
                  <a:pt x="874217" y="336308"/>
                </a:lnTo>
                <a:lnTo>
                  <a:pt x="566521" y="0"/>
                </a:lnTo>
                <a:close/>
              </a:path>
            </a:pathLst>
          </a:custGeom>
          <a:solidFill>
            <a:srgbClr val="8DA6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xfrm>
            <a:off x="13382653" y="7291649"/>
            <a:ext cx="336656" cy="2064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959">
              <a:lnSpc>
                <a:spcPts val="1551"/>
              </a:lnSpc>
            </a:pPr>
            <a:fld id="{81D60167-4931-47E6-BA6A-407CBD079E47}" type="slidenum">
              <a:rPr spc="51" dirty="0"/>
              <a:pPr marL="28959">
                <a:lnSpc>
                  <a:spcPts val="1551"/>
                </a:lnSpc>
              </a:pPr>
              <a:t>3</a:t>
            </a:fld>
            <a:endParaRPr spc="51" dirty="0"/>
          </a:p>
        </p:txBody>
      </p:sp>
      <p:pic>
        <p:nvPicPr>
          <p:cNvPr id="15" name="object 2">
            <a:extLst>
              <a:ext uri="{FF2B5EF4-FFF2-40B4-BE49-F238E27FC236}">
                <a16:creationId xmlns:a16="http://schemas.microsoft.com/office/drawing/2014/main" id="{70D8B026-B3BD-4266-8A13-4314CFFB85A1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955035" y="390062"/>
            <a:ext cx="1018469" cy="44668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55035" y="390062"/>
            <a:ext cx="1018469" cy="44668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8445" y="441451"/>
            <a:ext cx="725550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О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ФОНДЕ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РЕГИОНАЛЬНЫХ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СОЦИАЛЬНЫХ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ПРОГРАММ </a:t>
            </a:r>
            <a:r>
              <a:rPr sz="1800" dirty="0">
                <a:latin typeface="Calibri"/>
                <a:cs typeface="Calibri"/>
              </a:rPr>
              <a:t>«НАШЕ</a:t>
            </a:r>
            <a:r>
              <a:rPr sz="1800" spc="-10" dirty="0">
                <a:latin typeface="Calibri"/>
                <a:cs typeface="Calibri"/>
              </a:rPr>
              <a:t> БУДУЩЕЕ»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812344"/>
            <a:ext cx="7837805" cy="0"/>
          </a:xfrm>
          <a:custGeom>
            <a:avLst/>
            <a:gdLst/>
            <a:ahLst/>
            <a:cxnLst/>
            <a:rect l="l" t="t" r="r" b="b"/>
            <a:pathLst>
              <a:path w="7837805">
                <a:moveTo>
                  <a:pt x="0" y="0"/>
                </a:moveTo>
                <a:lnTo>
                  <a:pt x="7837714" y="1"/>
                </a:lnTo>
              </a:path>
            </a:pathLst>
          </a:custGeom>
          <a:ln w="15875">
            <a:solidFill>
              <a:srgbClr val="E73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182009" y="1321815"/>
            <a:ext cx="10217785" cy="8013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99700"/>
              </a:lnSpc>
              <a:spcBef>
                <a:spcPts val="105"/>
              </a:spcBef>
            </a:pPr>
            <a:r>
              <a:rPr sz="1900" b="1" dirty="0">
                <a:solidFill>
                  <a:srgbClr val="00643A"/>
                </a:solidFill>
                <a:latin typeface="Calibri"/>
                <a:cs typeface="Calibri"/>
              </a:rPr>
              <a:t>Фонд</a:t>
            </a:r>
            <a:r>
              <a:rPr sz="1900" b="1" spc="480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00643A"/>
                </a:solidFill>
                <a:latin typeface="Calibri"/>
                <a:cs typeface="Calibri"/>
              </a:rPr>
              <a:t>«Наше</a:t>
            </a:r>
            <a:r>
              <a:rPr sz="1900" b="1" spc="490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00643A"/>
                </a:solidFill>
                <a:latin typeface="Calibri"/>
                <a:cs typeface="Calibri"/>
              </a:rPr>
              <a:t>будущее»</a:t>
            </a:r>
            <a:r>
              <a:rPr sz="1900" b="1" spc="490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—</a:t>
            </a:r>
            <a:r>
              <a:rPr sz="1600" spc="400" dirty="0">
                <a:latin typeface="Calibri"/>
                <a:cs typeface="Calibri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первая</a:t>
            </a:r>
            <a:r>
              <a:rPr sz="1600" b="0" spc="400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организация,</a:t>
            </a:r>
            <a:r>
              <a:rPr sz="1600" b="0" spc="395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системно</a:t>
            </a:r>
            <a:r>
              <a:rPr sz="1600" b="0" spc="405" dirty="0">
                <a:latin typeface="Calibri Light"/>
                <a:cs typeface="Calibri Light"/>
              </a:rPr>
              <a:t> </a:t>
            </a:r>
            <a:r>
              <a:rPr sz="1550" b="0" dirty="0">
                <a:latin typeface="Calibri Light"/>
                <a:cs typeface="Calibri Light"/>
              </a:rPr>
              <a:t>развивающая</a:t>
            </a:r>
            <a:r>
              <a:rPr sz="1550" b="0" spc="409" dirty="0">
                <a:latin typeface="Calibri Light"/>
                <a:cs typeface="Calibri Light"/>
              </a:rPr>
              <a:t> </a:t>
            </a:r>
            <a:r>
              <a:rPr sz="1550" b="0" dirty="0">
                <a:latin typeface="Calibri Light"/>
                <a:cs typeface="Calibri Light"/>
              </a:rPr>
              <a:t>социальное</a:t>
            </a:r>
            <a:r>
              <a:rPr sz="1550" b="0" spc="409" dirty="0">
                <a:latin typeface="Calibri Light"/>
                <a:cs typeface="Calibri Light"/>
              </a:rPr>
              <a:t> </a:t>
            </a:r>
            <a:r>
              <a:rPr sz="1550" b="0" dirty="0">
                <a:latin typeface="Calibri Light"/>
                <a:cs typeface="Calibri Light"/>
              </a:rPr>
              <a:t>предпринимательство</a:t>
            </a:r>
            <a:r>
              <a:rPr sz="1550" b="0" spc="415" dirty="0">
                <a:latin typeface="Calibri Light"/>
                <a:cs typeface="Calibri Light"/>
              </a:rPr>
              <a:t> </a:t>
            </a:r>
            <a:r>
              <a:rPr sz="1550" b="0" spc="-50" dirty="0">
                <a:latin typeface="Calibri Light"/>
                <a:cs typeface="Calibri Light"/>
              </a:rPr>
              <a:t>в </a:t>
            </a:r>
            <a:r>
              <a:rPr sz="1550" b="0" dirty="0">
                <a:latin typeface="Calibri Light"/>
                <a:cs typeface="Calibri Light"/>
              </a:rPr>
              <a:t>России</a:t>
            </a:r>
            <a:r>
              <a:rPr sz="1550" b="0" spc="320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и</a:t>
            </a:r>
            <a:r>
              <a:rPr sz="1600" b="0" spc="305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являющаяся</a:t>
            </a:r>
            <a:r>
              <a:rPr sz="1600" b="0" spc="305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модератором</a:t>
            </a:r>
            <a:r>
              <a:rPr sz="1600" b="0" spc="310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объединенных</a:t>
            </a:r>
            <a:r>
              <a:rPr sz="1600" b="0" spc="310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усилий</a:t>
            </a:r>
            <a:r>
              <a:rPr sz="1600" b="0" spc="305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общества,</a:t>
            </a:r>
            <a:r>
              <a:rPr sz="1600" b="0" spc="305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бизнеса</a:t>
            </a:r>
            <a:r>
              <a:rPr sz="1600" b="0" spc="305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и</a:t>
            </a:r>
            <a:r>
              <a:rPr sz="1600" b="0" spc="305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власти</a:t>
            </a:r>
            <a:r>
              <a:rPr sz="1600" b="0" spc="305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по</a:t>
            </a:r>
            <a:r>
              <a:rPr sz="1600" b="0" spc="310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развитию</a:t>
            </a:r>
            <a:r>
              <a:rPr sz="1600" b="0" spc="305" dirty="0">
                <a:latin typeface="Calibri Light"/>
                <a:cs typeface="Calibri Light"/>
              </a:rPr>
              <a:t> </a:t>
            </a:r>
            <a:r>
              <a:rPr sz="1600" b="0" spc="-10" dirty="0">
                <a:latin typeface="Calibri Light"/>
                <a:cs typeface="Calibri Light"/>
              </a:rPr>
              <a:t>социального </a:t>
            </a:r>
            <a:r>
              <a:rPr sz="1600" b="0" dirty="0">
                <a:latin typeface="Calibri Light"/>
                <a:cs typeface="Calibri Light"/>
              </a:rPr>
              <a:t>предпринимательства</a:t>
            </a:r>
            <a:r>
              <a:rPr sz="1600" b="0" spc="-30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в</a:t>
            </a:r>
            <a:r>
              <a:rPr sz="1600" b="0" spc="-20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стране.</a:t>
            </a:r>
            <a:r>
              <a:rPr sz="1600" b="0" spc="-15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Создана</a:t>
            </a:r>
            <a:r>
              <a:rPr sz="1600" b="0" spc="-20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в</a:t>
            </a:r>
            <a:r>
              <a:rPr sz="1600" b="0" spc="-20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2007</a:t>
            </a:r>
            <a:r>
              <a:rPr sz="1600" b="0" spc="-10" dirty="0">
                <a:latin typeface="Calibri Light"/>
                <a:cs typeface="Calibri Light"/>
              </a:rPr>
              <a:t> </a:t>
            </a:r>
            <a:r>
              <a:rPr sz="1600" b="0" spc="-20" dirty="0">
                <a:latin typeface="Calibri Light"/>
                <a:cs typeface="Calibri Light"/>
              </a:rPr>
              <a:t>году</a:t>
            </a:r>
            <a:endParaRPr sz="1600">
              <a:latin typeface="Calibri Light"/>
              <a:cs typeface="Calibri Ligh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82009" y="2977388"/>
            <a:ext cx="10269220" cy="7918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algn="just">
              <a:lnSpc>
                <a:spcPct val="100699"/>
              </a:lnSpc>
              <a:spcBef>
                <a:spcPts val="85"/>
              </a:spcBef>
            </a:pPr>
            <a:r>
              <a:rPr sz="1800" b="1" dirty="0">
                <a:solidFill>
                  <a:srgbClr val="00643A"/>
                </a:solidFill>
                <a:latin typeface="Calibri"/>
                <a:cs typeface="Calibri"/>
              </a:rPr>
              <a:t>Миссия</a:t>
            </a:r>
            <a:r>
              <a:rPr sz="1800" b="1" spc="229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643A"/>
                </a:solidFill>
                <a:latin typeface="Calibri"/>
                <a:cs typeface="Calibri"/>
              </a:rPr>
              <a:t>Фонда</a:t>
            </a:r>
            <a:r>
              <a:rPr sz="1800" b="1" spc="240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—</a:t>
            </a:r>
            <a:r>
              <a:rPr sz="1600" b="0" spc="190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выступать</a:t>
            </a:r>
            <a:r>
              <a:rPr sz="1600" b="0" spc="185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в</a:t>
            </a:r>
            <a:r>
              <a:rPr sz="1600" b="0" spc="190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качестве</a:t>
            </a:r>
            <a:r>
              <a:rPr sz="1600" b="0" spc="190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катализатора</a:t>
            </a:r>
            <a:r>
              <a:rPr sz="1600" b="0" spc="190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позитивных</a:t>
            </a:r>
            <a:r>
              <a:rPr sz="1600" b="0" spc="190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социальных</a:t>
            </a:r>
            <a:r>
              <a:rPr sz="1600" b="0" spc="195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изменений</a:t>
            </a:r>
            <a:r>
              <a:rPr sz="1600" b="0" spc="190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в</a:t>
            </a:r>
            <a:r>
              <a:rPr sz="1600" b="0" spc="190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российском</a:t>
            </a:r>
            <a:r>
              <a:rPr sz="1600" b="0" spc="190" dirty="0">
                <a:latin typeface="Calibri Light"/>
                <a:cs typeface="Calibri Light"/>
              </a:rPr>
              <a:t> </a:t>
            </a:r>
            <a:r>
              <a:rPr sz="1600" b="0" spc="-10" dirty="0">
                <a:latin typeface="Calibri Light"/>
                <a:cs typeface="Calibri Light"/>
              </a:rPr>
              <a:t>обществе </a:t>
            </a:r>
            <a:r>
              <a:rPr sz="1600" b="0" dirty="0">
                <a:latin typeface="Calibri Light"/>
                <a:cs typeface="Calibri Light"/>
              </a:rPr>
              <a:t>путем</a:t>
            </a:r>
            <a:r>
              <a:rPr sz="1600" b="0" spc="130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оказания</a:t>
            </a:r>
            <a:r>
              <a:rPr sz="1600" b="0" spc="145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поддержки</a:t>
            </a:r>
            <a:r>
              <a:rPr sz="1600" b="0" spc="145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и</a:t>
            </a:r>
            <a:r>
              <a:rPr sz="1600" b="0" spc="140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предоставления</a:t>
            </a:r>
            <a:r>
              <a:rPr sz="1600" b="0" spc="145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финансирования</a:t>
            </a:r>
            <a:r>
              <a:rPr sz="1600" b="0" spc="140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предприятиям,</a:t>
            </a:r>
            <a:r>
              <a:rPr sz="1600" b="0" spc="140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деятельность</a:t>
            </a:r>
            <a:r>
              <a:rPr sz="1600" b="0" spc="145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которых</a:t>
            </a:r>
            <a:r>
              <a:rPr sz="1600" b="0" spc="150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направлена</a:t>
            </a:r>
            <a:r>
              <a:rPr sz="1600" b="0" spc="145" dirty="0">
                <a:latin typeface="Calibri Light"/>
                <a:cs typeface="Calibri Light"/>
              </a:rPr>
              <a:t> </a:t>
            </a:r>
            <a:r>
              <a:rPr sz="1600" b="0" spc="-25" dirty="0">
                <a:latin typeface="Calibri Light"/>
                <a:cs typeface="Calibri Light"/>
              </a:rPr>
              <a:t>на </a:t>
            </a:r>
            <a:r>
              <a:rPr sz="1600" b="0" dirty="0">
                <a:latin typeface="Calibri Light"/>
                <a:cs typeface="Calibri Light"/>
              </a:rPr>
              <a:t>решение</a:t>
            </a:r>
            <a:r>
              <a:rPr sz="1600" b="0" spc="-15" dirty="0">
                <a:latin typeface="Calibri Light"/>
                <a:cs typeface="Calibri Light"/>
              </a:rPr>
              <a:t> </a:t>
            </a:r>
            <a:r>
              <a:rPr sz="1600" b="0" dirty="0">
                <a:latin typeface="Calibri Light"/>
                <a:cs typeface="Calibri Light"/>
              </a:rPr>
              <a:t>проблем</a:t>
            </a:r>
            <a:r>
              <a:rPr sz="1600" b="0" spc="-5" dirty="0">
                <a:latin typeface="Calibri Light"/>
                <a:cs typeface="Calibri Light"/>
              </a:rPr>
              <a:t> </a:t>
            </a:r>
            <a:r>
              <a:rPr sz="1600" b="0" spc="-10" dirty="0">
                <a:latin typeface="Calibri Light"/>
                <a:cs typeface="Calibri Light"/>
              </a:rPr>
              <a:t>общества.</a:t>
            </a:r>
            <a:endParaRPr sz="1600">
              <a:latin typeface="Calibri Light"/>
              <a:cs typeface="Calibri Ligh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669485" y="6671340"/>
            <a:ext cx="522605" cy="0"/>
          </a:xfrm>
          <a:custGeom>
            <a:avLst/>
            <a:gdLst/>
            <a:ahLst/>
            <a:cxnLst/>
            <a:rect l="l" t="t" r="r" b="b"/>
            <a:pathLst>
              <a:path w="522604">
                <a:moveTo>
                  <a:pt x="0" y="0"/>
                </a:moveTo>
                <a:lnTo>
                  <a:pt x="522514" y="1"/>
                </a:lnTo>
              </a:path>
            </a:pathLst>
          </a:custGeom>
          <a:ln w="15875">
            <a:solidFill>
              <a:srgbClr val="E73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54275" y="4288842"/>
            <a:ext cx="1211217" cy="71995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55825" y="4416261"/>
            <a:ext cx="1152442" cy="510367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3710494" y="5235955"/>
            <a:ext cx="2086610" cy="7543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99400"/>
              </a:lnSpc>
              <a:spcBef>
                <a:spcPts val="105"/>
              </a:spcBef>
            </a:pPr>
            <a:r>
              <a:rPr sz="1200" b="0" dirty="0">
                <a:latin typeface="Calibri Light"/>
                <a:cs typeface="Calibri Light"/>
              </a:rPr>
              <a:t>Фонд</a:t>
            </a:r>
            <a:r>
              <a:rPr sz="1200" b="0" spc="315" dirty="0">
                <a:latin typeface="Calibri Light"/>
                <a:cs typeface="Calibri Light"/>
              </a:rPr>
              <a:t> </a:t>
            </a:r>
            <a:r>
              <a:rPr sz="1200" b="0" dirty="0">
                <a:latin typeface="Calibri Light"/>
                <a:cs typeface="Calibri Light"/>
              </a:rPr>
              <a:t>стал</a:t>
            </a:r>
            <a:r>
              <a:rPr sz="1200" b="0" spc="325" dirty="0">
                <a:latin typeface="Calibri Light"/>
                <a:cs typeface="Calibri Light"/>
              </a:rPr>
              <a:t> </a:t>
            </a:r>
            <a:r>
              <a:rPr sz="1200" b="0" dirty="0">
                <a:latin typeface="Calibri Light"/>
                <a:cs typeface="Calibri Light"/>
              </a:rPr>
              <a:t>первой</a:t>
            </a:r>
            <a:r>
              <a:rPr sz="1200" b="0" spc="330" dirty="0">
                <a:latin typeface="Calibri Light"/>
                <a:cs typeface="Calibri Light"/>
              </a:rPr>
              <a:t> </a:t>
            </a:r>
            <a:r>
              <a:rPr sz="1200" b="0" spc="-10" dirty="0">
                <a:latin typeface="Calibri Light"/>
                <a:cs typeface="Calibri Light"/>
              </a:rPr>
              <a:t>российской </a:t>
            </a:r>
            <a:r>
              <a:rPr sz="1200" b="0" dirty="0">
                <a:latin typeface="Calibri Light"/>
                <a:cs typeface="Calibri Light"/>
              </a:rPr>
              <a:t>организацией,</a:t>
            </a:r>
            <a:r>
              <a:rPr sz="1200" b="0" spc="-10" dirty="0">
                <a:latin typeface="Calibri Light"/>
                <a:cs typeface="Calibri Light"/>
              </a:rPr>
              <a:t> </a:t>
            </a:r>
            <a:r>
              <a:rPr sz="1200" b="0" dirty="0">
                <a:latin typeface="Calibri Light"/>
                <a:cs typeface="Calibri Light"/>
              </a:rPr>
              <a:t>которая</a:t>
            </a:r>
            <a:r>
              <a:rPr sz="1200" b="0" spc="-5" dirty="0">
                <a:latin typeface="Calibri Light"/>
                <a:cs typeface="Calibri Light"/>
              </a:rPr>
              <a:t> </a:t>
            </a:r>
            <a:r>
              <a:rPr sz="1200" b="0" dirty="0">
                <a:latin typeface="Calibri Light"/>
                <a:cs typeface="Calibri Light"/>
              </a:rPr>
              <a:t>входит </a:t>
            </a:r>
            <a:r>
              <a:rPr sz="1200" b="0" spc="-50" dirty="0">
                <a:latin typeface="Calibri Light"/>
                <a:cs typeface="Calibri Light"/>
              </a:rPr>
              <a:t>в </a:t>
            </a:r>
            <a:r>
              <a:rPr sz="1200" dirty="0">
                <a:solidFill>
                  <a:srgbClr val="009B3E"/>
                </a:solidFill>
                <a:latin typeface="Calibri"/>
                <a:cs typeface="Calibri"/>
              </a:rPr>
              <a:t>Глобальную</a:t>
            </a:r>
            <a:r>
              <a:rPr sz="1200" spc="150" dirty="0">
                <a:solidFill>
                  <a:srgbClr val="009B3E"/>
                </a:solidFill>
                <a:latin typeface="Calibri"/>
                <a:cs typeface="Calibri"/>
              </a:rPr>
              <a:t>  </a:t>
            </a:r>
            <a:r>
              <a:rPr sz="1200" dirty="0">
                <a:solidFill>
                  <a:srgbClr val="009B3E"/>
                </a:solidFill>
                <a:latin typeface="Calibri"/>
                <a:cs typeface="Calibri"/>
              </a:rPr>
              <a:t>сеть</a:t>
            </a:r>
            <a:r>
              <a:rPr sz="1200" spc="150" dirty="0">
                <a:solidFill>
                  <a:srgbClr val="009B3E"/>
                </a:solidFill>
                <a:latin typeface="Calibri"/>
                <a:cs typeface="Calibri"/>
              </a:rPr>
              <a:t>  </a:t>
            </a:r>
            <a:r>
              <a:rPr sz="1200" spc="-10" dirty="0">
                <a:solidFill>
                  <a:srgbClr val="009B3E"/>
                </a:solidFill>
                <a:latin typeface="Calibri"/>
                <a:cs typeface="Calibri"/>
              </a:rPr>
              <a:t>социальных инвесторов.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395213" y="5235955"/>
            <a:ext cx="2085339" cy="57721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algn="just">
              <a:lnSpc>
                <a:spcPct val="100800"/>
              </a:lnSpc>
              <a:spcBef>
                <a:spcPts val="85"/>
              </a:spcBef>
            </a:pPr>
            <a:r>
              <a:rPr sz="1200" b="0" dirty="0">
                <a:latin typeface="Calibri Light"/>
                <a:cs typeface="Calibri Light"/>
              </a:rPr>
              <a:t>Фонд</a:t>
            </a:r>
            <a:r>
              <a:rPr sz="1200" b="0" spc="50" dirty="0">
                <a:latin typeface="Calibri Light"/>
                <a:cs typeface="Calibri Light"/>
              </a:rPr>
              <a:t> </a:t>
            </a:r>
            <a:r>
              <a:rPr sz="1200" b="0" dirty="0">
                <a:latin typeface="Calibri Light"/>
                <a:cs typeface="Calibri Light"/>
              </a:rPr>
              <a:t>входит</a:t>
            </a:r>
            <a:r>
              <a:rPr sz="1200" b="0" spc="60" dirty="0">
                <a:latin typeface="Calibri Light"/>
                <a:cs typeface="Calibri Light"/>
              </a:rPr>
              <a:t> </a:t>
            </a:r>
            <a:r>
              <a:rPr sz="1200" b="0" dirty="0">
                <a:latin typeface="Calibri Light"/>
                <a:cs typeface="Calibri Light"/>
              </a:rPr>
              <a:t>в</a:t>
            </a:r>
            <a:r>
              <a:rPr sz="1200" b="0" spc="60" dirty="0">
                <a:latin typeface="Calibri Light"/>
                <a:cs typeface="Calibri Light"/>
              </a:rPr>
              <a:t> </a:t>
            </a:r>
            <a:r>
              <a:rPr sz="1200" b="0" spc="-10" dirty="0">
                <a:latin typeface="Calibri Light"/>
                <a:cs typeface="Calibri Light"/>
              </a:rPr>
              <a:t>международную </a:t>
            </a:r>
            <a:r>
              <a:rPr sz="1200" b="0" dirty="0">
                <a:latin typeface="Calibri Light"/>
                <a:cs typeface="Calibri Light"/>
              </a:rPr>
              <a:t>Ассоциацию</a:t>
            </a:r>
            <a:r>
              <a:rPr sz="1200" b="0" spc="310" dirty="0">
                <a:latin typeface="Calibri Light"/>
                <a:cs typeface="Calibri Light"/>
              </a:rPr>
              <a:t> </a:t>
            </a:r>
            <a:r>
              <a:rPr sz="1200" b="0" dirty="0">
                <a:latin typeface="Calibri Light"/>
                <a:cs typeface="Calibri Light"/>
              </a:rPr>
              <a:t>AVPN</a:t>
            </a:r>
            <a:r>
              <a:rPr sz="1200" b="0" spc="300" dirty="0">
                <a:latin typeface="Calibri Light"/>
                <a:cs typeface="Calibri Light"/>
              </a:rPr>
              <a:t> </a:t>
            </a:r>
            <a:r>
              <a:rPr sz="1200" b="0" dirty="0">
                <a:latin typeface="Calibri Light"/>
                <a:cs typeface="Calibri Light"/>
              </a:rPr>
              <a:t>-</a:t>
            </a:r>
            <a:r>
              <a:rPr sz="1200" b="0" spc="305" dirty="0">
                <a:latin typeface="Calibri Light"/>
                <a:cs typeface="Calibri Light"/>
              </a:rPr>
              <a:t> </a:t>
            </a:r>
            <a:r>
              <a:rPr sz="1200" spc="-10" dirty="0">
                <a:solidFill>
                  <a:srgbClr val="009B3E"/>
                </a:solidFill>
                <a:latin typeface="Calibri"/>
                <a:cs typeface="Calibri"/>
              </a:rPr>
              <a:t>Азиатская </a:t>
            </a:r>
            <a:r>
              <a:rPr sz="1200" dirty="0">
                <a:solidFill>
                  <a:srgbClr val="009B3E"/>
                </a:solidFill>
                <a:latin typeface="Calibri"/>
                <a:cs typeface="Calibri"/>
              </a:rPr>
              <a:t>сеть</a:t>
            </a:r>
            <a:r>
              <a:rPr sz="1200" spc="-20" dirty="0">
                <a:solidFill>
                  <a:srgbClr val="009B3E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009B3E"/>
                </a:solidFill>
                <a:latin typeface="Calibri"/>
                <a:cs typeface="Calibri"/>
              </a:rPr>
              <a:t>венчурных</a:t>
            </a:r>
            <a:r>
              <a:rPr sz="1200" spc="-10" dirty="0">
                <a:solidFill>
                  <a:srgbClr val="009B3E"/>
                </a:solidFill>
                <a:latin typeface="Calibri"/>
                <a:cs typeface="Calibri"/>
              </a:rPr>
              <a:t> филантропов.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220898" y="3141524"/>
            <a:ext cx="702945" cy="224154"/>
            <a:chOff x="220898" y="3141524"/>
            <a:chExt cx="702945" cy="224154"/>
          </a:xfrm>
        </p:grpSpPr>
        <p:sp>
          <p:nvSpPr>
            <p:cNvPr id="13" name="object 13"/>
            <p:cNvSpPr/>
            <p:nvPr/>
          </p:nvSpPr>
          <p:spPr>
            <a:xfrm>
              <a:off x="227248" y="3147874"/>
              <a:ext cx="690245" cy="211454"/>
            </a:xfrm>
            <a:custGeom>
              <a:avLst/>
              <a:gdLst/>
              <a:ahLst/>
              <a:cxnLst/>
              <a:rect l="l" t="t" r="r" b="b"/>
              <a:pathLst>
                <a:path w="690244" h="211454">
                  <a:moveTo>
                    <a:pt x="584608" y="0"/>
                  </a:moveTo>
                  <a:lnTo>
                    <a:pt x="584608" y="52809"/>
                  </a:lnTo>
                  <a:lnTo>
                    <a:pt x="0" y="52809"/>
                  </a:lnTo>
                  <a:lnTo>
                    <a:pt x="0" y="158424"/>
                  </a:lnTo>
                  <a:lnTo>
                    <a:pt x="584608" y="158424"/>
                  </a:lnTo>
                  <a:lnTo>
                    <a:pt x="584608" y="211234"/>
                  </a:lnTo>
                  <a:lnTo>
                    <a:pt x="690224" y="105617"/>
                  </a:lnTo>
                  <a:lnTo>
                    <a:pt x="584608" y="0"/>
                  </a:lnTo>
                  <a:close/>
                </a:path>
              </a:pathLst>
            </a:custGeom>
            <a:solidFill>
              <a:srgbClr val="0064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27248" y="3147874"/>
              <a:ext cx="690245" cy="211454"/>
            </a:xfrm>
            <a:custGeom>
              <a:avLst/>
              <a:gdLst/>
              <a:ahLst/>
              <a:cxnLst/>
              <a:rect l="l" t="t" r="r" b="b"/>
              <a:pathLst>
                <a:path w="690244" h="211454">
                  <a:moveTo>
                    <a:pt x="0" y="52808"/>
                  </a:moveTo>
                  <a:lnTo>
                    <a:pt x="584608" y="52808"/>
                  </a:lnTo>
                  <a:lnTo>
                    <a:pt x="584608" y="0"/>
                  </a:lnTo>
                  <a:lnTo>
                    <a:pt x="690225" y="105617"/>
                  </a:lnTo>
                  <a:lnTo>
                    <a:pt x="584608" y="211234"/>
                  </a:lnTo>
                  <a:lnTo>
                    <a:pt x="584608" y="158425"/>
                  </a:lnTo>
                  <a:lnTo>
                    <a:pt x="0" y="158425"/>
                  </a:lnTo>
                  <a:lnTo>
                    <a:pt x="0" y="52808"/>
                  </a:lnTo>
                  <a:close/>
                </a:path>
              </a:pathLst>
            </a:custGeom>
            <a:ln w="12700">
              <a:solidFill>
                <a:srgbClr val="00643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220898" y="1585150"/>
            <a:ext cx="702945" cy="224154"/>
            <a:chOff x="220898" y="1585150"/>
            <a:chExt cx="702945" cy="224154"/>
          </a:xfrm>
        </p:grpSpPr>
        <p:sp>
          <p:nvSpPr>
            <p:cNvPr id="16" name="object 16"/>
            <p:cNvSpPr/>
            <p:nvPr/>
          </p:nvSpPr>
          <p:spPr>
            <a:xfrm>
              <a:off x="227248" y="1591500"/>
              <a:ext cx="690245" cy="211454"/>
            </a:xfrm>
            <a:custGeom>
              <a:avLst/>
              <a:gdLst/>
              <a:ahLst/>
              <a:cxnLst/>
              <a:rect l="l" t="t" r="r" b="b"/>
              <a:pathLst>
                <a:path w="690244" h="211455">
                  <a:moveTo>
                    <a:pt x="584608" y="0"/>
                  </a:moveTo>
                  <a:lnTo>
                    <a:pt x="584608" y="52809"/>
                  </a:lnTo>
                  <a:lnTo>
                    <a:pt x="0" y="52809"/>
                  </a:lnTo>
                  <a:lnTo>
                    <a:pt x="0" y="158426"/>
                  </a:lnTo>
                  <a:lnTo>
                    <a:pt x="584608" y="158426"/>
                  </a:lnTo>
                  <a:lnTo>
                    <a:pt x="584608" y="211234"/>
                  </a:lnTo>
                  <a:lnTo>
                    <a:pt x="690224" y="105618"/>
                  </a:lnTo>
                  <a:lnTo>
                    <a:pt x="584608" y="0"/>
                  </a:lnTo>
                  <a:close/>
                </a:path>
              </a:pathLst>
            </a:custGeom>
            <a:solidFill>
              <a:srgbClr val="0064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27248" y="1591500"/>
              <a:ext cx="690245" cy="211454"/>
            </a:xfrm>
            <a:custGeom>
              <a:avLst/>
              <a:gdLst/>
              <a:ahLst/>
              <a:cxnLst/>
              <a:rect l="l" t="t" r="r" b="b"/>
              <a:pathLst>
                <a:path w="690244" h="211455">
                  <a:moveTo>
                    <a:pt x="0" y="52808"/>
                  </a:moveTo>
                  <a:lnTo>
                    <a:pt x="584608" y="52808"/>
                  </a:lnTo>
                  <a:lnTo>
                    <a:pt x="584608" y="0"/>
                  </a:lnTo>
                  <a:lnTo>
                    <a:pt x="690225" y="105617"/>
                  </a:lnTo>
                  <a:lnTo>
                    <a:pt x="584608" y="211234"/>
                  </a:lnTo>
                  <a:lnTo>
                    <a:pt x="584608" y="158425"/>
                  </a:lnTo>
                  <a:lnTo>
                    <a:pt x="0" y="158425"/>
                  </a:lnTo>
                  <a:lnTo>
                    <a:pt x="0" y="52808"/>
                  </a:lnTo>
                  <a:close/>
                </a:path>
              </a:pathLst>
            </a:custGeom>
            <a:ln w="12700">
              <a:solidFill>
                <a:srgbClr val="00643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1840890" y="6393796"/>
            <a:ext cx="192405" cy="26860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r>
              <a:rPr sz="1550" b="0" spc="25" dirty="0">
                <a:solidFill>
                  <a:srgbClr val="00643A"/>
                </a:solidFill>
                <a:latin typeface="Calibri Light"/>
                <a:cs typeface="Calibri Light"/>
              </a:rPr>
              <a:t>3</a:t>
            </a:r>
            <a:endParaRPr sz="155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8445" y="441451"/>
            <a:ext cx="390715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ЭКОСИСТЕМА</a:t>
            </a:r>
            <a:r>
              <a:rPr sz="1800" spc="-8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СОЦИАЛЬНОГО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БИЗНЕСА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55035" y="390062"/>
            <a:ext cx="1018469" cy="446686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0" y="812344"/>
            <a:ext cx="7837805" cy="0"/>
          </a:xfrm>
          <a:custGeom>
            <a:avLst/>
            <a:gdLst/>
            <a:ahLst/>
            <a:cxnLst/>
            <a:rect l="l" t="t" r="r" b="b"/>
            <a:pathLst>
              <a:path w="7837805">
                <a:moveTo>
                  <a:pt x="0" y="0"/>
                </a:moveTo>
                <a:lnTo>
                  <a:pt x="7837714" y="1"/>
                </a:lnTo>
              </a:path>
            </a:pathLst>
          </a:custGeom>
          <a:ln w="15875">
            <a:solidFill>
              <a:srgbClr val="E73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669485" y="6671340"/>
            <a:ext cx="522605" cy="0"/>
          </a:xfrm>
          <a:custGeom>
            <a:avLst/>
            <a:gdLst/>
            <a:ahLst/>
            <a:cxnLst/>
            <a:rect l="l" t="t" r="r" b="b"/>
            <a:pathLst>
              <a:path w="522604">
                <a:moveTo>
                  <a:pt x="0" y="0"/>
                </a:moveTo>
                <a:lnTo>
                  <a:pt x="522514" y="1"/>
                </a:lnTo>
              </a:path>
            </a:pathLst>
          </a:custGeom>
          <a:ln w="15875">
            <a:solidFill>
              <a:srgbClr val="E73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055107" y="5400547"/>
            <a:ext cx="1410970" cy="9798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5555"/>
              </a:lnSpc>
              <a:spcBef>
                <a:spcPts val="100"/>
              </a:spcBef>
            </a:pPr>
            <a:r>
              <a:rPr sz="4800" spc="280" dirty="0">
                <a:solidFill>
                  <a:srgbClr val="E7304D"/>
                </a:solidFill>
                <a:latin typeface="Calibri"/>
                <a:cs typeface="Calibri"/>
              </a:rPr>
              <a:t>350+</a:t>
            </a:r>
            <a:endParaRPr sz="4800">
              <a:latin typeface="Calibri"/>
              <a:cs typeface="Calibri"/>
            </a:endParaRPr>
          </a:p>
          <a:p>
            <a:pPr marL="12700">
              <a:lnSpc>
                <a:spcPts val="1955"/>
              </a:lnSpc>
            </a:pPr>
            <a:r>
              <a:rPr sz="1800" spc="150" dirty="0">
                <a:solidFill>
                  <a:srgbClr val="00643A"/>
                </a:solidFill>
                <a:latin typeface="Calibri"/>
                <a:cs typeface="Calibri"/>
              </a:rPr>
              <a:t>ПР</a:t>
            </a:r>
            <a:r>
              <a:rPr sz="1800" spc="-114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643A"/>
                </a:solidFill>
                <a:latin typeface="Calibri"/>
                <a:cs typeface="Calibri"/>
              </a:rPr>
              <a:t>О</a:t>
            </a:r>
            <a:r>
              <a:rPr sz="1800" spc="-114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643A"/>
                </a:solidFill>
                <a:latin typeface="Calibri"/>
                <a:cs typeface="Calibri"/>
              </a:rPr>
              <a:t>Е</a:t>
            </a:r>
            <a:r>
              <a:rPr sz="1800" spc="-114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643A"/>
                </a:solidFill>
                <a:latin typeface="Calibri"/>
                <a:cs typeface="Calibri"/>
              </a:rPr>
              <a:t>К</a:t>
            </a:r>
            <a:r>
              <a:rPr sz="1800" spc="-135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643A"/>
                </a:solidFill>
                <a:latin typeface="Calibri"/>
                <a:cs typeface="Calibri"/>
              </a:rPr>
              <a:t>Т</a:t>
            </a:r>
            <a:r>
              <a:rPr sz="1800" spc="-155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643A"/>
                </a:solidFill>
                <a:latin typeface="Calibri"/>
                <a:cs typeface="Calibri"/>
              </a:rPr>
              <a:t>О</a:t>
            </a:r>
            <a:r>
              <a:rPr sz="1800" spc="-110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800" spc="-50" dirty="0">
                <a:solidFill>
                  <a:srgbClr val="00643A"/>
                </a:solidFill>
                <a:latin typeface="Calibri"/>
                <a:cs typeface="Calibri"/>
              </a:rPr>
              <a:t>В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256267" y="5397500"/>
            <a:ext cx="106362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275" dirty="0">
                <a:solidFill>
                  <a:srgbClr val="E7304D"/>
                </a:solidFill>
                <a:latin typeface="Calibri"/>
                <a:cs typeface="Calibri"/>
              </a:rPr>
              <a:t>50+</a:t>
            </a:r>
            <a:endParaRPr sz="4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276401" y="6037579"/>
            <a:ext cx="13347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45" dirty="0">
                <a:solidFill>
                  <a:srgbClr val="00643A"/>
                </a:solidFill>
                <a:latin typeface="Calibri"/>
                <a:cs typeface="Calibri"/>
              </a:rPr>
              <a:t>РЕ</a:t>
            </a:r>
            <a:r>
              <a:rPr sz="1800" spc="-110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643A"/>
                </a:solidFill>
                <a:latin typeface="Calibri"/>
                <a:cs typeface="Calibri"/>
              </a:rPr>
              <a:t>Г</a:t>
            </a:r>
            <a:r>
              <a:rPr sz="1800" spc="-105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800" spc="145" dirty="0">
                <a:solidFill>
                  <a:srgbClr val="00643A"/>
                </a:solidFill>
                <a:latin typeface="Calibri"/>
                <a:cs typeface="Calibri"/>
              </a:rPr>
              <a:t>ИО</a:t>
            </a:r>
            <a:r>
              <a:rPr sz="1800" spc="-105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643A"/>
                </a:solidFill>
                <a:latin typeface="Calibri"/>
                <a:cs typeface="Calibri"/>
              </a:rPr>
              <a:t>Н</a:t>
            </a:r>
            <a:r>
              <a:rPr sz="1800" spc="-105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643A"/>
                </a:solidFill>
                <a:latin typeface="Calibri"/>
                <a:cs typeface="Calibri"/>
              </a:rPr>
              <a:t>О</a:t>
            </a:r>
            <a:r>
              <a:rPr sz="1800" spc="-110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800" spc="-50" dirty="0">
                <a:solidFill>
                  <a:srgbClr val="00643A"/>
                </a:solidFill>
                <a:latin typeface="Calibri"/>
                <a:cs typeface="Calibri"/>
              </a:rPr>
              <a:t>В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485676" y="5400547"/>
            <a:ext cx="1751330" cy="9798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5555"/>
              </a:lnSpc>
              <a:spcBef>
                <a:spcPts val="100"/>
              </a:spcBef>
            </a:pPr>
            <a:r>
              <a:rPr sz="4800" spc="280" dirty="0">
                <a:solidFill>
                  <a:srgbClr val="E7304D"/>
                </a:solidFill>
                <a:latin typeface="Calibri"/>
                <a:cs typeface="Calibri"/>
              </a:rPr>
              <a:t>860+</a:t>
            </a:r>
            <a:endParaRPr sz="4800">
              <a:latin typeface="Calibri"/>
              <a:cs typeface="Calibri"/>
            </a:endParaRPr>
          </a:p>
          <a:p>
            <a:pPr marL="12700">
              <a:lnSpc>
                <a:spcPts val="1955"/>
              </a:lnSpc>
              <a:tabLst>
                <a:tab pos="789940" algn="l"/>
              </a:tabLst>
            </a:pPr>
            <a:r>
              <a:rPr sz="1800" spc="145" dirty="0">
                <a:solidFill>
                  <a:srgbClr val="00643A"/>
                </a:solidFill>
                <a:latin typeface="Calibri"/>
                <a:cs typeface="Calibri"/>
              </a:rPr>
              <a:t>МЛ</a:t>
            </a:r>
            <a:r>
              <a:rPr sz="1800" spc="-110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643A"/>
                </a:solidFill>
                <a:latin typeface="Calibri"/>
                <a:cs typeface="Calibri"/>
              </a:rPr>
              <a:t>Н</a:t>
            </a:r>
            <a:r>
              <a:rPr sz="1800" spc="-100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800" spc="-50" dirty="0">
                <a:solidFill>
                  <a:srgbClr val="00643A"/>
                </a:solidFill>
                <a:latin typeface="Calibri"/>
                <a:cs typeface="Calibri"/>
              </a:rPr>
              <a:t>.</a:t>
            </a:r>
            <a:r>
              <a:rPr sz="1800" dirty="0">
                <a:solidFill>
                  <a:srgbClr val="00643A"/>
                </a:solidFill>
                <a:latin typeface="Calibri"/>
                <a:cs typeface="Calibri"/>
              </a:rPr>
              <a:t>	Р</a:t>
            </a:r>
            <a:r>
              <a:rPr sz="1800" spc="-130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643A"/>
                </a:solidFill>
                <a:latin typeface="Calibri"/>
                <a:cs typeface="Calibri"/>
              </a:rPr>
              <a:t>У</a:t>
            </a:r>
            <a:r>
              <a:rPr sz="1800" spc="-110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643A"/>
                </a:solidFill>
                <a:latin typeface="Calibri"/>
                <a:cs typeface="Calibri"/>
              </a:rPr>
              <a:t>Б</a:t>
            </a:r>
            <a:r>
              <a:rPr sz="1800" spc="-114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643A"/>
                </a:solidFill>
                <a:latin typeface="Calibri"/>
                <a:cs typeface="Calibri"/>
              </a:rPr>
              <a:t>Л</a:t>
            </a:r>
            <a:r>
              <a:rPr sz="1800" spc="-110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643A"/>
                </a:solidFill>
                <a:latin typeface="Calibri"/>
                <a:cs typeface="Calibri"/>
              </a:rPr>
              <a:t>Е</a:t>
            </a:r>
            <a:r>
              <a:rPr sz="1800" spc="-114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800" spc="-50" dirty="0">
                <a:solidFill>
                  <a:srgbClr val="00643A"/>
                </a:solidFill>
                <a:latin typeface="Calibri"/>
                <a:cs typeface="Calibri"/>
              </a:rPr>
              <a:t>Й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58577" y="6455533"/>
            <a:ext cx="1209675" cy="0"/>
          </a:xfrm>
          <a:custGeom>
            <a:avLst/>
            <a:gdLst/>
            <a:ahLst/>
            <a:cxnLst/>
            <a:rect l="l" t="t" r="r" b="b"/>
            <a:pathLst>
              <a:path w="1209675">
                <a:moveTo>
                  <a:pt x="0" y="0"/>
                </a:moveTo>
                <a:lnTo>
                  <a:pt x="1209487" y="1"/>
                </a:lnTo>
              </a:path>
            </a:pathLst>
          </a:custGeom>
          <a:ln w="15875">
            <a:solidFill>
              <a:srgbClr val="CCDC8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130653" y="6455533"/>
            <a:ext cx="1209675" cy="0"/>
          </a:xfrm>
          <a:custGeom>
            <a:avLst/>
            <a:gdLst/>
            <a:ahLst/>
            <a:cxnLst/>
            <a:rect l="l" t="t" r="r" b="b"/>
            <a:pathLst>
              <a:path w="1209675">
                <a:moveTo>
                  <a:pt x="0" y="0"/>
                </a:moveTo>
                <a:lnTo>
                  <a:pt x="1209487" y="1"/>
                </a:lnTo>
              </a:path>
            </a:pathLst>
          </a:custGeom>
          <a:ln w="15875">
            <a:solidFill>
              <a:srgbClr val="CCDC8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884370" y="6455533"/>
            <a:ext cx="1209675" cy="0"/>
          </a:xfrm>
          <a:custGeom>
            <a:avLst/>
            <a:gdLst/>
            <a:ahLst/>
            <a:cxnLst/>
            <a:rect l="l" t="t" r="r" b="b"/>
            <a:pathLst>
              <a:path w="1209675">
                <a:moveTo>
                  <a:pt x="0" y="0"/>
                </a:moveTo>
                <a:lnTo>
                  <a:pt x="1209487" y="1"/>
                </a:lnTo>
              </a:path>
            </a:pathLst>
          </a:custGeom>
          <a:ln w="15875">
            <a:solidFill>
              <a:srgbClr val="CCDC8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232564" y="2036189"/>
            <a:ext cx="11653520" cy="2099945"/>
            <a:chOff x="232564" y="2036189"/>
            <a:chExt cx="11653520" cy="2099945"/>
          </a:xfrm>
        </p:grpSpPr>
        <p:sp>
          <p:nvSpPr>
            <p:cNvPr id="14" name="object 14"/>
            <p:cNvSpPr/>
            <p:nvPr/>
          </p:nvSpPr>
          <p:spPr>
            <a:xfrm>
              <a:off x="6167564" y="2159867"/>
              <a:ext cx="1875789" cy="1875789"/>
            </a:xfrm>
            <a:custGeom>
              <a:avLst/>
              <a:gdLst/>
              <a:ahLst/>
              <a:cxnLst/>
              <a:rect l="l" t="t" r="r" b="b"/>
              <a:pathLst>
                <a:path w="1875790" h="1875789">
                  <a:moveTo>
                    <a:pt x="1875486" y="937743"/>
                  </a:moveTo>
                  <a:lnTo>
                    <a:pt x="1874265" y="985999"/>
                  </a:lnTo>
                  <a:lnTo>
                    <a:pt x="1870644" y="1033621"/>
                  </a:lnTo>
                  <a:lnTo>
                    <a:pt x="1864681" y="1080551"/>
                  </a:lnTo>
                  <a:lnTo>
                    <a:pt x="1856434" y="1126730"/>
                  </a:lnTo>
                  <a:lnTo>
                    <a:pt x="1845963" y="1172099"/>
                  </a:lnTo>
                  <a:lnTo>
                    <a:pt x="1833326" y="1216599"/>
                  </a:lnTo>
                  <a:lnTo>
                    <a:pt x="1818584" y="1260170"/>
                  </a:lnTo>
                  <a:lnTo>
                    <a:pt x="1801793" y="1302754"/>
                  </a:lnTo>
                  <a:lnTo>
                    <a:pt x="1783014" y="1344293"/>
                  </a:lnTo>
                  <a:lnTo>
                    <a:pt x="1762305" y="1384726"/>
                  </a:lnTo>
                  <a:lnTo>
                    <a:pt x="1739725" y="1423996"/>
                  </a:lnTo>
                  <a:lnTo>
                    <a:pt x="1715334" y="1462043"/>
                  </a:lnTo>
                  <a:lnTo>
                    <a:pt x="1689189" y="1498809"/>
                  </a:lnTo>
                  <a:lnTo>
                    <a:pt x="1661351" y="1534234"/>
                  </a:lnTo>
                  <a:lnTo>
                    <a:pt x="1631877" y="1568260"/>
                  </a:lnTo>
                  <a:lnTo>
                    <a:pt x="1600827" y="1600827"/>
                  </a:lnTo>
                  <a:lnTo>
                    <a:pt x="1568260" y="1631877"/>
                  </a:lnTo>
                  <a:lnTo>
                    <a:pt x="1534234" y="1661351"/>
                  </a:lnTo>
                  <a:lnTo>
                    <a:pt x="1498809" y="1689189"/>
                  </a:lnTo>
                  <a:lnTo>
                    <a:pt x="1462043" y="1715334"/>
                  </a:lnTo>
                  <a:lnTo>
                    <a:pt x="1423996" y="1739725"/>
                  </a:lnTo>
                  <a:lnTo>
                    <a:pt x="1384726" y="1762305"/>
                  </a:lnTo>
                  <a:lnTo>
                    <a:pt x="1344293" y="1783014"/>
                  </a:lnTo>
                  <a:lnTo>
                    <a:pt x="1302754" y="1801793"/>
                  </a:lnTo>
                  <a:lnTo>
                    <a:pt x="1260170" y="1818584"/>
                  </a:lnTo>
                  <a:lnTo>
                    <a:pt x="1216599" y="1833326"/>
                  </a:lnTo>
                  <a:lnTo>
                    <a:pt x="1172099" y="1845963"/>
                  </a:lnTo>
                  <a:lnTo>
                    <a:pt x="1126730" y="1856434"/>
                  </a:lnTo>
                  <a:lnTo>
                    <a:pt x="1080551" y="1864681"/>
                  </a:lnTo>
                  <a:lnTo>
                    <a:pt x="1033621" y="1870644"/>
                  </a:lnTo>
                  <a:lnTo>
                    <a:pt x="985999" y="1874265"/>
                  </a:lnTo>
                  <a:lnTo>
                    <a:pt x="937743" y="1875486"/>
                  </a:lnTo>
                  <a:lnTo>
                    <a:pt x="889486" y="1874265"/>
                  </a:lnTo>
                  <a:lnTo>
                    <a:pt x="841864" y="1870644"/>
                  </a:lnTo>
                  <a:lnTo>
                    <a:pt x="794934" y="1864681"/>
                  </a:lnTo>
                  <a:lnTo>
                    <a:pt x="748755" y="1856434"/>
                  </a:lnTo>
                  <a:lnTo>
                    <a:pt x="703386" y="1845963"/>
                  </a:lnTo>
                  <a:lnTo>
                    <a:pt x="658886" y="1833326"/>
                  </a:lnTo>
                  <a:lnTo>
                    <a:pt x="615315" y="1818584"/>
                  </a:lnTo>
                  <a:lnTo>
                    <a:pt x="572731" y="1801793"/>
                  </a:lnTo>
                  <a:lnTo>
                    <a:pt x="531192" y="1783014"/>
                  </a:lnTo>
                  <a:lnTo>
                    <a:pt x="490759" y="1762305"/>
                  </a:lnTo>
                  <a:lnTo>
                    <a:pt x="451489" y="1739725"/>
                  </a:lnTo>
                  <a:lnTo>
                    <a:pt x="413442" y="1715334"/>
                  </a:lnTo>
                  <a:lnTo>
                    <a:pt x="376676" y="1689189"/>
                  </a:lnTo>
                  <a:lnTo>
                    <a:pt x="341251" y="1661351"/>
                  </a:lnTo>
                  <a:lnTo>
                    <a:pt x="307225" y="1631877"/>
                  </a:lnTo>
                  <a:lnTo>
                    <a:pt x="274658" y="1600827"/>
                  </a:lnTo>
                  <a:lnTo>
                    <a:pt x="243608" y="1568260"/>
                  </a:lnTo>
                  <a:lnTo>
                    <a:pt x="214134" y="1534234"/>
                  </a:lnTo>
                  <a:lnTo>
                    <a:pt x="186296" y="1498809"/>
                  </a:lnTo>
                  <a:lnTo>
                    <a:pt x="160151" y="1462043"/>
                  </a:lnTo>
                  <a:lnTo>
                    <a:pt x="135760" y="1423996"/>
                  </a:lnTo>
                  <a:lnTo>
                    <a:pt x="113180" y="1384726"/>
                  </a:lnTo>
                  <a:lnTo>
                    <a:pt x="92471" y="1344293"/>
                  </a:lnTo>
                  <a:lnTo>
                    <a:pt x="73692" y="1302754"/>
                  </a:lnTo>
                  <a:lnTo>
                    <a:pt x="56902" y="1260170"/>
                  </a:lnTo>
                  <a:lnTo>
                    <a:pt x="42159" y="1216599"/>
                  </a:lnTo>
                  <a:lnTo>
                    <a:pt x="29522" y="1172099"/>
                  </a:lnTo>
                  <a:lnTo>
                    <a:pt x="19051" y="1126730"/>
                  </a:lnTo>
                  <a:lnTo>
                    <a:pt x="10804" y="1080551"/>
                  </a:lnTo>
                  <a:lnTo>
                    <a:pt x="4841" y="1033621"/>
                  </a:lnTo>
                  <a:lnTo>
                    <a:pt x="1220" y="985999"/>
                  </a:lnTo>
                  <a:lnTo>
                    <a:pt x="0" y="937743"/>
                  </a:lnTo>
                  <a:lnTo>
                    <a:pt x="1220" y="889486"/>
                  </a:lnTo>
                  <a:lnTo>
                    <a:pt x="4841" y="841864"/>
                  </a:lnTo>
                  <a:lnTo>
                    <a:pt x="10804" y="794934"/>
                  </a:lnTo>
                  <a:lnTo>
                    <a:pt x="19051" y="748755"/>
                  </a:lnTo>
                  <a:lnTo>
                    <a:pt x="29522" y="703386"/>
                  </a:lnTo>
                  <a:lnTo>
                    <a:pt x="42159" y="658886"/>
                  </a:lnTo>
                  <a:lnTo>
                    <a:pt x="56902" y="615315"/>
                  </a:lnTo>
                  <a:lnTo>
                    <a:pt x="73692" y="572731"/>
                  </a:lnTo>
                  <a:lnTo>
                    <a:pt x="92471" y="531192"/>
                  </a:lnTo>
                  <a:lnTo>
                    <a:pt x="113180" y="490759"/>
                  </a:lnTo>
                  <a:lnTo>
                    <a:pt x="135760" y="451489"/>
                  </a:lnTo>
                  <a:lnTo>
                    <a:pt x="160151" y="413442"/>
                  </a:lnTo>
                  <a:lnTo>
                    <a:pt x="186296" y="376676"/>
                  </a:lnTo>
                  <a:lnTo>
                    <a:pt x="214134" y="341251"/>
                  </a:lnTo>
                  <a:lnTo>
                    <a:pt x="243608" y="307225"/>
                  </a:lnTo>
                  <a:lnTo>
                    <a:pt x="274658" y="274658"/>
                  </a:lnTo>
                  <a:lnTo>
                    <a:pt x="307225" y="243608"/>
                  </a:lnTo>
                  <a:lnTo>
                    <a:pt x="341251" y="214134"/>
                  </a:lnTo>
                  <a:lnTo>
                    <a:pt x="376676" y="186296"/>
                  </a:lnTo>
                  <a:lnTo>
                    <a:pt x="413442" y="160151"/>
                  </a:lnTo>
                  <a:lnTo>
                    <a:pt x="451489" y="135760"/>
                  </a:lnTo>
                  <a:lnTo>
                    <a:pt x="490759" y="113180"/>
                  </a:lnTo>
                  <a:lnTo>
                    <a:pt x="531192" y="92471"/>
                  </a:lnTo>
                  <a:lnTo>
                    <a:pt x="572731" y="73692"/>
                  </a:lnTo>
                  <a:lnTo>
                    <a:pt x="615315" y="56902"/>
                  </a:lnTo>
                  <a:lnTo>
                    <a:pt x="658886" y="42159"/>
                  </a:lnTo>
                  <a:lnTo>
                    <a:pt x="703386" y="29522"/>
                  </a:lnTo>
                  <a:lnTo>
                    <a:pt x="748755" y="19051"/>
                  </a:lnTo>
                  <a:lnTo>
                    <a:pt x="794934" y="10804"/>
                  </a:lnTo>
                  <a:lnTo>
                    <a:pt x="841864" y="4841"/>
                  </a:lnTo>
                  <a:lnTo>
                    <a:pt x="889486" y="1220"/>
                  </a:lnTo>
                  <a:lnTo>
                    <a:pt x="937743" y="0"/>
                  </a:lnTo>
                  <a:lnTo>
                    <a:pt x="985999" y="1220"/>
                  </a:lnTo>
                  <a:lnTo>
                    <a:pt x="1033621" y="4841"/>
                  </a:lnTo>
                  <a:lnTo>
                    <a:pt x="1080551" y="10804"/>
                  </a:lnTo>
                  <a:lnTo>
                    <a:pt x="1126730" y="19051"/>
                  </a:lnTo>
                  <a:lnTo>
                    <a:pt x="1172099" y="29522"/>
                  </a:lnTo>
                  <a:lnTo>
                    <a:pt x="1216599" y="42159"/>
                  </a:lnTo>
                  <a:lnTo>
                    <a:pt x="1260170" y="56902"/>
                  </a:lnTo>
                  <a:lnTo>
                    <a:pt x="1302754" y="73692"/>
                  </a:lnTo>
                  <a:lnTo>
                    <a:pt x="1344293" y="92471"/>
                  </a:lnTo>
                  <a:lnTo>
                    <a:pt x="1384726" y="113180"/>
                  </a:lnTo>
                  <a:lnTo>
                    <a:pt x="1423996" y="135760"/>
                  </a:lnTo>
                  <a:lnTo>
                    <a:pt x="1462043" y="160151"/>
                  </a:lnTo>
                  <a:lnTo>
                    <a:pt x="1498809" y="186296"/>
                  </a:lnTo>
                  <a:lnTo>
                    <a:pt x="1534234" y="214134"/>
                  </a:lnTo>
                  <a:lnTo>
                    <a:pt x="1568260" y="243608"/>
                  </a:lnTo>
                  <a:lnTo>
                    <a:pt x="1600827" y="274658"/>
                  </a:lnTo>
                  <a:lnTo>
                    <a:pt x="1631877" y="307225"/>
                  </a:lnTo>
                  <a:lnTo>
                    <a:pt x="1661351" y="341251"/>
                  </a:lnTo>
                  <a:lnTo>
                    <a:pt x="1689189" y="376676"/>
                  </a:lnTo>
                  <a:lnTo>
                    <a:pt x="1715334" y="413442"/>
                  </a:lnTo>
                  <a:lnTo>
                    <a:pt x="1739725" y="451489"/>
                  </a:lnTo>
                  <a:lnTo>
                    <a:pt x="1762305" y="490759"/>
                  </a:lnTo>
                  <a:lnTo>
                    <a:pt x="1783014" y="531192"/>
                  </a:lnTo>
                  <a:lnTo>
                    <a:pt x="1801793" y="572731"/>
                  </a:lnTo>
                  <a:lnTo>
                    <a:pt x="1818584" y="615315"/>
                  </a:lnTo>
                  <a:lnTo>
                    <a:pt x="1833326" y="658886"/>
                  </a:lnTo>
                  <a:lnTo>
                    <a:pt x="1845963" y="703386"/>
                  </a:lnTo>
                  <a:lnTo>
                    <a:pt x="1856434" y="748755"/>
                  </a:lnTo>
                  <a:lnTo>
                    <a:pt x="1864681" y="794934"/>
                  </a:lnTo>
                  <a:lnTo>
                    <a:pt x="1870644" y="841864"/>
                  </a:lnTo>
                  <a:lnTo>
                    <a:pt x="1874265" y="889486"/>
                  </a:lnTo>
                  <a:lnTo>
                    <a:pt x="1875486" y="937743"/>
                  </a:lnTo>
                  <a:close/>
                </a:path>
              </a:pathLst>
            </a:custGeom>
            <a:ln w="147638">
              <a:solidFill>
                <a:srgbClr val="E8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043419" y="2110008"/>
              <a:ext cx="1875789" cy="1875789"/>
            </a:xfrm>
            <a:custGeom>
              <a:avLst/>
              <a:gdLst/>
              <a:ahLst/>
              <a:cxnLst/>
              <a:rect l="l" t="t" r="r" b="b"/>
              <a:pathLst>
                <a:path w="1875790" h="1875789">
                  <a:moveTo>
                    <a:pt x="1875486" y="937743"/>
                  </a:moveTo>
                  <a:lnTo>
                    <a:pt x="1874265" y="985999"/>
                  </a:lnTo>
                  <a:lnTo>
                    <a:pt x="1870644" y="1033621"/>
                  </a:lnTo>
                  <a:lnTo>
                    <a:pt x="1864681" y="1080551"/>
                  </a:lnTo>
                  <a:lnTo>
                    <a:pt x="1856434" y="1126730"/>
                  </a:lnTo>
                  <a:lnTo>
                    <a:pt x="1845963" y="1172099"/>
                  </a:lnTo>
                  <a:lnTo>
                    <a:pt x="1833326" y="1216599"/>
                  </a:lnTo>
                  <a:lnTo>
                    <a:pt x="1818584" y="1260170"/>
                  </a:lnTo>
                  <a:lnTo>
                    <a:pt x="1801793" y="1302754"/>
                  </a:lnTo>
                  <a:lnTo>
                    <a:pt x="1783014" y="1344293"/>
                  </a:lnTo>
                  <a:lnTo>
                    <a:pt x="1762305" y="1384726"/>
                  </a:lnTo>
                  <a:lnTo>
                    <a:pt x="1739725" y="1423996"/>
                  </a:lnTo>
                  <a:lnTo>
                    <a:pt x="1715334" y="1462043"/>
                  </a:lnTo>
                  <a:lnTo>
                    <a:pt x="1689189" y="1498809"/>
                  </a:lnTo>
                  <a:lnTo>
                    <a:pt x="1661351" y="1534234"/>
                  </a:lnTo>
                  <a:lnTo>
                    <a:pt x="1631877" y="1568260"/>
                  </a:lnTo>
                  <a:lnTo>
                    <a:pt x="1600827" y="1600827"/>
                  </a:lnTo>
                  <a:lnTo>
                    <a:pt x="1568260" y="1631877"/>
                  </a:lnTo>
                  <a:lnTo>
                    <a:pt x="1534234" y="1661351"/>
                  </a:lnTo>
                  <a:lnTo>
                    <a:pt x="1498809" y="1689189"/>
                  </a:lnTo>
                  <a:lnTo>
                    <a:pt x="1462043" y="1715334"/>
                  </a:lnTo>
                  <a:lnTo>
                    <a:pt x="1423996" y="1739725"/>
                  </a:lnTo>
                  <a:lnTo>
                    <a:pt x="1384726" y="1762305"/>
                  </a:lnTo>
                  <a:lnTo>
                    <a:pt x="1344293" y="1783014"/>
                  </a:lnTo>
                  <a:lnTo>
                    <a:pt x="1302754" y="1801793"/>
                  </a:lnTo>
                  <a:lnTo>
                    <a:pt x="1260170" y="1818584"/>
                  </a:lnTo>
                  <a:lnTo>
                    <a:pt x="1216599" y="1833326"/>
                  </a:lnTo>
                  <a:lnTo>
                    <a:pt x="1172099" y="1845963"/>
                  </a:lnTo>
                  <a:lnTo>
                    <a:pt x="1126730" y="1856434"/>
                  </a:lnTo>
                  <a:lnTo>
                    <a:pt x="1080551" y="1864681"/>
                  </a:lnTo>
                  <a:lnTo>
                    <a:pt x="1033621" y="1870644"/>
                  </a:lnTo>
                  <a:lnTo>
                    <a:pt x="985999" y="1874265"/>
                  </a:lnTo>
                  <a:lnTo>
                    <a:pt x="937743" y="1875486"/>
                  </a:lnTo>
                  <a:lnTo>
                    <a:pt x="889486" y="1874265"/>
                  </a:lnTo>
                  <a:lnTo>
                    <a:pt x="841864" y="1870644"/>
                  </a:lnTo>
                  <a:lnTo>
                    <a:pt x="794934" y="1864681"/>
                  </a:lnTo>
                  <a:lnTo>
                    <a:pt x="748755" y="1856434"/>
                  </a:lnTo>
                  <a:lnTo>
                    <a:pt x="703386" y="1845963"/>
                  </a:lnTo>
                  <a:lnTo>
                    <a:pt x="658886" y="1833326"/>
                  </a:lnTo>
                  <a:lnTo>
                    <a:pt x="615315" y="1818584"/>
                  </a:lnTo>
                  <a:lnTo>
                    <a:pt x="572731" y="1801793"/>
                  </a:lnTo>
                  <a:lnTo>
                    <a:pt x="531192" y="1783014"/>
                  </a:lnTo>
                  <a:lnTo>
                    <a:pt x="490759" y="1762305"/>
                  </a:lnTo>
                  <a:lnTo>
                    <a:pt x="451489" y="1739725"/>
                  </a:lnTo>
                  <a:lnTo>
                    <a:pt x="413442" y="1715334"/>
                  </a:lnTo>
                  <a:lnTo>
                    <a:pt x="376676" y="1689189"/>
                  </a:lnTo>
                  <a:lnTo>
                    <a:pt x="341251" y="1661351"/>
                  </a:lnTo>
                  <a:lnTo>
                    <a:pt x="307225" y="1631877"/>
                  </a:lnTo>
                  <a:lnTo>
                    <a:pt x="274658" y="1600827"/>
                  </a:lnTo>
                  <a:lnTo>
                    <a:pt x="243608" y="1568260"/>
                  </a:lnTo>
                  <a:lnTo>
                    <a:pt x="214134" y="1534234"/>
                  </a:lnTo>
                  <a:lnTo>
                    <a:pt x="186296" y="1498809"/>
                  </a:lnTo>
                  <a:lnTo>
                    <a:pt x="160151" y="1462043"/>
                  </a:lnTo>
                  <a:lnTo>
                    <a:pt x="135760" y="1423996"/>
                  </a:lnTo>
                  <a:lnTo>
                    <a:pt x="113180" y="1384726"/>
                  </a:lnTo>
                  <a:lnTo>
                    <a:pt x="92471" y="1344293"/>
                  </a:lnTo>
                  <a:lnTo>
                    <a:pt x="73692" y="1302754"/>
                  </a:lnTo>
                  <a:lnTo>
                    <a:pt x="56902" y="1260170"/>
                  </a:lnTo>
                  <a:lnTo>
                    <a:pt x="42159" y="1216599"/>
                  </a:lnTo>
                  <a:lnTo>
                    <a:pt x="29522" y="1172099"/>
                  </a:lnTo>
                  <a:lnTo>
                    <a:pt x="19051" y="1126730"/>
                  </a:lnTo>
                  <a:lnTo>
                    <a:pt x="10804" y="1080551"/>
                  </a:lnTo>
                  <a:lnTo>
                    <a:pt x="4841" y="1033621"/>
                  </a:lnTo>
                  <a:lnTo>
                    <a:pt x="1220" y="985999"/>
                  </a:lnTo>
                  <a:lnTo>
                    <a:pt x="0" y="937743"/>
                  </a:lnTo>
                  <a:lnTo>
                    <a:pt x="1220" y="889486"/>
                  </a:lnTo>
                  <a:lnTo>
                    <a:pt x="4841" y="841864"/>
                  </a:lnTo>
                  <a:lnTo>
                    <a:pt x="10804" y="794934"/>
                  </a:lnTo>
                  <a:lnTo>
                    <a:pt x="19051" y="748755"/>
                  </a:lnTo>
                  <a:lnTo>
                    <a:pt x="29522" y="703386"/>
                  </a:lnTo>
                  <a:lnTo>
                    <a:pt x="42159" y="658886"/>
                  </a:lnTo>
                  <a:lnTo>
                    <a:pt x="56902" y="615315"/>
                  </a:lnTo>
                  <a:lnTo>
                    <a:pt x="73692" y="572731"/>
                  </a:lnTo>
                  <a:lnTo>
                    <a:pt x="92471" y="531192"/>
                  </a:lnTo>
                  <a:lnTo>
                    <a:pt x="113180" y="490759"/>
                  </a:lnTo>
                  <a:lnTo>
                    <a:pt x="135760" y="451489"/>
                  </a:lnTo>
                  <a:lnTo>
                    <a:pt x="160151" y="413442"/>
                  </a:lnTo>
                  <a:lnTo>
                    <a:pt x="186296" y="376676"/>
                  </a:lnTo>
                  <a:lnTo>
                    <a:pt x="214134" y="341251"/>
                  </a:lnTo>
                  <a:lnTo>
                    <a:pt x="243608" y="307225"/>
                  </a:lnTo>
                  <a:lnTo>
                    <a:pt x="274658" y="274658"/>
                  </a:lnTo>
                  <a:lnTo>
                    <a:pt x="307225" y="243608"/>
                  </a:lnTo>
                  <a:lnTo>
                    <a:pt x="341251" y="214134"/>
                  </a:lnTo>
                  <a:lnTo>
                    <a:pt x="376676" y="186296"/>
                  </a:lnTo>
                  <a:lnTo>
                    <a:pt x="413442" y="160151"/>
                  </a:lnTo>
                  <a:lnTo>
                    <a:pt x="451489" y="135760"/>
                  </a:lnTo>
                  <a:lnTo>
                    <a:pt x="490759" y="113180"/>
                  </a:lnTo>
                  <a:lnTo>
                    <a:pt x="531192" y="92471"/>
                  </a:lnTo>
                  <a:lnTo>
                    <a:pt x="572731" y="73692"/>
                  </a:lnTo>
                  <a:lnTo>
                    <a:pt x="615315" y="56902"/>
                  </a:lnTo>
                  <a:lnTo>
                    <a:pt x="658886" y="42159"/>
                  </a:lnTo>
                  <a:lnTo>
                    <a:pt x="703386" y="29522"/>
                  </a:lnTo>
                  <a:lnTo>
                    <a:pt x="748755" y="19051"/>
                  </a:lnTo>
                  <a:lnTo>
                    <a:pt x="794934" y="10804"/>
                  </a:lnTo>
                  <a:lnTo>
                    <a:pt x="841864" y="4841"/>
                  </a:lnTo>
                  <a:lnTo>
                    <a:pt x="889486" y="1220"/>
                  </a:lnTo>
                  <a:lnTo>
                    <a:pt x="937743" y="0"/>
                  </a:lnTo>
                  <a:lnTo>
                    <a:pt x="985999" y="1220"/>
                  </a:lnTo>
                  <a:lnTo>
                    <a:pt x="1033621" y="4841"/>
                  </a:lnTo>
                  <a:lnTo>
                    <a:pt x="1080551" y="10804"/>
                  </a:lnTo>
                  <a:lnTo>
                    <a:pt x="1126730" y="19051"/>
                  </a:lnTo>
                  <a:lnTo>
                    <a:pt x="1172099" y="29522"/>
                  </a:lnTo>
                  <a:lnTo>
                    <a:pt x="1216599" y="42159"/>
                  </a:lnTo>
                  <a:lnTo>
                    <a:pt x="1260170" y="56902"/>
                  </a:lnTo>
                  <a:lnTo>
                    <a:pt x="1302754" y="73692"/>
                  </a:lnTo>
                  <a:lnTo>
                    <a:pt x="1344293" y="92471"/>
                  </a:lnTo>
                  <a:lnTo>
                    <a:pt x="1384726" y="113180"/>
                  </a:lnTo>
                  <a:lnTo>
                    <a:pt x="1423996" y="135760"/>
                  </a:lnTo>
                  <a:lnTo>
                    <a:pt x="1462043" y="160151"/>
                  </a:lnTo>
                  <a:lnTo>
                    <a:pt x="1498809" y="186296"/>
                  </a:lnTo>
                  <a:lnTo>
                    <a:pt x="1534234" y="214134"/>
                  </a:lnTo>
                  <a:lnTo>
                    <a:pt x="1568260" y="243608"/>
                  </a:lnTo>
                  <a:lnTo>
                    <a:pt x="1600827" y="274658"/>
                  </a:lnTo>
                  <a:lnTo>
                    <a:pt x="1631877" y="307225"/>
                  </a:lnTo>
                  <a:lnTo>
                    <a:pt x="1661351" y="341251"/>
                  </a:lnTo>
                  <a:lnTo>
                    <a:pt x="1689189" y="376676"/>
                  </a:lnTo>
                  <a:lnTo>
                    <a:pt x="1715334" y="413442"/>
                  </a:lnTo>
                  <a:lnTo>
                    <a:pt x="1739725" y="451489"/>
                  </a:lnTo>
                  <a:lnTo>
                    <a:pt x="1762305" y="490759"/>
                  </a:lnTo>
                  <a:lnTo>
                    <a:pt x="1783014" y="531192"/>
                  </a:lnTo>
                  <a:lnTo>
                    <a:pt x="1801793" y="572731"/>
                  </a:lnTo>
                  <a:lnTo>
                    <a:pt x="1818584" y="615315"/>
                  </a:lnTo>
                  <a:lnTo>
                    <a:pt x="1833326" y="658886"/>
                  </a:lnTo>
                  <a:lnTo>
                    <a:pt x="1845963" y="703386"/>
                  </a:lnTo>
                  <a:lnTo>
                    <a:pt x="1856434" y="748755"/>
                  </a:lnTo>
                  <a:lnTo>
                    <a:pt x="1864681" y="794934"/>
                  </a:lnTo>
                  <a:lnTo>
                    <a:pt x="1870644" y="841864"/>
                  </a:lnTo>
                  <a:lnTo>
                    <a:pt x="1874265" y="889486"/>
                  </a:lnTo>
                  <a:lnTo>
                    <a:pt x="1875486" y="937743"/>
                  </a:lnTo>
                  <a:close/>
                </a:path>
              </a:pathLst>
            </a:custGeom>
            <a:ln w="147638">
              <a:solidFill>
                <a:srgbClr val="E8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918903" y="2159867"/>
              <a:ext cx="1875789" cy="1875789"/>
            </a:xfrm>
            <a:custGeom>
              <a:avLst/>
              <a:gdLst/>
              <a:ahLst/>
              <a:cxnLst/>
              <a:rect l="l" t="t" r="r" b="b"/>
              <a:pathLst>
                <a:path w="1875790" h="1875789">
                  <a:moveTo>
                    <a:pt x="1875487" y="937743"/>
                  </a:moveTo>
                  <a:lnTo>
                    <a:pt x="1874266" y="985999"/>
                  </a:lnTo>
                  <a:lnTo>
                    <a:pt x="1870645" y="1033621"/>
                  </a:lnTo>
                  <a:lnTo>
                    <a:pt x="1864682" y="1080551"/>
                  </a:lnTo>
                  <a:lnTo>
                    <a:pt x="1856435" y="1126730"/>
                  </a:lnTo>
                  <a:lnTo>
                    <a:pt x="1845964" y="1172099"/>
                  </a:lnTo>
                  <a:lnTo>
                    <a:pt x="1833327" y="1216599"/>
                  </a:lnTo>
                  <a:lnTo>
                    <a:pt x="1818585" y="1260170"/>
                  </a:lnTo>
                  <a:lnTo>
                    <a:pt x="1801794" y="1302754"/>
                  </a:lnTo>
                  <a:lnTo>
                    <a:pt x="1783015" y="1344293"/>
                  </a:lnTo>
                  <a:lnTo>
                    <a:pt x="1762306" y="1384726"/>
                  </a:lnTo>
                  <a:lnTo>
                    <a:pt x="1739726" y="1423996"/>
                  </a:lnTo>
                  <a:lnTo>
                    <a:pt x="1715335" y="1462043"/>
                  </a:lnTo>
                  <a:lnTo>
                    <a:pt x="1689190" y="1498809"/>
                  </a:lnTo>
                  <a:lnTo>
                    <a:pt x="1661352" y="1534234"/>
                  </a:lnTo>
                  <a:lnTo>
                    <a:pt x="1631878" y="1568260"/>
                  </a:lnTo>
                  <a:lnTo>
                    <a:pt x="1600828" y="1600827"/>
                  </a:lnTo>
                  <a:lnTo>
                    <a:pt x="1568261" y="1631877"/>
                  </a:lnTo>
                  <a:lnTo>
                    <a:pt x="1534235" y="1661351"/>
                  </a:lnTo>
                  <a:lnTo>
                    <a:pt x="1498810" y="1689189"/>
                  </a:lnTo>
                  <a:lnTo>
                    <a:pt x="1462044" y="1715334"/>
                  </a:lnTo>
                  <a:lnTo>
                    <a:pt x="1423997" y="1739725"/>
                  </a:lnTo>
                  <a:lnTo>
                    <a:pt x="1384727" y="1762305"/>
                  </a:lnTo>
                  <a:lnTo>
                    <a:pt x="1344294" y="1783014"/>
                  </a:lnTo>
                  <a:lnTo>
                    <a:pt x="1302755" y="1801793"/>
                  </a:lnTo>
                  <a:lnTo>
                    <a:pt x="1260171" y="1818584"/>
                  </a:lnTo>
                  <a:lnTo>
                    <a:pt x="1216600" y="1833326"/>
                  </a:lnTo>
                  <a:lnTo>
                    <a:pt x="1172100" y="1845963"/>
                  </a:lnTo>
                  <a:lnTo>
                    <a:pt x="1126731" y="1856434"/>
                  </a:lnTo>
                  <a:lnTo>
                    <a:pt x="1080552" y="1864681"/>
                  </a:lnTo>
                  <a:lnTo>
                    <a:pt x="1033622" y="1870644"/>
                  </a:lnTo>
                  <a:lnTo>
                    <a:pt x="986000" y="1874265"/>
                  </a:lnTo>
                  <a:lnTo>
                    <a:pt x="937744" y="1875486"/>
                  </a:lnTo>
                  <a:lnTo>
                    <a:pt x="889487" y="1874265"/>
                  </a:lnTo>
                  <a:lnTo>
                    <a:pt x="841865" y="1870644"/>
                  </a:lnTo>
                  <a:lnTo>
                    <a:pt x="794934" y="1864681"/>
                  </a:lnTo>
                  <a:lnTo>
                    <a:pt x="748755" y="1856434"/>
                  </a:lnTo>
                  <a:lnTo>
                    <a:pt x="703387" y="1845963"/>
                  </a:lnTo>
                  <a:lnTo>
                    <a:pt x="658887" y="1833326"/>
                  </a:lnTo>
                  <a:lnTo>
                    <a:pt x="615316" y="1818584"/>
                  </a:lnTo>
                  <a:lnTo>
                    <a:pt x="572731" y="1801793"/>
                  </a:lnTo>
                  <a:lnTo>
                    <a:pt x="531193" y="1783014"/>
                  </a:lnTo>
                  <a:lnTo>
                    <a:pt x="490759" y="1762305"/>
                  </a:lnTo>
                  <a:lnTo>
                    <a:pt x="451489" y="1739725"/>
                  </a:lnTo>
                  <a:lnTo>
                    <a:pt x="413442" y="1715334"/>
                  </a:lnTo>
                  <a:lnTo>
                    <a:pt x="376676" y="1689189"/>
                  </a:lnTo>
                  <a:lnTo>
                    <a:pt x="341251" y="1661351"/>
                  </a:lnTo>
                  <a:lnTo>
                    <a:pt x="307226" y="1631877"/>
                  </a:lnTo>
                  <a:lnTo>
                    <a:pt x="274658" y="1600827"/>
                  </a:lnTo>
                  <a:lnTo>
                    <a:pt x="243608" y="1568260"/>
                  </a:lnTo>
                  <a:lnTo>
                    <a:pt x="214135" y="1534234"/>
                  </a:lnTo>
                  <a:lnTo>
                    <a:pt x="186296" y="1498809"/>
                  </a:lnTo>
                  <a:lnTo>
                    <a:pt x="160151" y="1462043"/>
                  </a:lnTo>
                  <a:lnTo>
                    <a:pt x="135760" y="1423996"/>
                  </a:lnTo>
                  <a:lnTo>
                    <a:pt x="113180" y="1384726"/>
                  </a:lnTo>
                  <a:lnTo>
                    <a:pt x="92471" y="1344293"/>
                  </a:lnTo>
                  <a:lnTo>
                    <a:pt x="73692" y="1302754"/>
                  </a:lnTo>
                  <a:lnTo>
                    <a:pt x="56902" y="1260170"/>
                  </a:lnTo>
                  <a:lnTo>
                    <a:pt x="42159" y="1216599"/>
                  </a:lnTo>
                  <a:lnTo>
                    <a:pt x="29522" y="1172099"/>
                  </a:lnTo>
                  <a:lnTo>
                    <a:pt x="19051" y="1126730"/>
                  </a:lnTo>
                  <a:lnTo>
                    <a:pt x="10804" y="1080551"/>
                  </a:lnTo>
                  <a:lnTo>
                    <a:pt x="4841" y="1033621"/>
                  </a:lnTo>
                  <a:lnTo>
                    <a:pt x="1220" y="985999"/>
                  </a:lnTo>
                  <a:lnTo>
                    <a:pt x="0" y="937743"/>
                  </a:lnTo>
                  <a:lnTo>
                    <a:pt x="1220" y="889486"/>
                  </a:lnTo>
                  <a:lnTo>
                    <a:pt x="4841" y="841864"/>
                  </a:lnTo>
                  <a:lnTo>
                    <a:pt x="10804" y="794934"/>
                  </a:lnTo>
                  <a:lnTo>
                    <a:pt x="19051" y="748755"/>
                  </a:lnTo>
                  <a:lnTo>
                    <a:pt x="29522" y="703386"/>
                  </a:lnTo>
                  <a:lnTo>
                    <a:pt x="42159" y="658886"/>
                  </a:lnTo>
                  <a:lnTo>
                    <a:pt x="56902" y="615315"/>
                  </a:lnTo>
                  <a:lnTo>
                    <a:pt x="73692" y="572731"/>
                  </a:lnTo>
                  <a:lnTo>
                    <a:pt x="92471" y="531192"/>
                  </a:lnTo>
                  <a:lnTo>
                    <a:pt x="113180" y="490759"/>
                  </a:lnTo>
                  <a:lnTo>
                    <a:pt x="135760" y="451489"/>
                  </a:lnTo>
                  <a:lnTo>
                    <a:pt x="160151" y="413442"/>
                  </a:lnTo>
                  <a:lnTo>
                    <a:pt x="186296" y="376676"/>
                  </a:lnTo>
                  <a:lnTo>
                    <a:pt x="214135" y="341251"/>
                  </a:lnTo>
                  <a:lnTo>
                    <a:pt x="243608" y="307225"/>
                  </a:lnTo>
                  <a:lnTo>
                    <a:pt x="274658" y="274658"/>
                  </a:lnTo>
                  <a:lnTo>
                    <a:pt x="307226" y="243608"/>
                  </a:lnTo>
                  <a:lnTo>
                    <a:pt x="341251" y="214134"/>
                  </a:lnTo>
                  <a:lnTo>
                    <a:pt x="376676" y="186296"/>
                  </a:lnTo>
                  <a:lnTo>
                    <a:pt x="413442" y="160151"/>
                  </a:lnTo>
                  <a:lnTo>
                    <a:pt x="451489" y="135760"/>
                  </a:lnTo>
                  <a:lnTo>
                    <a:pt x="490759" y="113180"/>
                  </a:lnTo>
                  <a:lnTo>
                    <a:pt x="531193" y="92471"/>
                  </a:lnTo>
                  <a:lnTo>
                    <a:pt x="572731" y="73692"/>
                  </a:lnTo>
                  <a:lnTo>
                    <a:pt x="615316" y="56902"/>
                  </a:lnTo>
                  <a:lnTo>
                    <a:pt x="658887" y="42159"/>
                  </a:lnTo>
                  <a:lnTo>
                    <a:pt x="703387" y="29522"/>
                  </a:lnTo>
                  <a:lnTo>
                    <a:pt x="748755" y="19051"/>
                  </a:lnTo>
                  <a:lnTo>
                    <a:pt x="794934" y="10804"/>
                  </a:lnTo>
                  <a:lnTo>
                    <a:pt x="841865" y="4841"/>
                  </a:lnTo>
                  <a:lnTo>
                    <a:pt x="889487" y="1220"/>
                  </a:lnTo>
                  <a:lnTo>
                    <a:pt x="937744" y="0"/>
                  </a:lnTo>
                  <a:lnTo>
                    <a:pt x="986000" y="1220"/>
                  </a:lnTo>
                  <a:lnTo>
                    <a:pt x="1033622" y="4841"/>
                  </a:lnTo>
                  <a:lnTo>
                    <a:pt x="1080552" y="10804"/>
                  </a:lnTo>
                  <a:lnTo>
                    <a:pt x="1126731" y="19051"/>
                  </a:lnTo>
                  <a:lnTo>
                    <a:pt x="1172100" y="29522"/>
                  </a:lnTo>
                  <a:lnTo>
                    <a:pt x="1216600" y="42159"/>
                  </a:lnTo>
                  <a:lnTo>
                    <a:pt x="1260171" y="56902"/>
                  </a:lnTo>
                  <a:lnTo>
                    <a:pt x="1302755" y="73692"/>
                  </a:lnTo>
                  <a:lnTo>
                    <a:pt x="1344294" y="92471"/>
                  </a:lnTo>
                  <a:lnTo>
                    <a:pt x="1384727" y="113180"/>
                  </a:lnTo>
                  <a:lnTo>
                    <a:pt x="1423997" y="135760"/>
                  </a:lnTo>
                  <a:lnTo>
                    <a:pt x="1462044" y="160151"/>
                  </a:lnTo>
                  <a:lnTo>
                    <a:pt x="1498810" y="186296"/>
                  </a:lnTo>
                  <a:lnTo>
                    <a:pt x="1534235" y="214134"/>
                  </a:lnTo>
                  <a:lnTo>
                    <a:pt x="1568261" y="243608"/>
                  </a:lnTo>
                  <a:lnTo>
                    <a:pt x="1600828" y="274658"/>
                  </a:lnTo>
                  <a:lnTo>
                    <a:pt x="1631878" y="307225"/>
                  </a:lnTo>
                  <a:lnTo>
                    <a:pt x="1661352" y="341251"/>
                  </a:lnTo>
                  <a:lnTo>
                    <a:pt x="1689190" y="376676"/>
                  </a:lnTo>
                  <a:lnTo>
                    <a:pt x="1715335" y="413442"/>
                  </a:lnTo>
                  <a:lnTo>
                    <a:pt x="1739726" y="451489"/>
                  </a:lnTo>
                  <a:lnTo>
                    <a:pt x="1762306" y="490759"/>
                  </a:lnTo>
                  <a:lnTo>
                    <a:pt x="1783015" y="531192"/>
                  </a:lnTo>
                  <a:lnTo>
                    <a:pt x="1801794" y="572731"/>
                  </a:lnTo>
                  <a:lnTo>
                    <a:pt x="1818585" y="615315"/>
                  </a:lnTo>
                  <a:lnTo>
                    <a:pt x="1833327" y="658886"/>
                  </a:lnTo>
                  <a:lnTo>
                    <a:pt x="1845964" y="703386"/>
                  </a:lnTo>
                  <a:lnTo>
                    <a:pt x="1856435" y="748755"/>
                  </a:lnTo>
                  <a:lnTo>
                    <a:pt x="1864682" y="794934"/>
                  </a:lnTo>
                  <a:lnTo>
                    <a:pt x="1870645" y="841864"/>
                  </a:lnTo>
                  <a:lnTo>
                    <a:pt x="1874266" y="889486"/>
                  </a:lnTo>
                  <a:lnTo>
                    <a:pt x="1875487" y="937743"/>
                  </a:lnTo>
                  <a:close/>
                </a:path>
              </a:pathLst>
            </a:custGeom>
            <a:ln w="147638">
              <a:solidFill>
                <a:srgbClr val="E8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244479" y="2186279"/>
              <a:ext cx="1875789" cy="1875789"/>
            </a:xfrm>
            <a:custGeom>
              <a:avLst/>
              <a:gdLst/>
              <a:ahLst/>
              <a:cxnLst/>
              <a:rect l="l" t="t" r="r" b="b"/>
              <a:pathLst>
                <a:path w="1875789" h="1875789">
                  <a:moveTo>
                    <a:pt x="1875486" y="937743"/>
                  </a:moveTo>
                  <a:lnTo>
                    <a:pt x="1874265" y="985999"/>
                  </a:lnTo>
                  <a:lnTo>
                    <a:pt x="1870644" y="1033621"/>
                  </a:lnTo>
                  <a:lnTo>
                    <a:pt x="1864681" y="1080551"/>
                  </a:lnTo>
                  <a:lnTo>
                    <a:pt x="1856434" y="1126730"/>
                  </a:lnTo>
                  <a:lnTo>
                    <a:pt x="1845963" y="1172099"/>
                  </a:lnTo>
                  <a:lnTo>
                    <a:pt x="1833326" y="1216599"/>
                  </a:lnTo>
                  <a:lnTo>
                    <a:pt x="1818584" y="1260170"/>
                  </a:lnTo>
                  <a:lnTo>
                    <a:pt x="1801793" y="1302754"/>
                  </a:lnTo>
                  <a:lnTo>
                    <a:pt x="1783014" y="1344293"/>
                  </a:lnTo>
                  <a:lnTo>
                    <a:pt x="1762305" y="1384726"/>
                  </a:lnTo>
                  <a:lnTo>
                    <a:pt x="1739725" y="1423996"/>
                  </a:lnTo>
                  <a:lnTo>
                    <a:pt x="1715334" y="1462043"/>
                  </a:lnTo>
                  <a:lnTo>
                    <a:pt x="1689189" y="1498809"/>
                  </a:lnTo>
                  <a:lnTo>
                    <a:pt x="1661351" y="1534234"/>
                  </a:lnTo>
                  <a:lnTo>
                    <a:pt x="1631877" y="1568260"/>
                  </a:lnTo>
                  <a:lnTo>
                    <a:pt x="1600827" y="1600827"/>
                  </a:lnTo>
                  <a:lnTo>
                    <a:pt x="1568260" y="1631877"/>
                  </a:lnTo>
                  <a:lnTo>
                    <a:pt x="1534234" y="1661351"/>
                  </a:lnTo>
                  <a:lnTo>
                    <a:pt x="1498809" y="1689189"/>
                  </a:lnTo>
                  <a:lnTo>
                    <a:pt x="1462043" y="1715334"/>
                  </a:lnTo>
                  <a:lnTo>
                    <a:pt x="1423996" y="1739725"/>
                  </a:lnTo>
                  <a:lnTo>
                    <a:pt x="1384726" y="1762305"/>
                  </a:lnTo>
                  <a:lnTo>
                    <a:pt x="1344293" y="1783014"/>
                  </a:lnTo>
                  <a:lnTo>
                    <a:pt x="1302754" y="1801793"/>
                  </a:lnTo>
                  <a:lnTo>
                    <a:pt x="1260170" y="1818584"/>
                  </a:lnTo>
                  <a:lnTo>
                    <a:pt x="1216599" y="1833326"/>
                  </a:lnTo>
                  <a:lnTo>
                    <a:pt x="1172099" y="1845963"/>
                  </a:lnTo>
                  <a:lnTo>
                    <a:pt x="1126730" y="1856434"/>
                  </a:lnTo>
                  <a:lnTo>
                    <a:pt x="1080551" y="1864681"/>
                  </a:lnTo>
                  <a:lnTo>
                    <a:pt x="1033621" y="1870644"/>
                  </a:lnTo>
                  <a:lnTo>
                    <a:pt x="985999" y="1874265"/>
                  </a:lnTo>
                  <a:lnTo>
                    <a:pt x="937743" y="1875486"/>
                  </a:lnTo>
                  <a:lnTo>
                    <a:pt x="889486" y="1874265"/>
                  </a:lnTo>
                  <a:lnTo>
                    <a:pt x="841864" y="1870644"/>
                  </a:lnTo>
                  <a:lnTo>
                    <a:pt x="794934" y="1864681"/>
                  </a:lnTo>
                  <a:lnTo>
                    <a:pt x="748755" y="1856434"/>
                  </a:lnTo>
                  <a:lnTo>
                    <a:pt x="703386" y="1845963"/>
                  </a:lnTo>
                  <a:lnTo>
                    <a:pt x="658886" y="1833326"/>
                  </a:lnTo>
                  <a:lnTo>
                    <a:pt x="615315" y="1818584"/>
                  </a:lnTo>
                  <a:lnTo>
                    <a:pt x="572731" y="1801793"/>
                  </a:lnTo>
                  <a:lnTo>
                    <a:pt x="531192" y="1783014"/>
                  </a:lnTo>
                  <a:lnTo>
                    <a:pt x="490759" y="1762305"/>
                  </a:lnTo>
                  <a:lnTo>
                    <a:pt x="451489" y="1739725"/>
                  </a:lnTo>
                  <a:lnTo>
                    <a:pt x="413442" y="1715334"/>
                  </a:lnTo>
                  <a:lnTo>
                    <a:pt x="376676" y="1689189"/>
                  </a:lnTo>
                  <a:lnTo>
                    <a:pt x="341251" y="1661351"/>
                  </a:lnTo>
                  <a:lnTo>
                    <a:pt x="307225" y="1631877"/>
                  </a:lnTo>
                  <a:lnTo>
                    <a:pt x="274658" y="1600827"/>
                  </a:lnTo>
                  <a:lnTo>
                    <a:pt x="243608" y="1568260"/>
                  </a:lnTo>
                  <a:lnTo>
                    <a:pt x="214134" y="1534234"/>
                  </a:lnTo>
                  <a:lnTo>
                    <a:pt x="186296" y="1498809"/>
                  </a:lnTo>
                  <a:lnTo>
                    <a:pt x="160151" y="1462043"/>
                  </a:lnTo>
                  <a:lnTo>
                    <a:pt x="135760" y="1423996"/>
                  </a:lnTo>
                  <a:lnTo>
                    <a:pt x="113180" y="1384726"/>
                  </a:lnTo>
                  <a:lnTo>
                    <a:pt x="92471" y="1344293"/>
                  </a:lnTo>
                  <a:lnTo>
                    <a:pt x="73692" y="1302754"/>
                  </a:lnTo>
                  <a:lnTo>
                    <a:pt x="56902" y="1260170"/>
                  </a:lnTo>
                  <a:lnTo>
                    <a:pt x="42159" y="1216599"/>
                  </a:lnTo>
                  <a:lnTo>
                    <a:pt x="29522" y="1172099"/>
                  </a:lnTo>
                  <a:lnTo>
                    <a:pt x="19051" y="1126730"/>
                  </a:lnTo>
                  <a:lnTo>
                    <a:pt x="10804" y="1080551"/>
                  </a:lnTo>
                  <a:lnTo>
                    <a:pt x="4841" y="1033621"/>
                  </a:lnTo>
                  <a:lnTo>
                    <a:pt x="1220" y="985999"/>
                  </a:lnTo>
                  <a:lnTo>
                    <a:pt x="0" y="937743"/>
                  </a:lnTo>
                  <a:lnTo>
                    <a:pt x="1220" y="889486"/>
                  </a:lnTo>
                  <a:lnTo>
                    <a:pt x="4841" y="841864"/>
                  </a:lnTo>
                  <a:lnTo>
                    <a:pt x="10804" y="794934"/>
                  </a:lnTo>
                  <a:lnTo>
                    <a:pt x="19051" y="748755"/>
                  </a:lnTo>
                  <a:lnTo>
                    <a:pt x="29522" y="703386"/>
                  </a:lnTo>
                  <a:lnTo>
                    <a:pt x="42159" y="658886"/>
                  </a:lnTo>
                  <a:lnTo>
                    <a:pt x="56902" y="615315"/>
                  </a:lnTo>
                  <a:lnTo>
                    <a:pt x="73692" y="572731"/>
                  </a:lnTo>
                  <a:lnTo>
                    <a:pt x="92471" y="531192"/>
                  </a:lnTo>
                  <a:lnTo>
                    <a:pt x="113180" y="490759"/>
                  </a:lnTo>
                  <a:lnTo>
                    <a:pt x="135760" y="451489"/>
                  </a:lnTo>
                  <a:lnTo>
                    <a:pt x="160151" y="413442"/>
                  </a:lnTo>
                  <a:lnTo>
                    <a:pt x="186296" y="376676"/>
                  </a:lnTo>
                  <a:lnTo>
                    <a:pt x="214134" y="341251"/>
                  </a:lnTo>
                  <a:lnTo>
                    <a:pt x="243608" y="307225"/>
                  </a:lnTo>
                  <a:lnTo>
                    <a:pt x="274658" y="274658"/>
                  </a:lnTo>
                  <a:lnTo>
                    <a:pt x="307225" y="243608"/>
                  </a:lnTo>
                  <a:lnTo>
                    <a:pt x="341251" y="214134"/>
                  </a:lnTo>
                  <a:lnTo>
                    <a:pt x="376676" y="186296"/>
                  </a:lnTo>
                  <a:lnTo>
                    <a:pt x="413442" y="160151"/>
                  </a:lnTo>
                  <a:lnTo>
                    <a:pt x="451489" y="135760"/>
                  </a:lnTo>
                  <a:lnTo>
                    <a:pt x="490759" y="113180"/>
                  </a:lnTo>
                  <a:lnTo>
                    <a:pt x="531192" y="92471"/>
                  </a:lnTo>
                  <a:lnTo>
                    <a:pt x="572731" y="73692"/>
                  </a:lnTo>
                  <a:lnTo>
                    <a:pt x="615315" y="56902"/>
                  </a:lnTo>
                  <a:lnTo>
                    <a:pt x="658886" y="42159"/>
                  </a:lnTo>
                  <a:lnTo>
                    <a:pt x="703386" y="29522"/>
                  </a:lnTo>
                  <a:lnTo>
                    <a:pt x="748755" y="19051"/>
                  </a:lnTo>
                  <a:lnTo>
                    <a:pt x="794934" y="10804"/>
                  </a:lnTo>
                  <a:lnTo>
                    <a:pt x="841864" y="4841"/>
                  </a:lnTo>
                  <a:lnTo>
                    <a:pt x="889486" y="1220"/>
                  </a:lnTo>
                  <a:lnTo>
                    <a:pt x="937743" y="0"/>
                  </a:lnTo>
                  <a:lnTo>
                    <a:pt x="985999" y="1220"/>
                  </a:lnTo>
                  <a:lnTo>
                    <a:pt x="1033621" y="4841"/>
                  </a:lnTo>
                  <a:lnTo>
                    <a:pt x="1080551" y="10804"/>
                  </a:lnTo>
                  <a:lnTo>
                    <a:pt x="1126730" y="19051"/>
                  </a:lnTo>
                  <a:lnTo>
                    <a:pt x="1172099" y="29522"/>
                  </a:lnTo>
                  <a:lnTo>
                    <a:pt x="1216599" y="42159"/>
                  </a:lnTo>
                  <a:lnTo>
                    <a:pt x="1260170" y="56902"/>
                  </a:lnTo>
                  <a:lnTo>
                    <a:pt x="1302754" y="73692"/>
                  </a:lnTo>
                  <a:lnTo>
                    <a:pt x="1344293" y="92471"/>
                  </a:lnTo>
                  <a:lnTo>
                    <a:pt x="1384726" y="113180"/>
                  </a:lnTo>
                  <a:lnTo>
                    <a:pt x="1423996" y="135760"/>
                  </a:lnTo>
                  <a:lnTo>
                    <a:pt x="1462043" y="160151"/>
                  </a:lnTo>
                  <a:lnTo>
                    <a:pt x="1498809" y="186296"/>
                  </a:lnTo>
                  <a:lnTo>
                    <a:pt x="1534234" y="214134"/>
                  </a:lnTo>
                  <a:lnTo>
                    <a:pt x="1568260" y="243608"/>
                  </a:lnTo>
                  <a:lnTo>
                    <a:pt x="1600827" y="274658"/>
                  </a:lnTo>
                  <a:lnTo>
                    <a:pt x="1631877" y="307225"/>
                  </a:lnTo>
                  <a:lnTo>
                    <a:pt x="1661351" y="341251"/>
                  </a:lnTo>
                  <a:lnTo>
                    <a:pt x="1689189" y="376676"/>
                  </a:lnTo>
                  <a:lnTo>
                    <a:pt x="1715334" y="413442"/>
                  </a:lnTo>
                  <a:lnTo>
                    <a:pt x="1739725" y="451489"/>
                  </a:lnTo>
                  <a:lnTo>
                    <a:pt x="1762305" y="490759"/>
                  </a:lnTo>
                  <a:lnTo>
                    <a:pt x="1783014" y="531192"/>
                  </a:lnTo>
                  <a:lnTo>
                    <a:pt x="1801793" y="572731"/>
                  </a:lnTo>
                  <a:lnTo>
                    <a:pt x="1818584" y="615315"/>
                  </a:lnTo>
                  <a:lnTo>
                    <a:pt x="1833326" y="658886"/>
                  </a:lnTo>
                  <a:lnTo>
                    <a:pt x="1845963" y="703386"/>
                  </a:lnTo>
                  <a:lnTo>
                    <a:pt x="1856434" y="748755"/>
                  </a:lnTo>
                  <a:lnTo>
                    <a:pt x="1864681" y="794934"/>
                  </a:lnTo>
                  <a:lnTo>
                    <a:pt x="1870644" y="841864"/>
                  </a:lnTo>
                  <a:lnTo>
                    <a:pt x="1874265" y="889486"/>
                  </a:lnTo>
                  <a:lnTo>
                    <a:pt x="1875486" y="937743"/>
                  </a:lnTo>
                  <a:close/>
                </a:path>
              </a:pathLst>
            </a:custGeom>
            <a:ln w="147638">
              <a:solidFill>
                <a:srgbClr val="E8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244479" y="2186279"/>
              <a:ext cx="1836420" cy="937894"/>
            </a:xfrm>
            <a:custGeom>
              <a:avLst/>
              <a:gdLst/>
              <a:ahLst/>
              <a:cxnLst/>
              <a:rect l="l" t="t" r="r" b="b"/>
              <a:pathLst>
                <a:path w="1836420" h="937894">
                  <a:moveTo>
                    <a:pt x="0" y="937743"/>
                  </a:moveTo>
                  <a:lnTo>
                    <a:pt x="1220" y="889495"/>
                  </a:lnTo>
                  <a:lnTo>
                    <a:pt x="4842" y="841879"/>
                  </a:lnTo>
                  <a:lnTo>
                    <a:pt x="10807" y="794955"/>
                  </a:lnTo>
                  <a:lnTo>
                    <a:pt x="19055" y="748781"/>
                  </a:lnTo>
                  <a:lnTo>
                    <a:pt x="29528" y="703417"/>
                  </a:lnTo>
                  <a:lnTo>
                    <a:pt x="42166" y="658921"/>
                  </a:lnTo>
                  <a:lnTo>
                    <a:pt x="56912" y="615352"/>
                  </a:lnTo>
                  <a:lnTo>
                    <a:pt x="73705" y="572770"/>
                  </a:lnTo>
                  <a:lnTo>
                    <a:pt x="92487" y="531233"/>
                  </a:lnTo>
                  <a:lnTo>
                    <a:pt x="113199" y="490800"/>
                  </a:lnTo>
                  <a:lnTo>
                    <a:pt x="135781" y="451530"/>
                  </a:lnTo>
                  <a:lnTo>
                    <a:pt x="160176" y="413482"/>
                  </a:lnTo>
                  <a:lnTo>
                    <a:pt x="186323" y="376716"/>
                  </a:lnTo>
                  <a:lnTo>
                    <a:pt x="214164" y="341290"/>
                  </a:lnTo>
                  <a:lnTo>
                    <a:pt x="243640" y="307262"/>
                  </a:lnTo>
                  <a:lnTo>
                    <a:pt x="274693" y="274693"/>
                  </a:lnTo>
                  <a:lnTo>
                    <a:pt x="307262" y="243641"/>
                  </a:lnTo>
                  <a:lnTo>
                    <a:pt x="341289" y="214165"/>
                  </a:lnTo>
                  <a:lnTo>
                    <a:pt x="376716" y="186323"/>
                  </a:lnTo>
                  <a:lnTo>
                    <a:pt x="413482" y="160176"/>
                  </a:lnTo>
                  <a:lnTo>
                    <a:pt x="451530" y="135781"/>
                  </a:lnTo>
                  <a:lnTo>
                    <a:pt x="490799" y="113199"/>
                  </a:lnTo>
                  <a:lnTo>
                    <a:pt x="531232" y="92487"/>
                  </a:lnTo>
                  <a:lnTo>
                    <a:pt x="572769" y="73705"/>
                  </a:lnTo>
                  <a:lnTo>
                    <a:pt x="615352" y="56912"/>
                  </a:lnTo>
                  <a:lnTo>
                    <a:pt x="658921" y="42167"/>
                  </a:lnTo>
                  <a:lnTo>
                    <a:pt x="703417" y="29528"/>
                  </a:lnTo>
                  <a:lnTo>
                    <a:pt x="748781" y="19055"/>
                  </a:lnTo>
                  <a:lnTo>
                    <a:pt x="794955" y="10807"/>
                  </a:lnTo>
                  <a:lnTo>
                    <a:pt x="841879" y="4842"/>
                  </a:lnTo>
                  <a:lnTo>
                    <a:pt x="889494" y="1220"/>
                  </a:lnTo>
                  <a:lnTo>
                    <a:pt x="937743" y="0"/>
                  </a:lnTo>
                  <a:lnTo>
                    <a:pt x="988382" y="1343"/>
                  </a:lnTo>
                  <a:lnTo>
                    <a:pt x="1038319" y="5326"/>
                  </a:lnTo>
                  <a:lnTo>
                    <a:pt x="1087485" y="11883"/>
                  </a:lnTo>
                  <a:lnTo>
                    <a:pt x="1135812" y="20944"/>
                  </a:lnTo>
                  <a:lnTo>
                    <a:pt x="1183232" y="32442"/>
                  </a:lnTo>
                  <a:lnTo>
                    <a:pt x="1229678" y="46308"/>
                  </a:lnTo>
                  <a:lnTo>
                    <a:pt x="1275080" y="62475"/>
                  </a:lnTo>
                  <a:lnTo>
                    <a:pt x="1319370" y="80874"/>
                  </a:lnTo>
                  <a:lnTo>
                    <a:pt x="1362482" y="101437"/>
                  </a:lnTo>
                  <a:lnTo>
                    <a:pt x="1404346" y="124096"/>
                  </a:lnTo>
                  <a:lnTo>
                    <a:pt x="1444895" y="148784"/>
                  </a:lnTo>
                  <a:lnTo>
                    <a:pt x="1484060" y="175431"/>
                  </a:lnTo>
                  <a:lnTo>
                    <a:pt x="1521774" y="203970"/>
                  </a:lnTo>
                  <a:lnTo>
                    <a:pt x="1557968" y="234334"/>
                  </a:lnTo>
                  <a:lnTo>
                    <a:pt x="1592574" y="266453"/>
                  </a:lnTo>
                  <a:lnTo>
                    <a:pt x="1625525" y="300260"/>
                  </a:lnTo>
                  <a:lnTo>
                    <a:pt x="1656751" y="335686"/>
                  </a:lnTo>
                  <a:lnTo>
                    <a:pt x="1686186" y="372664"/>
                  </a:lnTo>
                  <a:lnTo>
                    <a:pt x="1713761" y="411125"/>
                  </a:lnTo>
                  <a:lnTo>
                    <a:pt x="1739407" y="451002"/>
                  </a:lnTo>
                  <a:lnTo>
                    <a:pt x="1763057" y="492227"/>
                  </a:lnTo>
                  <a:lnTo>
                    <a:pt x="1784643" y="534730"/>
                  </a:lnTo>
                  <a:lnTo>
                    <a:pt x="1804097" y="578445"/>
                  </a:lnTo>
                  <a:lnTo>
                    <a:pt x="1821351" y="623303"/>
                  </a:lnTo>
                  <a:lnTo>
                    <a:pt x="1836336" y="669236"/>
                  </a:lnTo>
                </a:path>
              </a:pathLst>
            </a:custGeom>
            <a:ln w="147638">
              <a:solidFill>
                <a:srgbClr val="CCDC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903535" y="2721447"/>
              <a:ext cx="308610" cy="402590"/>
            </a:xfrm>
            <a:custGeom>
              <a:avLst/>
              <a:gdLst/>
              <a:ahLst/>
              <a:cxnLst/>
              <a:rect l="l" t="t" r="r" b="b"/>
              <a:pathLst>
                <a:path w="308610" h="402589">
                  <a:moveTo>
                    <a:pt x="308025" y="0"/>
                  </a:moveTo>
                  <a:lnTo>
                    <a:pt x="168785" y="114862"/>
                  </a:lnTo>
                  <a:lnTo>
                    <a:pt x="0" y="50967"/>
                  </a:lnTo>
                  <a:lnTo>
                    <a:pt x="216430" y="402576"/>
                  </a:lnTo>
                  <a:lnTo>
                    <a:pt x="308025" y="0"/>
                  </a:lnTo>
                  <a:close/>
                </a:path>
              </a:pathLst>
            </a:custGeom>
            <a:solidFill>
              <a:srgbClr val="CCDC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167932" y="3097611"/>
              <a:ext cx="1836420" cy="937894"/>
            </a:xfrm>
            <a:custGeom>
              <a:avLst/>
              <a:gdLst/>
              <a:ahLst/>
              <a:cxnLst/>
              <a:rect l="l" t="t" r="r" b="b"/>
              <a:pathLst>
                <a:path w="1836420" h="937895">
                  <a:moveTo>
                    <a:pt x="1836336" y="268507"/>
                  </a:moveTo>
                  <a:lnTo>
                    <a:pt x="1821308" y="314439"/>
                  </a:lnTo>
                  <a:lnTo>
                    <a:pt x="1804016" y="359297"/>
                  </a:lnTo>
                  <a:lnTo>
                    <a:pt x="1784527" y="403012"/>
                  </a:lnTo>
                  <a:lnTo>
                    <a:pt x="1762909" y="445515"/>
                  </a:lnTo>
                  <a:lnTo>
                    <a:pt x="1739230" y="486740"/>
                  </a:lnTo>
                  <a:lnTo>
                    <a:pt x="1713559" y="526617"/>
                  </a:lnTo>
                  <a:lnTo>
                    <a:pt x="1685963" y="565078"/>
                  </a:lnTo>
                  <a:lnTo>
                    <a:pt x="1656511" y="602056"/>
                  </a:lnTo>
                  <a:lnTo>
                    <a:pt x="1625270" y="637482"/>
                  </a:lnTo>
                  <a:lnTo>
                    <a:pt x="1592309" y="671289"/>
                  </a:lnTo>
                  <a:lnTo>
                    <a:pt x="1557695" y="703408"/>
                  </a:lnTo>
                  <a:lnTo>
                    <a:pt x="1521498" y="733772"/>
                  </a:lnTo>
                  <a:lnTo>
                    <a:pt x="1483784" y="762311"/>
                  </a:lnTo>
                  <a:lnTo>
                    <a:pt x="1444622" y="788958"/>
                  </a:lnTo>
                  <a:lnTo>
                    <a:pt x="1404081" y="813646"/>
                  </a:lnTo>
                  <a:lnTo>
                    <a:pt x="1362227" y="836305"/>
                  </a:lnTo>
                  <a:lnTo>
                    <a:pt x="1319130" y="856868"/>
                  </a:lnTo>
                  <a:lnTo>
                    <a:pt x="1274857" y="875267"/>
                  </a:lnTo>
                  <a:lnTo>
                    <a:pt x="1229476" y="891434"/>
                  </a:lnTo>
                  <a:lnTo>
                    <a:pt x="1183055" y="905300"/>
                  </a:lnTo>
                  <a:lnTo>
                    <a:pt x="1135664" y="916798"/>
                  </a:lnTo>
                  <a:lnTo>
                    <a:pt x="1087368" y="925859"/>
                  </a:lnTo>
                  <a:lnTo>
                    <a:pt x="1038238" y="932416"/>
                  </a:lnTo>
                  <a:lnTo>
                    <a:pt x="988340" y="936399"/>
                  </a:lnTo>
                  <a:lnTo>
                    <a:pt x="937743" y="937743"/>
                  </a:lnTo>
                  <a:lnTo>
                    <a:pt x="889495" y="936522"/>
                  </a:lnTo>
                  <a:lnTo>
                    <a:pt x="841879" y="932900"/>
                  </a:lnTo>
                  <a:lnTo>
                    <a:pt x="794955" y="926935"/>
                  </a:lnTo>
                  <a:lnTo>
                    <a:pt x="748781" y="918687"/>
                  </a:lnTo>
                  <a:lnTo>
                    <a:pt x="703417" y="908214"/>
                  </a:lnTo>
                  <a:lnTo>
                    <a:pt x="658921" y="895575"/>
                  </a:lnTo>
                  <a:lnTo>
                    <a:pt x="615352" y="880830"/>
                  </a:lnTo>
                  <a:lnTo>
                    <a:pt x="572770" y="864037"/>
                  </a:lnTo>
                  <a:lnTo>
                    <a:pt x="531233" y="845255"/>
                  </a:lnTo>
                  <a:lnTo>
                    <a:pt x="490800" y="824543"/>
                  </a:lnTo>
                  <a:lnTo>
                    <a:pt x="451530" y="801961"/>
                  </a:lnTo>
                  <a:lnTo>
                    <a:pt x="413482" y="777566"/>
                  </a:lnTo>
                  <a:lnTo>
                    <a:pt x="376716" y="751419"/>
                  </a:lnTo>
                  <a:lnTo>
                    <a:pt x="341290" y="723578"/>
                  </a:lnTo>
                  <a:lnTo>
                    <a:pt x="307262" y="694101"/>
                  </a:lnTo>
                  <a:lnTo>
                    <a:pt x="274693" y="663049"/>
                  </a:lnTo>
                  <a:lnTo>
                    <a:pt x="243641" y="630480"/>
                  </a:lnTo>
                  <a:lnTo>
                    <a:pt x="214165" y="596452"/>
                  </a:lnTo>
                  <a:lnTo>
                    <a:pt x="186323" y="561026"/>
                  </a:lnTo>
                  <a:lnTo>
                    <a:pt x="160176" y="524260"/>
                  </a:lnTo>
                  <a:lnTo>
                    <a:pt x="135781" y="486212"/>
                  </a:lnTo>
                  <a:lnTo>
                    <a:pt x="113199" y="446942"/>
                  </a:lnTo>
                  <a:lnTo>
                    <a:pt x="92487" y="406509"/>
                  </a:lnTo>
                  <a:lnTo>
                    <a:pt x="73705" y="364972"/>
                  </a:lnTo>
                  <a:lnTo>
                    <a:pt x="56912" y="322390"/>
                  </a:lnTo>
                  <a:lnTo>
                    <a:pt x="42167" y="278821"/>
                  </a:lnTo>
                  <a:lnTo>
                    <a:pt x="29528" y="234325"/>
                  </a:lnTo>
                  <a:lnTo>
                    <a:pt x="19055" y="188961"/>
                  </a:lnTo>
                  <a:lnTo>
                    <a:pt x="10807" y="142787"/>
                  </a:lnTo>
                  <a:lnTo>
                    <a:pt x="4842" y="95863"/>
                  </a:lnTo>
                  <a:lnTo>
                    <a:pt x="1220" y="48247"/>
                  </a:lnTo>
                  <a:lnTo>
                    <a:pt x="0" y="0"/>
                  </a:lnTo>
                </a:path>
              </a:pathLst>
            </a:custGeom>
            <a:ln w="147638">
              <a:solidFill>
                <a:srgbClr val="CCDC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826618" y="3097611"/>
              <a:ext cx="308610" cy="402590"/>
            </a:xfrm>
            <a:custGeom>
              <a:avLst/>
              <a:gdLst/>
              <a:ahLst/>
              <a:cxnLst/>
              <a:rect l="l" t="t" r="r" b="b"/>
              <a:pathLst>
                <a:path w="308609" h="402589">
                  <a:moveTo>
                    <a:pt x="216430" y="0"/>
                  </a:moveTo>
                  <a:lnTo>
                    <a:pt x="0" y="351237"/>
                  </a:lnTo>
                  <a:lnTo>
                    <a:pt x="168786" y="287342"/>
                  </a:lnTo>
                  <a:lnTo>
                    <a:pt x="308025" y="402576"/>
                  </a:lnTo>
                  <a:lnTo>
                    <a:pt x="216430" y="0"/>
                  </a:lnTo>
                  <a:close/>
                </a:path>
              </a:pathLst>
            </a:custGeom>
            <a:solidFill>
              <a:srgbClr val="CCDC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043048" y="2110008"/>
              <a:ext cx="1837055" cy="937894"/>
            </a:xfrm>
            <a:custGeom>
              <a:avLst/>
              <a:gdLst/>
              <a:ahLst/>
              <a:cxnLst/>
              <a:rect l="l" t="t" r="r" b="b"/>
              <a:pathLst>
                <a:path w="1837054" h="937894">
                  <a:moveTo>
                    <a:pt x="0" y="937743"/>
                  </a:moveTo>
                  <a:lnTo>
                    <a:pt x="1220" y="889495"/>
                  </a:lnTo>
                  <a:lnTo>
                    <a:pt x="4842" y="841879"/>
                  </a:lnTo>
                  <a:lnTo>
                    <a:pt x="10807" y="794955"/>
                  </a:lnTo>
                  <a:lnTo>
                    <a:pt x="19056" y="748781"/>
                  </a:lnTo>
                  <a:lnTo>
                    <a:pt x="29529" y="703417"/>
                  </a:lnTo>
                  <a:lnTo>
                    <a:pt x="42169" y="658921"/>
                  </a:lnTo>
                  <a:lnTo>
                    <a:pt x="56916" y="615352"/>
                  </a:lnTo>
                  <a:lnTo>
                    <a:pt x="73711" y="572770"/>
                  </a:lnTo>
                  <a:lnTo>
                    <a:pt x="92495" y="531233"/>
                  </a:lnTo>
                  <a:lnTo>
                    <a:pt x="113210" y="490800"/>
                  </a:lnTo>
                  <a:lnTo>
                    <a:pt x="135796" y="451530"/>
                  </a:lnTo>
                  <a:lnTo>
                    <a:pt x="160195" y="413482"/>
                  </a:lnTo>
                  <a:lnTo>
                    <a:pt x="186348" y="376716"/>
                  </a:lnTo>
                  <a:lnTo>
                    <a:pt x="214195" y="341290"/>
                  </a:lnTo>
                  <a:lnTo>
                    <a:pt x="243679" y="307262"/>
                  </a:lnTo>
                  <a:lnTo>
                    <a:pt x="274739" y="274693"/>
                  </a:lnTo>
                  <a:lnTo>
                    <a:pt x="307317" y="243641"/>
                  </a:lnTo>
                  <a:lnTo>
                    <a:pt x="341355" y="214165"/>
                  </a:lnTo>
                  <a:lnTo>
                    <a:pt x="376793" y="186323"/>
                  </a:lnTo>
                  <a:lnTo>
                    <a:pt x="413572" y="160176"/>
                  </a:lnTo>
                  <a:lnTo>
                    <a:pt x="451634" y="135781"/>
                  </a:lnTo>
                  <a:lnTo>
                    <a:pt x="490920" y="113199"/>
                  </a:lnTo>
                  <a:lnTo>
                    <a:pt x="531370" y="92487"/>
                  </a:lnTo>
                  <a:lnTo>
                    <a:pt x="572926" y="73705"/>
                  </a:lnTo>
                  <a:lnTo>
                    <a:pt x="615528" y="56912"/>
                  </a:lnTo>
                  <a:lnTo>
                    <a:pt x="659119" y="42167"/>
                  </a:lnTo>
                  <a:lnTo>
                    <a:pt x="703639" y="29528"/>
                  </a:lnTo>
                  <a:lnTo>
                    <a:pt x="749029" y="19055"/>
                  </a:lnTo>
                  <a:lnTo>
                    <a:pt x="795230" y="10807"/>
                  </a:lnTo>
                  <a:lnTo>
                    <a:pt x="842184" y="4842"/>
                  </a:lnTo>
                  <a:lnTo>
                    <a:pt x="889831" y="1220"/>
                  </a:lnTo>
                  <a:lnTo>
                    <a:pt x="938113" y="0"/>
                  </a:lnTo>
                  <a:lnTo>
                    <a:pt x="988752" y="1343"/>
                  </a:lnTo>
                  <a:lnTo>
                    <a:pt x="1038689" y="5326"/>
                  </a:lnTo>
                  <a:lnTo>
                    <a:pt x="1087855" y="11883"/>
                  </a:lnTo>
                  <a:lnTo>
                    <a:pt x="1136182" y="20944"/>
                  </a:lnTo>
                  <a:lnTo>
                    <a:pt x="1183602" y="32442"/>
                  </a:lnTo>
                  <a:lnTo>
                    <a:pt x="1230048" y="46308"/>
                  </a:lnTo>
                  <a:lnTo>
                    <a:pt x="1275450" y="62475"/>
                  </a:lnTo>
                  <a:lnTo>
                    <a:pt x="1319740" y="80874"/>
                  </a:lnTo>
                  <a:lnTo>
                    <a:pt x="1362852" y="101437"/>
                  </a:lnTo>
                  <a:lnTo>
                    <a:pt x="1404716" y="124096"/>
                  </a:lnTo>
                  <a:lnTo>
                    <a:pt x="1445265" y="148784"/>
                  </a:lnTo>
                  <a:lnTo>
                    <a:pt x="1484430" y="175431"/>
                  </a:lnTo>
                  <a:lnTo>
                    <a:pt x="1522144" y="203970"/>
                  </a:lnTo>
                  <a:lnTo>
                    <a:pt x="1558338" y="234334"/>
                  </a:lnTo>
                  <a:lnTo>
                    <a:pt x="1592944" y="266453"/>
                  </a:lnTo>
                  <a:lnTo>
                    <a:pt x="1625895" y="300260"/>
                  </a:lnTo>
                  <a:lnTo>
                    <a:pt x="1657121" y="335686"/>
                  </a:lnTo>
                  <a:lnTo>
                    <a:pt x="1686556" y="372664"/>
                  </a:lnTo>
                  <a:lnTo>
                    <a:pt x="1714131" y="411125"/>
                  </a:lnTo>
                  <a:lnTo>
                    <a:pt x="1739777" y="451002"/>
                  </a:lnTo>
                  <a:lnTo>
                    <a:pt x="1763427" y="492227"/>
                  </a:lnTo>
                  <a:lnTo>
                    <a:pt x="1785013" y="534730"/>
                  </a:lnTo>
                  <a:lnTo>
                    <a:pt x="1804467" y="578445"/>
                  </a:lnTo>
                  <a:lnTo>
                    <a:pt x="1821721" y="623303"/>
                  </a:lnTo>
                  <a:lnTo>
                    <a:pt x="1836706" y="669236"/>
                  </a:lnTo>
                </a:path>
              </a:pathLst>
            </a:custGeom>
            <a:ln w="147638">
              <a:solidFill>
                <a:srgbClr val="CCDC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702103" y="2645175"/>
              <a:ext cx="308610" cy="402590"/>
            </a:xfrm>
            <a:custGeom>
              <a:avLst/>
              <a:gdLst/>
              <a:ahLst/>
              <a:cxnLst/>
              <a:rect l="l" t="t" r="r" b="b"/>
              <a:pathLst>
                <a:path w="308609" h="402589">
                  <a:moveTo>
                    <a:pt x="308027" y="0"/>
                  </a:moveTo>
                  <a:lnTo>
                    <a:pt x="169156" y="114862"/>
                  </a:lnTo>
                  <a:lnTo>
                    <a:pt x="0" y="50967"/>
                  </a:lnTo>
                  <a:lnTo>
                    <a:pt x="216800" y="402576"/>
                  </a:lnTo>
                  <a:lnTo>
                    <a:pt x="308027" y="0"/>
                  </a:lnTo>
                  <a:close/>
                </a:path>
              </a:pathLst>
            </a:custGeom>
            <a:solidFill>
              <a:srgbClr val="CCDC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918904" y="3097611"/>
              <a:ext cx="1836420" cy="937894"/>
            </a:xfrm>
            <a:custGeom>
              <a:avLst/>
              <a:gdLst/>
              <a:ahLst/>
              <a:cxnLst/>
              <a:rect l="l" t="t" r="r" b="b"/>
              <a:pathLst>
                <a:path w="1836420" h="937895">
                  <a:moveTo>
                    <a:pt x="1836336" y="268507"/>
                  </a:moveTo>
                  <a:lnTo>
                    <a:pt x="1821308" y="314439"/>
                  </a:lnTo>
                  <a:lnTo>
                    <a:pt x="1804016" y="359297"/>
                  </a:lnTo>
                  <a:lnTo>
                    <a:pt x="1784527" y="403012"/>
                  </a:lnTo>
                  <a:lnTo>
                    <a:pt x="1762909" y="445515"/>
                  </a:lnTo>
                  <a:lnTo>
                    <a:pt x="1739230" y="486740"/>
                  </a:lnTo>
                  <a:lnTo>
                    <a:pt x="1713559" y="526617"/>
                  </a:lnTo>
                  <a:lnTo>
                    <a:pt x="1685963" y="565078"/>
                  </a:lnTo>
                  <a:lnTo>
                    <a:pt x="1656510" y="602056"/>
                  </a:lnTo>
                  <a:lnTo>
                    <a:pt x="1625269" y="637482"/>
                  </a:lnTo>
                  <a:lnTo>
                    <a:pt x="1592308" y="671289"/>
                  </a:lnTo>
                  <a:lnTo>
                    <a:pt x="1557695" y="703408"/>
                  </a:lnTo>
                  <a:lnTo>
                    <a:pt x="1521497" y="733772"/>
                  </a:lnTo>
                  <a:lnTo>
                    <a:pt x="1483784" y="762311"/>
                  </a:lnTo>
                  <a:lnTo>
                    <a:pt x="1444622" y="788958"/>
                  </a:lnTo>
                  <a:lnTo>
                    <a:pt x="1404080" y="813646"/>
                  </a:lnTo>
                  <a:lnTo>
                    <a:pt x="1362227" y="836305"/>
                  </a:lnTo>
                  <a:lnTo>
                    <a:pt x="1319129" y="856868"/>
                  </a:lnTo>
                  <a:lnTo>
                    <a:pt x="1274856" y="875267"/>
                  </a:lnTo>
                  <a:lnTo>
                    <a:pt x="1229475" y="891434"/>
                  </a:lnTo>
                  <a:lnTo>
                    <a:pt x="1183055" y="905300"/>
                  </a:lnTo>
                  <a:lnTo>
                    <a:pt x="1135663" y="916798"/>
                  </a:lnTo>
                  <a:lnTo>
                    <a:pt x="1087368" y="925859"/>
                  </a:lnTo>
                  <a:lnTo>
                    <a:pt x="1038237" y="932416"/>
                  </a:lnTo>
                  <a:lnTo>
                    <a:pt x="988339" y="936399"/>
                  </a:lnTo>
                  <a:lnTo>
                    <a:pt x="937742" y="937743"/>
                  </a:lnTo>
                  <a:lnTo>
                    <a:pt x="889494" y="936522"/>
                  </a:lnTo>
                  <a:lnTo>
                    <a:pt x="841878" y="932900"/>
                  </a:lnTo>
                  <a:lnTo>
                    <a:pt x="794954" y="926935"/>
                  </a:lnTo>
                  <a:lnTo>
                    <a:pt x="748780" y="918687"/>
                  </a:lnTo>
                  <a:lnTo>
                    <a:pt x="703416" y="908214"/>
                  </a:lnTo>
                  <a:lnTo>
                    <a:pt x="658920" y="895575"/>
                  </a:lnTo>
                  <a:lnTo>
                    <a:pt x="615351" y="880830"/>
                  </a:lnTo>
                  <a:lnTo>
                    <a:pt x="572769" y="864037"/>
                  </a:lnTo>
                  <a:lnTo>
                    <a:pt x="531232" y="845255"/>
                  </a:lnTo>
                  <a:lnTo>
                    <a:pt x="490799" y="824543"/>
                  </a:lnTo>
                  <a:lnTo>
                    <a:pt x="451529" y="801961"/>
                  </a:lnTo>
                  <a:lnTo>
                    <a:pt x="413482" y="777566"/>
                  </a:lnTo>
                  <a:lnTo>
                    <a:pt x="376715" y="751419"/>
                  </a:lnTo>
                  <a:lnTo>
                    <a:pt x="341289" y="723578"/>
                  </a:lnTo>
                  <a:lnTo>
                    <a:pt x="307262" y="694101"/>
                  </a:lnTo>
                  <a:lnTo>
                    <a:pt x="274693" y="663049"/>
                  </a:lnTo>
                  <a:lnTo>
                    <a:pt x="243640" y="630480"/>
                  </a:lnTo>
                  <a:lnTo>
                    <a:pt x="214164" y="596452"/>
                  </a:lnTo>
                  <a:lnTo>
                    <a:pt x="186323" y="561026"/>
                  </a:lnTo>
                  <a:lnTo>
                    <a:pt x="160176" y="524260"/>
                  </a:lnTo>
                  <a:lnTo>
                    <a:pt x="135781" y="486212"/>
                  </a:lnTo>
                  <a:lnTo>
                    <a:pt x="113199" y="446942"/>
                  </a:lnTo>
                  <a:lnTo>
                    <a:pt x="92487" y="406509"/>
                  </a:lnTo>
                  <a:lnTo>
                    <a:pt x="73705" y="364972"/>
                  </a:lnTo>
                  <a:lnTo>
                    <a:pt x="56912" y="322390"/>
                  </a:lnTo>
                  <a:lnTo>
                    <a:pt x="42166" y="278821"/>
                  </a:lnTo>
                  <a:lnTo>
                    <a:pt x="29528" y="234325"/>
                  </a:lnTo>
                  <a:lnTo>
                    <a:pt x="19055" y="188961"/>
                  </a:lnTo>
                  <a:lnTo>
                    <a:pt x="10807" y="142787"/>
                  </a:lnTo>
                  <a:lnTo>
                    <a:pt x="4842" y="95863"/>
                  </a:lnTo>
                  <a:lnTo>
                    <a:pt x="1220" y="48247"/>
                  </a:lnTo>
                  <a:lnTo>
                    <a:pt x="0" y="0"/>
                  </a:lnTo>
                </a:path>
              </a:pathLst>
            </a:custGeom>
            <a:ln w="147638">
              <a:solidFill>
                <a:srgbClr val="CCDC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1577590" y="3097611"/>
              <a:ext cx="308610" cy="402590"/>
            </a:xfrm>
            <a:custGeom>
              <a:avLst/>
              <a:gdLst/>
              <a:ahLst/>
              <a:cxnLst/>
              <a:rect l="l" t="t" r="r" b="b"/>
              <a:pathLst>
                <a:path w="308609" h="402589">
                  <a:moveTo>
                    <a:pt x="216800" y="0"/>
                  </a:moveTo>
                  <a:lnTo>
                    <a:pt x="0" y="351237"/>
                  </a:lnTo>
                  <a:lnTo>
                    <a:pt x="169155" y="287342"/>
                  </a:lnTo>
                  <a:lnTo>
                    <a:pt x="308027" y="402576"/>
                  </a:lnTo>
                  <a:lnTo>
                    <a:pt x="216800" y="0"/>
                  </a:lnTo>
                  <a:close/>
                </a:path>
              </a:pathLst>
            </a:custGeom>
            <a:solidFill>
              <a:srgbClr val="CCDC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98407" y="2642615"/>
              <a:ext cx="777240" cy="77723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99192" y="2487168"/>
              <a:ext cx="1146048" cy="114604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07991" y="2755391"/>
              <a:ext cx="1255776" cy="55778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39839" y="2855975"/>
              <a:ext cx="1542288" cy="414527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71498" y="2930533"/>
              <a:ext cx="1623813" cy="401708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306383" y="2159867"/>
              <a:ext cx="1875789" cy="1875789"/>
            </a:xfrm>
            <a:custGeom>
              <a:avLst/>
              <a:gdLst/>
              <a:ahLst/>
              <a:cxnLst/>
              <a:rect l="l" t="t" r="r" b="b"/>
              <a:pathLst>
                <a:path w="1875789" h="1875789">
                  <a:moveTo>
                    <a:pt x="1875486" y="937743"/>
                  </a:moveTo>
                  <a:lnTo>
                    <a:pt x="1874265" y="985999"/>
                  </a:lnTo>
                  <a:lnTo>
                    <a:pt x="1870644" y="1033621"/>
                  </a:lnTo>
                  <a:lnTo>
                    <a:pt x="1864681" y="1080551"/>
                  </a:lnTo>
                  <a:lnTo>
                    <a:pt x="1856434" y="1126730"/>
                  </a:lnTo>
                  <a:lnTo>
                    <a:pt x="1845963" y="1172099"/>
                  </a:lnTo>
                  <a:lnTo>
                    <a:pt x="1833326" y="1216599"/>
                  </a:lnTo>
                  <a:lnTo>
                    <a:pt x="1818584" y="1260170"/>
                  </a:lnTo>
                  <a:lnTo>
                    <a:pt x="1801793" y="1302754"/>
                  </a:lnTo>
                  <a:lnTo>
                    <a:pt x="1783014" y="1344293"/>
                  </a:lnTo>
                  <a:lnTo>
                    <a:pt x="1762305" y="1384726"/>
                  </a:lnTo>
                  <a:lnTo>
                    <a:pt x="1739725" y="1423996"/>
                  </a:lnTo>
                  <a:lnTo>
                    <a:pt x="1715334" y="1462043"/>
                  </a:lnTo>
                  <a:lnTo>
                    <a:pt x="1689189" y="1498809"/>
                  </a:lnTo>
                  <a:lnTo>
                    <a:pt x="1661351" y="1534234"/>
                  </a:lnTo>
                  <a:lnTo>
                    <a:pt x="1631877" y="1568260"/>
                  </a:lnTo>
                  <a:lnTo>
                    <a:pt x="1600827" y="1600827"/>
                  </a:lnTo>
                  <a:lnTo>
                    <a:pt x="1568260" y="1631877"/>
                  </a:lnTo>
                  <a:lnTo>
                    <a:pt x="1534234" y="1661351"/>
                  </a:lnTo>
                  <a:lnTo>
                    <a:pt x="1498809" y="1689189"/>
                  </a:lnTo>
                  <a:lnTo>
                    <a:pt x="1462043" y="1715334"/>
                  </a:lnTo>
                  <a:lnTo>
                    <a:pt x="1423996" y="1739725"/>
                  </a:lnTo>
                  <a:lnTo>
                    <a:pt x="1384726" y="1762305"/>
                  </a:lnTo>
                  <a:lnTo>
                    <a:pt x="1344293" y="1783014"/>
                  </a:lnTo>
                  <a:lnTo>
                    <a:pt x="1302754" y="1801793"/>
                  </a:lnTo>
                  <a:lnTo>
                    <a:pt x="1260170" y="1818584"/>
                  </a:lnTo>
                  <a:lnTo>
                    <a:pt x="1216599" y="1833326"/>
                  </a:lnTo>
                  <a:lnTo>
                    <a:pt x="1172099" y="1845963"/>
                  </a:lnTo>
                  <a:lnTo>
                    <a:pt x="1126730" y="1856434"/>
                  </a:lnTo>
                  <a:lnTo>
                    <a:pt x="1080551" y="1864681"/>
                  </a:lnTo>
                  <a:lnTo>
                    <a:pt x="1033621" y="1870644"/>
                  </a:lnTo>
                  <a:lnTo>
                    <a:pt x="985999" y="1874265"/>
                  </a:lnTo>
                  <a:lnTo>
                    <a:pt x="937743" y="1875486"/>
                  </a:lnTo>
                  <a:lnTo>
                    <a:pt x="889486" y="1874265"/>
                  </a:lnTo>
                  <a:lnTo>
                    <a:pt x="841864" y="1870644"/>
                  </a:lnTo>
                  <a:lnTo>
                    <a:pt x="794934" y="1864681"/>
                  </a:lnTo>
                  <a:lnTo>
                    <a:pt x="748755" y="1856434"/>
                  </a:lnTo>
                  <a:lnTo>
                    <a:pt x="703386" y="1845963"/>
                  </a:lnTo>
                  <a:lnTo>
                    <a:pt x="658886" y="1833326"/>
                  </a:lnTo>
                  <a:lnTo>
                    <a:pt x="615315" y="1818584"/>
                  </a:lnTo>
                  <a:lnTo>
                    <a:pt x="572731" y="1801793"/>
                  </a:lnTo>
                  <a:lnTo>
                    <a:pt x="531192" y="1783014"/>
                  </a:lnTo>
                  <a:lnTo>
                    <a:pt x="490759" y="1762305"/>
                  </a:lnTo>
                  <a:lnTo>
                    <a:pt x="451489" y="1739725"/>
                  </a:lnTo>
                  <a:lnTo>
                    <a:pt x="413442" y="1715334"/>
                  </a:lnTo>
                  <a:lnTo>
                    <a:pt x="376676" y="1689189"/>
                  </a:lnTo>
                  <a:lnTo>
                    <a:pt x="341251" y="1661351"/>
                  </a:lnTo>
                  <a:lnTo>
                    <a:pt x="307225" y="1631877"/>
                  </a:lnTo>
                  <a:lnTo>
                    <a:pt x="274658" y="1600827"/>
                  </a:lnTo>
                  <a:lnTo>
                    <a:pt x="243608" y="1568260"/>
                  </a:lnTo>
                  <a:lnTo>
                    <a:pt x="214134" y="1534234"/>
                  </a:lnTo>
                  <a:lnTo>
                    <a:pt x="186296" y="1498809"/>
                  </a:lnTo>
                  <a:lnTo>
                    <a:pt x="160151" y="1462043"/>
                  </a:lnTo>
                  <a:lnTo>
                    <a:pt x="135760" y="1423996"/>
                  </a:lnTo>
                  <a:lnTo>
                    <a:pt x="113180" y="1384726"/>
                  </a:lnTo>
                  <a:lnTo>
                    <a:pt x="92471" y="1344293"/>
                  </a:lnTo>
                  <a:lnTo>
                    <a:pt x="73692" y="1302754"/>
                  </a:lnTo>
                  <a:lnTo>
                    <a:pt x="56902" y="1260170"/>
                  </a:lnTo>
                  <a:lnTo>
                    <a:pt x="42159" y="1216599"/>
                  </a:lnTo>
                  <a:lnTo>
                    <a:pt x="29522" y="1172099"/>
                  </a:lnTo>
                  <a:lnTo>
                    <a:pt x="19051" y="1126730"/>
                  </a:lnTo>
                  <a:lnTo>
                    <a:pt x="10804" y="1080551"/>
                  </a:lnTo>
                  <a:lnTo>
                    <a:pt x="4841" y="1033621"/>
                  </a:lnTo>
                  <a:lnTo>
                    <a:pt x="1220" y="985999"/>
                  </a:lnTo>
                  <a:lnTo>
                    <a:pt x="0" y="937743"/>
                  </a:lnTo>
                  <a:lnTo>
                    <a:pt x="1220" y="889486"/>
                  </a:lnTo>
                  <a:lnTo>
                    <a:pt x="4841" y="841864"/>
                  </a:lnTo>
                  <a:lnTo>
                    <a:pt x="10804" y="794934"/>
                  </a:lnTo>
                  <a:lnTo>
                    <a:pt x="19051" y="748755"/>
                  </a:lnTo>
                  <a:lnTo>
                    <a:pt x="29522" y="703386"/>
                  </a:lnTo>
                  <a:lnTo>
                    <a:pt x="42159" y="658886"/>
                  </a:lnTo>
                  <a:lnTo>
                    <a:pt x="56902" y="615315"/>
                  </a:lnTo>
                  <a:lnTo>
                    <a:pt x="73692" y="572731"/>
                  </a:lnTo>
                  <a:lnTo>
                    <a:pt x="92471" y="531192"/>
                  </a:lnTo>
                  <a:lnTo>
                    <a:pt x="113180" y="490759"/>
                  </a:lnTo>
                  <a:lnTo>
                    <a:pt x="135760" y="451489"/>
                  </a:lnTo>
                  <a:lnTo>
                    <a:pt x="160151" y="413442"/>
                  </a:lnTo>
                  <a:lnTo>
                    <a:pt x="186296" y="376676"/>
                  </a:lnTo>
                  <a:lnTo>
                    <a:pt x="214134" y="341251"/>
                  </a:lnTo>
                  <a:lnTo>
                    <a:pt x="243608" y="307225"/>
                  </a:lnTo>
                  <a:lnTo>
                    <a:pt x="274658" y="274658"/>
                  </a:lnTo>
                  <a:lnTo>
                    <a:pt x="307225" y="243608"/>
                  </a:lnTo>
                  <a:lnTo>
                    <a:pt x="341251" y="214134"/>
                  </a:lnTo>
                  <a:lnTo>
                    <a:pt x="376676" y="186296"/>
                  </a:lnTo>
                  <a:lnTo>
                    <a:pt x="413442" y="160151"/>
                  </a:lnTo>
                  <a:lnTo>
                    <a:pt x="451489" y="135760"/>
                  </a:lnTo>
                  <a:lnTo>
                    <a:pt x="490759" y="113180"/>
                  </a:lnTo>
                  <a:lnTo>
                    <a:pt x="531192" y="92471"/>
                  </a:lnTo>
                  <a:lnTo>
                    <a:pt x="572731" y="73692"/>
                  </a:lnTo>
                  <a:lnTo>
                    <a:pt x="615315" y="56902"/>
                  </a:lnTo>
                  <a:lnTo>
                    <a:pt x="658886" y="42159"/>
                  </a:lnTo>
                  <a:lnTo>
                    <a:pt x="703386" y="29522"/>
                  </a:lnTo>
                  <a:lnTo>
                    <a:pt x="748755" y="19051"/>
                  </a:lnTo>
                  <a:lnTo>
                    <a:pt x="794934" y="10804"/>
                  </a:lnTo>
                  <a:lnTo>
                    <a:pt x="841864" y="4841"/>
                  </a:lnTo>
                  <a:lnTo>
                    <a:pt x="889486" y="1220"/>
                  </a:lnTo>
                  <a:lnTo>
                    <a:pt x="937743" y="0"/>
                  </a:lnTo>
                  <a:lnTo>
                    <a:pt x="985999" y="1220"/>
                  </a:lnTo>
                  <a:lnTo>
                    <a:pt x="1033621" y="4841"/>
                  </a:lnTo>
                  <a:lnTo>
                    <a:pt x="1080551" y="10804"/>
                  </a:lnTo>
                  <a:lnTo>
                    <a:pt x="1126730" y="19051"/>
                  </a:lnTo>
                  <a:lnTo>
                    <a:pt x="1172099" y="29522"/>
                  </a:lnTo>
                  <a:lnTo>
                    <a:pt x="1216599" y="42159"/>
                  </a:lnTo>
                  <a:lnTo>
                    <a:pt x="1260170" y="56902"/>
                  </a:lnTo>
                  <a:lnTo>
                    <a:pt x="1302754" y="73692"/>
                  </a:lnTo>
                  <a:lnTo>
                    <a:pt x="1344293" y="92471"/>
                  </a:lnTo>
                  <a:lnTo>
                    <a:pt x="1384726" y="113180"/>
                  </a:lnTo>
                  <a:lnTo>
                    <a:pt x="1423996" y="135760"/>
                  </a:lnTo>
                  <a:lnTo>
                    <a:pt x="1462043" y="160151"/>
                  </a:lnTo>
                  <a:lnTo>
                    <a:pt x="1498809" y="186296"/>
                  </a:lnTo>
                  <a:lnTo>
                    <a:pt x="1534234" y="214134"/>
                  </a:lnTo>
                  <a:lnTo>
                    <a:pt x="1568260" y="243608"/>
                  </a:lnTo>
                  <a:lnTo>
                    <a:pt x="1600827" y="274658"/>
                  </a:lnTo>
                  <a:lnTo>
                    <a:pt x="1631877" y="307225"/>
                  </a:lnTo>
                  <a:lnTo>
                    <a:pt x="1661351" y="341251"/>
                  </a:lnTo>
                  <a:lnTo>
                    <a:pt x="1689189" y="376676"/>
                  </a:lnTo>
                  <a:lnTo>
                    <a:pt x="1715334" y="413442"/>
                  </a:lnTo>
                  <a:lnTo>
                    <a:pt x="1739725" y="451489"/>
                  </a:lnTo>
                  <a:lnTo>
                    <a:pt x="1762305" y="490759"/>
                  </a:lnTo>
                  <a:lnTo>
                    <a:pt x="1783014" y="531192"/>
                  </a:lnTo>
                  <a:lnTo>
                    <a:pt x="1801793" y="572731"/>
                  </a:lnTo>
                  <a:lnTo>
                    <a:pt x="1818584" y="615315"/>
                  </a:lnTo>
                  <a:lnTo>
                    <a:pt x="1833326" y="658886"/>
                  </a:lnTo>
                  <a:lnTo>
                    <a:pt x="1845963" y="703386"/>
                  </a:lnTo>
                  <a:lnTo>
                    <a:pt x="1856434" y="748755"/>
                  </a:lnTo>
                  <a:lnTo>
                    <a:pt x="1864681" y="794934"/>
                  </a:lnTo>
                  <a:lnTo>
                    <a:pt x="1870644" y="841864"/>
                  </a:lnTo>
                  <a:lnTo>
                    <a:pt x="1874265" y="889486"/>
                  </a:lnTo>
                  <a:lnTo>
                    <a:pt x="1875486" y="937743"/>
                  </a:lnTo>
                  <a:close/>
                </a:path>
              </a:pathLst>
            </a:custGeom>
            <a:ln w="147638">
              <a:solidFill>
                <a:srgbClr val="E8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306383" y="2159867"/>
              <a:ext cx="1836420" cy="937894"/>
            </a:xfrm>
            <a:custGeom>
              <a:avLst/>
              <a:gdLst/>
              <a:ahLst/>
              <a:cxnLst/>
              <a:rect l="l" t="t" r="r" b="b"/>
              <a:pathLst>
                <a:path w="1836420" h="937894">
                  <a:moveTo>
                    <a:pt x="0" y="937743"/>
                  </a:moveTo>
                  <a:lnTo>
                    <a:pt x="1220" y="889495"/>
                  </a:lnTo>
                  <a:lnTo>
                    <a:pt x="4842" y="841879"/>
                  </a:lnTo>
                  <a:lnTo>
                    <a:pt x="10807" y="794955"/>
                  </a:lnTo>
                  <a:lnTo>
                    <a:pt x="19055" y="748781"/>
                  </a:lnTo>
                  <a:lnTo>
                    <a:pt x="29528" y="703417"/>
                  </a:lnTo>
                  <a:lnTo>
                    <a:pt x="42166" y="658921"/>
                  </a:lnTo>
                  <a:lnTo>
                    <a:pt x="56912" y="615352"/>
                  </a:lnTo>
                  <a:lnTo>
                    <a:pt x="73705" y="572770"/>
                  </a:lnTo>
                  <a:lnTo>
                    <a:pt x="92487" y="531233"/>
                  </a:lnTo>
                  <a:lnTo>
                    <a:pt x="113199" y="490800"/>
                  </a:lnTo>
                  <a:lnTo>
                    <a:pt x="135781" y="451530"/>
                  </a:lnTo>
                  <a:lnTo>
                    <a:pt x="160176" y="413482"/>
                  </a:lnTo>
                  <a:lnTo>
                    <a:pt x="186323" y="376716"/>
                  </a:lnTo>
                  <a:lnTo>
                    <a:pt x="214164" y="341290"/>
                  </a:lnTo>
                  <a:lnTo>
                    <a:pt x="243640" y="307262"/>
                  </a:lnTo>
                  <a:lnTo>
                    <a:pt x="274693" y="274693"/>
                  </a:lnTo>
                  <a:lnTo>
                    <a:pt x="307262" y="243641"/>
                  </a:lnTo>
                  <a:lnTo>
                    <a:pt x="341289" y="214165"/>
                  </a:lnTo>
                  <a:lnTo>
                    <a:pt x="376716" y="186323"/>
                  </a:lnTo>
                  <a:lnTo>
                    <a:pt x="413482" y="160176"/>
                  </a:lnTo>
                  <a:lnTo>
                    <a:pt x="451530" y="135781"/>
                  </a:lnTo>
                  <a:lnTo>
                    <a:pt x="490799" y="113199"/>
                  </a:lnTo>
                  <a:lnTo>
                    <a:pt x="531232" y="92487"/>
                  </a:lnTo>
                  <a:lnTo>
                    <a:pt x="572769" y="73705"/>
                  </a:lnTo>
                  <a:lnTo>
                    <a:pt x="615352" y="56912"/>
                  </a:lnTo>
                  <a:lnTo>
                    <a:pt x="658921" y="42167"/>
                  </a:lnTo>
                  <a:lnTo>
                    <a:pt x="703417" y="29528"/>
                  </a:lnTo>
                  <a:lnTo>
                    <a:pt x="748781" y="19055"/>
                  </a:lnTo>
                  <a:lnTo>
                    <a:pt x="794955" y="10807"/>
                  </a:lnTo>
                  <a:lnTo>
                    <a:pt x="841879" y="4842"/>
                  </a:lnTo>
                  <a:lnTo>
                    <a:pt x="889494" y="1220"/>
                  </a:lnTo>
                  <a:lnTo>
                    <a:pt x="937743" y="0"/>
                  </a:lnTo>
                  <a:lnTo>
                    <a:pt x="988382" y="1343"/>
                  </a:lnTo>
                  <a:lnTo>
                    <a:pt x="1038319" y="5326"/>
                  </a:lnTo>
                  <a:lnTo>
                    <a:pt x="1087485" y="11883"/>
                  </a:lnTo>
                  <a:lnTo>
                    <a:pt x="1135812" y="20944"/>
                  </a:lnTo>
                  <a:lnTo>
                    <a:pt x="1183232" y="32442"/>
                  </a:lnTo>
                  <a:lnTo>
                    <a:pt x="1229678" y="46308"/>
                  </a:lnTo>
                  <a:lnTo>
                    <a:pt x="1275080" y="62475"/>
                  </a:lnTo>
                  <a:lnTo>
                    <a:pt x="1319370" y="80874"/>
                  </a:lnTo>
                  <a:lnTo>
                    <a:pt x="1362482" y="101437"/>
                  </a:lnTo>
                  <a:lnTo>
                    <a:pt x="1404346" y="124096"/>
                  </a:lnTo>
                  <a:lnTo>
                    <a:pt x="1444895" y="148784"/>
                  </a:lnTo>
                  <a:lnTo>
                    <a:pt x="1484060" y="175431"/>
                  </a:lnTo>
                  <a:lnTo>
                    <a:pt x="1521774" y="203970"/>
                  </a:lnTo>
                  <a:lnTo>
                    <a:pt x="1557968" y="234334"/>
                  </a:lnTo>
                  <a:lnTo>
                    <a:pt x="1592574" y="266453"/>
                  </a:lnTo>
                  <a:lnTo>
                    <a:pt x="1625525" y="300260"/>
                  </a:lnTo>
                  <a:lnTo>
                    <a:pt x="1656751" y="335686"/>
                  </a:lnTo>
                  <a:lnTo>
                    <a:pt x="1686186" y="372664"/>
                  </a:lnTo>
                  <a:lnTo>
                    <a:pt x="1713761" y="411125"/>
                  </a:lnTo>
                  <a:lnTo>
                    <a:pt x="1739407" y="451002"/>
                  </a:lnTo>
                  <a:lnTo>
                    <a:pt x="1763057" y="492227"/>
                  </a:lnTo>
                  <a:lnTo>
                    <a:pt x="1784643" y="534730"/>
                  </a:lnTo>
                  <a:lnTo>
                    <a:pt x="1804097" y="578445"/>
                  </a:lnTo>
                  <a:lnTo>
                    <a:pt x="1821351" y="623303"/>
                  </a:lnTo>
                  <a:lnTo>
                    <a:pt x="1836336" y="669236"/>
                  </a:lnTo>
                </a:path>
              </a:pathLst>
            </a:custGeom>
            <a:ln w="147638">
              <a:solidFill>
                <a:srgbClr val="CCDC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965439" y="2695035"/>
              <a:ext cx="308610" cy="402590"/>
            </a:xfrm>
            <a:custGeom>
              <a:avLst/>
              <a:gdLst/>
              <a:ahLst/>
              <a:cxnLst/>
              <a:rect l="l" t="t" r="r" b="b"/>
              <a:pathLst>
                <a:path w="308610" h="402589">
                  <a:moveTo>
                    <a:pt x="308025" y="0"/>
                  </a:moveTo>
                  <a:lnTo>
                    <a:pt x="168785" y="114862"/>
                  </a:lnTo>
                  <a:lnTo>
                    <a:pt x="0" y="50967"/>
                  </a:lnTo>
                  <a:lnTo>
                    <a:pt x="216430" y="402576"/>
                  </a:lnTo>
                  <a:lnTo>
                    <a:pt x="308025" y="0"/>
                  </a:lnTo>
                  <a:close/>
                </a:path>
              </a:pathLst>
            </a:custGeom>
            <a:solidFill>
              <a:srgbClr val="CCDC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2312629" y="2186673"/>
              <a:ext cx="1875789" cy="1875789"/>
            </a:xfrm>
            <a:custGeom>
              <a:avLst/>
              <a:gdLst/>
              <a:ahLst/>
              <a:cxnLst/>
              <a:rect l="l" t="t" r="r" b="b"/>
              <a:pathLst>
                <a:path w="1875789" h="1875789">
                  <a:moveTo>
                    <a:pt x="1875486" y="937743"/>
                  </a:moveTo>
                  <a:lnTo>
                    <a:pt x="1874265" y="985999"/>
                  </a:lnTo>
                  <a:lnTo>
                    <a:pt x="1870644" y="1033621"/>
                  </a:lnTo>
                  <a:lnTo>
                    <a:pt x="1864681" y="1080551"/>
                  </a:lnTo>
                  <a:lnTo>
                    <a:pt x="1856434" y="1126730"/>
                  </a:lnTo>
                  <a:lnTo>
                    <a:pt x="1845963" y="1172099"/>
                  </a:lnTo>
                  <a:lnTo>
                    <a:pt x="1833326" y="1216599"/>
                  </a:lnTo>
                  <a:lnTo>
                    <a:pt x="1818584" y="1260170"/>
                  </a:lnTo>
                  <a:lnTo>
                    <a:pt x="1801793" y="1302754"/>
                  </a:lnTo>
                  <a:lnTo>
                    <a:pt x="1783014" y="1344293"/>
                  </a:lnTo>
                  <a:lnTo>
                    <a:pt x="1762305" y="1384726"/>
                  </a:lnTo>
                  <a:lnTo>
                    <a:pt x="1739725" y="1423996"/>
                  </a:lnTo>
                  <a:lnTo>
                    <a:pt x="1715334" y="1462043"/>
                  </a:lnTo>
                  <a:lnTo>
                    <a:pt x="1689189" y="1498809"/>
                  </a:lnTo>
                  <a:lnTo>
                    <a:pt x="1661351" y="1534234"/>
                  </a:lnTo>
                  <a:lnTo>
                    <a:pt x="1631877" y="1568260"/>
                  </a:lnTo>
                  <a:lnTo>
                    <a:pt x="1600827" y="1600827"/>
                  </a:lnTo>
                  <a:lnTo>
                    <a:pt x="1568260" y="1631877"/>
                  </a:lnTo>
                  <a:lnTo>
                    <a:pt x="1534234" y="1661351"/>
                  </a:lnTo>
                  <a:lnTo>
                    <a:pt x="1498809" y="1689189"/>
                  </a:lnTo>
                  <a:lnTo>
                    <a:pt x="1462043" y="1715334"/>
                  </a:lnTo>
                  <a:lnTo>
                    <a:pt x="1423996" y="1739725"/>
                  </a:lnTo>
                  <a:lnTo>
                    <a:pt x="1384726" y="1762305"/>
                  </a:lnTo>
                  <a:lnTo>
                    <a:pt x="1344293" y="1783014"/>
                  </a:lnTo>
                  <a:lnTo>
                    <a:pt x="1302754" y="1801793"/>
                  </a:lnTo>
                  <a:lnTo>
                    <a:pt x="1260170" y="1818584"/>
                  </a:lnTo>
                  <a:lnTo>
                    <a:pt x="1216599" y="1833326"/>
                  </a:lnTo>
                  <a:lnTo>
                    <a:pt x="1172099" y="1845963"/>
                  </a:lnTo>
                  <a:lnTo>
                    <a:pt x="1126730" y="1856434"/>
                  </a:lnTo>
                  <a:lnTo>
                    <a:pt x="1080551" y="1864681"/>
                  </a:lnTo>
                  <a:lnTo>
                    <a:pt x="1033621" y="1870644"/>
                  </a:lnTo>
                  <a:lnTo>
                    <a:pt x="985999" y="1874265"/>
                  </a:lnTo>
                  <a:lnTo>
                    <a:pt x="937743" y="1875486"/>
                  </a:lnTo>
                  <a:lnTo>
                    <a:pt x="889486" y="1874265"/>
                  </a:lnTo>
                  <a:lnTo>
                    <a:pt x="841864" y="1870644"/>
                  </a:lnTo>
                  <a:lnTo>
                    <a:pt x="794934" y="1864681"/>
                  </a:lnTo>
                  <a:lnTo>
                    <a:pt x="748755" y="1856434"/>
                  </a:lnTo>
                  <a:lnTo>
                    <a:pt x="703386" y="1845963"/>
                  </a:lnTo>
                  <a:lnTo>
                    <a:pt x="658886" y="1833326"/>
                  </a:lnTo>
                  <a:lnTo>
                    <a:pt x="615315" y="1818584"/>
                  </a:lnTo>
                  <a:lnTo>
                    <a:pt x="572731" y="1801793"/>
                  </a:lnTo>
                  <a:lnTo>
                    <a:pt x="531192" y="1783014"/>
                  </a:lnTo>
                  <a:lnTo>
                    <a:pt x="490759" y="1762305"/>
                  </a:lnTo>
                  <a:lnTo>
                    <a:pt x="451489" y="1739725"/>
                  </a:lnTo>
                  <a:lnTo>
                    <a:pt x="413442" y="1715334"/>
                  </a:lnTo>
                  <a:lnTo>
                    <a:pt x="376676" y="1689189"/>
                  </a:lnTo>
                  <a:lnTo>
                    <a:pt x="341251" y="1661351"/>
                  </a:lnTo>
                  <a:lnTo>
                    <a:pt x="307225" y="1631877"/>
                  </a:lnTo>
                  <a:lnTo>
                    <a:pt x="274658" y="1600827"/>
                  </a:lnTo>
                  <a:lnTo>
                    <a:pt x="243608" y="1568260"/>
                  </a:lnTo>
                  <a:lnTo>
                    <a:pt x="214134" y="1534234"/>
                  </a:lnTo>
                  <a:lnTo>
                    <a:pt x="186296" y="1498809"/>
                  </a:lnTo>
                  <a:lnTo>
                    <a:pt x="160151" y="1462043"/>
                  </a:lnTo>
                  <a:lnTo>
                    <a:pt x="135760" y="1423996"/>
                  </a:lnTo>
                  <a:lnTo>
                    <a:pt x="113180" y="1384726"/>
                  </a:lnTo>
                  <a:lnTo>
                    <a:pt x="92471" y="1344293"/>
                  </a:lnTo>
                  <a:lnTo>
                    <a:pt x="73692" y="1302754"/>
                  </a:lnTo>
                  <a:lnTo>
                    <a:pt x="56902" y="1260170"/>
                  </a:lnTo>
                  <a:lnTo>
                    <a:pt x="42159" y="1216599"/>
                  </a:lnTo>
                  <a:lnTo>
                    <a:pt x="29522" y="1172099"/>
                  </a:lnTo>
                  <a:lnTo>
                    <a:pt x="19051" y="1126730"/>
                  </a:lnTo>
                  <a:lnTo>
                    <a:pt x="10804" y="1080551"/>
                  </a:lnTo>
                  <a:lnTo>
                    <a:pt x="4841" y="1033621"/>
                  </a:lnTo>
                  <a:lnTo>
                    <a:pt x="1220" y="985999"/>
                  </a:lnTo>
                  <a:lnTo>
                    <a:pt x="0" y="937743"/>
                  </a:lnTo>
                  <a:lnTo>
                    <a:pt x="1220" y="889486"/>
                  </a:lnTo>
                  <a:lnTo>
                    <a:pt x="4841" y="841864"/>
                  </a:lnTo>
                  <a:lnTo>
                    <a:pt x="10804" y="794934"/>
                  </a:lnTo>
                  <a:lnTo>
                    <a:pt x="19051" y="748755"/>
                  </a:lnTo>
                  <a:lnTo>
                    <a:pt x="29522" y="703386"/>
                  </a:lnTo>
                  <a:lnTo>
                    <a:pt x="42159" y="658886"/>
                  </a:lnTo>
                  <a:lnTo>
                    <a:pt x="56902" y="615315"/>
                  </a:lnTo>
                  <a:lnTo>
                    <a:pt x="73692" y="572731"/>
                  </a:lnTo>
                  <a:lnTo>
                    <a:pt x="92471" y="531192"/>
                  </a:lnTo>
                  <a:lnTo>
                    <a:pt x="113180" y="490759"/>
                  </a:lnTo>
                  <a:lnTo>
                    <a:pt x="135760" y="451489"/>
                  </a:lnTo>
                  <a:lnTo>
                    <a:pt x="160151" y="413442"/>
                  </a:lnTo>
                  <a:lnTo>
                    <a:pt x="186296" y="376676"/>
                  </a:lnTo>
                  <a:lnTo>
                    <a:pt x="214134" y="341251"/>
                  </a:lnTo>
                  <a:lnTo>
                    <a:pt x="243608" y="307225"/>
                  </a:lnTo>
                  <a:lnTo>
                    <a:pt x="274658" y="274658"/>
                  </a:lnTo>
                  <a:lnTo>
                    <a:pt x="307225" y="243608"/>
                  </a:lnTo>
                  <a:lnTo>
                    <a:pt x="341251" y="214134"/>
                  </a:lnTo>
                  <a:lnTo>
                    <a:pt x="376676" y="186296"/>
                  </a:lnTo>
                  <a:lnTo>
                    <a:pt x="413442" y="160151"/>
                  </a:lnTo>
                  <a:lnTo>
                    <a:pt x="451489" y="135760"/>
                  </a:lnTo>
                  <a:lnTo>
                    <a:pt x="490759" y="113180"/>
                  </a:lnTo>
                  <a:lnTo>
                    <a:pt x="531192" y="92471"/>
                  </a:lnTo>
                  <a:lnTo>
                    <a:pt x="572731" y="73692"/>
                  </a:lnTo>
                  <a:lnTo>
                    <a:pt x="615315" y="56902"/>
                  </a:lnTo>
                  <a:lnTo>
                    <a:pt x="658886" y="42159"/>
                  </a:lnTo>
                  <a:lnTo>
                    <a:pt x="703386" y="29522"/>
                  </a:lnTo>
                  <a:lnTo>
                    <a:pt x="748755" y="19051"/>
                  </a:lnTo>
                  <a:lnTo>
                    <a:pt x="794934" y="10804"/>
                  </a:lnTo>
                  <a:lnTo>
                    <a:pt x="841864" y="4841"/>
                  </a:lnTo>
                  <a:lnTo>
                    <a:pt x="889486" y="1220"/>
                  </a:lnTo>
                  <a:lnTo>
                    <a:pt x="937743" y="0"/>
                  </a:lnTo>
                  <a:lnTo>
                    <a:pt x="985999" y="1220"/>
                  </a:lnTo>
                  <a:lnTo>
                    <a:pt x="1033621" y="4841"/>
                  </a:lnTo>
                  <a:lnTo>
                    <a:pt x="1080551" y="10804"/>
                  </a:lnTo>
                  <a:lnTo>
                    <a:pt x="1126730" y="19051"/>
                  </a:lnTo>
                  <a:lnTo>
                    <a:pt x="1172099" y="29522"/>
                  </a:lnTo>
                  <a:lnTo>
                    <a:pt x="1216599" y="42159"/>
                  </a:lnTo>
                  <a:lnTo>
                    <a:pt x="1260170" y="56902"/>
                  </a:lnTo>
                  <a:lnTo>
                    <a:pt x="1302754" y="73692"/>
                  </a:lnTo>
                  <a:lnTo>
                    <a:pt x="1344293" y="92471"/>
                  </a:lnTo>
                  <a:lnTo>
                    <a:pt x="1384726" y="113180"/>
                  </a:lnTo>
                  <a:lnTo>
                    <a:pt x="1423996" y="135760"/>
                  </a:lnTo>
                  <a:lnTo>
                    <a:pt x="1462043" y="160151"/>
                  </a:lnTo>
                  <a:lnTo>
                    <a:pt x="1498809" y="186296"/>
                  </a:lnTo>
                  <a:lnTo>
                    <a:pt x="1534234" y="214134"/>
                  </a:lnTo>
                  <a:lnTo>
                    <a:pt x="1568260" y="243608"/>
                  </a:lnTo>
                  <a:lnTo>
                    <a:pt x="1600827" y="274658"/>
                  </a:lnTo>
                  <a:lnTo>
                    <a:pt x="1631877" y="307225"/>
                  </a:lnTo>
                  <a:lnTo>
                    <a:pt x="1661351" y="341251"/>
                  </a:lnTo>
                  <a:lnTo>
                    <a:pt x="1689189" y="376676"/>
                  </a:lnTo>
                  <a:lnTo>
                    <a:pt x="1715334" y="413442"/>
                  </a:lnTo>
                  <a:lnTo>
                    <a:pt x="1739725" y="451489"/>
                  </a:lnTo>
                  <a:lnTo>
                    <a:pt x="1762305" y="490759"/>
                  </a:lnTo>
                  <a:lnTo>
                    <a:pt x="1783014" y="531192"/>
                  </a:lnTo>
                  <a:lnTo>
                    <a:pt x="1801793" y="572731"/>
                  </a:lnTo>
                  <a:lnTo>
                    <a:pt x="1818584" y="615315"/>
                  </a:lnTo>
                  <a:lnTo>
                    <a:pt x="1833326" y="658886"/>
                  </a:lnTo>
                  <a:lnTo>
                    <a:pt x="1845963" y="703386"/>
                  </a:lnTo>
                  <a:lnTo>
                    <a:pt x="1856434" y="748755"/>
                  </a:lnTo>
                  <a:lnTo>
                    <a:pt x="1864681" y="794934"/>
                  </a:lnTo>
                  <a:lnTo>
                    <a:pt x="1870644" y="841864"/>
                  </a:lnTo>
                  <a:lnTo>
                    <a:pt x="1874265" y="889486"/>
                  </a:lnTo>
                  <a:lnTo>
                    <a:pt x="1875486" y="937743"/>
                  </a:lnTo>
                  <a:close/>
                </a:path>
              </a:pathLst>
            </a:custGeom>
            <a:ln w="147638">
              <a:solidFill>
                <a:srgbClr val="E8E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2312997" y="3124417"/>
              <a:ext cx="1836420" cy="937894"/>
            </a:xfrm>
            <a:custGeom>
              <a:avLst/>
              <a:gdLst/>
              <a:ahLst/>
              <a:cxnLst/>
              <a:rect l="l" t="t" r="r" b="b"/>
              <a:pathLst>
                <a:path w="1836420" h="937895">
                  <a:moveTo>
                    <a:pt x="1836336" y="268507"/>
                  </a:moveTo>
                  <a:lnTo>
                    <a:pt x="1821308" y="314439"/>
                  </a:lnTo>
                  <a:lnTo>
                    <a:pt x="1804016" y="359297"/>
                  </a:lnTo>
                  <a:lnTo>
                    <a:pt x="1784527" y="403012"/>
                  </a:lnTo>
                  <a:lnTo>
                    <a:pt x="1762909" y="445515"/>
                  </a:lnTo>
                  <a:lnTo>
                    <a:pt x="1739230" y="486740"/>
                  </a:lnTo>
                  <a:lnTo>
                    <a:pt x="1713559" y="526617"/>
                  </a:lnTo>
                  <a:lnTo>
                    <a:pt x="1685963" y="565078"/>
                  </a:lnTo>
                  <a:lnTo>
                    <a:pt x="1656511" y="602056"/>
                  </a:lnTo>
                  <a:lnTo>
                    <a:pt x="1625270" y="637482"/>
                  </a:lnTo>
                  <a:lnTo>
                    <a:pt x="1592309" y="671289"/>
                  </a:lnTo>
                  <a:lnTo>
                    <a:pt x="1557695" y="703408"/>
                  </a:lnTo>
                  <a:lnTo>
                    <a:pt x="1521498" y="733772"/>
                  </a:lnTo>
                  <a:lnTo>
                    <a:pt x="1483784" y="762311"/>
                  </a:lnTo>
                  <a:lnTo>
                    <a:pt x="1444622" y="788958"/>
                  </a:lnTo>
                  <a:lnTo>
                    <a:pt x="1404081" y="813646"/>
                  </a:lnTo>
                  <a:lnTo>
                    <a:pt x="1362227" y="836305"/>
                  </a:lnTo>
                  <a:lnTo>
                    <a:pt x="1319130" y="856868"/>
                  </a:lnTo>
                  <a:lnTo>
                    <a:pt x="1274857" y="875267"/>
                  </a:lnTo>
                  <a:lnTo>
                    <a:pt x="1229476" y="891434"/>
                  </a:lnTo>
                  <a:lnTo>
                    <a:pt x="1183055" y="905300"/>
                  </a:lnTo>
                  <a:lnTo>
                    <a:pt x="1135664" y="916798"/>
                  </a:lnTo>
                  <a:lnTo>
                    <a:pt x="1087368" y="925859"/>
                  </a:lnTo>
                  <a:lnTo>
                    <a:pt x="1038238" y="932416"/>
                  </a:lnTo>
                  <a:lnTo>
                    <a:pt x="988340" y="936399"/>
                  </a:lnTo>
                  <a:lnTo>
                    <a:pt x="937743" y="937743"/>
                  </a:lnTo>
                  <a:lnTo>
                    <a:pt x="889495" y="936522"/>
                  </a:lnTo>
                  <a:lnTo>
                    <a:pt x="841879" y="932900"/>
                  </a:lnTo>
                  <a:lnTo>
                    <a:pt x="794955" y="926935"/>
                  </a:lnTo>
                  <a:lnTo>
                    <a:pt x="748781" y="918687"/>
                  </a:lnTo>
                  <a:lnTo>
                    <a:pt x="703417" y="908214"/>
                  </a:lnTo>
                  <a:lnTo>
                    <a:pt x="658921" y="895575"/>
                  </a:lnTo>
                  <a:lnTo>
                    <a:pt x="615352" y="880830"/>
                  </a:lnTo>
                  <a:lnTo>
                    <a:pt x="572770" y="864037"/>
                  </a:lnTo>
                  <a:lnTo>
                    <a:pt x="531233" y="845255"/>
                  </a:lnTo>
                  <a:lnTo>
                    <a:pt x="490800" y="824543"/>
                  </a:lnTo>
                  <a:lnTo>
                    <a:pt x="451530" y="801961"/>
                  </a:lnTo>
                  <a:lnTo>
                    <a:pt x="413482" y="777566"/>
                  </a:lnTo>
                  <a:lnTo>
                    <a:pt x="376716" y="751419"/>
                  </a:lnTo>
                  <a:lnTo>
                    <a:pt x="341290" y="723578"/>
                  </a:lnTo>
                  <a:lnTo>
                    <a:pt x="307262" y="694101"/>
                  </a:lnTo>
                  <a:lnTo>
                    <a:pt x="274693" y="663049"/>
                  </a:lnTo>
                  <a:lnTo>
                    <a:pt x="243641" y="630480"/>
                  </a:lnTo>
                  <a:lnTo>
                    <a:pt x="214165" y="596452"/>
                  </a:lnTo>
                  <a:lnTo>
                    <a:pt x="186323" y="561026"/>
                  </a:lnTo>
                  <a:lnTo>
                    <a:pt x="160176" y="524260"/>
                  </a:lnTo>
                  <a:lnTo>
                    <a:pt x="135781" y="486212"/>
                  </a:lnTo>
                  <a:lnTo>
                    <a:pt x="113199" y="446942"/>
                  </a:lnTo>
                  <a:lnTo>
                    <a:pt x="92487" y="406509"/>
                  </a:lnTo>
                  <a:lnTo>
                    <a:pt x="73705" y="364972"/>
                  </a:lnTo>
                  <a:lnTo>
                    <a:pt x="56912" y="322390"/>
                  </a:lnTo>
                  <a:lnTo>
                    <a:pt x="42167" y="278821"/>
                  </a:lnTo>
                  <a:lnTo>
                    <a:pt x="29528" y="234325"/>
                  </a:lnTo>
                  <a:lnTo>
                    <a:pt x="19055" y="188961"/>
                  </a:lnTo>
                  <a:lnTo>
                    <a:pt x="10807" y="142787"/>
                  </a:lnTo>
                  <a:lnTo>
                    <a:pt x="4842" y="95863"/>
                  </a:lnTo>
                  <a:lnTo>
                    <a:pt x="1220" y="48247"/>
                  </a:lnTo>
                  <a:lnTo>
                    <a:pt x="0" y="0"/>
                  </a:lnTo>
                </a:path>
              </a:pathLst>
            </a:custGeom>
            <a:ln w="147638">
              <a:solidFill>
                <a:srgbClr val="CCDC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3971683" y="3124417"/>
              <a:ext cx="308610" cy="402590"/>
            </a:xfrm>
            <a:custGeom>
              <a:avLst/>
              <a:gdLst/>
              <a:ahLst/>
              <a:cxnLst/>
              <a:rect l="l" t="t" r="r" b="b"/>
              <a:pathLst>
                <a:path w="308610" h="402589">
                  <a:moveTo>
                    <a:pt x="216430" y="0"/>
                  </a:moveTo>
                  <a:lnTo>
                    <a:pt x="0" y="351237"/>
                  </a:lnTo>
                  <a:lnTo>
                    <a:pt x="168786" y="287342"/>
                  </a:lnTo>
                  <a:lnTo>
                    <a:pt x="308025" y="402576"/>
                  </a:lnTo>
                  <a:lnTo>
                    <a:pt x="216430" y="0"/>
                  </a:lnTo>
                  <a:close/>
                </a:path>
              </a:pathLst>
            </a:custGeom>
            <a:solidFill>
              <a:srgbClr val="CCDC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44711" y="2874159"/>
              <a:ext cx="1589882" cy="496905"/>
            </a:xfrm>
            <a:prstGeom prst="rect">
              <a:avLst/>
            </a:prstGeom>
          </p:spPr>
        </p:pic>
      </p:grpSp>
      <p:sp>
        <p:nvSpPr>
          <p:cNvPr id="38" name="object 38"/>
          <p:cNvSpPr txBox="1"/>
          <p:nvPr/>
        </p:nvSpPr>
        <p:spPr>
          <a:xfrm>
            <a:off x="2736772" y="1503171"/>
            <a:ext cx="1229995" cy="5105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3970" marR="5080" indent="-1905">
              <a:lnSpc>
                <a:spcPts val="1900"/>
              </a:lnSpc>
              <a:spcBef>
                <a:spcPts val="180"/>
              </a:spcBef>
            </a:pPr>
            <a:r>
              <a:rPr sz="1600" b="1" spc="-10" dirty="0">
                <a:solidFill>
                  <a:srgbClr val="00643A"/>
                </a:solidFill>
                <a:latin typeface="Calibri"/>
                <a:cs typeface="Calibri"/>
              </a:rPr>
              <a:t>ОБУЧАЮЩИЕ </a:t>
            </a:r>
            <a:r>
              <a:rPr sz="1600" b="1" spc="-20" dirty="0">
                <a:solidFill>
                  <a:srgbClr val="00643A"/>
                </a:solidFill>
                <a:latin typeface="Calibri"/>
                <a:cs typeface="Calibri"/>
              </a:rPr>
              <a:t>ПРОГРАММЫ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1840890" y="6393796"/>
            <a:ext cx="192405" cy="26860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r>
              <a:rPr sz="1550" b="0" spc="25" dirty="0">
                <a:solidFill>
                  <a:srgbClr val="00643A"/>
                </a:solidFill>
                <a:latin typeface="Calibri Light"/>
                <a:cs typeface="Calibri Light"/>
              </a:rPr>
              <a:t>4</a:t>
            </a:r>
            <a:endParaRPr sz="1550">
              <a:latin typeface="Calibri Light"/>
              <a:cs typeface="Calibri Light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742224" y="4206748"/>
            <a:ext cx="78676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0" dirty="0">
                <a:solidFill>
                  <a:srgbClr val="00643A"/>
                </a:solidFill>
                <a:latin typeface="Calibri"/>
                <a:cs typeface="Calibri"/>
              </a:rPr>
              <a:t>ПРЕМИЯ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702062" y="4298188"/>
            <a:ext cx="62230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0" dirty="0">
                <a:solidFill>
                  <a:srgbClr val="00643A"/>
                </a:solidFill>
                <a:latin typeface="Calibri"/>
                <a:cs typeface="Calibri"/>
              </a:rPr>
              <a:t>СЛЕТЫ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0019398" y="1618996"/>
            <a:ext cx="157924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00643A"/>
                </a:solidFill>
                <a:latin typeface="Calibri"/>
                <a:cs typeface="Calibri"/>
              </a:rPr>
              <a:t>ДОБРЫЙ</a:t>
            </a:r>
            <a:r>
              <a:rPr sz="1600" b="1" spc="-55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00643A"/>
                </a:solidFill>
                <a:latin typeface="Calibri"/>
                <a:cs typeface="Calibri"/>
              </a:rPr>
              <a:t>МАРКЕТ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151778" y="1445259"/>
            <a:ext cx="1936114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10870" marR="5080" indent="-598805">
              <a:lnSpc>
                <a:spcPct val="100000"/>
              </a:lnSpc>
              <a:spcBef>
                <a:spcPts val="100"/>
              </a:spcBef>
            </a:pPr>
            <a:r>
              <a:rPr sz="1600" b="1" spc="-10" dirty="0">
                <a:solidFill>
                  <a:srgbClr val="00643A"/>
                </a:solidFill>
                <a:latin typeface="Calibri"/>
                <a:cs typeface="Calibri"/>
              </a:rPr>
              <a:t>ИНФОРМАЦИОННЫЙ ПОРТАЛ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60399" y="4139692"/>
            <a:ext cx="1005205" cy="5105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34925" marR="5080" indent="-22860">
              <a:lnSpc>
                <a:spcPts val="1900"/>
              </a:lnSpc>
              <a:spcBef>
                <a:spcPts val="180"/>
              </a:spcBef>
            </a:pPr>
            <a:r>
              <a:rPr sz="1600" b="1" spc="-10" dirty="0">
                <a:solidFill>
                  <a:srgbClr val="00643A"/>
                </a:solidFill>
                <a:latin typeface="Calibri"/>
                <a:cs typeface="Calibri"/>
              </a:rPr>
              <a:t>КОНКУРСЫ ПРОЕКТОВ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034271" y="4636008"/>
            <a:ext cx="2566670" cy="1767839"/>
            <a:chOff x="9034271" y="4636008"/>
            <a:chExt cx="2566670" cy="176783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34271" y="4821935"/>
              <a:ext cx="2566416" cy="158191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34271" y="4636008"/>
              <a:ext cx="2563368" cy="844296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67271" y="5184647"/>
            <a:ext cx="2566416" cy="71627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9020759" y="3159822"/>
            <a:ext cx="2589530" cy="3246755"/>
            <a:chOff x="9020759" y="3159822"/>
            <a:chExt cx="2589530" cy="3246755"/>
          </a:xfrm>
        </p:grpSpPr>
        <p:sp>
          <p:nvSpPr>
            <p:cNvPr id="7" name="object 7"/>
            <p:cNvSpPr/>
            <p:nvPr/>
          </p:nvSpPr>
          <p:spPr>
            <a:xfrm>
              <a:off x="9036080" y="3164584"/>
              <a:ext cx="2562860" cy="3237230"/>
            </a:xfrm>
            <a:custGeom>
              <a:avLst/>
              <a:gdLst/>
              <a:ahLst/>
              <a:cxnLst/>
              <a:rect l="l" t="t" r="r" b="b"/>
              <a:pathLst>
                <a:path w="2562859" h="3237229">
                  <a:moveTo>
                    <a:pt x="0" y="0"/>
                  </a:moveTo>
                  <a:lnTo>
                    <a:pt x="2562575" y="0"/>
                  </a:lnTo>
                  <a:lnTo>
                    <a:pt x="2562575" y="3236674"/>
                  </a:lnTo>
                  <a:lnTo>
                    <a:pt x="0" y="3236674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34272" y="5215127"/>
              <a:ext cx="2575560" cy="118872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9028696" y="3429386"/>
              <a:ext cx="134620" cy="1270"/>
            </a:xfrm>
            <a:custGeom>
              <a:avLst/>
              <a:gdLst/>
              <a:ahLst/>
              <a:cxnLst/>
              <a:rect l="l" t="t" r="r" b="b"/>
              <a:pathLst>
                <a:path w="134620" h="1270">
                  <a:moveTo>
                    <a:pt x="0" y="1102"/>
                  </a:moveTo>
                  <a:lnTo>
                    <a:pt x="134037" y="0"/>
                  </a:lnTo>
                </a:path>
              </a:pathLst>
            </a:custGeom>
            <a:ln w="15875">
              <a:solidFill>
                <a:srgbClr val="00643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9261085" y="3808476"/>
            <a:ext cx="2218055" cy="6718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75"/>
              </a:spcBef>
            </a:pPr>
            <a:r>
              <a:rPr sz="1400" b="0" dirty="0">
                <a:latin typeface="Calibri Light"/>
                <a:cs typeface="Calibri Light"/>
              </a:rPr>
              <a:t>Уникальные</a:t>
            </a:r>
            <a:r>
              <a:rPr sz="1400" b="0" spc="-30" dirty="0">
                <a:latin typeface="Calibri Light"/>
                <a:cs typeface="Calibri Light"/>
              </a:rPr>
              <a:t> </a:t>
            </a:r>
            <a:r>
              <a:rPr sz="1400" b="0" dirty="0">
                <a:latin typeface="Calibri Light"/>
                <a:cs typeface="Calibri Light"/>
              </a:rPr>
              <a:t>программы</a:t>
            </a:r>
            <a:r>
              <a:rPr sz="1400" b="0" spc="-25" dirty="0">
                <a:latin typeface="Calibri Light"/>
                <a:cs typeface="Calibri Light"/>
              </a:rPr>
              <a:t> </a:t>
            </a:r>
            <a:r>
              <a:rPr sz="1400" b="0" spc="-50" dirty="0">
                <a:latin typeface="Calibri Light"/>
                <a:cs typeface="Calibri Light"/>
              </a:rPr>
              <a:t>в </a:t>
            </a:r>
            <a:r>
              <a:rPr sz="1400" b="0" dirty="0">
                <a:latin typeface="Calibri Light"/>
                <a:cs typeface="Calibri Light"/>
              </a:rPr>
              <a:t>коллаборации</a:t>
            </a:r>
            <a:r>
              <a:rPr sz="1400" b="0" spc="-25" dirty="0">
                <a:latin typeface="Calibri Light"/>
                <a:cs typeface="Calibri Light"/>
              </a:rPr>
              <a:t> </a:t>
            </a:r>
            <a:r>
              <a:rPr sz="1400" b="0" dirty="0">
                <a:latin typeface="Calibri Light"/>
                <a:cs typeface="Calibri Light"/>
              </a:rPr>
              <a:t>с</a:t>
            </a:r>
            <a:r>
              <a:rPr sz="1400" b="0" spc="-20" dirty="0">
                <a:latin typeface="Calibri Light"/>
                <a:cs typeface="Calibri Light"/>
              </a:rPr>
              <a:t> </a:t>
            </a:r>
            <a:r>
              <a:rPr sz="1400" b="0" spc="-10" dirty="0">
                <a:latin typeface="Calibri Light"/>
                <a:cs typeface="Calibri Light"/>
              </a:rPr>
              <a:t>бизнесом, </a:t>
            </a:r>
            <a:r>
              <a:rPr sz="1400" b="0" dirty="0">
                <a:latin typeface="Calibri Light"/>
                <a:cs typeface="Calibri Light"/>
              </a:rPr>
              <a:t>вузами и иными </a:t>
            </a:r>
            <a:r>
              <a:rPr sz="1400" b="0" spc="-10" dirty="0">
                <a:latin typeface="Calibri Light"/>
                <a:cs typeface="Calibri Light"/>
              </a:rPr>
              <a:t>структурами</a:t>
            </a:r>
            <a:endParaRPr sz="1400">
              <a:latin typeface="Calibri Light"/>
              <a:cs typeface="Calibri Light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0692383" y="5629655"/>
            <a:ext cx="1262380" cy="1137285"/>
            <a:chOff x="10692383" y="5629655"/>
            <a:chExt cx="1262380" cy="1137285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692383" y="5629655"/>
              <a:ext cx="1261872" cy="113690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07623" y="5644896"/>
              <a:ext cx="1194816" cy="1069848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9035007" y="2905257"/>
            <a:ext cx="2564765" cy="240665"/>
            <a:chOff x="9035007" y="2905257"/>
            <a:chExt cx="2564765" cy="240665"/>
          </a:xfrm>
        </p:grpSpPr>
        <p:sp>
          <p:nvSpPr>
            <p:cNvPr id="15" name="object 15"/>
            <p:cNvSpPr/>
            <p:nvPr/>
          </p:nvSpPr>
          <p:spPr>
            <a:xfrm>
              <a:off x="9035007" y="3023593"/>
              <a:ext cx="2564765" cy="0"/>
            </a:xfrm>
            <a:custGeom>
              <a:avLst/>
              <a:gdLst/>
              <a:ahLst/>
              <a:cxnLst/>
              <a:rect l="l" t="t" r="r" b="b"/>
              <a:pathLst>
                <a:path w="2564765">
                  <a:moveTo>
                    <a:pt x="0" y="0"/>
                  </a:moveTo>
                  <a:lnTo>
                    <a:pt x="2564380" y="1"/>
                  </a:lnTo>
                </a:path>
              </a:pathLst>
            </a:custGeom>
            <a:ln w="38100">
              <a:solidFill>
                <a:srgbClr val="CBDD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208280" y="2905257"/>
              <a:ext cx="241153" cy="240540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37502" y="2370973"/>
            <a:ext cx="1634873" cy="1634873"/>
          </a:xfrm>
          <a:prstGeom prst="rect">
            <a:avLst/>
          </a:prstGeom>
        </p:spPr>
      </p:pic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258445" y="440435"/>
            <a:ext cx="629856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25" dirty="0">
                <a:latin typeface="Calibri"/>
                <a:cs typeface="Calibri"/>
              </a:rPr>
              <a:t>ЛАБОРАТОРИЯ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СОЦИАЛЬНОГО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ПРЕДПРИНИМАТЕЛЬСТВА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0" y="812344"/>
            <a:ext cx="8210550" cy="0"/>
          </a:xfrm>
          <a:custGeom>
            <a:avLst/>
            <a:gdLst/>
            <a:ahLst/>
            <a:cxnLst/>
            <a:rect l="l" t="t" r="r" b="b"/>
            <a:pathLst>
              <a:path w="8210550">
                <a:moveTo>
                  <a:pt x="0" y="0"/>
                </a:moveTo>
                <a:lnTo>
                  <a:pt x="8210550" y="1"/>
                </a:lnTo>
              </a:path>
            </a:pathLst>
          </a:custGeom>
          <a:ln w="15875">
            <a:solidFill>
              <a:srgbClr val="E73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669485" y="6671340"/>
            <a:ext cx="522605" cy="0"/>
          </a:xfrm>
          <a:custGeom>
            <a:avLst/>
            <a:gdLst/>
            <a:ahLst/>
            <a:cxnLst/>
            <a:rect l="l" t="t" r="r" b="b"/>
            <a:pathLst>
              <a:path w="522604">
                <a:moveTo>
                  <a:pt x="0" y="0"/>
                </a:moveTo>
                <a:lnTo>
                  <a:pt x="522514" y="1"/>
                </a:lnTo>
              </a:path>
            </a:pathLst>
          </a:custGeom>
          <a:ln w="15875">
            <a:solidFill>
              <a:srgbClr val="E73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803611" y="1971547"/>
            <a:ext cx="1664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0" dirty="0">
                <a:solidFill>
                  <a:srgbClr val="00643A"/>
                </a:solidFill>
                <a:latin typeface="Calibri"/>
                <a:cs typeface="Calibri"/>
                <a:hlinkClick r:id="rId10"/>
              </a:rPr>
              <a:t>WWW.</a:t>
            </a:r>
            <a:r>
              <a:rPr sz="1800" spc="-5" dirty="0">
                <a:solidFill>
                  <a:srgbClr val="00643A"/>
                </a:solidFill>
                <a:latin typeface="Calibri"/>
                <a:cs typeface="Calibri"/>
                <a:hlinkClick r:id="rId10"/>
              </a:rPr>
              <a:t> </a:t>
            </a:r>
            <a:r>
              <a:rPr sz="1800" spc="-10" dirty="0">
                <a:solidFill>
                  <a:srgbClr val="00643A"/>
                </a:solidFill>
                <a:latin typeface="Calibri"/>
                <a:cs typeface="Calibri"/>
              </a:rPr>
              <a:t>LAB-</a:t>
            </a:r>
            <a:r>
              <a:rPr sz="1800" spc="-45" dirty="0">
                <a:solidFill>
                  <a:srgbClr val="00643A"/>
                </a:solidFill>
                <a:latin typeface="Calibri"/>
                <a:cs typeface="Calibri"/>
              </a:rPr>
              <a:t>SP.RU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23" name="object 2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85906" y="1230429"/>
            <a:ext cx="2228461" cy="551291"/>
          </a:xfrm>
          <a:prstGeom prst="rect">
            <a:avLst/>
          </a:prstGeom>
        </p:spPr>
      </p:pic>
      <p:grpSp>
        <p:nvGrpSpPr>
          <p:cNvPr id="24" name="object 24"/>
          <p:cNvGrpSpPr/>
          <p:nvPr/>
        </p:nvGrpSpPr>
        <p:grpSpPr>
          <a:xfrm>
            <a:off x="1882949" y="6332354"/>
            <a:ext cx="312420" cy="311150"/>
            <a:chOff x="1882949" y="6332354"/>
            <a:chExt cx="312420" cy="311150"/>
          </a:xfrm>
        </p:grpSpPr>
        <p:sp>
          <p:nvSpPr>
            <p:cNvPr id="25" name="object 25"/>
            <p:cNvSpPr/>
            <p:nvPr/>
          </p:nvSpPr>
          <p:spPr>
            <a:xfrm>
              <a:off x="1882949" y="6332354"/>
              <a:ext cx="312420" cy="311150"/>
            </a:xfrm>
            <a:custGeom>
              <a:avLst/>
              <a:gdLst/>
              <a:ahLst/>
              <a:cxnLst/>
              <a:rect l="l" t="t" r="r" b="b"/>
              <a:pathLst>
                <a:path w="312419" h="311150">
                  <a:moveTo>
                    <a:pt x="244181" y="0"/>
                  </a:moveTo>
                  <a:lnTo>
                    <a:pt x="67894" y="0"/>
                  </a:lnTo>
                  <a:lnTo>
                    <a:pt x="41527" y="5340"/>
                  </a:lnTo>
                  <a:lnTo>
                    <a:pt x="19937" y="19878"/>
                  </a:lnTo>
                  <a:lnTo>
                    <a:pt x="5360" y="41388"/>
                  </a:lnTo>
                  <a:lnTo>
                    <a:pt x="0" y="67656"/>
                  </a:lnTo>
                  <a:lnTo>
                    <a:pt x="0" y="243349"/>
                  </a:lnTo>
                  <a:lnTo>
                    <a:pt x="5360" y="269626"/>
                  </a:lnTo>
                  <a:lnTo>
                    <a:pt x="19937" y="291136"/>
                  </a:lnTo>
                  <a:lnTo>
                    <a:pt x="41527" y="305674"/>
                  </a:lnTo>
                  <a:lnTo>
                    <a:pt x="67894" y="311014"/>
                  </a:lnTo>
                  <a:lnTo>
                    <a:pt x="244181" y="311014"/>
                  </a:lnTo>
                  <a:lnTo>
                    <a:pt x="270536" y="305674"/>
                  </a:lnTo>
                  <a:lnTo>
                    <a:pt x="292126" y="291136"/>
                  </a:lnTo>
                  <a:lnTo>
                    <a:pt x="306715" y="269626"/>
                  </a:lnTo>
                  <a:lnTo>
                    <a:pt x="312074" y="243349"/>
                  </a:lnTo>
                  <a:lnTo>
                    <a:pt x="312074" y="67656"/>
                  </a:lnTo>
                  <a:lnTo>
                    <a:pt x="306715" y="41388"/>
                  </a:lnTo>
                  <a:lnTo>
                    <a:pt x="292126" y="19878"/>
                  </a:lnTo>
                  <a:lnTo>
                    <a:pt x="270536" y="5340"/>
                  </a:lnTo>
                  <a:lnTo>
                    <a:pt x="244181" y="0"/>
                  </a:lnTo>
                  <a:close/>
                </a:path>
              </a:pathLst>
            </a:custGeom>
            <a:solidFill>
              <a:srgbClr val="00643A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929565" y="6421630"/>
              <a:ext cx="218889" cy="132347"/>
            </a:xfrm>
            <a:prstGeom prst="rect">
              <a:avLst/>
            </a:prstGeom>
          </p:spPr>
        </p:pic>
      </p:grpSp>
      <p:grpSp>
        <p:nvGrpSpPr>
          <p:cNvPr id="27" name="object 27"/>
          <p:cNvGrpSpPr/>
          <p:nvPr/>
        </p:nvGrpSpPr>
        <p:grpSpPr>
          <a:xfrm>
            <a:off x="1110927" y="6332354"/>
            <a:ext cx="312420" cy="311150"/>
            <a:chOff x="1110927" y="6332354"/>
            <a:chExt cx="312420" cy="311150"/>
          </a:xfrm>
        </p:grpSpPr>
        <p:sp>
          <p:nvSpPr>
            <p:cNvPr id="28" name="object 28"/>
            <p:cNvSpPr/>
            <p:nvPr/>
          </p:nvSpPr>
          <p:spPr>
            <a:xfrm>
              <a:off x="1110927" y="6332354"/>
              <a:ext cx="312420" cy="311150"/>
            </a:xfrm>
            <a:custGeom>
              <a:avLst/>
              <a:gdLst/>
              <a:ahLst/>
              <a:cxnLst/>
              <a:rect l="l" t="t" r="r" b="b"/>
              <a:pathLst>
                <a:path w="312419" h="311150">
                  <a:moveTo>
                    <a:pt x="244179" y="0"/>
                  </a:moveTo>
                  <a:lnTo>
                    <a:pt x="67893" y="0"/>
                  </a:lnTo>
                  <a:lnTo>
                    <a:pt x="41527" y="5340"/>
                  </a:lnTo>
                  <a:lnTo>
                    <a:pt x="19937" y="19878"/>
                  </a:lnTo>
                  <a:lnTo>
                    <a:pt x="5360" y="41388"/>
                  </a:lnTo>
                  <a:lnTo>
                    <a:pt x="0" y="67656"/>
                  </a:lnTo>
                  <a:lnTo>
                    <a:pt x="0" y="243349"/>
                  </a:lnTo>
                  <a:lnTo>
                    <a:pt x="5360" y="269626"/>
                  </a:lnTo>
                  <a:lnTo>
                    <a:pt x="19937" y="291136"/>
                  </a:lnTo>
                  <a:lnTo>
                    <a:pt x="41527" y="305674"/>
                  </a:lnTo>
                  <a:lnTo>
                    <a:pt x="67893" y="311014"/>
                  </a:lnTo>
                  <a:lnTo>
                    <a:pt x="244179" y="311014"/>
                  </a:lnTo>
                  <a:lnTo>
                    <a:pt x="270536" y="305674"/>
                  </a:lnTo>
                  <a:lnTo>
                    <a:pt x="292126" y="291136"/>
                  </a:lnTo>
                  <a:lnTo>
                    <a:pt x="306713" y="269626"/>
                  </a:lnTo>
                  <a:lnTo>
                    <a:pt x="312074" y="243349"/>
                  </a:lnTo>
                  <a:lnTo>
                    <a:pt x="312074" y="67656"/>
                  </a:lnTo>
                  <a:lnTo>
                    <a:pt x="306713" y="41388"/>
                  </a:lnTo>
                  <a:lnTo>
                    <a:pt x="292126" y="19878"/>
                  </a:lnTo>
                  <a:lnTo>
                    <a:pt x="270536" y="5340"/>
                  </a:lnTo>
                  <a:lnTo>
                    <a:pt x="244179" y="0"/>
                  </a:lnTo>
                  <a:close/>
                </a:path>
              </a:pathLst>
            </a:custGeom>
            <a:solidFill>
              <a:srgbClr val="006842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13781" y="6375280"/>
              <a:ext cx="106507" cy="225355"/>
            </a:xfrm>
            <a:prstGeom prst="rect">
              <a:avLst/>
            </a:prstGeom>
          </p:spPr>
        </p:pic>
      </p:grpSp>
      <p:sp>
        <p:nvSpPr>
          <p:cNvPr id="30" name="object 30"/>
          <p:cNvSpPr/>
          <p:nvPr/>
        </p:nvSpPr>
        <p:spPr>
          <a:xfrm>
            <a:off x="3271177" y="1149530"/>
            <a:ext cx="0" cy="5497195"/>
          </a:xfrm>
          <a:custGeom>
            <a:avLst/>
            <a:gdLst/>
            <a:ahLst/>
            <a:cxnLst/>
            <a:rect l="l" t="t" r="r" b="b"/>
            <a:pathLst>
              <a:path h="5497195">
                <a:moveTo>
                  <a:pt x="0" y="5496932"/>
                </a:moveTo>
                <a:lnTo>
                  <a:pt x="1" y="0"/>
                </a:lnTo>
              </a:path>
            </a:pathLst>
          </a:custGeom>
          <a:ln w="15875">
            <a:solidFill>
              <a:srgbClr val="CBDD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1" name="object 31"/>
          <p:cNvGrpSpPr/>
          <p:nvPr/>
        </p:nvGrpSpPr>
        <p:grpSpPr>
          <a:xfrm>
            <a:off x="6333744" y="3156569"/>
            <a:ext cx="2587625" cy="3259454"/>
            <a:chOff x="6333744" y="3156569"/>
            <a:chExt cx="2587625" cy="3259454"/>
          </a:xfrm>
        </p:grpSpPr>
        <p:pic>
          <p:nvPicPr>
            <p:cNvPr id="32" name="object 3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342209" y="4768390"/>
              <a:ext cx="2571479" cy="1642359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339840" y="4751831"/>
              <a:ext cx="2575560" cy="810768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6342211" y="3161332"/>
              <a:ext cx="2574290" cy="3249930"/>
            </a:xfrm>
            <a:custGeom>
              <a:avLst/>
              <a:gdLst/>
              <a:ahLst/>
              <a:cxnLst/>
              <a:rect l="l" t="t" r="r" b="b"/>
              <a:pathLst>
                <a:path w="2574290" h="3249929">
                  <a:moveTo>
                    <a:pt x="0" y="0"/>
                  </a:moveTo>
                  <a:lnTo>
                    <a:pt x="2574000" y="0"/>
                  </a:lnTo>
                  <a:lnTo>
                    <a:pt x="2574000" y="3249418"/>
                  </a:lnTo>
                  <a:lnTo>
                    <a:pt x="0" y="324941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333744" y="5132831"/>
              <a:ext cx="2581655" cy="1280160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6342209" y="3416153"/>
              <a:ext cx="147320" cy="0"/>
            </a:xfrm>
            <a:custGeom>
              <a:avLst/>
              <a:gdLst/>
              <a:ahLst/>
              <a:cxnLst/>
              <a:rect l="l" t="t" r="r" b="b"/>
              <a:pathLst>
                <a:path w="147320">
                  <a:moveTo>
                    <a:pt x="0" y="0"/>
                  </a:moveTo>
                  <a:lnTo>
                    <a:pt x="147140" y="1"/>
                  </a:lnTo>
                </a:path>
              </a:pathLst>
            </a:custGeom>
            <a:ln w="15875">
              <a:solidFill>
                <a:srgbClr val="00643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6548353" y="3288264"/>
            <a:ext cx="4368800" cy="2349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2724785" algn="l"/>
              </a:tabLst>
            </a:pPr>
            <a:r>
              <a:rPr sz="1350" b="0" dirty="0">
                <a:solidFill>
                  <a:srgbClr val="00643A"/>
                </a:solidFill>
                <a:latin typeface="Calibri Light"/>
                <a:cs typeface="Calibri Light"/>
              </a:rPr>
              <a:t>Премиум</a:t>
            </a:r>
            <a:r>
              <a:rPr sz="1350" b="0" spc="150" dirty="0">
                <a:solidFill>
                  <a:srgbClr val="00643A"/>
                </a:solidFill>
                <a:latin typeface="Calibri Light"/>
                <a:cs typeface="Calibri Light"/>
              </a:rPr>
              <a:t> </a:t>
            </a:r>
            <a:r>
              <a:rPr sz="1350" b="0" spc="-10" dirty="0">
                <a:solidFill>
                  <a:srgbClr val="00643A"/>
                </a:solidFill>
                <a:latin typeface="Calibri Light"/>
                <a:cs typeface="Calibri Light"/>
              </a:rPr>
              <a:t>продукты</a:t>
            </a:r>
            <a:r>
              <a:rPr sz="1350" b="0" dirty="0">
                <a:solidFill>
                  <a:srgbClr val="00643A"/>
                </a:solidFill>
                <a:latin typeface="Calibri Light"/>
                <a:cs typeface="Calibri Light"/>
              </a:rPr>
              <a:t>	Партнерские</a:t>
            </a:r>
            <a:r>
              <a:rPr sz="1350" b="0" spc="195" dirty="0">
                <a:solidFill>
                  <a:srgbClr val="00643A"/>
                </a:solidFill>
                <a:latin typeface="Calibri Light"/>
                <a:cs typeface="Calibri Light"/>
              </a:rPr>
              <a:t> </a:t>
            </a:r>
            <a:r>
              <a:rPr sz="1350" b="0" spc="-10" dirty="0">
                <a:solidFill>
                  <a:srgbClr val="00643A"/>
                </a:solidFill>
                <a:latin typeface="Calibri Light"/>
                <a:cs typeface="Calibri Light"/>
              </a:rPr>
              <a:t>проекты</a:t>
            </a:r>
            <a:endParaRPr sz="1350">
              <a:latin typeface="Calibri Light"/>
              <a:cs typeface="Calibri Light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548353" y="3805427"/>
            <a:ext cx="183578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100"/>
              </a:lnSpc>
              <a:spcBef>
                <a:spcPts val="100"/>
              </a:spcBef>
            </a:pPr>
            <a:r>
              <a:rPr sz="1400" b="0" dirty="0">
                <a:latin typeface="Calibri Light"/>
                <a:cs typeface="Calibri Light"/>
              </a:rPr>
              <a:t>Персональный</a:t>
            </a:r>
            <a:r>
              <a:rPr sz="1400" b="0" spc="-35" dirty="0">
                <a:latin typeface="Calibri Light"/>
                <a:cs typeface="Calibri Light"/>
              </a:rPr>
              <a:t> </a:t>
            </a:r>
            <a:r>
              <a:rPr sz="1400" b="0" dirty="0">
                <a:latin typeface="Calibri Light"/>
                <a:cs typeface="Calibri Light"/>
              </a:rPr>
              <a:t>подход</a:t>
            </a:r>
            <a:r>
              <a:rPr sz="1400" b="0" spc="-30" dirty="0">
                <a:latin typeface="Calibri Light"/>
                <a:cs typeface="Calibri Light"/>
              </a:rPr>
              <a:t> </a:t>
            </a:r>
            <a:r>
              <a:rPr sz="1400" b="0" spc="-50" dirty="0">
                <a:latin typeface="Calibri Light"/>
                <a:cs typeface="Calibri Light"/>
              </a:rPr>
              <a:t>к </a:t>
            </a:r>
            <a:r>
              <a:rPr sz="1400" b="0" dirty="0">
                <a:latin typeface="Calibri Light"/>
                <a:cs typeface="Calibri Light"/>
              </a:rPr>
              <a:t>обучению</a:t>
            </a:r>
            <a:r>
              <a:rPr sz="1400" b="0" spc="-25" dirty="0">
                <a:latin typeface="Calibri Light"/>
                <a:cs typeface="Calibri Light"/>
              </a:rPr>
              <a:t> </a:t>
            </a:r>
            <a:r>
              <a:rPr sz="1400" b="0" spc="-10" dirty="0">
                <a:latin typeface="Calibri Light"/>
                <a:cs typeface="Calibri Light"/>
              </a:rPr>
              <a:t>социальных предпринимателей</a:t>
            </a:r>
            <a:endParaRPr sz="1400">
              <a:latin typeface="Calibri Light"/>
              <a:cs typeface="Calibri Light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7982711" y="5614415"/>
            <a:ext cx="1262380" cy="1137285"/>
            <a:chOff x="7982711" y="5614415"/>
            <a:chExt cx="1262380" cy="1137285"/>
          </a:xfrm>
        </p:grpSpPr>
        <p:pic>
          <p:nvPicPr>
            <p:cNvPr id="40" name="object 4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982711" y="5614415"/>
              <a:ext cx="972311" cy="1136904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997951" y="5629655"/>
              <a:ext cx="905255" cy="1069848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275319" y="5614415"/>
              <a:ext cx="969264" cy="1136904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290559" y="5629655"/>
              <a:ext cx="902207" cy="1069848"/>
            </a:xfrm>
            <a:prstGeom prst="rect">
              <a:avLst/>
            </a:prstGeom>
          </p:spPr>
        </p:pic>
      </p:grpSp>
      <p:grpSp>
        <p:nvGrpSpPr>
          <p:cNvPr id="44" name="object 44"/>
          <p:cNvGrpSpPr/>
          <p:nvPr/>
        </p:nvGrpSpPr>
        <p:grpSpPr>
          <a:xfrm>
            <a:off x="6343576" y="2905075"/>
            <a:ext cx="2563495" cy="240665"/>
            <a:chOff x="6343576" y="2905075"/>
            <a:chExt cx="2563495" cy="240665"/>
          </a:xfrm>
        </p:grpSpPr>
        <p:sp>
          <p:nvSpPr>
            <p:cNvPr id="45" name="object 45"/>
            <p:cNvSpPr/>
            <p:nvPr/>
          </p:nvSpPr>
          <p:spPr>
            <a:xfrm>
              <a:off x="6343576" y="3023411"/>
              <a:ext cx="2563495" cy="0"/>
            </a:xfrm>
            <a:custGeom>
              <a:avLst/>
              <a:gdLst/>
              <a:ahLst/>
              <a:cxnLst/>
              <a:rect l="l" t="t" r="r" b="b"/>
              <a:pathLst>
                <a:path w="2563495">
                  <a:moveTo>
                    <a:pt x="0" y="0"/>
                  </a:moveTo>
                  <a:lnTo>
                    <a:pt x="2563174" y="1"/>
                  </a:lnTo>
                </a:path>
              </a:pathLst>
            </a:custGeom>
            <a:ln w="38100">
              <a:solidFill>
                <a:srgbClr val="CBDD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507616" y="2905075"/>
              <a:ext cx="241153" cy="240540"/>
            </a:xfrm>
            <a:prstGeom prst="rect">
              <a:avLst/>
            </a:prstGeom>
          </p:spPr>
        </p:pic>
      </p:grpSp>
      <p:grpSp>
        <p:nvGrpSpPr>
          <p:cNvPr id="47" name="object 47"/>
          <p:cNvGrpSpPr/>
          <p:nvPr/>
        </p:nvGrpSpPr>
        <p:grpSpPr>
          <a:xfrm>
            <a:off x="3605784" y="3160924"/>
            <a:ext cx="2630805" cy="3663950"/>
            <a:chOff x="3605784" y="3160924"/>
            <a:chExt cx="2630805" cy="3663950"/>
          </a:xfrm>
        </p:grpSpPr>
        <p:pic>
          <p:nvPicPr>
            <p:cNvPr id="48" name="object 4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616416" y="4778386"/>
              <a:ext cx="2581428" cy="1636696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621024" y="4751831"/>
              <a:ext cx="2584704" cy="1088136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605784" y="5269991"/>
              <a:ext cx="2593848" cy="1146048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3615386" y="3165687"/>
              <a:ext cx="2574290" cy="3251200"/>
            </a:xfrm>
            <a:custGeom>
              <a:avLst/>
              <a:gdLst/>
              <a:ahLst/>
              <a:cxnLst/>
              <a:rect l="l" t="t" r="r" b="b"/>
              <a:pathLst>
                <a:path w="2574290" h="3251200">
                  <a:moveTo>
                    <a:pt x="0" y="0"/>
                  </a:moveTo>
                  <a:lnTo>
                    <a:pt x="2574000" y="0"/>
                  </a:lnTo>
                  <a:lnTo>
                    <a:pt x="2574000" y="3250800"/>
                  </a:lnTo>
                  <a:lnTo>
                    <a:pt x="0" y="325080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263896" y="5687567"/>
              <a:ext cx="972312" cy="1136904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279136" y="5702807"/>
              <a:ext cx="905256" cy="1069848"/>
            </a:xfrm>
            <a:prstGeom prst="rect">
              <a:avLst/>
            </a:prstGeom>
          </p:spPr>
        </p:pic>
      </p:grpSp>
      <p:grpSp>
        <p:nvGrpSpPr>
          <p:cNvPr id="54" name="object 54"/>
          <p:cNvGrpSpPr/>
          <p:nvPr/>
        </p:nvGrpSpPr>
        <p:grpSpPr>
          <a:xfrm>
            <a:off x="5556503" y="5687567"/>
            <a:ext cx="969644" cy="1137285"/>
            <a:chOff x="5556503" y="5687567"/>
            <a:chExt cx="969644" cy="1137285"/>
          </a:xfrm>
        </p:grpSpPr>
        <p:pic>
          <p:nvPicPr>
            <p:cNvPr id="55" name="object 55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556503" y="5687567"/>
              <a:ext cx="969263" cy="1136904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571743" y="5702807"/>
              <a:ext cx="902208" cy="1069848"/>
            </a:xfrm>
            <a:prstGeom prst="rect">
              <a:avLst/>
            </a:prstGeom>
          </p:spPr>
        </p:pic>
      </p:grpSp>
      <p:sp>
        <p:nvSpPr>
          <p:cNvPr id="57" name="object 57"/>
          <p:cNvSpPr txBox="1"/>
          <p:nvPr/>
        </p:nvSpPr>
        <p:spPr>
          <a:xfrm>
            <a:off x="3838011" y="3271888"/>
            <a:ext cx="2264410" cy="12757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18745">
              <a:lnSpc>
                <a:spcPct val="111100"/>
              </a:lnSpc>
              <a:spcBef>
                <a:spcPts val="95"/>
              </a:spcBef>
            </a:pPr>
            <a:r>
              <a:rPr sz="1350" b="0" dirty="0">
                <a:solidFill>
                  <a:srgbClr val="00643A"/>
                </a:solidFill>
                <a:latin typeface="Calibri Light"/>
                <a:cs typeface="Calibri Light"/>
              </a:rPr>
              <a:t>Массовые</a:t>
            </a:r>
            <a:r>
              <a:rPr sz="1350" b="0" spc="165" dirty="0">
                <a:solidFill>
                  <a:srgbClr val="00643A"/>
                </a:solidFill>
                <a:latin typeface="Calibri Light"/>
                <a:cs typeface="Calibri Light"/>
              </a:rPr>
              <a:t> </a:t>
            </a:r>
            <a:r>
              <a:rPr sz="1350" b="0" spc="-10" dirty="0">
                <a:solidFill>
                  <a:srgbClr val="00643A"/>
                </a:solidFill>
                <a:latin typeface="Calibri Light"/>
                <a:cs typeface="Calibri Light"/>
              </a:rPr>
              <a:t>образовательные программы</a:t>
            </a:r>
            <a:endParaRPr sz="1350">
              <a:latin typeface="Calibri Light"/>
              <a:cs typeface="Calibri Light"/>
            </a:endParaRPr>
          </a:p>
          <a:p>
            <a:pPr marL="12700" marR="5080">
              <a:lnSpc>
                <a:spcPct val="107100"/>
              </a:lnSpc>
              <a:spcBef>
                <a:spcPts val="844"/>
              </a:spcBef>
            </a:pPr>
            <a:r>
              <a:rPr sz="1400" b="0" dirty="0">
                <a:latin typeface="Calibri Light"/>
                <a:cs typeface="Calibri Light"/>
              </a:rPr>
              <a:t>Различные</a:t>
            </a:r>
            <a:r>
              <a:rPr sz="1400" b="0" spc="-25" dirty="0">
                <a:latin typeface="Calibri Light"/>
                <a:cs typeface="Calibri Light"/>
              </a:rPr>
              <a:t> </a:t>
            </a:r>
            <a:r>
              <a:rPr sz="1400" b="0" spc="-10" dirty="0">
                <a:latin typeface="Calibri Light"/>
                <a:cs typeface="Calibri Light"/>
              </a:rPr>
              <a:t>форматы </a:t>
            </a:r>
            <a:r>
              <a:rPr sz="1400" b="0" dirty="0">
                <a:latin typeface="Calibri Light"/>
                <a:cs typeface="Calibri Light"/>
              </a:rPr>
              <a:t>образовательных</a:t>
            </a:r>
            <a:r>
              <a:rPr sz="1400" b="0" spc="-50" dirty="0">
                <a:latin typeface="Calibri Light"/>
                <a:cs typeface="Calibri Light"/>
              </a:rPr>
              <a:t> </a:t>
            </a:r>
            <a:r>
              <a:rPr sz="1400" b="0" spc="-10" dirty="0">
                <a:latin typeface="Calibri Light"/>
                <a:cs typeface="Calibri Light"/>
              </a:rPr>
              <a:t>материалов </a:t>
            </a:r>
            <a:r>
              <a:rPr sz="1400" b="0" dirty="0">
                <a:latin typeface="Calibri Light"/>
                <a:cs typeface="Calibri Light"/>
              </a:rPr>
              <a:t>в</a:t>
            </a:r>
            <a:r>
              <a:rPr sz="1400" b="0" spc="-20" dirty="0">
                <a:latin typeface="Calibri Light"/>
                <a:cs typeface="Calibri Light"/>
              </a:rPr>
              <a:t> </a:t>
            </a:r>
            <a:r>
              <a:rPr sz="1400" b="0" dirty="0">
                <a:latin typeface="Calibri Light"/>
                <a:cs typeface="Calibri Light"/>
              </a:rPr>
              <a:t>открытом</a:t>
            </a:r>
            <a:r>
              <a:rPr sz="1400" b="0" spc="-15" dirty="0">
                <a:latin typeface="Calibri Light"/>
                <a:cs typeface="Calibri Light"/>
              </a:rPr>
              <a:t> </a:t>
            </a:r>
            <a:r>
              <a:rPr sz="1400" b="0" spc="-10" dirty="0">
                <a:latin typeface="Calibri Light"/>
                <a:cs typeface="Calibri Light"/>
              </a:rPr>
              <a:t>доступе</a:t>
            </a:r>
            <a:endParaRPr sz="1400">
              <a:latin typeface="Calibri Light"/>
              <a:cs typeface="Calibri Light"/>
            </a:endParaRPr>
          </a:p>
        </p:txBody>
      </p:sp>
      <p:grpSp>
        <p:nvGrpSpPr>
          <p:cNvPr id="58" name="object 58"/>
          <p:cNvGrpSpPr/>
          <p:nvPr/>
        </p:nvGrpSpPr>
        <p:grpSpPr>
          <a:xfrm>
            <a:off x="3606851" y="2906359"/>
            <a:ext cx="2563495" cy="530860"/>
            <a:chOff x="3606851" y="2906359"/>
            <a:chExt cx="2563495" cy="530860"/>
          </a:xfrm>
        </p:grpSpPr>
        <p:sp>
          <p:nvSpPr>
            <p:cNvPr id="59" name="object 59"/>
            <p:cNvSpPr/>
            <p:nvPr/>
          </p:nvSpPr>
          <p:spPr>
            <a:xfrm>
              <a:off x="3615386" y="3429000"/>
              <a:ext cx="147320" cy="0"/>
            </a:xfrm>
            <a:custGeom>
              <a:avLst/>
              <a:gdLst/>
              <a:ahLst/>
              <a:cxnLst/>
              <a:rect l="l" t="t" r="r" b="b"/>
              <a:pathLst>
                <a:path w="147320">
                  <a:moveTo>
                    <a:pt x="0" y="0"/>
                  </a:moveTo>
                  <a:lnTo>
                    <a:pt x="147140" y="1"/>
                  </a:lnTo>
                </a:path>
              </a:pathLst>
            </a:custGeom>
            <a:ln w="15875">
              <a:solidFill>
                <a:srgbClr val="00643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3606851" y="3024695"/>
              <a:ext cx="2563495" cy="0"/>
            </a:xfrm>
            <a:custGeom>
              <a:avLst/>
              <a:gdLst/>
              <a:ahLst/>
              <a:cxnLst/>
              <a:rect l="l" t="t" r="r" b="b"/>
              <a:pathLst>
                <a:path w="2563495">
                  <a:moveTo>
                    <a:pt x="0" y="0"/>
                  </a:moveTo>
                  <a:lnTo>
                    <a:pt x="2563175" y="1"/>
                  </a:lnTo>
                </a:path>
              </a:pathLst>
            </a:custGeom>
            <a:ln w="38100">
              <a:solidFill>
                <a:srgbClr val="CBDD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779585" y="2906359"/>
              <a:ext cx="241153" cy="240540"/>
            </a:xfrm>
            <a:prstGeom prst="rect">
              <a:avLst/>
            </a:prstGeom>
          </p:spPr>
        </p:pic>
      </p:grpSp>
      <p:sp>
        <p:nvSpPr>
          <p:cNvPr id="62" name="object 62"/>
          <p:cNvSpPr txBox="1"/>
          <p:nvPr/>
        </p:nvSpPr>
        <p:spPr>
          <a:xfrm>
            <a:off x="4054740" y="1056635"/>
            <a:ext cx="6477635" cy="20659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00299"/>
              </a:lnSpc>
              <a:spcBef>
                <a:spcPts val="90"/>
              </a:spcBef>
            </a:pPr>
            <a:r>
              <a:rPr sz="1800" b="1" dirty="0">
                <a:solidFill>
                  <a:srgbClr val="00643A"/>
                </a:solidFill>
                <a:latin typeface="Calibri"/>
                <a:cs typeface="Calibri"/>
              </a:rPr>
              <a:t>Лаборатория</a:t>
            </a:r>
            <a:r>
              <a:rPr sz="1800" b="1" spc="80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643A"/>
                </a:solidFill>
                <a:latin typeface="Calibri"/>
                <a:cs typeface="Calibri"/>
              </a:rPr>
              <a:t>социального</a:t>
            </a:r>
            <a:r>
              <a:rPr sz="1800" b="1" spc="80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643A"/>
                </a:solidFill>
                <a:latin typeface="Calibri"/>
                <a:cs typeface="Calibri"/>
              </a:rPr>
              <a:t>предпринимательства</a:t>
            </a:r>
            <a:r>
              <a:rPr sz="1800" b="1" spc="80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–</a:t>
            </a:r>
            <a:r>
              <a:rPr sz="1800" b="0" spc="85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была</a:t>
            </a:r>
            <a:r>
              <a:rPr sz="1700" b="0" spc="60" dirty="0">
                <a:latin typeface="Calibri Light"/>
                <a:cs typeface="Calibri Light"/>
              </a:rPr>
              <a:t> </a:t>
            </a:r>
            <a:r>
              <a:rPr sz="1700" b="0" spc="-10" dirty="0">
                <a:latin typeface="Calibri Light"/>
                <a:cs typeface="Calibri Light"/>
              </a:rPr>
              <a:t>создана </a:t>
            </a:r>
            <a:r>
              <a:rPr sz="1700" b="0" dirty="0">
                <a:latin typeface="Calibri Light"/>
                <a:cs typeface="Calibri Light"/>
              </a:rPr>
              <a:t>Фондом</a:t>
            </a:r>
            <a:r>
              <a:rPr sz="1700" b="0" spc="10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«Наше</a:t>
            </a:r>
            <a:r>
              <a:rPr sz="1700" b="0" spc="114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будущее»</a:t>
            </a:r>
            <a:r>
              <a:rPr sz="1700" b="0" spc="125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в</a:t>
            </a:r>
            <a:r>
              <a:rPr sz="1700" b="0" spc="114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начале</a:t>
            </a:r>
            <a:r>
              <a:rPr sz="1700" b="0" spc="12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2014</a:t>
            </a:r>
            <a:r>
              <a:rPr sz="1700" b="0" spc="12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года</a:t>
            </a:r>
            <a:r>
              <a:rPr sz="1700" b="0" spc="114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с</a:t>
            </a:r>
            <a:r>
              <a:rPr sz="1700" b="0" spc="12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целью</a:t>
            </a:r>
            <a:r>
              <a:rPr sz="1700" b="0" spc="125" dirty="0">
                <a:latin typeface="Calibri Light"/>
                <a:cs typeface="Calibri Light"/>
              </a:rPr>
              <a:t> </a:t>
            </a:r>
            <a:r>
              <a:rPr sz="1700" b="0" spc="-10" dirty="0">
                <a:latin typeface="Calibri Light"/>
                <a:cs typeface="Calibri Light"/>
              </a:rPr>
              <a:t>формирования </a:t>
            </a:r>
            <a:r>
              <a:rPr sz="1700" b="0" dirty="0">
                <a:latin typeface="Calibri Light"/>
                <a:cs typeface="Calibri Light"/>
              </a:rPr>
              <a:t>новых</a:t>
            </a:r>
            <a:r>
              <a:rPr sz="1700" b="0" spc="34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инструментов</a:t>
            </a:r>
            <a:r>
              <a:rPr sz="1700" b="0" spc="345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поддержки</a:t>
            </a:r>
            <a:r>
              <a:rPr sz="1700" b="0" spc="34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и</a:t>
            </a:r>
            <a:r>
              <a:rPr sz="1700" b="0" spc="34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развития</a:t>
            </a:r>
            <a:r>
              <a:rPr sz="1700" b="0" spc="35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социального</a:t>
            </a:r>
            <a:r>
              <a:rPr sz="1700" b="0" spc="345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бизнеса</a:t>
            </a:r>
            <a:r>
              <a:rPr sz="1700" b="0" spc="345" dirty="0">
                <a:latin typeface="Calibri Light"/>
                <a:cs typeface="Calibri Light"/>
              </a:rPr>
              <a:t> </a:t>
            </a:r>
            <a:r>
              <a:rPr sz="1700" b="0" spc="-50" dirty="0">
                <a:latin typeface="Calibri Light"/>
                <a:cs typeface="Calibri Light"/>
              </a:rPr>
              <a:t>в </a:t>
            </a:r>
            <a:r>
              <a:rPr sz="1700" b="0" dirty="0">
                <a:latin typeface="Calibri Light"/>
                <a:cs typeface="Calibri Light"/>
              </a:rPr>
              <a:t>России.</a:t>
            </a:r>
            <a:r>
              <a:rPr sz="1700" b="0" spc="105" dirty="0">
                <a:latin typeface="Calibri Light"/>
                <a:cs typeface="Calibri Light"/>
              </a:rPr>
              <a:t>  </a:t>
            </a:r>
            <a:r>
              <a:rPr sz="1700" b="0" dirty="0">
                <a:latin typeface="Calibri Light"/>
                <a:cs typeface="Calibri Light"/>
              </a:rPr>
              <a:t>19</a:t>
            </a:r>
            <a:r>
              <a:rPr sz="1700" b="0" spc="110" dirty="0">
                <a:latin typeface="Calibri Light"/>
                <a:cs typeface="Calibri Light"/>
              </a:rPr>
              <a:t>  </a:t>
            </a:r>
            <a:r>
              <a:rPr sz="1700" b="0" dirty="0">
                <a:latin typeface="Calibri Light"/>
                <a:cs typeface="Calibri Light"/>
              </a:rPr>
              <a:t>июня</a:t>
            </a:r>
            <a:r>
              <a:rPr sz="1700" b="0" spc="114" dirty="0">
                <a:latin typeface="Calibri Light"/>
                <a:cs typeface="Calibri Light"/>
              </a:rPr>
              <a:t>  </a:t>
            </a:r>
            <a:r>
              <a:rPr sz="1700" b="0" dirty="0">
                <a:latin typeface="Calibri Light"/>
                <a:cs typeface="Calibri Light"/>
              </a:rPr>
              <a:t>2017</a:t>
            </a:r>
            <a:r>
              <a:rPr sz="1700" b="0" spc="110" dirty="0">
                <a:latin typeface="Calibri Light"/>
                <a:cs typeface="Calibri Light"/>
              </a:rPr>
              <a:t>  </a:t>
            </a:r>
            <a:r>
              <a:rPr sz="1700" b="0" dirty="0">
                <a:latin typeface="Calibri Light"/>
                <a:cs typeface="Calibri Light"/>
              </a:rPr>
              <a:t>года</a:t>
            </a:r>
            <a:r>
              <a:rPr sz="1700" b="0" spc="110" dirty="0">
                <a:latin typeface="Calibri Light"/>
                <a:cs typeface="Calibri Light"/>
              </a:rPr>
              <a:t>  </a:t>
            </a:r>
            <a:r>
              <a:rPr sz="1700" b="0" dirty="0">
                <a:latin typeface="Calibri Light"/>
                <a:cs typeface="Calibri Light"/>
              </a:rPr>
              <a:t>Лаборатория</a:t>
            </a:r>
            <a:r>
              <a:rPr sz="1700" b="0" spc="110" dirty="0">
                <a:latin typeface="Calibri Light"/>
                <a:cs typeface="Calibri Light"/>
              </a:rPr>
              <a:t>  </a:t>
            </a:r>
            <a:r>
              <a:rPr sz="1700" b="0" dirty="0">
                <a:latin typeface="Calibri Light"/>
                <a:cs typeface="Calibri Light"/>
              </a:rPr>
              <a:t>получила</a:t>
            </a:r>
            <a:r>
              <a:rPr sz="1700" b="0" spc="110" dirty="0">
                <a:latin typeface="Calibri Light"/>
                <a:cs typeface="Calibri Light"/>
              </a:rPr>
              <a:t>  </a:t>
            </a:r>
            <a:r>
              <a:rPr sz="1700" b="0" dirty="0">
                <a:latin typeface="Calibri Light"/>
                <a:cs typeface="Calibri Light"/>
              </a:rPr>
              <a:t>Лицензию</a:t>
            </a:r>
            <a:r>
              <a:rPr sz="1700" b="0" spc="110" dirty="0">
                <a:latin typeface="Calibri Light"/>
                <a:cs typeface="Calibri Light"/>
              </a:rPr>
              <a:t>  </a:t>
            </a:r>
            <a:r>
              <a:rPr sz="1700" b="0" spc="-25" dirty="0">
                <a:latin typeface="Calibri Light"/>
                <a:cs typeface="Calibri Light"/>
              </a:rPr>
              <a:t>на </a:t>
            </a:r>
            <a:r>
              <a:rPr sz="1700" b="0" dirty="0">
                <a:latin typeface="Calibri Light"/>
                <a:cs typeface="Calibri Light"/>
              </a:rPr>
              <a:t>осуществление</a:t>
            </a:r>
            <a:r>
              <a:rPr sz="1700" b="0" spc="-3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образовательной</a:t>
            </a:r>
            <a:r>
              <a:rPr sz="1700" b="0" spc="-20" dirty="0">
                <a:latin typeface="Calibri Light"/>
                <a:cs typeface="Calibri Light"/>
              </a:rPr>
              <a:t> </a:t>
            </a:r>
            <a:r>
              <a:rPr sz="1700" b="0" spc="-10" dirty="0" err="1">
                <a:latin typeface="Calibri Light"/>
                <a:cs typeface="Calibri Light"/>
              </a:rPr>
              <a:t>деятельности</a:t>
            </a:r>
            <a:r>
              <a:rPr sz="1700" b="0" spc="-10" dirty="0">
                <a:latin typeface="Calibri Light"/>
                <a:cs typeface="Calibri Light"/>
              </a:rPr>
              <a:t>.</a:t>
            </a:r>
            <a:r>
              <a:rPr lang="ru-RU" sz="1700" b="0" spc="-10" dirty="0">
                <a:latin typeface="Calibri Light"/>
                <a:cs typeface="Calibri Light"/>
              </a:rPr>
              <a:t> Охват более 1000 человек и более 160 вебинаров. </a:t>
            </a:r>
            <a:endParaRPr sz="1700" dirty="0">
              <a:latin typeface="Calibri Light"/>
              <a:cs typeface="Calibri Light"/>
            </a:endParaRPr>
          </a:p>
          <a:p>
            <a:pPr marL="765175">
              <a:lnSpc>
                <a:spcPct val="100000"/>
              </a:lnSpc>
              <a:spcBef>
                <a:spcPts val="1510"/>
              </a:spcBef>
              <a:tabLst>
                <a:tab pos="3493135" algn="l"/>
                <a:tab pos="6193790" algn="l"/>
              </a:tabLst>
            </a:pPr>
            <a:r>
              <a:rPr sz="1800" b="1" spc="-50" dirty="0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800" b="1" spc="-50" dirty="0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800" b="1" spc="-50" dirty="0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endParaRPr sz="1800" dirty="0">
              <a:latin typeface="Calibri"/>
              <a:cs typeface="Calibri"/>
            </a:endParaRPr>
          </a:p>
        </p:txBody>
      </p:sp>
      <p:grpSp>
        <p:nvGrpSpPr>
          <p:cNvPr id="63" name="object 63"/>
          <p:cNvGrpSpPr/>
          <p:nvPr/>
        </p:nvGrpSpPr>
        <p:grpSpPr>
          <a:xfrm>
            <a:off x="1499261" y="6341793"/>
            <a:ext cx="307975" cy="306705"/>
            <a:chOff x="1499261" y="6341793"/>
            <a:chExt cx="307975" cy="306705"/>
          </a:xfrm>
        </p:grpSpPr>
        <p:sp>
          <p:nvSpPr>
            <p:cNvPr id="64" name="object 64"/>
            <p:cNvSpPr/>
            <p:nvPr/>
          </p:nvSpPr>
          <p:spPr>
            <a:xfrm>
              <a:off x="1499261" y="6341793"/>
              <a:ext cx="307975" cy="306705"/>
            </a:xfrm>
            <a:custGeom>
              <a:avLst/>
              <a:gdLst/>
              <a:ahLst/>
              <a:cxnLst/>
              <a:rect l="l" t="t" r="r" b="b"/>
              <a:pathLst>
                <a:path w="307975" h="306704">
                  <a:moveTo>
                    <a:pt x="240544" y="0"/>
                  </a:moveTo>
                  <a:lnTo>
                    <a:pt x="66873" y="0"/>
                  </a:lnTo>
                  <a:lnTo>
                    <a:pt x="40909" y="5260"/>
                  </a:lnTo>
                  <a:lnTo>
                    <a:pt x="19641" y="19583"/>
                  </a:lnTo>
                  <a:lnTo>
                    <a:pt x="5280" y="40772"/>
                  </a:lnTo>
                  <a:lnTo>
                    <a:pt x="0" y="66648"/>
                  </a:lnTo>
                  <a:lnTo>
                    <a:pt x="0" y="239724"/>
                  </a:lnTo>
                  <a:lnTo>
                    <a:pt x="5280" y="265610"/>
                  </a:lnTo>
                  <a:lnTo>
                    <a:pt x="19641" y="286800"/>
                  </a:lnTo>
                  <a:lnTo>
                    <a:pt x="40909" y="301122"/>
                  </a:lnTo>
                  <a:lnTo>
                    <a:pt x="66873" y="306383"/>
                  </a:lnTo>
                  <a:lnTo>
                    <a:pt x="240544" y="306383"/>
                  </a:lnTo>
                  <a:lnTo>
                    <a:pt x="266508" y="301122"/>
                  </a:lnTo>
                  <a:lnTo>
                    <a:pt x="287775" y="286800"/>
                  </a:lnTo>
                  <a:lnTo>
                    <a:pt x="302145" y="265610"/>
                  </a:lnTo>
                  <a:lnTo>
                    <a:pt x="307427" y="239724"/>
                  </a:lnTo>
                  <a:lnTo>
                    <a:pt x="307427" y="66648"/>
                  </a:lnTo>
                  <a:lnTo>
                    <a:pt x="302145" y="40772"/>
                  </a:lnTo>
                  <a:lnTo>
                    <a:pt x="287775" y="19583"/>
                  </a:lnTo>
                  <a:lnTo>
                    <a:pt x="266508" y="5260"/>
                  </a:lnTo>
                  <a:lnTo>
                    <a:pt x="240544" y="0"/>
                  </a:lnTo>
                  <a:close/>
                </a:path>
              </a:pathLst>
            </a:custGeom>
            <a:solidFill>
              <a:srgbClr val="006842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562515" y="6412086"/>
              <a:ext cx="171871" cy="168531"/>
            </a:xfrm>
            <a:prstGeom prst="rect">
              <a:avLst/>
            </a:prstGeom>
          </p:spPr>
        </p:pic>
      </p:grpSp>
      <p:grpSp>
        <p:nvGrpSpPr>
          <p:cNvPr id="66" name="object 66"/>
          <p:cNvGrpSpPr/>
          <p:nvPr/>
        </p:nvGrpSpPr>
        <p:grpSpPr>
          <a:xfrm>
            <a:off x="722593" y="6335447"/>
            <a:ext cx="312420" cy="311150"/>
            <a:chOff x="722593" y="6335447"/>
            <a:chExt cx="312420" cy="311150"/>
          </a:xfrm>
        </p:grpSpPr>
        <p:sp>
          <p:nvSpPr>
            <p:cNvPr id="67" name="object 67"/>
            <p:cNvSpPr/>
            <p:nvPr/>
          </p:nvSpPr>
          <p:spPr>
            <a:xfrm>
              <a:off x="722593" y="6335447"/>
              <a:ext cx="312420" cy="311150"/>
            </a:xfrm>
            <a:custGeom>
              <a:avLst/>
              <a:gdLst/>
              <a:ahLst/>
              <a:cxnLst/>
              <a:rect l="l" t="t" r="r" b="b"/>
              <a:pathLst>
                <a:path w="312419" h="311150">
                  <a:moveTo>
                    <a:pt x="244180" y="0"/>
                  </a:moveTo>
                  <a:lnTo>
                    <a:pt x="67893" y="0"/>
                  </a:lnTo>
                  <a:lnTo>
                    <a:pt x="41527" y="5340"/>
                  </a:lnTo>
                  <a:lnTo>
                    <a:pt x="19938" y="19878"/>
                  </a:lnTo>
                  <a:lnTo>
                    <a:pt x="5360" y="41388"/>
                  </a:lnTo>
                  <a:lnTo>
                    <a:pt x="0" y="67656"/>
                  </a:lnTo>
                  <a:lnTo>
                    <a:pt x="0" y="243349"/>
                  </a:lnTo>
                  <a:lnTo>
                    <a:pt x="5360" y="269626"/>
                  </a:lnTo>
                  <a:lnTo>
                    <a:pt x="19938" y="291136"/>
                  </a:lnTo>
                  <a:lnTo>
                    <a:pt x="41527" y="305674"/>
                  </a:lnTo>
                  <a:lnTo>
                    <a:pt x="67893" y="311014"/>
                  </a:lnTo>
                  <a:lnTo>
                    <a:pt x="244180" y="311014"/>
                  </a:lnTo>
                  <a:lnTo>
                    <a:pt x="270537" y="305674"/>
                  </a:lnTo>
                  <a:lnTo>
                    <a:pt x="292126" y="291136"/>
                  </a:lnTo>
                  <a:lnTo>
                    <a:pt x="306714" y="269626"/>
                  </a:lnTo>
                  <a:lnTo>
                    <a:pt x="312074" y="243349"/>
                  </a:lnTo>
                  <a:lnTo>
                    <a:pt x="312074" y="67656"/>
                  </a:lnTo>
                  <a:lnTo>
                    <a:pt x="306714" y="41388"/>
                  </a:lnTo>
                  <a:lnTo>
                    <a:pt x="292126" y="19878"/>
                  </a:lnTo>
                  <a:lnTo>
                    <a:pt x="270537" y="5340"/>
                  </a:lnTo>
                  <a:lnTo>
                    <a:pt x="244180" y="0"/>
                  </a:lnTo>
                  <a:close/>
                </a:path>
              </a:pathLst>
            </a:custGeom>
            <a:solidFill>
              <a:srgbClr val="006842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68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72160" y="6384590"/>
              <a:ext cx="212953" cy="212748"/>
            </a:xfrm>
            <a:prstGeom prst="rect">
              <a:avLst/>
            </a:prstGeom>
          </p:spPr>
        </p:pic>
      </p:grpSp>
      <p:grpSp>
        <p:nvGrpSpPr>
          <p:cNvPr id="69" name="object 69"/>
          <p:cNvGrpSpPr/>
          <p:nvPr/>
        </p:nvGrpSpPr>
        <p:grpSpPr>
          <a:xfrm>
            <a:off x="2271285" y="6332354"/>
            <a:ext cx="316230" cy="314960"/>
            <a:chOff x="2271285" y="6332354"/>
            <a:chExt cx="316230" cy="314960"/>
          </a:xfrm>
        </p:grpSpPr>
        <p:sp>
          <p:nvSpPr>
            <p:cNvPr id="70" name="object 70"/>
            <p:cNvSpPr/>
            <p:nvPr/>
          </p:nvSpPr>
          <p:spPr>
            <a:xfrm>
              <a:off x="2271285" y="6332354"/>
              <a:ext cx="316230" cy="314960"/>
            </a:xfrm>
            <a:custGeom>
              <a:avLst/>
              <a:gdLst/>
              <a:ahLst/>
              <a:cxnLst/>
              <a:rect l="l" t="t" r="r" b="b"/>
              <a:pathLst>
                <a:path w="316230" h="314959">
                  <a:moveTo>
                    <a:pt x="246984" y="0"/>
                  </a:moveTo>
                  <a:lnTo>
                    <a:pt x="68662" y="0"/>
                  </a:lnTo>
                  <a:lnTo>
                    <a:pt x="42003" y="5402"/>
                  </a:lnTo>
                  <a:lnTo>
                    <a:pt x="20167" y="20107"/>
                  </a:lnTo>
                  <a:lnTo>
                    <a:pt x="5421" y="41864"/>
                  </a:lnTo>
                  <a:lnTo>
                    <a:pt x="0" y="68434"/>
                  </a:lnTo>
                  <a:lnTo>
                    <a:pt x="0" y="246145"/>
                  </a:lnTo>
                  <a:lnTo>
                    <a:pt x="5421" y="272723"/>
                  </a:lnTo>
                  <a:lnTo>
                    <a:pt x="20167" y="294480"/>
                  </a:lnTo>
                  <a:lnTo>
                    <a:pt x="42003" y="309186"/>
                  </a:lnTo>
                  <a:lnTo>
                    <a:pt x="68662" y="314588"/>
                  </a:lnTo>
                  <a:lnTo>
                    <a:pt x="246984" y="314588"/>
                  </a:lnTo>
                  <a:lnTo>
                    <a:pt x="273643" y="309186"/>
                  </a:lnTo>
                  <a:lnTo>
                    <a:pt x="295480" y="294480"/>
                  </a:lnTo>
                  <a:lnTo>
                    <a:pt x="310235" y="272723"/>
                  </a:lnTo>
                  <a:lnTo>
                    <a:pt x="315658" y="246145"/>
                  </a:lnTo>
                  <a:lnTo>
                    <a:pt x="315658" y="68434"/>
                  </a:lnTo>
                  <a:lnTo>
                    <a:pt x="310235" y="41864"/>
                  </a:lnTo>
                  <a:lnTo>
                    <a:pt x="295480" y="20107"/>
                  </a:lnTo>
                  <a:lnTo>
                    <a:pt x="273643" y="5402"/>
                  </a:lnTo>
                  <a:lnTo>
                    <a:pt x="246984" y="0"/>
                  </a:lnTo>
                  <a:close/>
                </a:path>
              </a:pathLst>
            </a:custGeom>
            <a:solidFill>
              <a:srgbClr val="006842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71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314045" y="6419725"/>
              <a:ext cx="212670" cy="162352"/>
            </a:xfrm>
            <a:prstGeom prst="rect">
              <a:avLst/>
            </a:prstGeom>
          </p:spPr>
        </p:pic>
      </p:grpSp>
      <p:sp>
        <p:nvSpPr>
          <p:cNvPr id="72" name="object 72"/>
          <p:cNvSpPr txBox="1"/>
          <p:nvPr/>
        </p:nvSpPr>
        <p:spPr>
          <a:xfrm>
            <a:off x="11763102" y="6393796"/>
            <a:ext cx="231775" cy="26860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550" b="0" spc="-25" dirty="0">
                <a:solidFill>
                  <a:srgbClr val="00643A"/>
                </a:solidFill>
                <a:latin typeface="Calibri Light"/>
                <a:cs typeface="Calibri Light"/>
              </a:rPr>
              <a:t>10</a:t>
            </a:r>
            <a:endParaRPr sz="1550">
              <a:latin typeface="Calibri Light"/>
              <a:cs typeface="Calibri Light"/>
            </a:endParaRPr>
          </a:p>
        </p:txBody>
      </p:sp>
      <p:pic>
        <p:nvPicPr>
          <p:cNvPr id="73" name="object 2">
            <a:extLst>
              <a:ext uri="{FF2B5EF4-FFF2-40B4-BE49-F238E27FC236}">
                <a16:creationId xmlns:a16="http://schemas.microsoft.com/office/drawing/2014/main" id="{E329184F-F159-4513-8AF8-F8BA89536A3F}"/>
              </a:ext>
            </a:extLst>
          </p:cNvPr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10955035" y="390062"/>
            <a:ext cx="1018469" cy="44668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5906" y="1058445"/>
            <a:ext cx="2228461" cy="55129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002161" y="1084579"/>
            <a:ext cx="45986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643A"/>
                </a:solidFill>
                <a:latin typeface="Calibri"/>
                <a:cs typeface="Calibri"/>
              </a:rPr>
              <a:t>МАССОВЫЕ</a:t>
            </a:r>
            <a:r>
              <a:rPr sz="1800" b="1" spc="-55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solidFill>
                  <a:srgbClr val="00643A"/>
                </a:solidFill>
                <a:latin typeface="Calibri"/>
                <a:cs typeface="Calibri"/>
              </a:rPr>
              <a:t>ОБРАЗОВАТЕЛЬНЫЕ</a:t>
            </a:r>
            <a:r>
              <a:rPr sz="1800" b="1" spc="-45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643A"/>
                </a:solidFill>
                <a:latin typeface="Calibri"/>
                <a:cs typeface="Calibri"/>
              </a:rPr>
              <a:t>ПРОГРАММЫ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00536" y="1773935"/>
            <a:ext cx="8080375" cy="985519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700" b="1" u="sng" spc="-10" dirty="0">
                <a:solidFill>
                  <a:srgbClr val="00643A"/>
                </a:solidFill>
                <a:uFill>
                  <a:solidFill>
                    <a:srgbClr val="00643A"/>
                  </a:solidFill>
                </a:uFill>
                <a:latin typeface="Calibri"/>
                <a:cs typeface="Calibri"/>
              </a:rPr>
              <a:t>Онлайн-</a:t>
            </a:r>
            <a:r>
              <a:rPr sz="1700" b="1" u="sng" dirty="0">
                <a:solidFill>
                  <a:srgbClr val="00643A"/>
                </a:solidFill>
                <a:uFill>
                  <a:solidFill>
                    <a:srgbClr val="00643A"/>
                  </a:solidFill>
                </a:uFill>
                <a:latin typeface="Calibri"/>
                <a:cs typeface="Calibri"/>
              </a:rPr>
              <a:t>курс «Бизнес</a:t>
            </a:r>
            <a:r>
              <a:rPr sz="1700" b="1" u="sng" spc="5" dirty="0">
                <a:solidFill>
                  <a:srgbClr val="00643A"/>
                </a:solidFill>
                <a:uFill>
                  <a:solidFill>
                    <a:srgbClr val="00643A"/>
                  </a:solidFill>
                </a:uFill>
                <a:latin typeface="Calibri"/>
                <a:cs typeface="Calibri"/>
              </a:rPr>
              <a:t> </a:t>
            </a:r>
            <a:r>
              <a:rPr sz="1700" b="1" u="sng" dirty="0">
                <a:solidFill>
                  <a:srgbClr val="00643A"/>
                </a:solidFill>
                <a:uFill>
                  <a:solidFill>
                    <a:srgbClr val="00643A"/>
                  </a:solidFill>
                </a:uFill>
                <a:latin typeface="Calibri"/>
                <a:cs typeface="Calibri"/>
              </a:rPr>
              <a:t>спринт»</a:t>
            </a:r>
            <a:r>
              <a:rPr sz="1700" b="1" u="sng" spc="5" dirty="0">
                <a:solidFill>
                  <a:srgbClr val="00643A"/>
                </a:solidFill>
                <a:uFill>
                  <a:solidFill>
                    <a:srgbClr val="00643A"/>
                  </a:solidFill>
                </a:uFill>
                <a:latin typeface="Calibri"/>
                <a:cs typeface="Calibri"/>
              </a:rPr>
              <a:t> </a:t>
            </a:r>
            <a:r>
              <a:rPr sz="1700" b="1" u="sng" dirty="0">
                <a:solidFill>
                  <a:srgbClr val="00643A"/>
                </a:solidFill>
                <a:uFill>
                  <a:solidFill>
                    <a:srgbClr val="00643A"/>
                  </a:solidFill>
                </a:uFill>
                <a:latin typeface="Calibri"/>
                <a:cs typeface="Calibri"/>
              </a:rPr>
              <a:t>-</a:t>
            </a:r>
            <a:r>
              <a:rPr sz="1700" b="1" u="sng" spc="10" dirty="0">
                <a:solidFill>
                  <a:srgbClr val="00643A"/>
                </a:solidFill>
                <a:uFill>
                  <a:solidFill>
                    <a:srgbClr val="00643A"/>
                  </a:solidFill>
                </a:uFill>
                <a:latin typeface="Calibri"/>
                <a:cs typeface="Calibri"/>
              </a:rPr>
              <a:t> </a:t>
            </a:r>
            <a:r>
              <a:rPr sz="1700" b="1" u="sng" spc="-20" dirty="0">
                <a:solidFill>
                  <a:srgbClr val="00643A"/>
                </a:solidFill>
                <a:uFill>
                  <a:solidFill>
                    <a:srgbClr val="00643A"/>
                  </a:solidFill>
                </a:uFill>
                <a:latin typeface="Calibri"/>
                <a:cs typeface="Calibri"/>
              </a:rPr>
              <a:t>2022</a:t>
            </a:r>
            <a:endParaRPr sz="1700">
              <a:latin typeface="Calibri"/>
              <a:cs typeface="Calibri"/>
            </a:endParaRPr>
          </a:p>
          <a:p>
            <a:pPr marL="12700" marR="5080">
              <a:lnSpc>
                <a:spcPts val="1989"/>
              </a:lnSpc>
              <a:spcBef>
                <a:spcPts val="855"/>
              </a:spcBef>
              <a:tabLst>
                <a:tab pos="904875" algn="l"/>
                <a:tab pos="1989455" algn="l"/>
                <a:tab pos="2229485" algn="l"/>
                <a:tab pos="3602990" algn="l"/>
                <a:tab pos="4834890" algn="l"/>
                <a:tab pos="6689090" algn="l"/>
              </a:tabLst>
            </a:pPr>
            <a:r>
              <a:rPr sz="1650" b="0" spc="-10" dirty="0">
                <a:solidFill>
                  <a:srgbClr val="00643A"/>
                </a:solidFill>
                <a:latin typeface="Calibri Light"/>
                <a:cs typeface="Calibri Light"/>
              </a:rPr>
              <a:t>Целевая</a:t>
            </a:r>
            <a:r>
              <a:rPr sz="1650" b="0" dirty="0">
                <a:solidFill>
                  <a:srgbClr val="00643A"/>
                </a:solidFill>
                <a:latin typeface="Calibri Light"/>
                <a:cs typeface="Calibri Light"/>
              </a:rPr>
              <a:t>	</a:t>
            </a:r>
            <a:r>
              <a:rPr sz="1650" b="0" spc="-10" dirty="0">
                <a:solidFill>
                  <a:srgbClr val="00643A"/>
                </a:solidFill>
                <a:latin typeface="Calibri Light"/>
                <a:cs typeface="Calibri Light"/>
              </a:rPr>
              <a:t>аудитория</a:t>
            </a:r>
            <a:r>
              <a:rPr sz="1650" b="0" dirty="0">
                <a:solidFill>
                  <a:srgbClr val="00643A"/>
                </a:solidFill>
                <a:latin typeface="Calibri Light"/>
                <a:cs typeface="Calibri Light"/>
              </a:rPr>
              <a:t>	</a:t>
            </a:r>
            <a:r>
              <a:rPr sz="1700" b="0" spc="-50" dirty="0">
                <a:latin typeface="Calibri Light"/>
                <a:cs typeface="Calibri Light"/>
              </a:rPr>
              <a:t>–</a:t>
            </a:r>
            <a:r>
              <a:rPr sz="1700" b="0" dirty="0">
                <a:latin typeface="Calibri Light"/>
                <a:cs typeface="Calibri Light"/>
              </a:rPr>
              <a:t>	</a:t>
            </a:r>
            <a:r>
              <a:rPr sz="1700" b="0" spc="-10" dirty="0">
                <a:latin typeface="Calibri Light"/>
                <a:cs typeface="Calibri Light"/>
              </a:rPr>
              <a:t>действующие</a:t>
            </a:r>
            <a:r>
              <a:rPr sz="1700" b="0" dirty="0">
                <a:latin typeface="Calibri Light"/>
                <a:cs typeface="Calibri Light"/>
              </a:rPr>
              <a:t>	</a:t>
            </a:r>
            <a:r>
              <a:rPr sz="1700" b="0" spc="-10" dirty="0">
                <a:latin typeface="Calibri Light"/>
                <a:cs typeface="Calibri Light"/>
              </a:rPr>
              <a:t>социальные</a:t>
            </a:r>
            <a:r>
              <a:rPr sz="1700" b="0" dirty="0">
                <a:latin typeface="Calibri Light"/>
                <a:cs typeface="Calibri Light"/>
              </a:rPr>
              <a:t>	</a:t>
            </a:r>
            <a:r>
              <a:rPr sz="1700" b="0" spc="-10" dirty="0">
                <a:latin typeface="Calibri Light"/>
                <a:cs typeface="Calibri Light"/>
              </a:rPr>
              <a:t>предприниматели,</a:t>
            </a:r>
            <a:r>
              <a:rPr sz="1700" b="0" dirty="0">
                <a:latin typeface="Calibri Light"/>
                <a:cs typeface="Calibri Light"/>
              </a:rPr>
              <a:t>	</a:t>
            </a:r>
            <a:r>
              <a:rPr sz="1700" b="0" spc="-10" dirty="0">
                <a:latin typeface="Calibri Light"/>
                <a:cs typeface="Calibri Light"/>
              </a:rPr>
              <a:t>претендующие </a:t>
            </a:r>
            <a:r>
              <a:rPr sz="1700" b="0" dirty="0">
                <a:latin typeface="Calibri Light"/>
                <a:cs typeface="Calibri Light"/>
              </a:rPr>
              <a:t>на</a:t>
            </a:r>
            <a:r>
              <a:rPr sz="1700" b="0" spc="-1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участие</a:t>
            </a:r>
            <a:r>
              <a:rPr sz="1700" b="0" spc="-1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в</a:t>
            </a:r>
            <a:r>
              <a:rPr sz="1700" b="0" spc="-1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грантовом</a:t>
            </a:r>
            <a:r>
              <a:rPr sz="1700" b="0" spc="-1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конкурсе</a:t>
            </a:r>
            <a:r>
              <a:rPr sz="1700" b="0" spc="-1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Министерства</a:t>
            </a:r>
            <a:r>
              <a:rPr sz="1700" b="0" spc="-15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экономического</a:t>
            </a:r>
            <a:r>
              <a:rPr sz="1700" b="0" spc="-1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развития </a:t>
            </a:r>
            <a:r>
              <a:rPr sz="1700" b="0" spc="-10" dirty="0">
                <a:latin typeface="Calibri Light"/>
                <a:cs typeface="Calibri Light"/>
              </a:rPr>
              <a:t>России</a:t>
            </a:r>
            <a:endParaRPr sz="1700">
              <a:latin typeface="Calibri Light"/>
              <a:cs typeface="Calibri Ligh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00536" y="2996184"/>
            <a:ext cx="8081009" cy="80581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algn="just">
              <a:lnSpc>
                <a:spcPct val="100600"/>
              </a:lnSpc>
              <a:spcBef>
                <a:spcPts val="85"/>
              </a:spcBef>
            </a:pPr>
            <a:r>
              <a:rPr sz="1650" b="0" dirty="0">
                <a:solidFill>
                  <a:srgbClr val="00643A"/>
                </a:solidFill>
                <a:latin typeface="Calibri Light"/>
                <a:cs typeface="Calibri Light"/>
              </a:rPr>
              <a:t>Цель</a:t>
            </a:r>
            <a:r>
              <a:rPr sz="1650" b="0" spc="45" dirty="0">
                <a:solidFill>
                  <a:srgbClr val="00643A"/>
                </a:solidFill>
                <a:latin typeface="Calibri Light"/>
                <a:cs typeface="Calibri Light"/>
              </a:rPr>
              <a:t> </a:t>
            </a:r>
            <a:r>
              <a:rPr sz="1650" b="0" dirty="0">
                <a:solidFill>
                  <a:srgbClr val="00643A"/>
                </a:solidFill>
                <a:latin typeface="Calibri Light"/>
                <a:cs typeface="Calibri Light"/>
              </a:rPr>
              <a:t>программы</a:t>
            </a:r>
            <a:r>
              <a:rPr sz="1650" b="0" spc="50" dirty="0">
                <a:solidFill>
                  <a:srgbClr val="00643A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–</a:t>
            </a:r>
            <a:r>
              <a:rPr sz="1700" b="0" spc="45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сформировать</a:t>
            </a:r>
            <a:r>
              <a:rPr sz="1700" b="0" spc="4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у</a:t>
            </a:r>
            <a:r>
              <a:rPr sz="1700" b="0" spc="4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предпринимателей</a:t>
            </a:r>
            <a:r>
              <a:rPr sz="1700" b="0" spc="35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компетенции,</a:t>
            </a:r>
            <a:r>
              <a:rPr sz="1700" b="0" spc="4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необходимые</a:t>
            </a:r>
            <a:r>
              <a:rPr sz="1700" b="0" spc="35" dirty="0">
                <a:latin typeface="Calibri Light"/>
                <a:cs typeface="Calibri Light"/>
              </a:rPr>
              <a:t> </a:t>
            </a:r>
            <a:r>
              <a:rPr sz="1700" b="0" spc="-25" dirty="0">
                <a:latin typeface="Calibri Light"/>
                <a:cs typeface="Calibri Light"/>
              </a:rPr>
              <a:t>для </a:t>
            </a:r>
            <a:r>
              <a:rPr sz="1700" b="0" dirty="0">
                <a:latin typeface="Calibri Light"/>
                <a:cs typeface="Calibri Light"/>
              </a:rPr>
              <a:t>повышения</a:t>
            </a:r>
            <a:r>
              <a:rPr sz="1700" b="0" spc="25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эффективности</a:t>
            </a:r>
            <a:r>
              <a:rPr sz="1700" b="0" spc="25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их</a:t>
            </a:r>
            <a:r>
              <a:rPr sz="1700" b="0" spc="25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бизнеса,</a:t>
            </a:r>
            <a:r>
              <a:rPr sz="1700" b="0" spc="25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и</a:t>
            </a:r>
            <a:r>
              <a:rPr sz="1700" b="0" spc="245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обучить</a:t>
            </a:r>
            <a:r>
              <a:rPr sz="1700" b="0" spc="254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их</a:t>
            </a:r>
            <a:r>
              <a:rPr sz="1700" b="0" spc="25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технологии</a:t>
            </a:r>
            <a:r>
              <a:rPr sz="1700" b="0" spc="254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участия</a:t>
            </a:r>
            <a:r>
              <a:rPr sz="1700" b="0" spc="254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в</a:t>
            </a:r>
            <a:r>
              <a:rPr sz="1700" b="0" spc="254" dirty="0">
                <a:latin typeface="Calibri Light"/>
                <a:cs typeface="Calibri Light"/>
              </a:rPr>
              <a:t> </a:t>
            </a:r>
            <a:r>
              <a:rPr sz="1700" b="0" spc="-10" dirty="0">
                <a:latin typeface="Calibri Light"/>
                <a:cs typeface="Calibri Light"/>
              </a:rPr>
              <a:t>грантовом конкурсе</a:t>
            </a:r>
            <a:endParaRPr sz="1700">
              <a:latin typeface="Calibri Light"/>
              <a:cs typeface="Calibri Ligh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00536" y="4039968"/>
            <a:ext cx="3730625" cy="2794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50" b="0" dirty="0">
                <a:solidFill>
                  <a:srgbClr val="00643A"/>
                </a:solidFill>
                <a:latin typeface="Calibri Light"/>
                <a:cs typeface="Calibri Light"/>
              </a:rPr>
              <a:t>Участие</a:t>
            </a:r>
            <a:r>
              <a:rPr sz="1650" b="0" spc="125" dirty="0">
                <a:solidFill>
                  <a:srgbClr val="00643A"/>
                </a:solidFill>
                <a:latin typeface="Calibri Light"/>
                <a:cs typeface="Calibri Light"/>
              </a:rPr>
              <a:t> </a:t>
            </a:r>
            <a:r>
              <a:rPr sz="1650" b="0" dirty="0">
                <a:solidFill>
                  <a:srgbClr val="00643A"/>
                </a:solidFill>
                <a:latin typeface="Calibri Light"/>
                <a:cs typeface="Calibri Light"/>
              </a:rPr>
              <a:t>в</a:t>
            </a:r>
            <a:r>
              <a:rPr sz="1650" b="0" spc="125" dirty="0">
                <a:solidFill>
                  <a:srgbClr val="00643A"/>
                </a:solidFill>
                <a:latin typeface="Calibri Light"/>
                <a:cs typeface="Calibri Light"/>
              </a:rPr>
              <a:t> </a:t>
            </a:r>
            <a:r>
              <a:rPr sz="1650" b="0" dirty="0">
                <a:solidFill>
                  <a:srgbClr val="00643A"/>
                </a:solidFill>
                <a:latin typeface="Calibri Light"/>
                <a:cs typeface="Calibri Light"/>
              </a:rPr>
              <a:t>программе</a:t>
            </a:r>
            <a:r>
              <a:rPr sz="1650" b="0" spc="125" dirty="0">
                <a:solidFill>
                  <a:srgbClr val="00643A"/>
                </a:solidFill>
                <a:latin typeface="Calibri Light"/>
                <a:cs typeface="Calibri Light"/>
              </a:rPr>
              <a:t> </a:t>
            </a:r>
            <a:r>
              <a:rPr sz="1650" b="0" dirty="0">
                <a:solidFill>
                  <a:srgbClr val="00643A"/>
                </a:solidFill>
                <a:latin typeface="Calibri Light"/>
                <a:cs typeface="Calibri Light"/>
              </a:rPr>
              <a:t>даёт</a:t>
            </a:r>
            <a:r>
              <a:rPr sz="1650" b="0" spc="140" dirty="0">
                <a:solidFill>
                  <a:srgbClr val="00643A"/>
                </a:solidFill>
                <a:latin typeface="Calibri Light"/>
                <a:cs typeface="Calibri Light"/>
              </a:rPr>
              <a:t> </a:t>
            </a:r>
            <a:r>
              <a:rPr sz="1650" b="0" spc="-10" dirty="0">
                <a:solidFill>
                  <a:srgbClr val="00643A"/>
                </a:solidFill>
                <a:latin typeface="Calibri Light"/>
                <a:cs typeface="Calibri Light"/>
              </a:rPr>
              <a:t>возможности:</a:t>
            </a:r>
            <a:endParaRPr sz="1650">
              <a:latin typeface="Calibri Light"/>
              <a:cs typeface="Calibri Ligh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00536" y="4291584"/>
            <a:ext cx="8080375" cy="55308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280670" marR="5080" indent="-268605">
              <a:lnSpc>
                <a:spcPct val="103499"/>
              </a:lnSpc>
              <a:spcBef>
                <a:spcPts val="25"/>
              </a:spcBef>
              <a:buClr>
                <a:srgbClr val="00643A"/>
              </a:buClr>
              <a:buFont typeface="Arial"/>
              <a:buChar char="•"/>
              <a:tabLst>
                <a:tab pos="280670" algn="l"/>
                <a:tab pos="281305" algn="l"/>
              </a:tabLst>
            </a:pPr>
            <a:r>
              <a:rPr sz="1700" b="0" dirty="0">
                <a:latin typeface="Calibri Light"/>
                <a:cs typeface="Calibri Light"/>
              </a:rPr>
              <a:t>под</a:t>
            </a:r>
            <a:r>
              <a:rPr sz="1700" b="0" spc="25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руководством</a:t>
            </a:r>
            <a:r>
              <a:rPr sz="1700" b="0" spc="26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эксперта</a:t>
            </a:r>
            <a:r>
              <a:rPr sz="1700" b="0" spc="265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составить</a:t>
            </a:r>
            <a:r>
              <a:rPr sz="1700" b="0" spc="26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качественную</a:t>
            </a:r>
            <a:r>
              <a:rPr sz="1700" b="0" spc="265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грантовую</a:t>
            </a:r>
            <a:r>
              <a:rPr sz="1700" b="0" spc="27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заявку</a:t>
            </a:r>
            <a:r>
              <a:rPr sz="1700" b="0" spc="26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для</a:t>
            </a:r>
            <a:r>
              <a:rPr sz="1700" b="0" spc="270" dirty="0">
                <a:latin typeface="Calibri Light"/>
                <a:cs typeface="Calibri Light"/>
              </a:rPr>
              <a:t> </a:t>
            </a:r>
            <a:r>
              <a:rPr sz="1700" b="0" spc="-10" dirty="0">
                <a:latin typeface="Calibri Light"/>
                <a:cs typeface="Calibri Light"/>
              </a:rPr>
              <a:t>участия </a:t>
            </a:r>
            <a:r>
              <a:rPr sz="1700" b="0" dirty="0">
                <a:latin typeface="Calibri Light"/>
                <a:cs typeface="Calibri Light"/>
              </a:rPr>
              <a:t>в </a:t>
            </a:r>
            <a:r>
              <a:rPr sz="1700" b="0" spc="-10" dirty="0">
                <a:latin typeface="Calibri Light"/>
                <a:cs typeface="Calibri Light"/>
              </a:rPr>
              <a:t>конкурсе</a:t>
            </a:r>
            <a:endParaRPr sz="1700">
              <a:latin typeface="Calibri Light"/>
              <a:cs typeface="Calibri Ligh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600536" y="4812792"/>
            <a:ext cx="8081009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1305" indent="-268605">
              <a:lnSpc>
                <a:spcPct val="100000"/>
              </a:lnSpc>
              <a:spcBef>
                <a:spcPts val="100"/>
              </a:spcBef>
              <a:buClr>
                <a:srgbClr val="00643A"/>
              </a:buClr>
              <a:buFont typeface="Arial"/>
              <a:buChar char="•"/>
              <a:tabLst>
                <a:tab pos="280670" algn="l"/>
                <a:tab pos="281305" algn="l"/>
                <a:tab pos="1308735" algn="l"/>
                <a:tab pos="2549525" algn="l"/>
                <a:tab pos="2868295" algn="l"/>
                <a:tab pos="4323080" algn="l"/>
                <a:tab pos="6479540" algn="l"/>
              </a:tabLst>
            </a:pPr>
            <a:r>
              <a:rPr sz="1700" b="0" spc="-10" dirty="0">
                <a:latin typeface="Calibri Light"/>
                <a:cs typeface="Calibri Light"/>
              </a:rPr>
              <a:t>получить</a:t>
            </a:r>
            <a:r>
              <a:rPr sz="1700" b="0" dirty="0">
                <a:latin typeface="Calibri Light"/>
                <a:cs typeface="Calibri Light"/>
              </a:rPr>
              <a:t>	</a:t>
            </a:r>
            <a:r>
              <a:rPr sz="1700" b="0" spc="-10" dirty="0">
                <a:latin typeface="Calibri Light"/>
                <a:cs typeface="Calibri Light"/>
              </a:rPr>
              <a:t>сертификат</a:t>
            </a:r>
            <a:r>
              <a:rPr sz="1700" b="0" dirty="0">
                <a:latin typeface="Calibri Light"/>
                <a:cs typeface="Calibri Light"/>
              </a:rPr>
              <a:t>	</a:t>
            </a:r>
            <a:r>
              <a:rPr sz="1700" b="0" spc="-50" dirty="0">
                <a:latin typeface="Calibri Light"/>
                <a:cs typeface="Calibri Light"/>
              </a:rPr>
              <a:t>о</a:t>
            </a:r>
            <a:r>
              <a:rPr sz="1700" b="0" dirty="0">
                <a:latin typeface="Calibri Light"/>
                <a:cs typeface="Calibri Light"/>
              </a:rPr>
              <a:t>	</a:t>
            </a:r>
            <a:r>
              <a:rPr sz="1700" b="0" spc="-10" dirty="0">
                <a:latin typeface="Calibri Light"/>
                <a:cs typeface="Calibri Light"/>
              </a:rPr>
              <a:t>прохождении</a:t>
            </a:r>
            <a:r>
              <a:rPr sz="1700" b="0" dirty="0">
                <a:latin typeface="Calibri Light"/>
                <a:cs typeface="Calibri Light"/>
              </a:rPr>
              <a:t>	</a:t>
            </a:r>
            <a:r>
              <a:rPr sz="1700" b="0" spc="-10" dirty="0">
                <a:latin typeface="Calibri Light"/>
                <a:cs typeface="Calibri Light"/>
              </a:rPr>
              <a:t>специализированной</a:t>
            </a:r>
            <a:r>
              <a:rPr sz="1700" b="0" dirty="0">
                <a:latin typeface="Calibri Light"/>
                <a:cs typeface="Calibri Light"/>
              </a:rPr>
              <a:t>	</a:t>
            </a:r>
            <a:r>
              <a:rPr sz="1700" b="0" spc="-10" dirty="0">
                <a:latin typeface="Calibri Light"/>
                <a:cs typeface="Calibri Light"/>
              </a:rPr>
              <a:t>образовательной</a:t>
            </a:r>
            <a:endParaRPr sz="1700">
              <a:latin typeface="Calibri Light"/>
              <a:cs typeface="Calibri Ligh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869141" y="5065776"/>
            <a:ext cx="781240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0" dirty="0">
                <a:latin typeface="Calibri Light"/>
                <a:cs typeface="Calibri Light"/>
              </a:rPr>
              <a:t>программы,</a:t>
            </a:r>
            <a:r>
              <a:rPr sz="1700" b="0" spc="-2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наличие</a:t>
            </a:r>
            <a:r>
              <a:rPr sz="1700" b="0" spc="-1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которого</a:t>
            </a:r>
            <a:r>
              <a:rPr sz="1700" b="0" spc="-1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является обязательным</a:t>
            </a:r>
            <a:r>
              <a:rPr sz="1700" b="0" spc="-1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условием</a:t>
            </a:r>
            <a:r>
              <a:rPr sz="1700" b="0" spc="-1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участия</a:t>
            </a:r>
            <a:r>
              <a:rPr sz="1700" b="0" spc="-5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в</a:t>
            </a:r>
            <a:r>
              <a:rPr sz="1700" b="0" spc="-5" dirty="0">
                <a:latin typeface="Calibri Light"/>
                <a:cs typeface="Calibri Light"/>
              </a:rPr>
              <a:t> </a:t>
            </a:r>
            <a:r>
              <a:rPr sz="1700" b="0" spc="-10" dirty="0">
                <a:latin typeface="Calibri Light"/>
                <a:cs typeface="Calibri Light"/>
              </a:rPr>
              <a:t>грантовом</a:t>
            </a:r>
            <a:endParaRPr sz="1700">
              <a:latin typeface="Calibri Light"/>
              <a:cs typeface="Calibri Ligh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869141" y="5334000"/>
            <a:ext cx="7811770" cy="53784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>
              <a:lnSpc>
                <a:spcPts val="1989"/>
              </a:lnSpc>
              <a:spcBef>
                <a:spcPts val="204"/>
              </a:spcBef>
              <a:tabLst>
                <a:tab pos="1006475" algn="l"/>
                <a:tab pos="1498600" algn="l"/>
                <a:tab pos="3494404" algn="l"/>
                <a:tab pos="4439285" algn="l"/>
                <a:tab pos="5664835" algn="l"/>
                <a:tab pos="5933440" algn="l"/>
                <a:tab pos="6714490" algn="l"/>
              </a:tabLst>
            </a:pPr>
            <a:r>
              <a:rPr sz="1700" b="0" spc="-10" dirty="0">
                <a:latin typeface="Calibri Light"/>
                <a:cs typeface="Calibri Light"/>
              </a:rPr>
              <a:t>конкурсе</a:t>
            </a:r>
            <a:r>
              <a:rPr sz="1700" b="0" dirty="0">
                <a:latin typeface="Calibri Light"/>
                <a:cs typeface="Calibri Light"/>
              </a:rPr>
              <a:t>	</a:t>
            </a:r>
            <a:r>
              <a:rPr sz="1700" b="0" spc="-25" dirty="0">
                <a:latin typeface="Calibri Light"/>
                <a:cs typeface="Calibri Light"/>
              </a:rPr>
              <a:t>для</a:t>
            </a:r>
            <a:r>
              <a:rPr sz="1700" b="0" dirty="0">
                <a:latin typeface="Calibri Light"/>
                <a:cs typeface="Calibri Light"/>
              </a:rPr>
              <a:t>	</a:t>
            </a:r>
            <a:r>
              <a:rPr sz="1700" b="0" spc="-10" dirty="0">
                <a:latin typeface="Calibri Light"/>
                <a:cs typeface="Calibri Light"/>
              </a:rPr>
              <a:t>предпринимателей,</a:t>
            </a:r>
            <a:r>
              <a:rPr sz="1700" b="0" dirty="0">
                <a:latin typeface="Calibri Light"/>
                <a:cs typeface="Calibri Light"/>
              </a:rPr>
              <a:t>	</a:t>
            </a:r>
            <a:r>
              <a:rPr sz="1700" b="0" spc="-10" dirty="0">
                <a:latin typeface="Calibri Light"/>
                <a:cs typeface="Calibri Light"/>
              </a:rPr>
              <a:t>впервые</a:t>
            </a:r>
            <a:r>
              <a:rPr sz="1700" b="0" dirty="0">
                <a:latin typeface="Calibri Light"/>
                <a:cs typeface="Calibri Light"/>
              </a:rPr>
              <a:t>	</a:t>
            </a:r>
            <a:r>
              <a:rPr sz="1700" b="0" spc="-10" dirty="0">
                <a:latin typeface="Calibri Light"/>
                <a:cs typeface="Calibri Light"/>
              </a:rPr>
              <a:t>вступивших</a:t>
            </a:r>
            <a:r>
              <a:rPr sz="1700" b="0" dirty="0">
                <a:latin typeface="Calibri Light"/>
                <a:cs typeface="Calibri Light"/>
              </a:rPr>
              <a:t>	</a:t>
            </a:r>
            <a:r>
              <a:rPr sz="1700" b="0" spc="-50" dirty="0">
                <a:latin typeface="Calibri Light"/>
                <a:cs typeface="Calibri Light"/>
              </a:rPr>
              <a:t>в</a:t>
            </a:r>
            <a:r>
              <a:rPr sz="1700" b="0" dirty="0">
                <a:latin typeface="Calibri Light"/>
                <a:cs typeface="Calibri Light"/>
              </a:rPr>
              <a:t>	</a:t>
            </a:r>
            <a:r>
              <a:rPr sz="1700" b="0" spc="-10" dirty="0">
                <a:latin typeface="Calibri Light"/>
                <a:cs typeface="Calibri Light"/>
              </a:rPr>
              <a:t>реестр</a:t>
            </a:r>
            <a:r>
              <a:rPr sz="1700" b="0" dirty="0">
                <a:latin typeface="Calibri Light"/>
                <a:cs typeface="Calibri Light"/>
              </a:rPr>
              <a:t>	</a:t>
            </a:r>
            <a:r>
              <a:rPr sz="1700" b="0" spc="-10" dirty="0">
                <a:latin typeface="Calibri Light"/>
                <a:cs typeface="Calibri Light"/>
              </a:rPr>
              <a:t>социальных предприятий</a:t>
            </a:r>
            <a:endParaRPr sz="1700">
              <a:latin typeface="Calibri Light"/>
              <a:cs typeface="Calibri Ligh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600536" y="6109560"/>
            <a:ext cx="3673475" cy="53276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50" b="1" dirty="0">
                <a:solidFill>
                  <a:srgbClr val="FF0000"/>
                </a:solidFill>
                <a:latin typeface="Calibri Light"/>
                <a:cs typeface="Calibri Light"/>
              </a:rPr>
              <a:t>СТАРТ:</a:t>
            </a:r>
            <a:r>
              <a:rPr sz="1650" b="1" spc="110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sz="1650" b="1" dirty="0">
                <a:solidFill>
                  <a:srgbClr val="FF0000"/>
                </a:solidFill>
                <a:latin typeface="Calibri Light"/>
                <a:cs typeface="Calibri Light"/>
              </a:rPr>
              <a:t>ИЮНЬ</a:t>
            </a:r>
            <a:r>
              <a:rPr sz="1650" b="1" spc="125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sz="1650" b="1" dirty="0">
                <a:solidFill>
                  <a:srgbClr val="FF0000"/>
                </a:solidFill>
                <a:latin typeface="Calibri Light"/>
                <a:cs typeface="Calibri Light"/>
              </a:rPr>
              <a:t>–</a:t>
            </a:r>
            <a:r>
              <a:rPr sz="1650" b="1" spc="120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sz="1650" b="1" dirty="0">
                <a:solidFill>
                  <a:srgbClr val="FF0000"/>
                </a:solidFill>
                <a:latin typeface="Calibri Light"/>
                <a:cs typeface="Calibri Light"/>
              </a:rPr>
              <a:t>ИЮЛЬ</a:t>
            </a:r>
            <a:r>
              <a:rPr sz="1650" b="1" spc="125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sz="1650" b="1" spc="-20" dirty="0">
                <a:solidFill>
                  <a:srgbClr val="FF0000"/>
                </a:solidFill>
                <a:latin typeface="Calibri Light"/>
                <a:cs typeface="Calibri Light"/>
              </a:rPr>
              <a:t>2022</a:t>
            </a:r>
            <a:endParaRPr sz="1650" b="1" dirty="0">
              <a:solidFill>
                <a:srgbClr val="FF0000"/>
              </a:solidFill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650" b="1" dirty="0">
                <a:solidFill>
                  <a:srgbClr val="FF0000"/>
                </a:solidFill>
                <a:latin typeface="Calibri Light"/>
                <a:cs typeface="Calibri Light"/>
              </a:rPr>
              <a:t>ОТКРЫТИЕ</a:t>
            </a:r>
            <a:r>
              <a:rPr sz="1650" b="1" spc="250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sz="1650" b="1" dirty="0">
                <a:solidFill>
                  <a:srgbClr val="FF0000"/>
                </a:solidFill>
                <a:latin typeface="Calibri Light"/>
                <a:cs typeface="Calibri Light"/>
              </a:rPr>
              <a:t>РЕГИСТРАЦИИ:</a:t>
            </a:r>
            <a:r>
              <a:rPr sz="1650" b="1" spc="250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sz="1650" b="1" dirty="0">
                <a:solidFill>
                  <a:srgbClr val="FF0000"/>
                </a:solidFill>
                <a:latin typeface="Calibri Light"/>
                <a:cs typeface="Calibri Light"/>
              </a:rPr>
              <a:t>АПРЕЛЬ</a:t>
            </a:r>
            <a:r>
              <a:rPr sz="1650" b="1" spc="254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sz="1650" b="1" spc="-20" dirty="0">
                <a:solidFill>
                  <a:srgbClr val="FF0000"/>
                </a:solidFill>
                <a:latin typeface="Calibri Light"/>
                <a:cs typeface="Calibri Light"/>
              </a:rPr>
              <a:t>2022</a:t>
            </a:r>
            <a:endParaRPr sz="1650" b="1" dirty="0">
              <a:solidFill>
                <a:srgbClr val="FF0000"/>
              </a:solidFill>
              <a:latin typeface="Calibri Light"/>
              <a:cs typeface="Calibri Ligh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656785" y="6384264"/>
            <a:ext cx="548005" cy="2647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534670" algn="l"/>
              </a:tabLst>
            </a:pPr>
            <a:r>
              <a:rPr sz="1550" b="1" u="heavy" spc="434" dirty="0">
                <a:solidFill>
                  <a:srgbClr val="00643A"/>
                </a:solidFill>
                <a:uFill>
                  <a:solidFill>
                    <a:srgbClr val="E7304D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550" b="0" u="heavy" spc="-25" dirty="0">
                <a:solidFill>
                  <a:srgbClr val="00643A"/>
                </a:solidFill>
                <a:uFill>
                  <a:solidFill>
                    <a:srgbClr val="E7304D"/>
                  </a:solidFill>
                </a:uFill>
                <a:latin typeface="Calibri Light"/>
                <a:cs typeface="Calibri Light"/>
              </a:rPr>
              <a:t>13</a:t>
            </a:r>
            <a:r>
              <a:rPr sz="1550" b="0" u="heavy" dirty="0">
                <a:solidFill>
                  <a:srgbClr val="00643A"/>
                </a:solidFill>
                <a:uFill>
                  <a:solidFill>
                    <a:srgbClr val="E7304D"/>
                  </a:solidFill>
                </a:uFill>
                <a:latin typeface="Calibri Light"/>
                <a:cs typeface="Calibri Light"/>
              </a:rPr>
              <a:t>	</a:t>
            </a:r>
            <a:endParaRPr sz="1550">
              <a:latin typeface="Calibri Light"/>
              <a:cs typeface="Calibri Ligh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66052" y="3795757"/>
            <a:ext cx="2591435" cy="1133475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983615">
              <a:lnSpc>
                <a:spcPct val="100000"/>
              </a:lnSpc>
              <a:spcBef>
                <a:spcPts val="450"/>
              </a:spcBef>
            </a:pPr>
            <a:r>
              <a:rPr sz="1700" b="1" u="sng" spc="-10" dirty="0">
                <a:solidFill>
                  <a:srgbClr val="00643A"/>
                </a:solidFill>
                <a:uFill>
                  <a:solidFill>
                    <a:srgbClr val="00643A"/>
                  </a:solidFill>
                </a:uFill>
                <a:latin typeface="Calibri"/>
                <a:cs typeface="Calibri"/>
              </a:rPr>
              <a:t>Результаты</a:t>
            </a:r>
            <a:r>
              <a:rPr sz="1700" b="1" u="sng" spc="-85" dirty="0">
                <a:solidFill>
                  <a:srgbClr val="00643A"/>
                </a:solidFill>
                <a:uFill>
                  <a:solidFill>
                    <a:srgbClr val="00643A"/>
                  </a:solidFill>
                </a:uFill>
                <a:latin typeface="Calibri"/>
                <a:cs typeface="Calibri"/>
              </a:rPr>
              <a:t> </a:t>
            </a:r>
            <a:r>
              <a:rPr sz="1700" b="1" u="sng" spc="-10" dirty="0">
                <a:solidFill>
                  <a:srgbClr val="00643A"/>
                </a:solidFill>
                <a:uFill>
                  <a:solidFill>
                    <a:srgbClr val="00643A"/>
                  </a:solidFill>
                </a:uFill>
                <a:latin typeface="Calibri"/>
                <a:cs typeface="Calibri"/>
              </a:rPr>
              <a:t>2021:</a:t>
            </a:r>
            <a:endParaRPr sz="1700">
              <a:latin typeface="Calibri"/>
              <a:cs typeface="Calibri"/>
            </a:endParaRPr>
          </a:p>
          <a:p>
            <a:pPr marR="1225550" algn="ctr">
              <a:lnSpc>
                <a:spcPct val="100000"/>
              </a:lnSpc>
              <a:spcBef>
                <a:spcPts val="580"/>
              </a:spcBef>
            </a:pPr>
            <a:r>
              <a:rPr sz="2800" b="1" spc="-20" dirty="0">
                <a:solidFill>
                  <a:srgbClr val="009F3D"/>
                </a:solidFill>
                <a:latin typeface="Calibri"/>
                <a:cs typeface="Calibri"/>
              </a:rPr>
              <a:t>1124</a:t>
            </a:r>
            <a:endParaRPr sz="2800">
              <a:latin typeface="Calibri"/>
              <a:cs typeface="Calibri"/>
            </a:endParaRPr>
          </a:p>
          <a:p>
            <a:pPr marR="1225550" algn="ctr">
              <a:lnSpc>
                <a:spcPct val="100000"/>
              </a:lnSpc>
              <a:spcBef>
                <a:spcPts val="955"/>
              </a:spcBef>
            </a:pPr>
            <a:r>
              <a:rPr sz="1200" b="0" spc="-10" dirty="0">
                <a:latin typeface="Calibri Light"/>
                <a:cs typeface="Calibri Light"/>
              </a:rPr>
              <a:t>зарегистрированных</a:t>
            </a:r>
            <a:endParaRPr sz="1200">
              <a:latin typeface="Calibri Light"/>
              <a:cs typeface="Calibri Light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58445" y="440435"/>
            <a:ext cx="838327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latin typeface="Calibri"/>
                <a:cs typeface="Calibri"/>
              </a:rPr>
              <a:t>ПРОДУКТЫ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ЛАБОРАТОРИИ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СОЦИАЛЬНОГО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ПРЕДПРИНИМАТЕЛЬСТВА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В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2022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0" y="812344"/>
            <a:ext cx="8629650" cy="0"/>
          </a:xfrm>
          <a:custGeom>
            <a:avLst/>
            <a:gdLst/>
            <a:ahLst/>
            <a:cxnLst/>
            <a:rect l="l" t="t" r="r" b="b"/>
            <a:pathLst>
              <a:path w="8629650">
                <a:moveTo>
                  <a:pt x="0" y="0"/>
                </a:moveTo>
                <a:lnTo>
                  <a:pt x="8629095" y="1"/>
                </a:lnTo>
              </a:path>
            </a:pathLst>
          </a:custGeom>
          <a:ln w="15875">
            <a:solidFill>
              <a:srgbClr val="E73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515302" y="4909820"/>
            <a:ext cx="6597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0" spc="-10" dirty="0">
                <a:latin typeface="Calibri Light"/>
                <a:cs typeface="Calibri Light"/>
              </a:rPr>
              <a:t>участника</a:t>
            </a:r>
            <a:endParaRPr sz="1200">
              <a:latin typeface="Calibri Light"/>
              <a:cs typeface="Calibri Ligh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407965" y="4706620"/>
            <a:ext cx="3873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25" dirty="0">
                <a:solidFill>
                  <a:srgbClr val="E7304D"/>
                </a:solidFill>
                <a:latin typeface="Calibri"/>
                <a:cs typeface="Calibri"/>
              </a:rPr>
              <a:t>79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289728" y="5254244"/>
            <a:ext cx="6242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0" spc="-10" dirty="0">
                <a:latin typeface="Calibri Light"/>
                <a:cs typeface="Calibri Light"/>
              </a:rPr>
              <a:t>регионов</a:t>
            </a:r>
            <a:endParaRPr sz="1200">
              <a:latin typeface="Calibri Light"/>
              <a:cs typeface="Calibri Ligh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78555" y="5407659"/>
            <a:ext cx="1292225" cy="944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800" b="1" spc="-25" dirty="0">
                <a:solidFill>
                  <a:srgbClr val="CBDD8F"/>
                </a:solidFill>
                <a:latin typeface="Calibri"/>
                <a:cs typeface="Calibri"/>
              </a:rPr>
              <a:t>301</a:t>
            </a:r>
            <a:endParaRPr sz="2800">
              <a:latin typeface="Calibri"/>
              <a:cs typeface="Calibri"/>
            </a:endParaRPr>
          </a:p>
          <a:p>
            <a:pPr marL="12700" marR="5080" algn="ctr">
              <a:lnSpc>
                <a:spcPct val="105000"/>
              </a:lnSpc>
              <a:spcBef>
                <a:spcPts val="855"/>
              </a:spcBef>
            </a:pPr>
            <a:r>
              <a:rPr sz="1200" b="0" dirty="0">
                <a:latin typeface="Calibri Light"/>
                <a:cs typeface="Calibri Light"/>
              </a:rPr>
              <a:t>сертификат</a:t>
            </a:r>
            <a:r>
              <a:rPr sz="1200" b="0" spc="-35" dirty="0">
                <a:latin typeface="Calibri Light"/>
                <a:cs typeface="Calibri Light"/>
              </a:rPr>
              <a:t> </a:t>
            </a:r>
            <a:r>
              <a:rPr sz="1200" b="0" spc="-50" dirty="0">
                <a:latin typeface="Calibri Light"/>
                <a:cs typeface="Calibri Light"/>
              </a:rPr>
              <a:t>о </a:t>
            </a:r>
            <a:r>
              <a:rPr sz="1200" b="0" dirty="0">
                <a:latin typeface="Calibri Light"/>
                <a:cs typeface="Calibri Light"/>
              </a:rPr>
              <a:t>прохождении</a:t>
            </a:r>
            <a:r>
              <a:rPr sz="1200" b="0" spc="-35" dirty="0">
                <a:latin typeface="Calibri Light"/>
                <a:cs typeface="Calibri Light"/>
              </a:rPr>
              <a:t> </a:t>
            </a:r>
            <a:r>
              <a:rPr sz="1200" b="0" spc="-20" dirty="0">
                <a:latin typeface="Calibri Light"/>
                <a:cs typeface="Calibri Light"/>
              </a:rPr>
              <a:t>курса</a:t>
            </a:r>
            <a:endParaRPr sz="1200">
              <a:latin typeface="Calibri Light"/>
              <a:cs typeface="Calibri Ligh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850685" y="5614923"/>
            <a:ext cx="1225550" cy="944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800" b="1" spc="-20" dirty="0">
                <a:solidFill>
                  <a:srgbClr val="00643A"/>
                </a:solidFill>
                <a:latin typeface="Calibri"/>
                <a:cs typeface="Calibri"/>
              </a:rPr>
              <a:t>4,76</a:t>
            </a:r>
            <a:endParaRPr sz="2800">
              <a:latin typeface="Calibri"/>
              <a:cs typeface="Calibri"/>
            </a:endParaRPr>
          </a:p>
          <a:p>
            <a:pPr marL="12700" marR="5080" algn="ctr">
              <a:lnSpc>
                <a:spcPct val="103299"/>
              </a:lnSpc>
              <a:spcBef>
                <a:spcPts val="905"/>
              </a:spcBef>
            </a:pPr>
            <a:r>
              <a:rPr sz="1200" b="0" dirty="0">
                <a:latin typeface="Calibri Light"/>
                <a:cs typeface="Calibri Light"/>
              </a:rPr>
              <a:t>средняя</a:t>
            </a:r>
            <a:r>
              <a:rPr sz="1200" b="0" spc="-20" dirty="0">
                <a:latin typeface="Calibri Light"/>
                <a:cs typeface="Calibri Light"/>
              </a:rPr>
              <a:t> </a:t>
            </a:r>
            <a:r>
              <a:rPr sz="1200" b="0" spc="-10" dirty="0">
                <a:latin typeface="Calibri Light"/>
                <a:cs typeface="Calibri Light"/>
              </a:rPr>
              <a:t>оценка </a:t>
            </a:r>
            <a:r>
              <a:rPr sz="1200" b="0" dirty="0">
                <a:latin typeface="Calibri Light"/>
                <a:cs typeface="Calibri Light"/>
              </a:rPr>
              <a:t>курса</a:t>
            </a:r>
            <a:r>
              <a:rPr sz="1200" b="0" spc="-5" dirty="0">
                <a:latin typeface="Calibri Light"/>
                <a:cs typeface="Calibri Light"/>
              </a:rPr>
              <a:t> </a:t>
            </a:r>
            <a:r>
              <a:rPr sz="1200" b="0" spc="-10" dirty="0">
                <a:latin typeface="Calibri Light"/>
                <a:cs typeface="Calibri Light"/>
              </a:rPr>
              <a:t>участниками</a:t>
            </a:r>
            <a:endParaRPr sz="1200">
              <a:latin typeface="Calibri Light"/>
              <a:cs typeface="Calibri Light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11803" y="4677820"/>
            <a:ext cx="2646045" cy="1473835"/>
          </a:xfrm>
          <a:custGeom>
            <a:avLst/>
            <a:gdLst/>
            <a:ahLst/>
            <a:cxnLst/>
            <a:rect l="l" t="t" r="r" b="b"/>
            <a:pathLst>
              <a:path w="2646045" h="1473835">
                <a:moveTo>
                  <a:pt x="0" y="0"/>
                </a:moveTo>
                <a:lnTo>
                  <a:pt x="66401" y="3409"/>
                </a:lnTo>
                <a:lnTo>
                  <a:pt x="132799" y="6513"/>
                </a:lnTo>
                <a:lnTo>
                  <a:pt x="199155" y="9329"/>
                </a:lnTo>
                <a:lnTo>
                  <a:pt x="265430" y="11878"/>
                </a:lnTo>
                <a:lnTo>
                  <a:pt x="331585" y="14178"/>
                </a:lnTo>
                <a:lnTo>
                  <a:pt x="397581" y="16248"/>
                </a:lnTo>
                <a:lnTo>
                  <a:pt x="463379" y="18109"/>
                </a:lnTo>
                <a:lnTo>
                  <a:pt x="528941" y="19778"/>
                </a:lnTo>
                <a:lnTo>
                  <a:pt x="594226" y="21275"/>
                </a:lnTo>
                <a:lnTo>
                  <a:pt x="659197" y="22620"/>
                </a:lnTo>
                <a:lnTo>
                  <a:pt x="723814" y="23831"/>
                </a:lnTo>
                <a:lnTo>
                  <a:pt x="788038" y="24928"/>
                </a:lnTo>
                <a:lnTo>
                  <a:pt x="851831" y="25930"/>
                </a:lnTo>
                <a:lnTo>
                  <a:pt x="915153" y="26856"/>
                </a:lnTo>
                <a:lnTo>
                  <a:pt x="977966" y="27726"/>
                </a:lnTo>
                <a:lnTo>
                  <a:pt x="1040230" y="28559"/>
                </a:lnTo>
                <a:lnTo>
                  <a:pt x="1101906" y="29373"/>
                </a:lnTo>
                <a:lnTo>
                  <a:pt x="1162956" y="30188"/>
                </a:lnTo>
                <a:lnTo>
                  <a:pt x="1223341" y="31024"/>
                </a:lnTo>
                <a:lnTo>
                  <a:pt x="1283021" y="31899"/>
                </a:lnTo>
                <a:lnTo>
                  <a:pt x="1341959" y="32832"/>
                </a:lnTo>
                <a:lnTo>
                  <a:pt x="1400114" y="33844"/>
                </a:lnTo>
                <a:lnTo>
                  <a:pt x="1457447" y="34953"/>
                </a:lnTo>
                <a:lnTo>
                  <a:pt x="1513921" y="36178"/>
                </a:lnTo>
                <a:lnTo>
                  <a:pt x="1569495" y="37538"/>
                </a:lnTo>
                <a:lnTo>
                  <a:pt x="1624132" y="39054"/>
                </a:lnTo>
                <a:lnTo>
                  <a:pt x="1677791" y="40743"/>
                </a:lnTo>
                <a:lnTo>
                  <a:pt x="1730435" y="42625"/>
                </a:lnTo>
                <a:lnTo>
                  <a:pt x="1782023" y="44720"/>
                </a:lnTo>
                <a:lnTo>
                  <a:pt x="1832518" y="47046"/>
                </a:lnTo>
                <a:lnTo>
                  <a:pt x="1881880" y="49623"/>
                </a:lnTo>
                <a:lnTo>
                  <a:pt x="1930070" y="52471"/>
                </a:lnTo>
                <a:lnTo>
                  <a:pt x="1977049" y="55607"/>
                </a:lnTo>
                <a:lnTo>
                  <a:pt x="2022779" y="59052"/>
                </a:lnTo>
                <a:lnTo>
                  <a:pt x="2067219" y="62824"/>
                </a:lnTo>
                <a:lnTo>
                  <a:pt x="2110333" y="66943"/>
                </a:lnTo>
                <a:lnTo>
                  <a:pt x="2152080" y="71428"/>
                </a:lnTo>
                <a:lnTo>
                  <a:pt x="2192421" y="76299"/>
                </a:lnTo>
                <a:lnTo>
                  <a:pt x="2231318" y="81574"/>
                </a:lnTo>
                <a:lnTo>
                  <a:pt x="2304622" y="93414"/>
                </a:lnTo>
                <a:lnTo>
                  <a:pt x="2371681" y="107102"/>
                </a:lnTo>
                <a:lnTo>
                  <a:pt x="2432183" y="122793"/>
                </a:lnTo>
                <a:lnTo>
                  <a:pt x="2485816" y="140639"/>
                </a:lnTo>
                <a:lnTo>
                  <a:pt x="2532269" y="160795"/>
                </a:lnTo>
                <a:lnTo>
                  <a:pt x="2571230" y="183414"/>
                </a:lnTo>
                <a:lnTo>
                  <a:pt x="2602388" y="208649"/>
                </a:lnTo>
                <a:lnTo>
                  <a:pt x="2633811" y="251745"/>
                </a:lnTo>
                <a:lnTo>
                  <a:pt x="2645923" y="301593"/>
                </a:lnTo>
                <a:lnTo>
                  <a:pt x="2644746" y="317933"/>
                </a:lnTo>
                <a:lnTo>
                  <a:pt x="2620147" y="363177"/>
                </a:lnTo>
                <a:lnTo>
                  <a:pt x="2587359" y="390421"/>
                </a:lnTo>
                <a:lnTo>
                  <a:pt x="2542553" y="415539"/>
                </a:lnTo>
                <a:lnTo>
                  <a:pt x="2486664" y="438711"/>
                </a:lnTo>
                <a:lnTo>
                  <a:pt x="2420628" y="460118"/>
                </a:lnTo>
                <a:lnTo>
                  <a:pt x="2345382" y="479939"/>
                </a:lnTo>
                <a:lnTo>
                  <a:pt x="2304598" y="489312"/>
                </a:lnTo>
                <a:lnTo>
                  <a:pt x="2261862" y="498355"/>
                </a:lnTo>
                <a:lnTo>
                  <a:pt x="2217291" y="507092"/>
                </a:lnTo>
                <a:lnTo>
                  <a:pt x="2171003" y="515546"/>
                </a:lnTo>
                <a:lnTo>
                  <a:pt x="2123114" y="523738"/>
                </a:lnTo>
                <a:lnTo>
                  <a:pt x="2073742" y="531691"/>
                </a:lnTo>
                <a:lnTo>
                  <a:pt x="2023003" y="539429"/>
                </a:lnTo>
                <a:lnTo>
                  <a:pt x="1971014" y="546972"/>
                </a:lnTo>
                <a:lnTo>
                  <a:pt x="1917893" y="554344"/>
                </a:lnTo>
                <a:lnTo>
                  <a:pt x="1863756" y="561567"/>
                </a:lnTo>
                <a:lnTo>
                  <a:pt x="1808721" y="568664"/>
                </a:lnTo>
                <a:lnTo>
                  <a:pt x="1752904" y="575657"/>
                </a:lnTo>
                <a:lnTo>
                  <a:pt x="1696422" y="582569"/>
                </a:lnTo>
                <a:lnTo>
                  <a:pt x="1639393" y="589423"/>
                </a:lnTo>
                <a:lnTo>
                  <a:pt x="1581934" y="596240"/>
                </a:lnTo>
                <a:lnTo>
                  <a:pt x="1524160" y="603043"/>
                </a:lnTo>
                <a:lnTo>
                  <a:pt x="1466191" y="609855"/>
                </a:lnTo>
                <a:lnTo>
                  <a:pt x="1408141" y="616699"/>
                </a:lnTo>
                <a:lnTo>
                  <a:pt x="1350129" y="623596"/>
                </a:lnTo>
                <a:lnTo>
                  <a:pt x="1292272" y="630570"/>
                </a:lnTo>
                <a:lnTo>
                  <a:pt x="1234686" y="637642"/>
                </a:lnTo>
                <a:lnTo>
                  <a:pt x="1177488" y="644836"/>
                </a:lnTo>
                <a:lnTo>
                  <a:pt x="1120796" y="652174"/>
                </a:lnTo>
                <a:lnTo>
                  <a:pt x="1064727" y="659678"/>
                </a:lnTo>
                <a:lnTo>
                  <a:pt x="1009397" y="667370"/>
                </a:lnTo>
                <a:lnTo>
                  <a:pt x="954923" y="675275"/>
                </a:lnTo>
                <a:lnTo>
                  <a:pt x="901423" y="683413"/>
                </a:lnTo>
                <a:lnTo>
                  <a:pt x="849013" y="691807"/>
                </a:lnTo>
                <a:lnTo>
                  <a:pt x="797811" y="700481"/>
                </a:lnTo>
                <a:lnTo>
                  <a:pt x="747933" y="709455"/>
                </a:lnTo>
                <a:lnTo>
                  <a:pt x="699497" y="718754"/>
                </a:lnTo>
                <a:lnTo>
                  <a:pt x="652619" y="728399"/>
                </a:lnTo>
                <a:lnTo>
                  <a:pt x="607417" y="738413"/>
                </a:lnTo>
                <a:lnTo>
                  <a:pt x="564007" y="748819"/>
                </a:lnTo>
                <a:lnTo>
                  <a:pt x="522507" y="759638"/>
                </a:lnTo>
                <a:lnTo>
                  <a:pt x="483033" y="770894"/>
                </a:lnTo>
                <a:lnTo>
                  <a:pt x="445703" y="782609"/>
                </a:lnTo>
                <a:lnTo>
                  <a:pt x="377941" y="807506"/>
                </a:lnTo>
                <a:lnTo>
                  <a:pt x="320157" y="834508"/>
                </a:lnTo>
                <a:lnTo>
                  <a:pt x="273287" y="863797"/>
                </a:lnTo>
                <a:lnTo>
                  <a:pt x="238267" y="895552"/>
                </a:lnTo>
                <a:lnTo>
                  <a:pt x="216034" y="929953"/>
                </a:lnTo>
                <a:lnTo>
                  <a:pt x="207523" y="967180"/>
                </a:lnTo>
                <a:lnTo>
                  <a:pt x="208709" y="988911"/>
                </a:lnTo>
                <a:lnTo>
                  <a:pt x="222413" y="1029835"/>
                </a:lnTo>
                <a:lnTo>
                  <a:pt x="250365" y="1067523"/>
                </a:lnTo>
                <a:lnTo>
                  <a:pt x="291533" y="1102151"/>
                </a:lnTo>
                <a:lnTo>
                  <a:pt x="344886" y="1133896"/>
                </a:lnTo>
                <a:lnTo>
                  <a:pt x="409391" y="1162933"/>
                </a:lnTo>
                <a:lnTo>
                  <a:pt x="445503" y="1176491"/>
                </a:lnTo>
                <a:lnTo>
                  <a:pt x="484017" y="1189438"/>
                </a:lnTo>
                <a:lnTo>
                  <a:pt x="524802" y="1201796"/>
                </a:lnTo>
                <a:lnTo>
                  <a:pt x="567731" y="1213588"/>
                </a:lnTo>
                <a:lnTo>
                  <a:pt x="612674" y="1224835"/>
                </a:lnTo>
                <a:lnTo>
                  <a:pt x="659502" y="1235559"/>
                </a:lnTo>
                <a:lnTo>
                  <a:pt x="708087" y="1245782"/>
                </a:lnTo>
                <a:lnTo>
                  <a:pt x="758299" y="1255527"/>
                </a:lnTo>
                <a:lnTo>
                  <a:pt x="810009" y="1264815"/>
                </a:lnTo>
                <a:lnTo>
                  <a:pt x="863089" y="1273668"/>
                </a:lnTo>
                <a:lnTo>
                  <a:pt x="917408" y="1282109"/>
                </a:lnTo>
                <a:lnTo>
                  <a:pt x="972840" y="1290159"/>
                </a:lnTo>
                <a:lnTo>
                  <a:pt x="1029253" y="1297841"/>
                </a:lnTo>
                <a:lnTo>
                  <a:pt x="1086520" y="1305176"/>
                </a:lnTo>
                <a:lnTo>
                  <a:pt x="1144512" y="1312186"/>
                </a:lnTo>
                <a:lnTo>
                  <a:pt x="1203098" y="1318894"/>
                </a:lnTo>
                <a:lnTo>
                  <a:pt x="1262152" y="1325321"/>
                </a:lnTo>
                <a:lnTo>
                  <a:pt x="1321543" y="1331490"/>
                </a:lnTo>
                <a:lnTo>
                  <a:pt x="1381142" y="1337423"/>
                </a:lnTo>
                <a:lnTo>
                  <a:pt x="1440821" y="1343141"/>
                </a:lnTo>
                <a:lnTo>
                  <a:pt x="1500450" y="1348666"/>
                </a:lnTo>
                <a:lnTo>
                  <a:pt x="1559901" y="1354021"/>
                </a:lnTo>
                <a:lnTo>
                  <a:pt x="1619044" y="1359228"/>
                </a:lnTo>
                <a:lnTo>
                  <a:pt x="1677752" y="1364309"/>
                </a:lnTo>
                <a:lnTo>
                  <a:pt x="1735893" y="1369285"/>
                </a:lnTo>
                <a:lnTo>
                  <a:pt x="1793341" y="1374179"/>
                </a:lnTo>
                <a:lnTo>
                  <a:pt x="1849964" y="1379013"/>
                </a:lnTo>
                <a:lnTo>
                  <a:pt x="1905636" y="1383808"/>
                </a:lnTo>
                <a:lnTo>
                  <a:pt x="1960226" y="1388587"/>
                </a:lnTo>
                <a:lnTo>
                  <a:pt x="2013606" y="1393372"/>
                </a:lnTo>
                <a:lnTo>
                  <a:pt x="2065647" y="1398185"/>
                </a:lnTo>
                <a:lnTo>
                  <a:pt x="2116220" y="1403047"/>
                </a:lnTo>
                <a:lnTo>
                  <a:pt x="2165195" y="1407982"/>
                </a:lnTo>
                <a:lnTo>
                  <a:pt x="2212444" y="1413010"/>
                </a:lnTo>
                <a:lnTo>
                  <a:pt x="2257838" y="1418155"/>
                </a:lnTo>
                <a:lnTo>
                  <a:pt x="2301247" y="1423437"/>
                </a:lnTo>
                <a:lnTo>
                  <a:pt x="2342544" y="1428879"/>
                </a:lnTo>
                <a:lnTo>
                  <a:pt x="2381598" y="1434503"/>
                </a:lnTo>
                <a:lnTo>
                  <a:pt x="2452465" y="1446385"/>
                </a:lnTo>
                <a:lnTo>
                  <a:pt x="2512815" y="1459260"/>
                </a:lnTo>
                <a:lnTo>
                  <a:pt x="2538724" y="1466124"/>
                </a:lnTo>
                <a:lnTo>
                  <a:pt x="2561617" y="1473303"/>
                </a:lnTo>
              </a:path>
            </a:pathLst>
          </a:custGeom>
          <a:ln w="50800">
            <a:solidFill>
              <a:srgbClr val="AFAB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object 2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62913" y="2173330"/>
            <a:ext cx="1570089" cy="1570089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585399" y="1740915"/>
            <a:ext cx="232537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5" dirty="0">
                <a:solidFill>
                  <a:srgbClr val="00643A"/>
                </a:solidFill>
                <a:latin typeface="Calibri"/>
                <a:cs typeface="Calibri"/>
                <a:hlinkClick r:id="rId4"/>
              </a:rPr>
              <a:t>WWW.BUSINESS-</a:t>
            </a:r>
            <a:r>
              <a:rPr sz="1600" spc="-10" dirty="0">
                <a:solidFill>
                  <a:srgbClr val="00643A"/>
                </a:solidFill>
                <a:latin typeface="Calibri"/>
                <a:cs typeface="Calibri"/>
                <a:hlinkClick r:id="rId4"/>
              </a:rPr>
              <a:t>SPRINT.RU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271177" y="1149530"/>
            <a:ext cx="0" cy="5497195"/>
          </a:xfrm>
          <a:custGeom>
            <a:avLst/>
            <a:gdLst/>
            <a:ahLst/>
            <a:cxnLst/>
            <a:rect l="l" t="t" r="r" b="b"/>
            <a:pathLst>
              <a:path h="5497195">
                <a:moveTo>
                  <a:pt x="0" y="5496932"/>
                </a:moveTo>
                <a:lnTo>
                  <a:pt x="1" y="0"/>
                </a:lnTo>
              </a:path>
            </a:pathLst>
          </a:custGeom>
          <a:ln w="15875">
            <a:solidFill>
              <a:srgbClr val="CBDD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object 2">
            <a:extLst>
              <a:ext uri="{FF2B5EF4-FFF2-40B4-BE49-F238E27FC236}">
                <a16:creationId xmlns:a16="http://schemas.microsoft.com/office/drawing/2014/main" id="{641E8D1C-E528-40FB-9008-633AFD628C82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955035" y="390062"/>
            <a:ext cx="1018469" cy="44668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8445" y="440435"/>
            <a:ext cx="838327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latin typeface="Calibri"/>
                <a:cs typeface="Calibri"/>
              </a:rPr>
              <a:t>ПРОДУКТЫ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ЛАБОРАТОРИИ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СОЦИАЛЬНОГО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ПРЕДПРИНИМАТЕЛЬСТВА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В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2022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812344"/>
            <a:ext cx="8629650" cy="0"/>
          </a:xfrm>
          <a:custGeom>
            <a:avLst/>
            <a:gdLst/>
            <a:ahLst/>
            <a:cxnLst/>
            <a:rect l="l" t="t" r="r" b="b"/>
            <a:pathLst>
              <a:path w="8629650">
                <a:moveTo>
                  <a:pt x="0" y="0"/>
                </a:moveTo>
                <a:lnTo>
                  <a:pt x="8629095" y="1"/>
                </a:lnTo>
              </a:path>
            </a:pathLst>
          </a:custGeom>
          <a:ln w="15875">
            <a:solidFill>
              <a:srgbClr val="E73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5906" y="1230429"/>
            <a:ext cx="2228461" cy="551291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864645" y="1850135"/>
            <a:ext cx="4888230" cy="73914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sz="1700" b="1" u="sng" spc="-10" dirty="0">
                <a:solidFill>
                  <a:srgbClr val="00643A"/>
                </a:solidFill>
                <a:uFill>
                  <a:solidFill>
                    <a:srgbClr val="00643A"/>
                  </a:solidFill>
                </a:uFill>
                <a:latin typeface="Calibri"/>
                <a:cs typeface="Calibri"/>
              </a:rPr>
              <a:t>Онлайн-</a:t>
            </a:r>
            <a:r>
              <a:rPr sz="1700" b="1" u="sng" dirty="0">
                <a:solidFill>
                  <a:srgbClr val="00643A"/>
                </a:solidFill>
                <a:uFill>
                  <a:solidFill>
                    <a:srgbClr val="00643A"/>
                  </a:solidFill>
                </a:uFill>
                <a:latin typeface="Calibri"/>
                <a:cs typeface="Calibri"/>
              </a:rPr>
              <a:t>школа</a:t>
            </a:r>
            <a:r>
              <a:rPr sz="1700" b="1" u="sng" spc="-40" dirty="0">
                <a:solidFill>
                  <a:srgbClr val="00643A"/>
                </a:solidFill>
                <a:uFill>
                  <a:solidFill>
                    <a:srgbClr val="00643A"/>
                  </a:solidFill>
                </a:uFill>
                <a:latin typeface="Calibri"/>
                <a:cs typeface="Calibri"/>
              </a:rPr>
              <a:t> </a:t>
            </a:r>
            <a:r>
              <a:rPr sz="1700" b="1" u="sng" dirty="0">
                <a:solidFill>
                  <a:srgbClr val="00643A"/>
                </a:solidFill>
                <a:uFill>
                  <a:solidFill>
                    <a:srgbClr val="00643A"/>
                  </a:solidFill>
                </a:uFill>
                <a:latin typeface="Calibri"/>
                <a:cs typeface="Calibri"/>
              </a:rPr>
              <a:t>социального</a:t>
            </a:r>
            <a:r>
              <a:rPr sz="1700" b="1" u="sng" spc="-25" dirty="0">
                <a:solidFill>
                  <a:srgbClr val="00643A"/>
                </a:solidFill>
                <a:uFill>
                  <a:solidFill>
                    <a:srgbClr val="00643A"/>
                  </a:solidFill>
                </a:uFill>
                <a:latin typeface="Calibri"/>
                <a:cs typeface="Calibri"/>
              </a:rPr>
              <a:t> </a:t>
            </a:r>
            <a:r>
              <a:rPr sz="1700" b="1" u="sng" spc="-10" dirty="0">
                <a:solidFill>
                  <a:srgbClr val="00643A"/>
                </a:solidFill>
                <a:uFill>
                  <a:solidFill>
                    <a:srgbClr val="00643A"/>
                  </a:solidFill>
                </a:uFill>
                <a:latin typeface="Calibri"/>
                <a:cs typeface="Calibri"/>
              </a:rPr>
              <a:t>предпринимательства</a:t>
            </a:r>
            <a:endParaRPr sz="1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sz="1650" b="0" dirty="0">
                <a:solidFill>
                  <a:srgbClr val="00643A"/>
                </a:solidFill>
                <a:latin typeface="Calibri Light"/>
                <a:cs typeface="Calibri Light"/>
              </a:rPr>
              <a:t>Целевая</a:t>
            </a:r>
            <a:r>
              <a:rPr sz="1650" b="0" spc="95" dirty="0">
                <a:solidFill>
                  <a:srgbClr val="00643A"/>
                </a:solidFill>
                <a:latin typeface="Calibri Light"/>
                <a:cs typeface="Calibri Light"/>
              </a:rPr>
              <a:t> </a:t>
            </a:r>
            <a:r>
              <a:rPr sz="1650" b="0" dirty="0">
                <a:solidFill>
                  <a:srgbClr val="00643A"/>
                </a:solidFill>
                <a:latin typeface="Calibri Light"/>
                <a:cs typeface="Calibri Light"/>
              </a:rPr>
              <a:t>аудитория</a:t>
            </a:r>
            <a:r>
              <a:rPr sz="1650" b="0" spc="100" dirty="0">
                <a:solidFill>
                  <a:srgbClr val="00643A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–</a:t>
            </a:r>
            <a:r>
              <a:rPr sz="1700" b="0" spc="9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начинающие</a:t>
            </a:r>
            <a:r>
              <a:rPr sz="1700" b="0" spc="80" dirty="0">
                <a:latin typeface="Calibri Light"/>
                <a:cs typeface="Calibri Light"/>
              </a:rPr>
              <a:t> </a:t>
            </a:r>
            <a:r>
              <a:rPr sz="1700" b="0" spc="-10" dirty="0">
                <a:latin typeface="Calibri Light"/>
                <a:cs typeface="Calibri Light"/>
              </a:rPr>
              <a:t>предприниматели</a:t>
            </a:r>
            <a:endParaRPr sz="1700">
              <a:latin typeface="Calibri Light"/>
              <a:cs typeface="Calibri Ligh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4645" y="2822447"/>
            <a:ext cx="8531860" cy="54102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2020"/>
              </a:lnSpc>
              <a:spcBef>
                <a:spcPts val="180"/>
              </a:spcBef>
            </a:pPr>
            <a:r>
              <a:rPr sz="1650" b="0" dirty="0">
                <a:solidFill>
                  <a:srgbClr val="00643A"/>
                </a:solidFill>
                <a:latin typeface="Calibri Light"/>
                <a:cs typeface="Calibri Light"/>
              </a:rPr>
              <a:t>Цель</a:t>
            </a:r>
            <a:r>
              <a:rPr sz="1650" b="0" spc="260" dirty="0">
                <a:solidFill>
                  <a:srgbClr val="00643A"/>
                </a:solidFill>
                <a:latin typeface="Calibri Light"/>
                <a:cs typeface="Calibri Light"/>
              </a:rPr>
              <a:t> </a:t>
            </a:r>
            <a:r>
              <a:rPr sz="1650" b="0" dirty="0">
                <a:solidFill>
                  <a:srgbClr val="00643A"/>
                </a:solidFill>
                <a:latin typeface="Calibri Light"/>
                <a:cs typeface="Calibri Light"/>
              </a:rPr>
              <a:t>программы</a:t>
            </a:r>
            <a:r>
              <a:rPr sz="1650" b="0" spc="260" dirty="0">
                <a:solidFill>
                  <a:srgbClr val="00643A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-</a:t>
            </a:r>
            <a:r>
              <a:rPr sz="1700" b="0" spc="254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вырастить</a:t>
            </a:r>
            <a:r>
              <a:rPr sz="1700" b="0" spc="24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социальных</a:t>
            </a:r>
            <a:r>
              <a:rPr sz="1700" b="0" spc="25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предпринимателей</a:t>
            </a:r>
            <a:r>
              <a:rPr sz="1700" b="0" spc="25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с</a:t>
            </a:r>
            <a:r>
              <a:rPr sz="1700" b="0" spc="245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уровня</a:t>
            </a:r>
            <a:r>
              <a:rPr sz="1700" b="0" spc="254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идеи</a:t>
            </a:r>
            <a:r>
              <a:rPr sz="1700" b="0" spc="245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до</a:t>
            </a:r>
            <a:r>
              <a:rPr sz="1700" b="0" spc="245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выхода</a:t>
            </a:r>
            <a:r>
              <a:rPr sz="1700" b="0" spc="250" dirty="0">
                <a:latin typeface="Calibri Light"/>
                <a:cs typeface="Calibri Light"/>
              </a:rPr>
              <a:t> </a:t>
            </a:r>
            <a:r>
              <a:rPr sz="1700" b="0" spc="-25" dirty="0">
                <a:latin typeface="Calibri Light"/>
                <a:cs typeface="Calibri Light"/>
              </a:rPr>
              <a:t>на </a:t>
            </a:r>
            <a:r>
              <a:rPr sz="1700" b="0" dirty="0">
                <a:latin typeface="Calibri Light"/>
                <a:cs typeface="Calibri Light"/>
              </a:rPr>
              <a:t>рынок,</a:t>
            </a:r>
            <a:r>
              <a:rPr sz="1700" b="0" spc="-15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а</a:t>
            </a:r>
            <a:r>
              <a:rPr sz="1700" b="0" spc="-5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также</a:t>
            </a:r>
            <a:r>
              <a:rPr sz="1700" b="0" spc="-5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повысить</a:t>
            </a:r>
            <a:r>
              <a:rPr sz="1700" b="0" spc="-1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эффективность</a:t>
            </a:r>
            <a:r>
              <a:rPr sz="1700" b="0" spc="-5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существующих </a:t>
            </a:r>
            <a:r>
              <a:rPr sz="1700" b="0" spc="-10" dirty="0">
                <a:latin typeface="Calibri Light"/>
                <a:cs typeface="Calibri Light"/>
              </a:rPr>
              <a:t>стартапов</a:t>
            </a:r>
            <a:endParaRPr sz="1700">
              <a:latin typeface="Calibri Light"/>
              <a:cs typeface="Calibri Ligh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64645" y="3599688"/>
            <a:ext cx="8585835" cy="3045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014"/>
              </a:lnSpc>
              <a:spcBef>
                <a:spcPts val="100"/>
              </a:spcBef>
            </a:pPr>
            <a:r>
              <a:rPr sz="1650" b="0" dirty="0">
                <a:solidFill>
                  <a:srgbClr val="00643A"/>
                </a:solidFill>
                <a:latin typeface="Calibri Light"/>
                <a:cs typeface="Calibri Light"/>
              </a:rPr>
              <a:t>Особенность</a:t>
            </a:r>
            <a:r>
              <a:rPr sz="1650" b="0" spc="85" dirty="0">
                <a:solidFill>
                  <a:srgbClr val="00643A"/>
                </a:solidFill>
                <a:latin typeface="Calibri Light"/>
                <a:cs typeface="Calibri Light"/>
              </a:rPr>
              <a:t> </a:t>
            </a:r>
            <a:r>
              <a:rPr sz="1650" b="0" dirty="0">
                <a:solidFill>
                  <a:srgbClr val="00643A"/>
                </a:solidFill>
                <a:latin typeface="Calibri Light"/>
                <a:cs typeface="Calibri Light"/>
              </a:rPr>
              <a:t>программы</a:t>
            </a:r>
            <a:r>
              <a:rPr sz="1650" b="0" spc="85" dirty="0">
                <a:solidFill>
                  <a:srgbClr val="00643A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-</a:t>
            </a:r>
            <a:r>
              <a:rPr sz="1700" b="0" spc="85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практикоориентированный</a:t>
            </a:r>
            <a:r>
              <a:rPr sz="1700" b="0" spc="7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и</a:t>
            </a:r>
            <a:r>
              <a:rPr sz="1700" b="0" spc="75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прикладной</a:t>
            </a:r>
            <a:r>
              <a:rPr sz="1700" b="0" spc="80" dirty="0">
                <a:latin typeface="Calibri Light"/>
                <a:cs typeface="Calibri Light"/>
              </a:rPr>
              <a:t> </a:t>
            </a:r>
            <a:r>
              <a:rPr sz="1700" b="0" spc="-10" dirty="0">
                <a:latin typeface="Calibri Light"/>
                <a:cs typeface="Calibri Light"/>
              </a:rPr>
              <a:t>характер:</a:t>
            </a:r>
            <a:endParaRPr sz="1700" dirty="0">
              <a:latin typeface="Calibri Light"/>
              <a:cs typeface="Calibri Light"/>
            </a:endParaRPr>
          </a:p>
          <a:p>
            <a:pPr marL="298450" marR="59690" indent="-285750">
              <a:lnSpc>
                <a:spcPts val="2090"/>
              </a:lnSpc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700" b="0" dirty="0">
                <a:latin typeface="Calibri Light"/>
                <a:cs typeface="Calibri Light"/>
              </a:rPr>
              <a:t>преакселерационная</a:t>
            </a:r>
            <a:r>
              <a:rPr sz="1700" b="0" spc="195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программа:</a:t>
            </a:r>
            <a:r>
              <a:rPr sz="1700" b="0" spc="19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обучение</a:t>
            </a:r>
            <a:r>
              <a:rPr sz="1700" b="0" spc="19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с</a:t>
            </a:r>
            <a:r>
              <a:rPr sz="1700" b="0" spc="19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азов</a:t>
            </a:r>
            <a:r>
              <a:rPr sz="1700" b="0" spc="19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на</a:t>
            </a:r>
            <a:r>
              <a:rPr sz="1700" b="0" spc="19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уровне</a:t>
            </a:r>
            <a:r>
              <a:rPr sz="1700" b="0" spc="19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сложности,</a:t>
            </a:r>
            <a:r>
              <a:rPr sz="1700" b="0" spc="19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доступном</a:t>
            </a:r>
            <a:r>
              <a:rPr sz="1700" b="0" spc="190" dirty="0">
                <a:latin typeface="Calibri Light"/>
                <a:cs typeface="Calibri Light"/>
              </a:rPr>
              <a:t> </a:t>
            </a:r>
            <a:r>
              <a:rPr sz="1700" b="0" spc="-25" dirty="0">
                <a:latin typeface="Calibri Light"/>
                <a:cs typeface="Calibri Light"/>
              </a:rPr>
              <a:t>для </a:t>
            </a:r>
            <a:r>
              <a:rPr sz="1700" b="0" dirty="0">
                <a:latin typeface="Calibri Light"/>
                <a:cs typeface="Calibri Light"/>
              </a:rPr>
              <a:t>тех,</a:t>
            </a:r>
            <a:r>
              <a:rPr sz="1700" b="0" spc="-2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кто</a:t>
            </a:r>
            <a:r>
              <a:rPr sz="1700" b="0" spc="-1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впервые</a:t>
            </a:r>
            <a:r>
              <a:rPr sz="1700" b="0" spc="-1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решил</a:t>
            </a:r>
            <a:r>
              <a:rPr sz="1700" b="0" spc="-1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заняться</a:t>
            </a:r>
            <a:r>
              <a:rPr sz="1700" b="0" spc="-5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социальным</a:t>
            </a:r>
            <a:r>
              <a:rPr sz="1700" b="0" spc="-5" dirty="0">
                <a:latin typeface="Calibri Light"/>
                <a:cs typeface="Calibri Light"/>
              </a:rPr>
              <a:t> </a:t>
            </a:r>
            <a:r>
              <a:rPr sz="1700" b="0" spc="-10" dirty="0">
                <a:latin typeface="Calibri Light"/>
                <a:cs typeface="Calibri Light"/>
              </a:rPr>
              <a:t>предпринимательством</a:t>
            </a:r>
            <a:endParaRPr sz="1700" dirty="0">
              <a:latin typeface="Calibri Light"/>
              <a:cs typeface="Calibri Light"/>
            </a:endParaRPr>
          </a:p>
          <a:p>
            <a:pPr marL="298450" indent="-285750">
              <a:lnSpc>
                <a:spcPts val="1935"/>
              </a:lnSpc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700" b="0" dirty="0">
                <a:latin typeface="Calibri Light"/>
                <a:cs typeface="Calibri Light"/>
              </a:rPr>
              <a:t>работа</a:t>
            </a:r>
            <a:r>
              <a:rPr sz="1700" b="0" spc="535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над</a:t>
            </a:r>
            <a:r>
              <a:rPr sz="1700" b="0" spc="535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собственным</a:t>
            </a:r>
            <a:r>
              <a:rPr sz="1700" b="0" spc="530" dirty="0">
                <a:latin typeface="Calibri Light"/>
                <a:cs typeface="Calibri Light"/>
              </a:rPr>
              <a:t> </a:t>
            </a:r>
            <a:r>
              <a:rPr sz="1700" b="0" spc="-10" dirty="0">
                <a:latin typeface="Calibri Light"/>
                <a:cs typeface="Calibri Light"/>
              </a:rPr>
              <a:t>социально-</a:t>
            </a:r>
            <a:r>
              <a:rPr sz="1700" b="0" dirty="0">
                <a:latin typeface="Calibri Light"/>
                <a:cs typeface="Calibri Light"/>
              </a:rPr>
              <a:t>предпринимательским</a:t>
            </a:r>
            <a:r>
              <a:rPr sz="1700" b="0" spc="535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проектом</a:t>
            </a:r>
            <a:r>
              <a:rPr sz="1700" b="0" spc="535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на</a:t>
            </a:r>
            <a:r>
              <a:rPr sz="1700" b="0" spc="540" dirty="0">
                <a:latin typeface="Calibri Light"/>
                <a:cs typeface="Calibri Light"/>
              </a:rPr>
              <a:t> </a:t>
            </a:r>
            <a:r>
              <a:rPr sz="1700" b="0" spc="-10" dirty="0">
                <a:latin typeface="Calibri Light"/>
                <a:cs typeface="Calibri Light"/>
              </a:rPr>
              <a:t>протяжении</a:t>
            </a:r>
            <a:endParaRPr sz="1700" dirty="0">
              <a:latin typeface="Calibri Light"/>
              <a:cs typeface="Calibri Light"/>
            </a:endParaRPr>
          </a:p>
          <a:p>
            <a:pPr marL="298450">
              <a:lnSpc>
                <a:spcPts val="2030"/>
              </a:lnSpc>
              <a:spcBef>
                <a:spcPts val="50"/>
              </a:spcBef>
            </a:pPr>
            <a:r>
              <a:rPr sz="1700" b="0" dirty="0">
                <a:latin typeface="Calibri Light"/>
                <a:cs typeface="Calibri Light"/>
              </a:rPr>
              <a:t>всего</a:t>
            </a:r>
            <a:r>
              <a:rPr sz="1700" b="0" spc="-15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процесса</a:t>
            </a:r>
            <a:r>
              <a:rPr sz="1700" b="0" spc="-10" dirty="0">
                <a:latin typeface="Calibri Light"/>
                <a:cs typeface="Calibri Light"/>
              </a:rPr>
              <a:t> обучения</a:t>
            </a:r>
            <a:endParaRPr sz="1700" dirty="0">
              <a:latin typeface="Calibri Light"/>
              <a:cs typeface="Calibri Light"/>
            </a:endParaRPr>
          </a:p>
          <a:p>
            <a:pPr marL="298450" marR="59690" indent="-285750">
              <a:lnSpc>
                <a:spcPts val="1989"/>
              </a:lnSpc>
              <a:spcBef>
                <a:spcPts val="95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700" b="0" dirty="0">
                <a:latin typeface="Calibri Light"/>
                <a:cs typeface="Calibri Light"/>
              </a:rPr>
              <a:t>разборы</a:t>
            </a:r>
            <a:r>
              <a:rPr sz="1700" b="0" spc="7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реальных</a:t>
            </a:r>
            <a:r>
              <a:rPr sz="1700" b="0" spc="8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кейсов</a:t>
            </a:r>
            <a:r>
              <a:rPr sz="1700" b="0" spc="8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социальных</a:t>
            </a:r>
            <a:r>
              <a:rPr sz="1700" b="0" spc="85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предприятий,</a:t>
            </a:r>
            <a:r>
              <a:rPr sz="1700" b="0" spc="8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опирающихся</a:t>
            </a:r>
            <a:r>
              <a:rPr sz="1700" b="0" spc="8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на</a:t>
            </a:r>
            <a:r>
              <a:rPr sz="1700" b="0" spc="85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многолетний</a:t>
            </a:r>
            <a:r>
              <a:rPr sz="1700" b="0" spc="80" dirty="0">
                <a:latin typeface="Calibri Light"/>
                <a:cs typeface="Calibri Light"/>
              </a:rPr>
              <a:t> </a:t>
            </a:r>
            <a:r>
              <a:rPr sz="1700" b="0" spc="-20" dirty="0">
                <a:latin typeface="Calibri Light"/>
                <a:cs typeface="Calibri Light"/>
              </a:rPr>
              <a:t>опыт </a:t>
            </a:r>
            <a:r>
              <a:rPr sz="1700" b="0" dirty="0">
                <a:latin typeface="Calibri Light"/>
                <a:cs typeface="Calibri Light"/>
              </a:rPr>
              <a:t>Фонда</a:t>
            </a:r>
            <a:r>
              <a:rPr sz="1700" b="0" spc="405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по</a:t>
            </a:r>
            <a:r>
              <a:rPr sz="1700" b="0" spc="409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поддержке</a:t>
            </a:r>
            <a:r>
              <a:rPr sz="1700" b="0" spc="409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и</a:t>
            </a:r>
            <a:r>
              <a:rPr sz="1700" b="0" spc="405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сопровождению</a:t>
            </a:r>
            <a:r>
              <a:rPr sz="1700" b="0" spc="415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социальных</a:t>
            </a:r>
            <a:r>
              <a:rPr sz="1700" b="0" spc="415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предпринимателей</a:t>
            </a:r>
            <a:r>
              <a:rPr sz="1700" b="0" spc="405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в</a:t>
            </a:r>
            <a:r>
              <a:rPr sz="1700" b="0" spc="409" dirty="0">
                <a:latin typeface="Calibri Light"/>
                <a:cs typeface="Calibri Light"/>
              </a:rPr>
              <a:t> </a:t>
            </a:r>
            <a:r>
              <a:rPr sz="1700" b="0" spc="-10" dirty="0">
                <a:latin typeface="Calibri Light"/>
                <a:cs typeface="Calibri Light"/>
              </a:rPr>
              <a:t>различных</a:t>
            </a:r>
            <a:endParaRPr sz="1700" dirty="0">
              <a:latin typeface="Calibri Light"/>
              <a:cs typeface="Calibri Light"/>
            </a:endParaRPr>
          </a:p>
          <a:p>
            <a:pPr marL="298450">
              <a:lnSpc>
                <a:spcPts val="2030"/>
              </a:lnSpc>
            </a:pPr>
            <a:r>
              <a:rPr sz="1700" b="0" dirty="0">
                <a:latin typeface="Calibri Light"/>
                <a:cs typeface="Calibri Light"/>
              </a:rPr>
              <a:t>регионах</a:t>
            </a:r>
            <a:r>
              <a:rPr sz="1700" b="0" spc="-20" dirty="0">
                <a:latin typeface="Calibri Light"/>
                <a:cs typeface="Calibri Light"/>
              </a:rPr>
              <a:t> </a:t>
            </a:r>
            <a:r>
              <a:rPr sz="1700" b="0" spc="-10" dirty="0">
                <a:latin typeface="Calibri Light"/>
                <a:cs typeface="Calibri Light"/>
              </a:rPr>
              <a:t>России</a:t>
            </a:r>
            <a:endParaRPr sz="1700" dirty="0">
              <a:latin typeface="Calibri Light"/>
              <a:cs typeface="Calibri Light"/>
            </a:endParaRPr>
          </a:p>
          <a:p>
            <a:pPr marL="12700" marR="5080" algn="just">
              <a:lnSpc>
                <a:spcPct val="103600"/>
              </a:lnSpc>
              <a:spcBef>
                <a:spcPts val="1300"/>
              </a:spcBef>
            </a:pPr>
            <a:r>
              <a:rPr sz="1650" b="1" dirty="0">
                <a:solidFill>
                  <a:srgbClr val="E7304D"/>
                </a:solidFill>
                <a:latin typeface="Calibri Light"/>
                <a:cs typeface="Calibri Light"/>
              </a:rPr>
              <a:t>С</a:t>
            </a:r>
            <a:r>
              <a:rPr sz="1650" b="1" spc="545" dirty="0">
                <a:solidFill>
                  <a:srgbClr val="E7304D"/>
                </a:solidFill>
                <a:latin typeface="Calibri Light"/>
                <a:cs typeface="Calibri Light"/>
              </a:rPr>
              <a:t> </a:t>
            </a:r>
            <a:r>
              <a:rPr sz="1650" b="1" dirty="0">
                <a:solidFill>
                  <a:srgbClr val="E7304D"/>
                </a:solidFill>
                <a:latin typeface="Calibri Light"/>
                <a:cs typeface="Calibri Light"/>
              </a:rPr>
              <a:t>2014</a:t>
            </a:r>
            <a:r>
              <a:rPr sz="1650" b="1" spc="545" dirty="0">
                <a:solidFill>
                  <a:srgbClr val="E7304D"/>
                </a:solidFill>
                <a:latin typeface="Calibri Light"/>
                <a:cs typeface="Calibri Light"/>
              </a:rPr>
              <a:t> </a:t>
            </a:r>
            <a:r>
              <a:rPr sz="1650" b="1" dirty="0">
                <a:solidFill>
                  <a:srgbClr val="E7304D"/>
                </a:solidFill>
                <a:latin typeface="Calibri Light"/>
                <a:cs typeface="Calibri Light"/>
              </a:rPr>
              <a:t>года</a:t>
            </a:r>
            <a:r>
              <a:rPr sz="1650" b="1" spc="545" dirty="0">
                <a:solidFill>
                  <a:srgbClr val="E7304D"/>
                </a:solidFill>
                <a:latin typeface="Calibri Light"/>
                <a:cs typeface="Calibri Light"/>
              </a:rPr>
              <a:t> </a:t>
            </a:r>
            <a:r>
              <a:rPr sz="1650" b="1" dirty="0">
                <a:solidFill>
                  <a:srgbClr val="E7304D"/>
                </a:solidFill>
                <a:latin typeface="Calibri Light"/>
                <a:cs typeface="Calibri Light"/>
              </a:rPr>
              <a:t>программа</a:t>
            </a:r>
            <a:r>
              <a:rPr sz="1650" b="1" spc="550" dirty="0">
                <a:solidFill>
                  <a:srgbClr val="E7304D"/>
                </a:solidFill>
                <a:latin typeface="Calibri Light"/>
                <a:cs typeface="Calibri Light"/>
              </a:rPr>
              <a:t> </a:t>
            </a:r>
            <a:r>
              <a:rPr sz="1650" b="1" dirty="0">
                <a:solidFill>
                  <a:srgbClr val="E7304D"/>
                </a:solidFill>
                <a:latin typeface="Calibri Light"/>
                <a:cs typeface="Calibri Light"/>
              </a:rPr>
              <a:t>проводится</a:t>
            </a:r>
            <a:r>
              <a:rPr sz="1650" b="1" spc="550" dirty="0">
                <a:solidFill>
                  <a:srgbClr val="E7304D"/>
                </a:solidFill>
                <a:latin typeface="Calibri Light"/>
                <a:cs typeface="Calibri Light"/>
              </a:rPr>
              <a:t> </a:t>
            </a:r>
            <a:r>
              <a:rPr sz="1650" b="1" dirty="0">
                <a:solidFill>
                  <a:srgbClr val="E7304D"/>
                </a:solidFill>
                <a:latin typeface="Calibri Light"/>
                <a:cs typeface="Calibri Light"/>
              </a:rPr>
              <a:t>очно</a:t>
            </a:r>
            <a:r>
              <a:rPr sz="1650" b="1" spc="550" dirty="0">
                <a:solidFill>
                  <a:srgbClr val="E7304D"/>
                </a:solidFill>
                <a:latin typeface="Calibri Light"/>
                <a:cs typeface="Calibri Light"/>
              </a:rPr>
              <a:t> </a:t>
            </a:r>
            <a:r>
              <a:rPr sz="1650" b="1" dirty="0">
                <a:solidFill>
                  <a:srgbClr val="E7304D"/>
                </a:solidFill>
                <a:latin typeface="Calibri Light"/>
                <a:cs typeface="Calibri Light"/>
              </a:rPr>
              <a:t>в</a:t>
            </a:r>
            <a:r>
              <a:rPr sz="1650" b="1" spc="540" dirty="0">
                <a:solidFill>
                  <a:srgbClr val="E7304D"/>
                </a:solidFill>
                <a:latin typeface="Calibri Light"/>
                <a:cs typeface="Calibri Light"/>
              </a:rPr>
              <a:t> </a:t>
            </a:r>
            <a:r>
              <a:rPr sz="1650" b="1" dirty="0">
                <a:solidFill>
                  <a:srgbClr val="E7304D"/>
                </a:solidFill>
                <a:latin typeface="Calibri Light"/>
                <a:cs typeface="Calibri Light"/>
              </a:rPr>
              <a:t>регионах</a:t>
            </a:r>
            <a:r>
              <a:rPr sz="1650" b="1" spc="550" dirty="0">
                <a:solidFill>
                  <a:srgbClr val="E7304D"/>
                </a:solidFill>
                <a:latin typeface="Calibri Light"/>
                <a:cs typeface="Calibri Light"/>
              </a:rPr>
              <a:t> </a:t>
            </a:r>
            <a:r>
              <a:rPr sz="1650" b="1" dirty="0">
                <a:solidFill>
                  <a:srgbClr val="E7304D"/>
                </a:solidFill>
                <a:latin typeface="Calibri Light"/>
                <a:cs typeface="Calibri Light"/>
              </a:rPr>
              <a:t>России</a:t>
            </a:r>
            <a:r>
              <a:rPr sz="1650" b="1" spc="540" dirty="0">
                <a:solidFill>
                  <a:srgbClr val="E7304D"/>
                </a:solidFill>
                <a:latin typeface="Calibri Light"/>
                <a:cs typeface="Calibri Light"/>
              </a:rPr>
              <a:t> </a:t>
            </a:r>
            <a:r>
              <a:rPr sz="1650" b="1" dirty="0">
                <a:solidFill>
                  <a:srgbClr val="E7304D"/>
                </a:solidFill>
                <a:latin typeface="Calibri Light"/>
                <a:cs typeface="Calibri Light"/>
              </a:rPr>
              <a:t>по</a:t>
            </a:r>
            <a:r>
              <a:rPr sz="1650" b="1" spc="545" dirty="0">
                <a:solidFill>
                  <a:srgbClr val="E7304D"/>
                </a:solidFill>
                <a:latin typeface="Calibri Light"/>
                <a:cs typeface="Calibri Light"/>
              </a:rPr>
              <a:t> </a:t>
            </a:r>
            <a:r>
              <a:rPr sz="1650" b="1" dirty="0">
                <a:solidFill>
                  <a:srgbClr val="E7304D"/>
                </a:solidFill>
                <a:latin typeface="Calibri Light"/>
                <a:cs typeface="Calibri Light"/>
              </a:rPr>
              <a:t>запросу</a:t>
            </a:r>
            <a:r>
              <a:rPr sz="1650" b="1" spc="540" dirty="0">
                <a:solidFill>
                  <a:srgbClr val="E7304D"/>
                </a:solidFill>
                <a:latin typeface="Calibri Light"/>
                <a:cs typeface="Calibri Light"/>
              </a:rPr>
              <a:t> </a:t>
            </a:r>
            <a:r>
              <a:rPr sz="1650" b="1" dirty="0">
                <a:solidFill>
                  <a:srgbClr val="E7304D"/>
                </a:solidFill>
                <a:latin typeface="Calibri Light"/>
                <a:cs typeface="Calibri Light"/>
              </a:rPr>
              <a:t>на</a:t>
            </a:r>
            <a:r>
              <a:rPr sz="1650" b="1" spc="545" dirty="0">
                <a:solidFill>
                  <a:srgbClr val="E7304D"/>
                </a:solidFill>
                <a:latin typeface="Calibri Light"/>
                <a:cs typeface="Calibri Light"/>
              </a:rPr>
              <a:t> </a:t>
            </a:r>
            <a:r>
              <a:rPr sz="1650" b="1" spc="-10" dirty="0">
                <a:solidFill>
                  <a:srgbClr val="E7304D"/>
                </a:solidFill>
                <a:latin typeface="Calibri Light"/>
                <a:cs typeface="Calibri Light"/>
              </a:rPr>
              <a:t>партнерских </a:t>
            </a:r>
            <a:r>
              <a:rPr sz="1650" b="1" dirty="0">
                <a:solidFill>
                  <a:srgbClr val="E7304D"/>
                </a:solidFill>
                <a:latin typeface="Calibri Light"/>
                <a:cs typeface="Calibri Light"/>
              </a:rPr>
              <a:t>условиях.</a:t>
            </a:r>
            <a:r>
              <a:rPr sz="1650" b="1" spc="145" dirty="0">
                <a:solidFill>
                  <a:srgbClr val="E7304D"/>
                </a:solidFill>
                <a:latin typeface="Calibri Light"/>
                <a:cs typeface="Calibri Light"/>
              </a:rPr>
              <a:t>  </a:t>
            </a:r>
            <a:r>
              <a:rPr sz="1650" b="1" dirty="0">
                <a:solidFill>
                  <a:srgbClr val="E7304D"/>
                </a:solidFill>
                <a:latin typeface="Calibri Light"/>
                <a:cs typeface="Calibri Light"/>
              </a:rPr>
              <a:t>В</a:t>
            </a:r>
            <a:r>
              <a:rPr sz="1650" b="1" spc="150" dirty="0">
                <a:solidFill>
                  <a:srgbClr val="E7304D"/>
                </a:solidFill>
                <a:latin typeface="Calibri Light"/>
                <a:cs typeface="Calibri Light"/>
              </a:rPr>
              <a:t>  </a:t>
            </a:r>
            <a:r>
              <a:rPr sz="1650" b="1" dirty="0">
                <a:solidFill>
                  <a:srgbClr val="E7304D"/>
                </a:solidFill>
                <a:latin typeface="Calibri Light"/>
                <a:cs typeface="Calibri Light"/>
              </a:rPr>
              <a:t>2022</a:t>
            </a:r>
            <a:r>
              <a:rPr sz="1650" b="1" spc="145" dirty="0">
                <a:solidFill>
                  <a:srgbClr val="E7304D"/>
                </a:solidFill>
                <a:latin typeface="Calibri Light"/>
                <a:cs typeface="Calibri Light"/>
              </a:rPr>
              <a:t>  </a:t>
            </a:r>
            <a:r>
              <a:rPr sz="1650" b="1" dirty="0" err="1">
                <a:solidFill>
                  <a:srgbClr val="E7304D"/>
                </a:solidFill>
                <a:latin typeface="Calibri Light"/>
                <a:cs typeface="Calibri Light"/>
              </a:rPr>
              <a:t>году</a:t>
            </a:r>
            <a:r>
              <a:rPr sz="1650" b="1" spc="150" dirty="0">
                <a:solidFill>
                  <a:srgbClr val="E7304D"/>
                </a:solidFill>
                <a:latin typeface="Calibri Light"/>
                <a:cs typeface="Calibri Light"/>
              </a:rPr>
              <a:t> </a:t>
            </a:r>
            <a:r>
              <a:rPr sz="1650" b="1" dirty="0" err="1">
                <a:solidFill>
                  <a:srgbClr val="E7304D"/>
                </a:solidFill>
                <a:latin typeface="Calibri Light"/>
                <a:cs typeface="Calibri Light"/>
              </a:rPr>
              <a:t>программа</a:t>
            </a:r>
            <a:r>
              <a:rPr sz="1650" b="1" spc="150" dirty="0">
                <a:solidFill>
                  <a:srgbClr val="E7304D"/>
                </a:solidFill>
                <a:latin typeface="Calibri Light"/>
                <a:cs typeface="Calibri Light"/>
              </a:rPr>
              <a:t>  </a:t>
            </a:r>
            <a:r>
              <a:rPr sz="1650" b="1" dirty="0">
                <a:solidFill>
                  <a:srgbClr val="E7304D"/>
                </a:solidFill>
                <a:latin typeface="Calibri Light"/>
                <a:cs typeface="Calibri Light"/>
              </a:rPr>
              <a:t>будет</a:t>
            </a:r>
            <a:r>
              <a:rPr sz="1650" b="1" spc="150" dirty="0">
                <a:solidFill>
                  <a:srgbClr val="E7304D"/>
                </a:solidFill>
                <a:latin typeface="Calibri Light"/>
                <a:cs typeface="Calibri Light"/>
              </a:rPr>
              <a:t>  </a:t>
            </a:r>
            <a:r>
              <a:rPr sz="1650" b="1" dirty="0">
                <a:solidFill>
                  <a:srgbClr val="E7304D"/>
                </a:solidFill>
                <a:latin typeface="Calibri Light"/>
                <a:cs typeface="Calibri Light"/>
              </a:rPr>
              <a:t>проведена</a:t>
            </a:r>
            <a:r>
              <a:rPr sz="1650" b="1" spc="150" dirty="0">
                <a:solidFill>
                  <a:srgbClr val="E7304D"/>
                </a:solidFill>
                <a:latin typeface="Calibri Light"/>
                <a:cs typeface="Calibri Light"/>
              </a:rPr>
              <a:t>  </a:t>
            </a:r>
            <a:r>
              <a:rPr sz="1650" b="1" dirty="0">
                <a:solidFill>
                  <a:srgbClr val="E7304D"/>
                </a:solidFill>
                <a:latin typeface="Calibri Light"/>
                <a:cs typeface="Calibri Light"/>
              </a:rPr>
              <a:t>на</a:t>
            </a:r>
            <a:r>
              <a:rPr sz="1650" b="1" spc="150" dirty="0">
                <a:solidFill>
                  <a:srgbClr val="E7304D"/>
                </a:solidFill>
                <a:latin typeface="Calibri Light"/>
                <a:cs typeface="Calibri Light"/>
              </a:rPr>
              <a:t>  </a:t>
            </a:r>
            <a:r>
              <a:rPr sz="1650" b="1" dirty="0">
                <a:solidFill>
                  <a:srgbClr val="E7304D"/>
                </a:solidFill>
                <a:latin typeface="Calibri Light"/>
                <a:cs typeface="Calibri Light"/>
              </a:rPr>
              <a:t>федеральном</a:t>
            </a:r>
            <a:r>
              <a:rPr sz="1650" b="1" spc="145" dirty="0">
                <a:solidFill>
                  <a:srgbClr val="E7304D"/>
                </a:solidFill>
                <a:latin typeface="Calibri Light"/>
                <a:cs typeface="Calibri Light"/>
              </a:rPr>
              <a:t>  </a:t>
            </a:r>
            <a:r>
              <a:rPr sz="1650" b="1" dirty="0">
                <a:solidFill>
                  <a:srgbClr val="E7304D"/>
                </a:solidFill>
                <a:latin typeface="Calibri Light"/>
                <a:cs typeface="Calibri Light"/>
              </a:rPr>
              <a:t>уровне</a:t>
            </a:r>
            <a:r>
              <a:rPr sz="1650" b="1" spc="150" dirty="0">
                <a:solidFill>
                  <a:srgbClr val="E7304D"/>
                </a:solidFill>
                <a:latin typeface="Calibri Light"/>
                <a:cs typeface="Calibri Light"/>
              </a:rPr>
              <a:t>  </a:t>
            </a:r>
            <a:r>
              <a:rPr sz="1650" b="1" dirty="0">
                <a:solidFill>
                  <a:srgbClr val="E7304D"/>
                </a:solidFill>
                <a:latin typeface="Calibri Light"/>
                <a:cs typeface="Calibri Light"/>
              </a:rPr>
              <a:t>в</a:t>
            </a:r>
            <a:r>
              <a:rPr sz="1650" b="1" spc="150" dirty="0">
                <a:solidFill>
                  <a:srgbClr val="E7304D"/>
                </a:solidFill>
                <a:latin typeface="Calibri Light"/>
                <a:cs typeface="Calibri Light"/>
              </a:rPr>
              <a:t>  </a:t>
            </a:r>
            <a:r>
              <a:rPr sz="1650" b="1" spc="-10" dirty="0" err="1">
                <a:solidFill>
                  <a:srgbClr val="E7304D"/>
                </a:solidFill>
                <a:latin typeface="Calibri Light"/>
                <a:cs typeface="Calibri Light"/>
              </a:rPr>
              <a:t>онлайн</a:t>
            </a:r>
            <a:r>
              <a:rPr sz="1650" b="1" spc="-10" dirty="0">
                <a:solidFill>
                  <a:srgbClr val="E7304D"/>
                </a:solidFill>
                <a:latin typeface="Calibri Light"/>
                <a:cs typeface="Calibri Light"/>
              </a:rPr>
              <a:t>- </a:t>
            </a:r>
            <a:r>
              <a:rPr sz="1650" b="1" spc="-10" dirty="0" err="1">
                <a:solidFill>
                  <a:srgbClr val="E7304D"/>
                </a:solidFill>
                <a:latin typeface="Calibri Light"/>
                <a:cs typeface="Calibri Light"/>
              </a:rPr>
              <a:t>формате</a:t>
            </a:r>
            <a:endParaRPr sz="1650" b="1" dirty="0">
              <a:latin typeface="Calibri Light"/>
              <a:cs typeface="Calibri Ligh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55427" y="1340611"/>
            <a:ext cx="45986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643A"/>
                </a:solidFill>
                <a:latin typeface="Calibri"/>
                <a:cs typeface="Calibri"/>
              </a:rPr>
              <a:t>МАССОВЫЕ</a:t>
            </a:r>
            <a:r>
              <a:rPr sz="1800" b="1" spc="-55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solidFill>
                  <a:srgbClr val="00643A"/>
                </a:solidFill>
                <a:latin typeface="Calibri"/>
                <a:cs typeface="Calibri"/>
              </a:rPr>
              <a:t>ОБРАЗОВАТЕЛЬНЫЕ</a:t>
            </a:r>
            <a:r>
              <a:rPr sz="1800" b="1" spc="-45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643A"/>
                </a:solidFill>
                <a:latin typeface="Calibri"/>
                <a:cs typeface="Calibri"/>
              </a:rPr>
              <a:t>ПРОГРАММЫ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763102" y="6384264"/>
            <a:ext cx="231775" cy="2647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550" b="0" spc="-25" dirty="0">
                <a:solidFill>
                  <a:srgbClr val="00643A"/>
                </a:solidFill>
                <a:latin typeface="Calibri Light"/>
                <a:cs typeface="Calibri Light"/>
              </a:rPr>
              <a:t>11</a:t>
            </a:r>
            <a:endParaRPr sz="1550">
              <a:latin typeface="Calibri Light"/>
              <a:cs typeface="Calibri Ligh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1669485" y="6671340"/>
            <a:ext cx="522605" cy="0"/>
          </a:xfrm>
          <a:custGeom>
            <a:avLst/>
            <a:gdLst/>
            <a:ahLst/>
            <a:cxnLst/>
            <a:rect l="l" t="t" r="r" b="b"/>
            <a:pathLst>
              <a:path w="522604">
                <a:moveTo>
                  <a:pt x="0" y="0"/>
                </a:moveTo>
                <a:lnTo>
                  <a:pt x="522514" y="1"/>
                </a:lnTo>
              </a:path>
            </a:pathLst>
          </a:custGeom>
          <a:ln w="15875">
            <a:solidFill>
              <a:srgbClr val="E73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0267124" y="1981200"/>
            <a:ext cx="113220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u="sng" spc="-10" dirty="0">
                <a:solidFill>
                  <a:srgbClr val="00643A"/>
                </a:solidFill>
                <a:uFill>
                  <a:solidFill>
                    <a:srgbClr val="00643A"/>
                  </a:solidFill>
                </a:uFill>
                <a:latin typeface="Calibri"/>
                <a:cs typeface="Calibri"/>
              </a:rPr>
              <a:t>Результаты: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882781" y="4944363"/>
            <a:ext cx="854710" cy="640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800" b="1" spc="-25" dirty="0">
                <a:solidFill>
                  <a:srgbClr val="009F3D"/>
                </a:solidFill>
                <a:latin typeface="Calibri"/>
                <a:cs typeface="Calibri"/>
              </a:rPr>
              <a:t>800</a:t>
            </a:r>
            <a:endParaRPr sz="2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sz="1200" b="0" spc="-10" dirty="0">
                <a:latin typeface="Calibri Light"/>
                <a:cs typeface="Calibri Light"/>
              </a:rPr>
              <a:t>выпускников</a:t>
            </a:r>
            <a:endParaRPr sz="1200">
              <a:latin typeface="Calibri Light"/>
              <a:cs typeface="Calibri Ligh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522116" y="3597147"/>
            <a:ext cx="624205" cy="640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E7304D"/>
                </a:solidFill>
                <a:latin typeface="Calibri"/>
                <a:cs typeface="Calibri"/>
              </a:rPr>
              <a:t>6</a:t>
            </a:r>
            <a:endParaRPr sz="2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sz="1200" b="0" spc="-10" dirty="0">
                <a:latin typeface="Calibri Light"/>
                <a:cs typeface="Calibri Light"/>
              </a:rPr>
              <a:t>регионов</a:t>
            </a:r>
            <a:endParaRPr sz="1200">
              <a:latin typeface="Calibri Light"/>
              <a:cs typeface="Calibri Ligh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677637" y="2496819"/>
            <a:ext cx="1042035" cy="8172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CBDD8F"/>
                </a:solidFill>
                <a:latin typeface="Calibri"/>
                <a:cs typeface="Calibri"/>
              </a:rPr>
              <a:t>7</a:t>
            </a:r>
            <a:endParaRPr sz="2800">
              <a:latin typeface="Calibri"/>
              <a:cs typeface="Calibri"/>
            </a:endParaRPr>
          </a:p>
          <a:p>
            <a:pPr marL="12700" marR="5080" algn="ctr">
              <a:lnSpc>
                <a:spcPts val="1390"/>
              </a:lnSpc>
              <a:spcBef>
                <a:spcPts val="125"/>
              </a:spcBef>
            </a:pPr>
            <a:r>
              <a:rPr sz="1200" b="0" dirty="0">
                <a:latin typeface="Calibri Light"/>
                <a:cs typeface="Calibri Light"/>
              </a:rPr>
              <a:t>лет</a:t>
            </a:r>
            <a:r>
              <a:rPr sz="1200" b="0" spc="-15" dirty="0">
                <a:latin typeface="Calibri Light"/>
                <a:cs typeface="Calibri Light"/>
              </a:rPr>
              <a:t> </a:t>
            </a:r>
            <a:r>
              <a:rPr sz="1200" b="0" spc="-10" dirty="0">
                <a:latin typeface="Calibri Light"/>
                <a:cs typeface="Calibri Light"/>
              </a:rPr>
              <a:t>проведения школы</a:t>
            </a:r>
            <a:endParaRPr sz="1200">
              <a:latin typeface="Calibri Light"/>
              <a:cs typeface="Calibri Light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9658905" y="2889429"/>
            <a:ext cx="2265045" cy="2668270"/>
          </a:xfrm>
          <a:custGeom>
            <a:avLst/>
            <a:gdLst/>
            <a:ahLst/>
            <a:cxnLst/>
            <a:rect l="l" t="t" r="r" b="b"/>
            <a:pathLst>
              <a:path w="2265045" h="2668270">
                <a:moveTo>
                  <a:pt x="0" y="0"/>
                </a:moveTo>
                <a:lnTo>
                  <a:pt x="58830" y="6381"/>
                </a:lnTo>
                <a:lnTo>
                  <a:pt x="117657" y="12169"/>
                </a:lnTo>
                <a:lnTo>
                  <a:pt x="176443" y="17403"/>
                </a:lnTo>
                <a:lnTo>
                  <a:pt x="235150" y="22121"/>
                </a:lnTo>
                <a:lnTo>
                  <a:pt x="293742" y="26362"/>
                </a:lnTo>
                <a:lnTo>
                  <a:pt x="352183" y="30164"/>
                </a:lnTo>
                <a:lnTo>
                  <a:pt x="410434" y="33566"/>
                </a:lnTo>
                <a:lnTo>
                  <a:pt x="468459" y="36607"/>
                </a:lnTo>
                <a:lnTo>
                  <a:pt x="526222" y="39324"/>
                </a:lnTo>
                <a:lnTo>
                  <a:pt x="583684" y="41758"/>
                </a:lnTo>
                <a:lnTo>
                  <a:pt x="640810" y="43945"/>
                </a:lnTo>
                <a:lnTo>
                  <a:pt x="697561" y="45925"/>
                </a:lnTo>
                <a:lnTo>
                  <a:pt x="753902" y="47737"/>
                </a:lnTo>
                <a:lnTo>
                  <a:pt x="809795" y="49419"/>
                </a:lnTo>
                <a:lnTo>
                  <a:pt x="865203" y="51009"/>
                </a:lnTo>
                <a:lnTo>
                  <a:pt x="920089" y="52547"/>
                </a:lnTo>
                <a:lnTo>
                  <a:pt x="974416" y="54070"/>
                </a:lnTo>
                <a:lnTo>
                  <a:pt x="1028148" y="55617"/>
                </a:lnTo>
                <a:lnTo>
                  <a:pt x="1081247" y="57227"/>
                </a:lnTo>
                <a:lnTo>
                  <a:pt x="1133676" y="58939"/>
                </a:lnTo>
                <a:lnTo>
                  <a:pt x="1185398" y="60791"/>
                </a:lnTo>
                <a:lnTo>
                  <a:pt x="1236377" y="62821"/>
                </a:lnTo>
                <a:lnTo>
                  <a:pt x="1286575" y="65068"/>
                </a:lnTo>
                <a:lnTo>
                  <a:pt x="1335955" y="67571"/>
                </a:lnTo>
                <a:lnTo>
                  <a:pt x="1384481" y="70369"/>
                </a:lnTo>
                <a:lnTo>
                  <a:pt x="1432115" y="73499"/>
                </a:lnTo>
                <a:lnTo>
                  <a:pt x="1478821" y="77001"/>
                </a:lnTo>
                <a:lnTo>
                  <a:pt x="1524561" y="80913"/>
                </a:lnTo>
                <a:lnTo>
                  <a:pt x="1569298" y="85274"/>
                </a:lnTo>
                <a:lnTo>
                  <a:pt x="1612996" y="90122"/>
                </a:lnTo>
                <a:lnTo>
                  <a:pt x="1655618" y="95496"/>
                </a:lnTo>
                <a:lnTo>
                  <a:pt x="1697126" y="101434"/>
                </a:lnTo>
                <a:lnTo>
                  <a:pt x="1737483" y="107975"/>
                </a:lnTo>
                <a:lnTo>
                  <a:pt x="1776653" y="115157"/>
                </a:lnTo>
                <a:lnTo>
                  <a:pt x="1814599" y="123020"/>
                </a:lnTo>
                <a:lnTo>
                  <a:pt x="1886669" y="140940"/>
                </a:lnTo>
                <a:lnTo>
                  <a:pt x="1953398" y="162044"/>
                </a:lnTo>
                <a:lnTo>
                  <a:pt x="2014490" y="186639"/>
                </a:lnTo>
                <a:lnTo>
                  <a:pt x="2069648" y="215035"/>
                </a:lnTo>
                <a:lnTo>
                  <a:pt x="2118578" y="247541"/>
                </a:lnTo>
                <a:lnTo>
                  <a:pt x="2160983" y="284464"/>
                </a:lnTo>
                <a:lnTo>
                  <a:pt x="2196568" y="326114"/>
                </a:lnTo>
                <a:lnTo>
                  <a:pt x="2225036" y="372800"/>
                </a:lnTo>
                <a:lnTo>
                  <a:pt x="2246092" y="424829"/>
                </a:lnTo>
                <a:lnTo>
                  <a:pt x="2259440" y="482510"/>
                </a:lnTo>
                <a:lnTo>
                  <a:pt x="2264785" y="546153"/>
                </a:lnTo>
                <a:lnTo>
                  <a:pt x="2263957" y="573606"/>
                </a:lnTo>
                <a:lnTo>
                  <a:pt x="2254452" y="625535"/>
                </a:lnTo>
                <a:lnTo>
                  <a:pt x="2235009" y="673709"/>
                </a:lnTo>
                <a:lnTo>
                  <a:pt x="2206266" y="718388"/>
                </a:lnTo>
                <a:lnTo>
                  <a:pt x="2168859" y="759831"/>
                </a:lnTo>
                <a:lnTo>
                  <a:pt x="2123426" y="798296"/>
                </a:lnTo>
                <a:lnTo>
                  <a:pt x="2070605" y="834045"/>
                </a:lnTo>
                <a:lnTo>
                  <a:pt x="2011031" y="867335"/>
                </a:lnTo>
                <a:lnTo>
                  <a:pt x="1945343" y="898426"/>
                </a:lnTo>
                <a:lnTo>
                  <a:pt x="1874177" y="927578"/>
                </a:lnTo>
                <a:lnTo>
                  <a:pt x="1836740" y="941508"/>
                </a:lnTo>
                <a:lnTo>
                  <a:pt x="1798171" y="955050"/>
                </a:lnTo>
                <a:lnTo>
                  <a:pt x="1758552" y="968237"/>
                </a:lnTo>
                <a:lnTo>
                  <a:pt x="1717962" y="981101"/>
                </a:lnTo>
                <a:lnTo>
                  <a:pt x="1676480" y="993674"/>
                </a:lnTo>
                <a:lnTo>
                  <a:pt x="1634186" y="1005990"/>
                </a:lnTo>
                <a:lnTo>
                  <a:pt x="1591160" y="1018080"/>
                </a:lnTo>
                <a:lnTo>
                  <a:pt x="1547482" y="1029976"/>
                </a:lnTo>
                <a:lnTo>
                  <a:pt x="1503230" y="1041712"/>
                </a:lnTo>
                <a:lnTo>
                  <a:pt x="1458485" y="1053320"/>
                </a:lnTo>
                <a:lnTo>
                  <a:pt x="1413327" y="1064832"/>
                </a:lnTo>
                <a:lnTo>
                  <a:pt x="1367834" y="1076280"/>
                </a:lnTo>
                <a:lnTo>
                  <a:pt x="1322087" y="1087698"/>
                </a:lnTo>
                <a:lnTo>
                  <a:pt x="1276165" y="1099116"/>
                </a:lnTo>
                <a:lnTo>
                  <a:pt x="1230148" y="1110569"/>
                </a:lnTo>
                <a:lnTo>
                  <a:pt x="1184116" y="1122087"/>
                </a:lnTo>
                <a:lnTo>
                  <a:pt x="1138148" y="1133704"/>
                </a:lnTo>
                <a:lnTo>
                  <a:pt x="1092324" y="1145452"/>
                </a:lnTo>
                <a:lnTo>
                  <a:pt x="1046723" y="1157363"/>
                </a:lnTo>
                <a:lnTo>
                  <a:pt x="1001425" y="1169471"/>
                </a:lnTo>
                <a:lnTo>
                  <a:pt x="956510" y="1181806"/>
                </a:lnTo>
                <a:lnTo>
                  <a:pt x="912057" y="1194402"/>
                </a:lnTo>
                <a:lnTo>
                  <a:pt x="868147" y="1207291"/>
                </a:lnTo>
                <a:lnTo>
                  <a:pt x="824858" y="1220506"/>
                </a:lnTo>
                <a:lnTo>
                  <a:pt x="782270" y="1234078"/>
                </a:lnTo>
                <a:lnTo>
                  <a:pt x="740463" y="1248041"/>
                </a:lnTo>
                <a:lnTo>
                  <a:pt x="699517" y="1262427"/>
                </a:lnTo>
                <a:lnTo>
                  <a:pt x="659511" y="1277267"/>
                </a:lnTo>
                <a:lnTo>
                  <a:pt x="620525" y="1292595"/>
                </a:lnTo>
                <a:lnTo>
                  <a:pt x="582639" y="1308443"/>
                </a:lnTo>
                <a:lnTo>
                  <a:pt x="545932" y="1324844"/>
                </a:lnTo>
                <a:lnTo>
                  <a:pt x="510483" y="1341829"/>
                </a:lnTo>
                <a:lnTo>
                  <a:pt x="476373" y="1359431"/>
                </a:lnTo>
                <a:lnTo>
                  <a:pt x="412487" y="1396617"/>
                </a:lnTo>
                <a:lnTo>
                  <a:pt x="354910" y="1436661"/>
                </a:lnTo>
                <a:lnTo>
                  <a:pt x="304280" y="1479822"/>
                </a:lnTo>
                <a:lnTo>
                  <a:pt x="261234" y="1526359"/>
                </a:lnTo>
                <a:lnTo>
                  <a:pt x="226409" y="1576532"/>
                </a:lnTo>
                <a:lnTo>
                  <a:pt x="200441" y="1630600"/>
                </a:lnTo>
                <a:lnTo>
                  <a:pt x="183969" y="1688822"/>
                </a:lnTo>
                <a:lnTo>
                  <a:pt x="177629" y="1751458"/>
                </a:lnTo>
                <a:lnTo>
                  <a:pt x="178598" y="1790121"/>
                </a:lnTo>
                <a:lnTo>
                  <a:pt x="189898" y="1863012"/>
                </a:lnTo>
                <a:lnTo>
                  <a:pt x="212985" y="1930242"/>
                </a:lnTo>
                <a:lnTo>
                  <a:pt x="247022" y="1992114"/>
                </a:lnTo>
                <a:lnTo>
                  <a:pt x="291172" y="2048928"/>
                </a:lnTo>
                <a:lnTo>
                  <a:pt x="344599" y="2100988"/>
                </a:lnTo>
                <a:lnTo>
                  <a:pt x="374529" y="2125330"/>
                </a:lnTo>
                <a:lnTo>
                  <a:pt x="406465" y="2148597"/>
                </a:lnTo>
                <a:lnTo>
                  <a:pt x="440302" y="2170825"/>
                </a:lnTo>
                <a:lnTo>
                  <a:pt x="475935" y="2192055"/>
                </a:lnTo>
                <a:lnTo>
                  <a:pt x="513259" y="2212322"/>
                </a:lnTo>
                <a:lnTo>
                  <a:pt x="552171" y="2231665"/>
                </a:lnTo>
                <a:lnTo>
                  <a:pt x="592565" y="2250122"/>
                </a:lnTo>
                <a:lnTo>
                  <a:pt x="634336" y="2267730"/>
                </a:lnTo>
                <a:lnTo>
                  <a:pt x="677381" y="2284528"/>
                </a:lnTo>
                <a:lnTo>
                  <a:pt x="721595" y="2300553"/>
                </a:lnTo>
                <a:lnTo>
                  <a:pt x="766873" y="2315842"/>
                </a:lnTo>
                <a:lnTo>
                  <a:pt x="813110" y="2330434"/>
                </a:lnTo>
                <a:lnTo>
                  <a:pt x="860202" y="2344366"/>
                </a:lnTo>
                <a:lnTo>
                  <a:pt x="908044" y="2357676"/>
                </a:lnTo>
                <a:lnTo>
                  <a:pt x="956532" y="2370403"/>
                </a:lnTo>
                <a:lnTo>
                  <a:pt x="1005560" y="2382583"/>
                </a:lnTo>
                <a:lnTo>
                  <a:pt x="1055026" y="2394254"/>
                </a:lnTo>
                <a:lnTo>
                  <a:pt x="1104823" y="2405455"/>
                </a:lnTo>
                <a:lnTo>
                  <a:pt x="1154848" y="2416223"/>
                </a:lnTo>
                <a:lnTo>
                  <a:pt x="1204995" y="2426595"/>
                </a:lnTo>
                <a:lnTo>
                  <a:pt x="1255160" y="2436610"/>
                </a:lnTo>
                <a:lnTo>
                  <a:pt x="1305239" y="2446306"/>
                </a:lnTo>
                <a:lnTo>
                  <a:pt x="1355127" y="2455720"/>
                </a:lnTo>
                <a:lnTo>
                  <a:pt x="1404719" y="2464889"/>
                </a:lnTo>
                <a:lnTo>
                  <a:pt x="1453911" y="2473853"/>
                </a:lnTo>
                <a:lnTo>
                  <a:pt x="1502598" y="2482648"/>
                </a:lnTo>
                <a:lnTo>
                  <a:pt x="1550676" y="2491312"/>
                </a:lnTo>
                <a:lnTo>
                  <a:pt x="1598039" y="2499883"/>
                </a:lnTo>
                <a:lnTo>
                  <a:pt x="1644584" y="2508399"/>
                </a:lnTo>
                <a:lnTo>
                  <a:pt x="1690206" y="2516898"/>
                </a:lnTo>
                <a:lnTo>
                  <a:pt x="1734800" y="2525418"/>
                </a:lnTo>
                <a:lnTo>
                  <a:pt x="1778262" y="2533995"/>
                </a:lnTo>
                <a:lnTo>
                  <a:pt x="1820486" y="2542669"/>
                </a:lnTo>
                <a:lnTo>
                  <a:pt x="1861369" y="2551476"/>
                </a:lnTo>
                <a:lnTo>
                  <a:pt x="1900806" y="2560455"/>
                </a:lnTo>
                <a:lnTo>
                  <a:pt x="1938692" y="2569643"/>
                </a:lnTo>
                <a:lnTo>
                  <a:pt x="2009393" y="2588798"/>
                </a:lnTo>
                <a:lnTo>
                  <a:pt x="2072636" y="2609244"/>
                </a:lnTo>
                <a:lnTo>
                  <a:pt x="2127585" y="2631284"/>
                </a:lnTo>
                <a:lnTo>
                  <a:pt x="2173401" y="2655218"/>
                </a:lnTo>
                <a:lnTo>
                  <a:pt x="2192624" y="2667991"/>
                </a:lnTo>
              </a:path>
            </a:pathLst>
          </a:custGeom>
          <a:ln w="50800">
            <a:solidFill>
              <a:srgbClr val="AFAB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object 2">
            <a:extLst>
              <a:ext uri="{FF2B5EF4-FFF2-40B4-BE49-F238E27FC236}">
                <a16:creationId xmlns:a16="http://schemas.microsoft.com/office/drawing/2014/main" id="{2D4AE45E-3AE2-402D-B2C2-08F11FAD21A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55035" y="390062"/>
            <a:ext cx="1018469" cy="44668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5906" y="1230429"/>
            <a:ext cx="2228461" cy="55129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64647" y="1340611"/>
            <a:ext cx="10381615" cy="46856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0294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643A"/>
                </a:solidFill>
                <a:latin typeface="Calibri"/>
                <a:cs typeface="Calibri"/>
              </a:rPr>
              <a:t>МАССОВЫЕ</a:t>
            </a:r>
            <a:r>
              <a:rPr sz="1800" b="1" spc="-55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solidFill>
                  <a:srgbClr val="00643A"/>
                </a:solidFill>
                <a:latin typeface="Calibri"/>
                <a:cs typeface="Calibri"/>
              </a:rPr>
              <a:t>ОБРАЗОВАТЕЛЬНЫЕ</a:t>
            </a:r>
            <a:r>
              <a:rPr sz="1800" b="1" spc="-45" dirty="0">
                <a:solidFill>
                  <a:srgbClr val="00643A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643A"/>
                </a:solidFill>
                <a:latin typeface="Calibri"/>
                <a:cs typeface="Calibri"/>
              </a:rPr>
              <a:t>ПРОГРАММЫ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650" dirty="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1700" b="1" u="sng" spc="-10" dirty="0">
                <a:solidFill>
                  <a:srgbClr val="00643A"/>
                </a:solidFill>
                <a:uFill>
                  <a:solidFill>
                    <a:srgbClr val="00643A"/>
                  </a:solidFill>
                </a:uFill>
                <a:latin typeface="Calibri"/>
                <a:cs typeface="Calibri"/>
              </a:rPr>
              <a:t>Онлайн-</a:t>
            </a:r>
            <a:r>
              <a:rPr sz="1700" b="1" u="sng" dirty="0">
                <a:solidFill>
                  <a:srgbClr val="00643A"/>
                </a:solidFill>
                <a:uFill>
                  <a:solidFill>
                    <a:srgbClr val="00643A"/>
                  </a:solidFill>
                </a:uFill>
                <a:latin typeface="Calibri"/>
                <a:cs typeface="Calibri"/>
              </a:rPr>
              <a:t>курс</a:t>
            </a:r>
            <a:r>
              <a:rPr sz="1700" b="1" u="sng" spc="-20" dirty="0">
                <a:solidFill>
                  <a:srgbClr val="00643A"/>
                </a:solidFill>
                <a:uFill>
                  <a:solidFill>
                    <a:srgbClr val="00643A"/>
                  </a:solidFill>
                </a:uFill>
                <a:latin typeface="Calibri"/>
                <a:cs typeface="Calibri"/>
              </a:rPr>
              <a:t> </a:t>
            </a:r>
            <a:r>
              <a:rPr sz="1700" b="1" u="sng" dirty="0">
                <a:solidFill>
                  <a:srgbClr val="00643A"/>
                </a:solidFill>
                <a:uFill>
                  <a:solidFill>
                    <a:srgbClr val="00643A"/>
                  </a:solidFill>
                </a:uFill>
                <a:latin typeface="Calibri"/>
                <a:cs typeface="Calibri"/>
              </a:rPr>
              <a:t>по</a:t>
            </a:r>
            <a:r>
              <a:rPr sz="1700" b="1" u="sng" spc="-5" dirty="0">
                <a:solidFill>
                  <a:srgbClr val="00643A"/>
                </a:solidFill>
                <a:uFill>
                  <a:solidFill>
                    <a:srgbClr val="00643A"/>
                  </a:solidFill>
                </a:uFill>
                <a:latin typeface="Calibri"/>
                <a:cs typeface="Calibri"/>
              </a:rPr>
              <a:t> </a:t>
            </a:r>
            <a:r>
              <a:rPr sz="1700" b="1" u="sng" dirty="0">
                <a:solidFill>
                  <a:srgbClr val="00643A"/>
                </a:solidFill>
                <a:uFill>
                  <a:solidFill>
                    <a:srgbClr val="00643A"/>
                  </a:solidFill>
                </a:uFill>
                <a:latin typeface="Calibri"/>
                <a:cs typeface="Calibri"/>
              </a:rPr>
              <a:t>маркетингу</a:t>
            </a:r>
            <a:r>
              <a:rPr sz="1700" b="1" u="sng" spc="-15" dirty="0">
                <a:solidFill>
                  <a:srgbClr val="00643A"/>
                </a:solidFill>
                <a:uFill>
                  <a:solidFill>
                    <a:srgbClr val="00643A"/>
                  </a:solidFill>
                </a:uFill>
                <a:latin typeface="Calibri"/>
                <a:cs typeface="Calibri"/>
              </a:rPr>
              <a:t> </a:t>
            </a:r>
            <a:r>
              <a:rPr sz="1700" b="1" u="sng" dirty="0">
                <a:solidFill>
                  <a:srgbClr val="00643A"/>
                </a:solidFill>
                <a:uFill>
                  <a:solidFill>
                    <a:srgbClr val="00643A"/>
                  </a:solidFill>
                </a:uFill>
                <a:latin typeface="Calibri"/>
                <a:cs typeface="Calibri"/>
              </a:rPr>
              <a:t>для социальных</a:t>
            </a:r>
            <a:r>
              <a:rPr sz="1700" b="1" u="sng" spc="-10" dirty="0">
                <a:solidFill>
                  <a:srgbClr val="00643A"/>
                </a:solidFill>
                <a:uFill>
                  <a:solidFill>
                    <a:srgbClr val="00643A"/>
                  </a:solidFill>
                </a:uFill>
                <a:latin typeface="Calibri"/>
                <a:cs typeface="Calibri"/>
              </a:rPr>
              <a:t> предпринимателей</a:t>
            </a:r>
            <a:endParaRPr sz="1700" dirty="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740"/>
              </a:spcBef>
            </a:pPr>
            <a:r>
              <a:rPr sz="1650" b="0" dirty="0">
                <a:solidFill>
                  <a:srgbClr val="00643A"/>
                </a:solidFill>
                <a:latin typeface="Calibri Light"/>
                <a:cs typeface="Calibri Light"/>
              </a:rPr>
              <a:t>Целевая</a:t>
            </a:r>
            <a:r>
              <a:rPr sz="1650" b="0" spc="75" dirty="0">
                <a:solidFill>
                  <a:srgbClr val="00643A"/>
                </a:solidFill>
                <a:latin typeface="Calibri Light"/>
                <a:cs typeface="Calibri Light"/>
              </a:rPr>
              <a:t> </a:t>
            </a:r>
            <a:r>
              <a:rPr sz="1650" b="0" dirty="0">
                <a:solidFill>
                  <a:srgbClr val="00643A"/>
                </a:solidFill>
                <a:latin typeface="Calibri Light"/>
                <a:cs typeface="Calibri Light"/>
              </a:rPr>
              <a:t>аудитория</a:t>
            </a:r>
            <a:r>
              <a:rPr sz="1650" b="0" spc="80" dirty="0">
                <a:solidFill>
                  <a:srgbClr val="00643A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–</a:t>
            </a:r>
            <a:r>
              <a:rPr sz="1700" b="0" spc="65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действующие</a:t>
            </a:r>
            <a:r>
              <a:rPr sz="1700" b="0" spc="65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социальные</a:t>
            </a:r>
            <a:r>
              <a:rPr sz="1700" b="0" spc="60" dirty="0">
                <a:latin typeface="Calibri Light"/>
                <a:cs typeface="Calibri Light"/>
              </a:rPr>
              <a:t> </a:t>
            </a:r>
            <a:r>
              <a:rPr sz="1700" b="0" spc="-10" dirty="0">
                <a:latin typeface="Calibri Light"/>
                <a:cs typeface="Calibri Light"/>
              </a:rPr>
              <a:t>предприниматели</a:t>
            </a:r>
            <a:endParaRPr sz="1700" dirty="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650" dirty="0">
              <a:latin typeface="Calibri Light"/>
              <a:cs typeface="Calibri Light"/>
            </a:endParaRPr>
          </a:p>
          <a:p>
            <a:pPr marL="12700" marR="5080" algn="just">
              <a:lnSpc>
                <a:spcPct val="100600"/>
              </a:lnSpc>
            </a:pPr>
            <a:r>
              <a:rPr sz="1650" b="0" dirty="0">
                <a:solidFill>
                  <a:srgbClr val="00643A"/>
                </a:solidFill>
                <a:latin typeface="Calibri Light"/>
                <a:cs typeface="Calibri Light"/>
              </a:rPr>
              <a:t>Цель</a:t>
            </a:r>
            <a:r>
              <a:rPr sz="1650" b="0" spc="215" dirty="0">
                <a:solidFill>
                  <a:srgbClr val="00643A"/>
                </a:solidFill>
                <a:latin typeface="Calibri Light"/>
                <a:cs typeface="Calibri Light"/>
              </a:rPr>
              <a:t> </a:t>
            </a:r>
            <a:r>
              <a:rPr sz="1650" b="0" dirty="0">
                <a:solidFill>
                  <a:srgbClr val="00643A"/>
                </a:solidFill>
                <a:latin typeface="Calibri Light"/>
                <a:cs typeface="Calibri Light"/>
              </a:rPr>
              <a:t>программы</a:t>
            </a:r>
            <a:r>
              <a:rPr sz="1650" b="0" spc="215" dirty="0">
                <a:solidFill>
                  <a:srgbClr val="00643A"/>
                </a:solidFill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–</a:t>
            </a:r>
            <a:r>
              <a:rPr sz="1700" b="0" spc="21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спроектировать</a:t>
            </a:r>
            <a:r>
              <a:rPr sz="1700" b="0" spc="204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у</a:t>
            </a:r>
            <a:r>
              <a:rPr sz="1700" b="0" spc="20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предпринимателей</a:t>
            </a:r>
            <a:r>
              <a:rPr sz="1700" b="0" spc="204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комплексное</a:t>
            </a:r>
            <a:r>
              <a:rPr sz="1700" b="0" spc="204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представление</a:t>
            </a:r>
            <a:r>
              <a:rPr sz="1700" b="0" spc="204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о</a:t>
            </a:r>
            <a:r>
              <a:rPr sz="1700" b="0" spc="204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маркетинге</a:t>
            </a:r>
            <a:r>
              <a:rPr sz="1700" b="0" spc="20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в</a:t>
            </a:r>
            <a:r>
              <a:rPr sz="1700" b="0" spc="204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малом</a:t>
            </a:r>
            <a:r>
              <a:rPr sz="1700" b="0" spc="204" dirty="0">
                <a:latin typeface="Calibri Light"/>
                <a:cs typeface="Calibri Light"/>
              </a:rPr>
              <a:t> </a:t>
            </a:r>
            <a:r>
              <a:rPr sz="1700" b="0" spc="-50" dirty="0">
                <a:latin typeface="Calibri Light"/>
                <a:cs typeface="Calibri Light"/>
              </a:rPr>
              <a:t>и </a:t>
            </a:r>
            <a:r>
              <a:rPr sz="1700" b="0" spc="-10" dirty="0">
                <a:latin typeface="Calibri Light"/>
                <a:cs typeface="Calibri Light"/>
              </a:rPr>
              <a:t>микро-</a:t>
            </a:r>
            <a:r>
              <a:rPr sz="1700" b="0" dirty="0">
                <a:latin typeface="Calibri Light"/>
                <a:cs typeface="Calibri Light"/>
              </a:rPr>
              <a:t>бизнесе,</a:t>
            </a:r>
            <a:r>
              <a:rPr sz="1700" b="0" spc="4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сформировать</a:t>
            </a:r>
            <a:r>
              <a:rPr sz="1700" b="0" spc="55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навыки,</a:t>
            </a:r>
            <a:r>
              <a:rPr sz="1700" b="0" spc="5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необходимые</a:t>
            </a:r>
            <a:r>
              <a:rPr sz="1700" b="0" spc="5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на</a:t>
            </a:r>
            <a:r>
              <a:rPr sz="1700" b="0" spc="6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уровне</a:t>
            </a:r>
            <a:r>
              <a:rPr sz="1700" b="0" spc="55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руководителя</a:t>
            </a:r>
            <a:r>
              <a:rPr sz="1700" b="0" spc="6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бизнеса,</a:t>
            </a:r>
            <a:r>
              <a:rPr sz="1700" b="0" spc="5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и</a:t>
            </a:r>
            <a:r>
              <a:rPr sz="1700" b="0" spc="5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проработать</a:t>
            </a:r>
            <a:r>
              <a:rPr sz="1700" b="0" spc="60" dirty="0">
                <a:latin typeface="Calibri Light"/>
                <a:cs typeface="Calibri Light"/>
              </a:rPr>
              <a:t> </a:t>
            </a:r>
            <a:r>
              <a:rPr sz="1700" b="0" spc="-10" dirty="0">
                <a:latin typeface="Calibri Light"/>
                <a:cs typeface="Calibri Light"/>
              </a:rPr>
              <a:t>наиболее </a:t>
            </a:r>
            <a:r>
              <a:rPr sz="1700" b="0" dirty="0">
                <a:latin typeface="Calibri Light"/>
                <a:cs typeface="Calibri Light"/>
              </a:rPr>
              <a:t>частые</a:t>
            </a:r>
            <a:r>
              <a:rPr sz="1700" b="0" spc="-15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проблемы</a:t>
            </a:r>
            <a:r>
              <a:rPr sz="1700" b="0" spc="-5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и</a:t>
            </a:r>
            <a:r>
              <a:rPr sz="1700" b="0" spc="-5" dirty="0">
                <a:latin typeface="Calibri Light"/>
                <a:cs typeface="Calibri Light"/>
              </a:rPr>
              <a:t> </a:t>
            </a:r>
            <a:r>
              <a:rPr sz="1700" b="0" spc="-10" dirty="0">
                <a:latin typeface="Calibri Light"/>
                <a:cs typeface="Calibri Light"/>
              </a:rPr>
              <a:t>ошибки.</a:t>
            </a:r>
            <a:endParaRPr sz="1700" dirty="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600" dirty="0">
              <a:latin typeface="Calibri Light"/>
              <a:cs typeface="Calibri Light"/>
            </a:endParaRPr>
          </a:p>
          <a:p>
            <a:pPr marL="12700" algn="just">
              <a:lnSpc>
                <a:spcPct val="100000"/>
              </a:lnSpc>
            </a:pPr>
            <a:r>
              <a:rPr sz="1650" b="0" dirty="0">
                <a:solidFill>
                  <a:srgbClr val="00643A"/>
                </a:solidFill>
                <a:latin typeface="Calibri Light"/>
                <a:cs typeface="Calibri Light"/>
              </a:rPr>
              <a:t>Особенности</a:t>
            </a:r>
            <a:r>
              <a:rPr sz="1650" b="0" spc="285" dirty="0">
                <a:solidFill>
                  <a:srgbClr val="00643A"/>
                </a:solidFill>
                <a:latin typeface="Calibri Light"/>
                <a:cs typeface="Calibri Light"/>
              </a:rPr>
              <a:t> </a:t>
            </a:r>
            <a:r>
              <a:rPr sz="1650" b="0" spc="-10" dirty="0">
                <a:solidFill>
                  <a:srgbClr val="00643A"/>
                </a:solidFill>
                <a:latin typeface="Calibri Light"/>
                <a:cs typeface="Calibri Light"/>
              </a:rPr>
              <a:t>программы:</a:t>
            </a:r>
            <a:endParaRPr sz="1650" dirty="0">
              <a:latin typeface="Calibri Light"/>
              <a:cs typeface="Calibri Light"/>
            </a:endParaRPr>
          </a:p>
          <a:p>
            <a:pPr marL="280670" marR="5715" indent="-268605" algn="just">
              <a:lnSpc>
                <a:spcPts val="1989"/>
              </a:lnSpc>
              <a:spcBef>
                <a:spcPts val="190"/>
              </a:spcBef>
              <a:buClr>
                <a:srgbClr val="00643A"/>
              </a:buClr>
              <a:buFont typeface="Arial"/>
              <a:buChar char="•"/>
              <a:tabLst>
                <a:tab pos="281305" algn="l"/>
              </a:tabLst>
            </a:pPr>
            <a:r>
              <a:rPr sz="1700" b="0" dirty="0">
                <a:latin typeface="Calibri Light"/>
                <a:cs typeface="Calibri Light"/>
              </a:rPr>
              <a:t>востребованность,</a:t>
            </a:r>
            <a:r>
              <a:rPr sz="1700" b="0" spc="16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ориентация</a:t>
            </a:r>
            <a:r>
              <a:rPr sz="1700" b="0" spc="185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на</a:t>
            </a:r>
            <a:r>
              <a:rPr sz="1700" b="0" spc="175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практику</a:t>
            </a:r>
            <a:r>
              <a:rPr sz="1700" b="0" spc="18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и</a:t>
            </a:r>
            <a:r>
              <a:rPr sz="1700" b="0" spc="18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экономия</a:t>
            </a:r>
            <a:r>
              <a:rPr sz="1700" b="0" spc="18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времени:</a:t>
            </a:r>
            <a:r>
              <a:rPr sz="1700" b="0" spc="18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изучается</a:t>
            </a:r>
            <a:r>
              <a:rPr sz="1700" b="0" spc="18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только</a:t>
            </a:r>
            <a:r>
              <a:rPr sz="1700" b="0" spc="18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та</a:t>
            </a:r>
            <a:r>
              <a:rPr sz="1700" b="0" spc="175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информация,</a:t>
            </a:r>
            <a:r>
              <a:rPr sz="1700" b="0" spc="175" dirty="0">
                <a:latin typeface="Calibri Light"/>
                <a:cs typeface="Calibri Light"/>
              </a:rPr>
              <a:t> </a:t>
            </a:r>
            <a:r>
              <a:rPr sz="1700" b="0" spc="-10" dirty="0">
                <a:latin typeface="Calibri Light"/>
                <a:cs typeface="Calibri Light"/>
              </a:rPr>
              <a:t>которая </a:t>
            </a:r>
            <a:r>
              <a:rPr sz="1700" b="0" dirty="0">
                <a:latin typeface="Calibri Light"/>
                <a:cs typeface="Calibri Light"/>
              </a:rPr>
              <a:t>необходима</a:t>
            </a:r>
            <a:r>
              <a:rPr sz="1700" b="0" spc="-3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предпринимателю</a:t>
            </a:r>
            <a:r>
              <a:rPr sz="1700" b="0" spc="-15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для</a:t>
            </a:r>
            <a:r>
              <a:rPr sz="1700" b="0" spc="-1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выполнения</a:t>
            </a:r>
            <a:r>
              <a:rPr sz="1700" b="0" spc="-15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насущных</a:t>
            </a:r>
            <a:r>
              <a:rPr sz="1700" b="0" spc="-2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практических</a:t>
            </a:r>
            <a:r>
              <a:rPr sz="1700" b="0" spc="-10" dirty="0">
                <a:latin typeface="Calibri Light"/>
                <a:cs typeface="Calibri Light"/>
              </a:rPr>
              <a:t> задач</a:t>
            </a:r>
            <a:endParaRPr sz="1700" dirty="0">
              <a:latin typeface="Calibri Light"/>
              <a:cs typeface="Calibri Light"/>
            </a:endParaRPr>
          </a:p>
          <a:p>
            <a:pPr marL="280670" marR="5080" indent="-268605" algn="just">
              <a:lnSpc>
                <a:spcPct val="98200"/>
              </a:lnSpc>
              <a:spcBef>
                <a:spcPts val="55"/>
              </a:spcBef>
              <a:buClr>
                <a:srgbClr val="00643A"/>
              </a:buClr>
              <a:buFont typeface="Arial"/>
              <a:buChar char="•"/>
              <a:tabLst>
                <a:tab pos="281305" algn="l"/>
              </a:tabLst>
            </a:pPr>
            <a:r>
              <a:rPr sz="1700" b="0" dirty="0">
                <a:latin typeface="Calibri Light"/>
                <a:cs typeface="Calibri Light"/>
              </a:rPr>
              <a:t>ориентация</a:t>
            </a:r>
            <a:r>
              <a:rPr sz="1700" b="0" spc="229" dirty="0">
                <a:latin typeface="Calibri Light"/>
                <a:cs typeface="Calibri Light"/>
              </a:rPr>
              <a:t>  </a:t>
            </a:r>
            <a:r>
              <a:rPr sz="1700" b="0" dirty="0">
                <a:latin typeface="Calibri Light"/>
                <a:cs typeface="Calibri Light"/>
              </a:rPr>
              <a:t>на</a:t>
            </a:r>
            <a:r>
              <a:rPr sz="1700" b="0" spc="229" dirty="0">
                <a:latin typeface="Calibri Light"/>
                <a:cs typeface="Calibri Light"/>
              </a:rPr>
              <a:t>  </a:t>
            </a:r>
            <a:r>
              <a:rPr sz="1700" b="0" dirty="0">
                <a:latin typeface="Calibri Light"/>
                <a:cs typeface="Calibri Light"/>
              </a:rPr>
              <a:t>уровень</a:t>
            </a:r>
            <a:r>
              <a:rPr sz="1700" b="0" spc="229" dirty="0">
                <a:latin typeface="Calibri Light"/>
                <a:cs typeface="Calibri Light"/>
              </a:rPr>
              <a:t>  </a:t>
            </a:r>
            <a:r>
              <a:rPr sz="1700" b="0" dirty="0">
                <a:latin typeface="Calibri Light"/>
                <a:cs typeface="Calibri Light"/>
              </a:rPr>
              <a:t>руководителя</a:t>
            </a:r>
            <a:r>
              <a:rPr sz="1700" b="0" spc="235" dirty="0">
                <a:latin typeface="Calibri Light"/>
                <a:cs typeface="Calibri Light"/>
              </a:rPr>
              <a:t>  </a:t>
            </a:r>
            <a:r>
              <a:rPr sz="1700" b="0" dirty="0">
                <a:latin typeface="Calibri Light"/>
                <a:cs typeface="Calibri Light"/>
              </a:rPr>
              <a:t>бизнеса:</a:t>
            </a:r>
            <a:r>
              <a:rPr sz="1700" b="0" spc="229" dirty="0">
                <a:latin typeface="Calibri Light"/>
                <a:cs typeface="Calibri Light"/>
              </a:rPr>
              <a:t>  </a:t>
            </a:r>
            <a:r>
              <a:rPr sz="1700" b="0" dirty="0">
                <a:latin typeface="Calibri Light"/>
                <a:cs typeface="Calibri Light"/>
              </a:rPr>
              <a:t>изучение</a:t>
            </a:r>
            <a:r>
              <a:rPr sz="1700" b="0" spc="229" dirty="0">
                <a:latin typeface="Calibri Light"/>
                <a:cs typeface="Calibri Light"/>
              </a:rPr>
              <a:t>  </a:t>
            </a:r>
            <a:r>
              <a:rPr sz="1700" b="0" dirty="0">
                <a:latin typeface="Calibri Light"/>
                <a:cs typeface="Calibri Light"/>
              </a:rPr>
              <a:t>информации</a:t>
            </a:r>
            <a:r>
              <a:rPr sz="1700" b="0" spc="225" dirty="0">
                <a:latin typeface="Calibri Light"/>
                <a:cs typeface="Calibri Light"/>
              </a:rPr>
              <a:t>  </a:t>
            </a:r>
            <a:r>
              <a:rPr sz="1700" b="0" dirty="0">
                <a:latin typeface="Calibri Light"/>
                <a:cs typeface="Calibri Light"/>
              </a:rPr>
              <a:t>на</a:t>
            </a:r>
            <a:r>
              <a:rPr sz="1700" b="0" spc="229" dirty="0">
                <a:latin typeface="Calibri Light"/>
                <a:cs typeface="Calibri Light"/>
              </a:rPr>
              <a:t>  </a:t>
            </a:r>
            <a:r>
              <a:rPr sz="1700" b="0" dirty="0">
                <a:latin typeface="Calibri Light"/>
                <a:cs typeface="Calibri Light"/>
              </a:rPr>
              <a:t>уровне,</a:t>
            </a:r>
            <a:r>
              <a:rPr sz="1700" b="0" spc="229" dirty="0">
                <a:latin typeface="Calibri Light"/>
                <a:cs typeface="Calibri Light"/>
              </a:rPr>
              <a:t>  </a:t>
            </a:r>
            <a:r>
              <a:rPr sz="1700" b="0" dirty="0">
                <a:latin typeface="Calibri Light"/>
                <a:cs typeface="Calibri Light"/>
              </a:rPr>
              <a:t>достаточном</a:t>
            </a:r>
            <a:r>
              <a:rPr sz="1700" b="0" spc="225" dirty="0">
                <a:latin typeface="Calibri Light"/>
                <a:cs typeface="Calibri Light"/>
              </a:rPr>
              <a:t>  </a:t>
            </a:r>
            <a:r>
              <a:rPr sz="1700" b="0" spc="-25" dirty="0">
                <a:latin typeface="Calibri Light"/>
                <a:cs typeface="Calibri Light"/>
              </a:rPr>
              <a:t>для </a:t>
            </a:r>
            <a:r>
              <a:rPr sz="1700" b="0" dirty="0">
                <a:latin typeface="Calibri Light"/>
                <a:cs typeface="Calibri Light"/>
              </a:rPr>
              <a:t>планирования,</a:t>
            </a:r>
            <a:r>
              <a:rPr sz="1700" b="0" spc="425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целеполагания,</a:t>
            </a:r>
            <a:r>
              <a:rPr sz="1700" b="0" spc="44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постановки</a:t>
            </a:r>
            <a:r>
              <a:rPr sz="1700" b="0" spc="434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задач,</a:t>
            </a:r>
            <a:r>
              <a:rPr sz="1700" b="0" spc="434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контроля</a:t>
            </a:r>
            <a:r>
              <a:rPr sz="1700" b="0" spc="445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работы</a:t>
            </a:r>
            <a:r>
              <a:rPr sz="1700" b="0" spc="434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профильных</a:t>
            </a:r>
            <a:r>
              <a:rPr sz="1700" b="0" spc="44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специалистов</a:t>
            </a:r>
            <a:r>
              <a:rPr sz="1700" b="0" spc="440" dirty="0">
                <a:latin typeface="Calibri Light"/>
                <a:cs typeface="Calibri Light"/>
              </a:rPr>
              <a:t> </a:t>
            </a:r>
            <a:r>
              <a:rPr sz="1700" b="0" dirty="0">
                <a:latin typeface="Calibri Light"/>
                <a:cs typeface="Calibri Light"/>
              </a:rPr>
              <a:t>и</a:t>
            </a:r>
            <a:r>
              <a:rPr sz="1700" b="0" spc="434" dirty="0">
                <a:latin typeface="Calibri Light"/>
                <a:cs typeface="Calibri Light"/>
              </a:rPr>
              <a:t> </a:t>
            </a:r>
            <a:r>
              <a:rPr sz="1700" b="0" spc="-10" dirty="0">
                <a:latin typeface="Calibri Light"/>
                <a:cs typeface="Calibri Light"/>
              </a:rPr>
              <a:t>анализа </a:t>
            </a:r>
            <a:r>
              <a:rPr sz="1700" b="0" dirty="0">
                <a:latin typeface="Calibri Light"/>
                <a:cs typeface="Calibri Light"/>
              </a:rPr>
              <a:t>маркетинговой</a:t>
            </a:r>
            <a:r>
              <a:rPr sz="1700" b="0" spc="-25" dirty="0">
                <a:latin typeface="Calibri Light"/>
                <a:cs typeface="Calibri Light"/>
              </a:rPr>
              <a:t> </a:t>
            </a:r>
            <a:r>
              <a:rPr sz="1700" b="0" spc="-10" dirty="0">
                <a:latin typeface="Calibri Light"/>
                <a:cs typeface="Calibri Light"/>
              </a:rPr>
              <a:t>деятельности</a:t>
            </a:r>
            <a:endParaRPr sz="1700" dirty="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50" dirty="0">
              <a:latin typeface="Calibri Light"/>
              <a:cs typeface="Calibri Light"/>
            </a:endParaRPr>
          </a:p>
          <a:p>
            <a:pPr marL="12700" algn="just">
              <a:lnSpc>
                <a:spcPct val="100000"/>
              </a:lnSpc>
            </a:pPr>
            <a:r>
              <a:rPr sz="1650" b="1" dirty="0">
                <a:solidFill>
                  <a:srgbClr val="E7304D"/>
                </a:solidFill>
                <a:latin typeface="Calibri Light"/>
                <a:cs typeface="Calibri Light"/>
              </a:rPr>
              <a:t>Программа</a:t>
            </a:r>
            <a:r>
              <a:rPr sz="1650" b="1" spc="165" dirty="0">
                <a:solidFill>
                  <a:srgbClr val="E7304D"/>
                </a:solidFill>
                <a:latin typeface="Calibri Light"/>
                <a:cs typeface="Calibri Light"/>
              </a:rPr>
              <a:t> </a:t>
            </a:r>
            <a:r>
              <a:rPr sz="1650" b="1" dirty="0">
                <a:solidFill>
                  <a:srgbClr val="E7304D"/>
                </a:solidFill>
                <a:latin typeface="Calibri Light"/>
                <a:cs typeface="Calibri Light"/>
              </a:rPr>
              <a:t>будет</a:t>
            </a:r>
            <a:r>
              <a:rPr sz="1650" b="1" spc="180" dirty="0">
                <a:solidFill>
                  <a:srgbClr val="E7304D"/>
                </a:solidFill>
                <a:latin typeface="Calibri Light"/>
                <a:cs typeface="Calibri Light"/>
              </a:rPr>
              <a:t> </a:t>
            </a:r>
            <a:r>
              <a:rPr sz="1650" b="1" dirty="0">
                <a:solidFill>
                  <a:srgbClr val="E7304D"/>
                </a:solidFill>
                <a:latin typeface="Calibri Light"/>
                <a:cs typeface="Calibri Light"/>
              </a:rPr>
              <a:t>впервые</a:t>
            </a:r>
            <a:r>
              <a:rPr sz="1650" b="1" spc="165" dirty="0">
                <a:solidFill>
                  <a:srgbClr val="E7304D"/>
                </a:solidFill>
                <a:latin typeface="Calibri Light"/>
                <a:cs typeface="Calibri Light"/>
              </a:rPr>
              <a:t> </a:t>
            </a:r>
            <a:r>
              <a:rPr sz="1650" b="1" dirty="0">
                <a:solidFill>
                  <a:srgbClr val="E7304D"/>
                </a:solidFill>
                <a:latin typeface="Calibri Light"/>
                <a:cs typeface="Calibri Light"/>
              </a:rPr>
              <a:t>проведена</a:t>
            </a:r>
            <a:r>
              <a:rPr sz="1650" b="1" spc="170" dirty="0">
                <a:solidFill>
                  <a:srgbClr val="E7304D"/>
                </a:solidFill>
                <a:latin typeface="Calibri Light"/>
                <a:cs typeface="Calibri Light"/>
              </a:rPr>
              <a:t> </a:t>
            </a:r>
            <a:r>
              <a:rPr sz="1650" b="1" dirty="0">
                <a:solidFill>
                  <a:srgbClr val="E7304D"/>
                </a:solidFill>
                <a:latin typeface="Calibri Light"/>
                <a:cs typeface="Calibri Light"/>
              </a:rPr>
              <a:t>осенью</a:t>
            </a:r>
            <a:r>
              <a:rPr sz="1650" b="1" spc="175" dirty="0">
                <a:solidFill>
                  <a:srgbClr val="E7304D"/>
                </a:solidFill>
                <a:latin typeface="Calibri Light"/>
                <a:cs typeface="Calibri Light"/>
              </a:rPr>
              <a:t> </a:t>
            </a:r>
            <a:r>
              <a:rPr sz="1650" b="1" dirty="0">
                <a:solidFill>
                  <a:srgbClr val="E7304D"/>
                </a:solidFill>
                <a:latin typeface="Calibri Light"/>
                <a:cs typeface="Calibri Light"/>
              </a:rPr>
              <a:t>2022</a:t>
            </a:r>
            <a:r>
              <a:rPr sz="1650" b="1" spc="175" dirty="0">
                <a:solidFill>
                  <a:srgbClr val="E7304D"/>
                </a:solidFill>
                <a:latin typeface="Calibri Light"/>
                <a:cs typeface="Calibri Light"/>
              </a:rPr>
              <a:t> </a:t>
            </a:r>
            <a:r>
              <a:rPr sz="1650" b="1" spc="-20" dirty="0">
                <a:solidFill>
                  <a:srgbClr val="E7304D"/>
                </a:solidFill>
                <a:latin typeface="Calibri Light"/>
                <a:cs typeface="Calibri Light"/>
              </a:rPr>
              <a:t>года</a:t>
            </a:r>
            <a:endParaRPr sz="1650" b="1" dirty="0">
              <a:latin typeface="Calibri Light"/>
              <a:cs typeface="Calibri Ligh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669485" y="6671340"/>
            <a:ext cx="522605" cy="0"/>
          </a:xfrm>
          <a:custGeom>
            <a:avLst/>
            <a:gdLst/>
            <a:ahLst/>
            <a:cxnLst/>
            <a:rect l="l" t="t" r="r" b="b"/>
            <a:pathLst>
              <a:path w="522604">
                <a:moveTo>
                  <a:pt x="0" y="0"/>
                </a:moveTo>
                <a:lnTo>
                  <a:pt x="522514" y="1"/>
                </a:lnTo>
              </a:path>
            </a:pathLst>
          </a:custGeom>
          <a:ln w="15875">
            <a:solidFill>
              <a:srgbClr val="E73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58445" y="440435"/>
            <a:ext cx="838327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latin typeface="Calibri"/>
                <a:cs typeface="Calibri"/>
              </a:rPr>
              <a:t>ПРОДУКТЫ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ЛАБОРАТОРИИ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СОЦИАЛЬНОГО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ПРЕДПРИНИМАТЕЛЬСТВА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В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2022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812344"/>
            <a:ext cx="8629650" cy="0"/>
          </a:xfrm>
          <a:custGeom>
            <a:avLst/>
            <a:gdLst/>
            <a:ahLst/>
            <a:cxnLst/>
            <a:rect l="l" t="t" r="r" b="b"/>
            <a:pathLst>
              <a:path w="8629650">
                <a:moveTo>
                  <a:pt x="0" y="0"/>
                </a:moveTo>
                <a:lnTo>
                  <a:pt x="8629095" y="1"/>
                </a:lnTo>
              </a:path>
            </a:pathLst>
          </a:custGeom>
          <a:ln w="15875">
            <a:solidFill>
              <a:srgbClr val="E73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11657566" y="1315058"/>
            <a:ext cx="541020" cy="3138170"/>
            <a:chOff x="11657566" y="1315058"/>
            <a:chExt cx="541020" cy="3138170"/>
          </a:xfrm>
        </p:grpSpPr>
        <p:sp>
          <p:nvSpPr>
            <p:cNvPr id="9" name="object 9"/>
            <p:cNvSpPr/>
            <p:nvPr/>
          </p:nvSpPr>
          <p:spPr>
            <a:xfrm>
              <a:off x="11663916" y="3105597"/>
              <a:ext cx="528320" cy="1341755"/>
            </a:xfrm>
            <a:custGeom>
              <a:avLst/>
              <a:gdLst/>
              <a:ahLst/>
              <a:cxnLst/>
              <a:rect l="l" t="t" r="r" b="b"/>
              <a:pathLst>
                <a:path w="528320" h="1341754">
                  <a:moveTo>
                    <a:pt x="528082" y="1341135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00643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663917" y="1321408"/>
              <a:ext cx="528320" cy="1784350"/>
            </a:xfrm>
            <a:custGeom>
              <a:avLst/>
              <a:gdLst/>
              <a:ahLst/>
              <a:cxnLst/>
              <a:rect l="l" t="t" r="r" b="b"/>
              <a:pathLst>
                <a:path w="528320" h="1784350">
                  <a:moveTo>
                    <a:pt x="0" y="1784189"/>
                  </a:moveTo>
                  <a:lnTo>
                    <a:pt x="528082" y="0"/>
                  </a:lnTo>
                </a:path>
              </a:pathLst>
            </a:custGeom>
            <a:ln w="12700">
              <a:solidFill>
                <a:srgbClr val="00643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663916" y="3105596"/>
              <a:ext cx="528320" cy="323850"/>
            </a:xfrm>
            <a:custGeom>
              <a:avLst/>
              <a:gdLst/>
              <a:ahLst/>
              <a:cxnLst/>
              <a:rect l="l" t="t" r="r" b="b"/>
              <a:pathLst>
                <a:path w="528320" h="323850">
                  <a:moveTo>
                    <a:pt x="528082" y="323309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00643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663917" y="2255414"/>
              <a:ext cx="528320" cy="850265"/>
            </a:xfrm>
            <a:custGeom>
              <a:avLst/>
              <a:gdLst/>
              <a:ahLst/>
              <a:cxnLst/>
              <a:rect l="l" t="t" r="r" b="b"/>
              <a:pathLst>
                <a:path w="528320" h="850264">
                  <a:moveTo>
                    <a:pt x="0" y="850184"/>
                  </a:moveTo>
                  <a:lnTo>
                    <a:pt x="528082" y="0"/>
                  </a:lnTo>
                </a:path>
              </a:pathLst>
            </a:custGeom>
            <a:ln w="12700">
              <a:solidFill>
                <a:srgbClr val="00643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1763102" y="6393796"/>
            <a:ext cx="231775" cy="26860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550" b="0" spc="-25" dirty="0">
                <a:solidFill>
                  <a:srgbClr val="00643A"/>
                </a:solidFill>
                <a:latin typeface="Calibri Light"/>
                <a:cs typeface="Calibri Light"/>
              </a:rPr>
              <a:t>15</a:t>
            </a:r>
            <a:endParaRPr sz="1550">
              <a:latin typeface="Calibri Light"/>
              <a:cs typeface="Calibri Light"/>
            </a:endParaRPr>
          </a:p>
        </p:txBody>
      </p:sp>
      <p:pic>
        <p:nvPicPr>
          <p:cNvPr id="14" name="object 2">
            <a:extLst>
              <a:ext uri="{FF2B5EF4-FFF2-40B4-BE49-F238E27FC236}">
                <a16:creationId xmlns:a16="http://schemas.microsoft.com/office/drawing/2014/main" id="{B7D97291-A0BD-493F-8D32-C72C5FED2DB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55035" y="390062"/>
            <a:ext cx="1018469" cy="44668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466</TotalTime>
  <Words>2769</Words>
  <Application>Microsoft Office PowerPoint</Application>
  <PresentationFormat>Широкоэкранный</PresentationFormat>
  <Paragraphs>472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7" baseType="lpstr">
      <vt:lpstr>Century Gothic</vt:lpstr>
      <vt:lpstr>Calibri Light</vt:lpstr>
      <vt:lpstr>Meiryo</vt:lpstr>
      <vt:lpstr>Times New Roman</vt:lpstr>
      <vt:lpstr>Tahoma</vt:lpstr>
      <vt:lpstr>Arial</vt:lpstr>
      <vt:lpstr>Calibri</vt:lpstr>
      <vt:lpstr>Office Theme</vt:lpstr>
      <vt:lpstr>РАЗВИТИЕ СОЦИАЛЬНОГО ПРЕДПРИНИМАТЕЛЬСТВА В РОССИИ</vt:lpstr>
      <vt:lpstr>Фонд Наше будущее</vt:lpstr>
      <vt:lpstr>Наталия Зверева</vt:lpstr>
      <vt:lpstr>О ФОНДЕ РЕГИОНАЛЬНЫХ СОЦИАЛЬНЫХ ПРОГРАММ «НАШЕ БУДУЩЕЕ»</vt:lpstr>
      <vt:lpstr>ЭКОСИСТЕМА СОЦИАЛЬНОГО БИЗНЕСА</vt:lpstr>
      <vt:lpstr>ЛАБОРАТОРИЯ СОЦИАЛЬНОГО ПРЕДПРИНИМАТЕЛЬСТВА</vt:lpstr>
      <vt:lpstr>ПРОДУКТЫ ЛАБОРАТОРИИ СОЦИАЛЬНОГО ПРЕДПРИНИМАТЕЛЬСТВА В 2022</vt:lpstr>
      <vt:lpstr>ПРОДУКТЫ ЛАБОРАТОРИИ СОЦИАЛЬНОГО ПРЕДПРИНИМАТЕЛЬСТВА В 2022</vt:lpstr>
      <vt:lpstr>ПРОДУКТЫ ЛАБОРАТОРИИ СОЦИАЛЬНОГО ПРЕДПРИНИМАТЕЛЬСТВА В 2022</vt:lpstr>
      <vt:lpstr>ПРОДУКТЫ ЛАБОРАТОРИИ СОЦИАЛЬНОГО ПРЕДПРИНИМАТЕЛЬСТВА В 2022</vt:lpstr>
      <vt:lpstr>ПРОДУКТЫ ЛАБОРАТОРИИ СОЦИАЛЬНОГО ПРЕДПРИНИМАТЕЛЬСТВА В 2022</vt:lpstr>
      <vt:lpstr>Презентация PowerPoint</vt:lpstr>
      <vt:lpstr>ПРОДУКТЫ ЛАБОРАТОРИИ СОЦИАЛЬНОГО ПРЕДПРИНИМАТЕЛЬСТВА</vt:lpstr>
      <vt:lpstr>ЕЖЕГОДНАЯ ПРЕМИЯ «ИМПУЛЬС ДОБРА»</vt:lpstr>
      <vt:lpstr>КНИГОИЗДАТЕЛЬСТВО</vt:lpstr>
      <vt:lpstr>ЗАКОН О СОЦИАЛЬНОМ ПРЕДПРИНИМАТЕЛЬСТВЕ. ФОРМИРОВАНИЕ РЕЕСТРА</vt:lpstr>
      <vt:lpstr>ОПРОС СОЦИАЛЬНЫХ ПРЕДПРИНИМАТЕЛЕЙ</vt:lpstr>
      <vt:lpstr>ОПРОС СОЦИАЛЬНЫХ ПРЕДПРИНИМАТЕЛЕЙ</vt:lpstr>
      <vt:lpstr>ОПРОС СОЦИАЛЬНЫХ ПРЕДПРИНИМАТЕЛЕЙ</vt:lpstr>
      <vt:lpstr>ОПРОС СОЦИАЛЬНЫХ ПРЕДПРИНИМАТЕЛЕЙ</vt:lpstr>
      <vt:lpstr>Презентация PowerPoint</vt:lpstr>
      <vt:lpstr>Презентация PowerPoint</vt:lpstr>
      <vt:lpstr>Презентация PowerPoint</vt:lpstr>
      <vt:lpstr>Презентация PowerPoint</vt:lpstr>
      <vt:lpstr>РЕЕСТР СОЦИАЛЬНЫХ ПРЕДПРИЯТИЙ</vt:lpstr>
      <vt:lpstr>ВОПРОСЫ И ОТВЕТЫ</vt:lpstr>
      <vt:lpstr>ВОПРОСЫ И ОТВЕТЫ</vt:lpstr>
      <vt:lpstr>НАШИ КОНТАКТЫ</vt:lpstr>
      <vt:lpstr>Спасибо за внимание!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СОЦИАЛЬНОГО ПРЕДПРИНИМАТЕЛЬСТВА В РОССИИ</dc:title>
  <cp:lastModifiedBy>Ольга Сидорова</cp:lastModifiedBy>
  <cp:revision>3</cp:revision>
  <dcterms:created xsi:type="dcterms:W3CDTF">2022-03-23T05:08:04Z</dcterms:created>
  <dcterms:modified xsi:type="dcterms:W3CDTF">2022-03-30T12:44:38Z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2022-03-29T00:00:00Z</vt:filetime>
  </property>
  <property fmtid="{D5CDD505-2E9C-101B-9397-08002B2CF9AE}" pid="3" name="LastSaved">
    <vt:filetime>2022-03-23T00:00:00Z</vt:filetime>
  </property>
</Properties>
</file>