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2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4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  <p:sldMasterId id="2147483951" r:id="rId2"/>
    <p:sldMasterId id="2147484228" r:id="rId3"/>
    <p:sldMasterId id="2147484231" r:id="rId4"/>
    <p:sldMasterId id="2147484251" r:id="rId5"/>
    <p:sldMasterId id="2147484312" r:id="rId6"/>
  </p:sldMasterIdLst>
  <p:notesMasterIdLst>
    <p:notesMasterId r:id="rId15"/>
  </p:notesMasterIdLst>
  <p:handoutMasterIdLst>
    <p:handoutMasterId r:id="rId16"/>
  </p:handoutMasterIdLst>
  <p:sldIdLst>
    <p:sldId id="397" r:id="rId7"/>
    <p:sldId id="385" r:id="rId8"/>
    <p:sldId id="306" r:id="rId9"/>
    <p:sldId id="386" r:id="rId10"/>
    <p:sldId id="406" r:id="rId11"/>
    <p:sldId id="408" r:id="rId12"/>
    <p:sldId id="409" r:id="rId13"/>
    <p:sldId id="396" r:id="rId14"/>
  </p:sldIdLst>
  <p:sldSz cx="10691813" cy="7559675"/>
  <p:notesSz cx="6797675" cy="9926638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лисов Артём Викторович" initials="ВАВ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AD"/>
    <a:srgbClr val="F83458"/>
    <a:srgbClr val="DEE2F4"/>
    <a:srgbClr val="CBD4F5"/>
    <a:srgbClr val="FF496C"/>
    <a:srgbClr val="EBEEF9"/>
    <a:srgbClr val="E2E6F6"/>
    <a:srgbClr val="DFE5F9"/>
    <a:srgbClr val="EDF5FE"/>
    <a:srgbClr val="FE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6433" autoAdjust="0"/>
  </p:normalViewPr>
  <p:slideViewPr>
    <p:cSldViewPr snapToGrid="0">
      <p:cViewPr varScale="1">
        <p:scale>
          <a:sx n="80" d="100"/>
          <a:sy n="80" d="100"/>
        </p:scale>
        <p:origin x="1200" y="4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322FD-42AE-4246-AB70-1162A314EA1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0C44-D1E6-4D64-B6C3-8DE2D9AAD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83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9908-1920-482F-A6D2-BADA50BDBEE5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6703D-D415-4AB4-BF73-AFF4B5C7A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67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703D-D415-4AB4-BF73-AFF4B5C7A4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9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7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361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28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81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879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746166" y="3191289"/>
            <a:ext cx="4715024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46166" y="4970470"/>
            <a:ext cx="4715024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73" y="525445"/>
            <a:ext cx="4198759" cy="1108331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746166" y="6875481"/>
            <a:ext cx="4715024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27312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r="17795"/>
          <a:stretch/>
        </p:blipFill>
        <p:spPr>
          <a:xfrm>
            <a:off x="1" y="0"/>
            <a:ext cx="6314063" cy="7559675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4548554" y="4"/>
            <a:ext cx="6143262" cy="7559674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algn="ctr" defTabSz="10426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6269" y="1636700"/>
            <a:ext cx="4125646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6269" y="3415881"/>
            <a:ext cx="4125646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5684849"/>
            <a:ext cx="4198759" cy="1108331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6363372" y="604818"/>
            <a:ext cx="2694299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0919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6269" y="1636700"/>
            <a:ext cx="4125646" cy="1620430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6269" y="3415881"/>
            <a:ext cx="4125646" cy="11381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28" y="5684849"/>
            <a:ext cx="4198759" cy="1108331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6363372" y="604818"/>
            <a:ext cx="2694299" cy="317502"/>
          </a:xfrm>
        </p:spPr>
        <p:txBody>
          <a:bodyPr/>
          <a:lstStyle>
            <a:lvl1pPr marL="0" marR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165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1997" y="606844"/>
            <a:ext cx="8978368" cy="6341498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1" tIns="52131" rIns="104261" bIns="52131" rtlCol="0" anchor="ctr"/>
          <a:lstStyle/>
          <a:p>
            <a:pPr algn="ctr" defTabSz="10426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25182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3325182" y="6240480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325182" y="1636699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0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99276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2032" y="6954860"/>
            <a:ext cx="2494756" cy="402483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9" y="5529026"/>
            <a:ext cx="4198759" cy="1108331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9276" y="1636699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35544" y="2430454"/>
            <a:ext cx="4125646" cy="254001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356315" y="5837997"/>
            <a:ext cx="2494756" cy="4024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08.08.2023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4335544" y="6954858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35544" y="1716075"/>
            <a:ext cx="2693371" cy="475980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шрифт </a:t>
            </a:r>
            <a:r>
              <a:rPr lang="ru-RU" sz="1100" dirty="0" err="1" smtClean="0">
                <a:solidFill>
                  <a:schemeClr val="tx1"/>
                </a:solidFill>
              </a:rPr>
              <a:t>Arial</a:t>
            </a:r>
            <a:r>
              <a:rPr lang="ru-RU" sz="1100" dirty="0" smtClean="0">
                <a:solidFill>
                  <a:schemeClr val="tx1"/>
                </a:solidFill>
              </a:rPr>
              <a:t> 10 пт.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2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>
              <a:lnSpc>
                <a:spcPct val="150000"/>
              </a:lnSpc>
              <a:spcBef>
                <a:spcPts val="2053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53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4"/>
            <a:ext cx="9021159" cy="873130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7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2" y="1557324"/>
            <a:ext cx="3969347" cy="5000656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4" y="1160449"/>
            <a:ext cx="5588651" cy="5684849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5237176" y="2084252"/>
            <a:ext cx="4412638" cy="3886613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1042615"/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Текст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44" y="1160449"/>
            <a:ext cx="5588651" cy="5684849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5598355" y="2033415"/>
            <a:ext cx="3621481" cy="39688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580999" y="1557433"/>
            <a:ext cx="4007573" cy="49207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84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009119" y="1716078"/>
            <a:ext cx="4546630" cy="5000654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 baseline="0"/>
            </a:lvl1pPr>
            <a:lvl2pPr marL="847126" indent="-325818">
              <a:buFont typeface="Arial" pitchFamily="34" charset="0"/>
              <a:buChar char="►"/>
              <a:defRPr sz="16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606537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580998" y="1716678"/>
            <a:ext cx="4209901" cy="396882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6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546686" y="1557436"/>
            <a:ext cx="9009122" cy="5239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546686" y="1557433"/>
            <a:ext cx="9009122" cy="515877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3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604818"/>
            <a:ext cx="9021159" cy="957865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77056" y="7006701"/>
            <a:ext cx="2494756" cy="402483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580280" y="7020782"/>
            <a:ext cx="4125646" cy="5690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534593" y="287316"/>
            <a:ext cx="9021159" cy="31750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546686" y="1557433"/>
            <a:ext cx="9009122" cy="49207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40985" y="1477951"/>
            <a:ext cx="5220205" cy="5238781"/>
          </a:xfrm>
        </p:spPr>
        <p:txBody>
          <a:bodyPr lIns="0" tIns="0" rIns="0" bIns="0" anchor="t">
            <a:noAutofit/>
          </a:bodyPr>
          <a:lstStyle>
            <a:lvl1pPr algn="l">
              <a:defRPr sz="27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4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05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4593" y="446067"/>
            <a:ext cx="9021159" cy="635004"/>
          </a:xfrm>
        </p:spPr>
        <p:txBody>
          <a:bodyPr anchor="t">
            <a:noAutofit/>
          </a:bodyPr>
          <a:lstStyle>
            <a:lvl1pPr>
              <a:defRPr sz="2300">
                <a:solidFill>
                  <a:srgbClr val="0072BC"/>
                </a:solidFill>
              </a:defRPr>
            </a:lvl1pPr>
          </a:lstStyle>
          <a:p>
            <a:r>
              <a:rPr lang="ru-RU" dirty="0"/>
              <a:t>Название слайда, шрифт </a:t>
            </a:r>
            <a:r>
              <a:rPr lang="ru-RU" dirty="0" err="1"/>
              <a:t>Arial</a:t>
            </a:r>
            <a:r>
              <a:rPr lang="ru-RU" dirty="0"/>
              <a:t>, 2</a:t>
            </a:r>
            <a:r>
              <a:rPr lang="en-US" dirty="0"/>
              <a:t>0</a:t>
            </a:r>
            <a:r>
              <a:rPr lang="ru-RU" dirty="0"/>
              <a:t>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34593" y="1557327"/>
            <a:ext cx="9021159" cy="5159405"/>
          </a:xfrm>
        </p:spPr>
        <p:txBody>
          <a:bodyPr/>
          <a:lstStyle>
            <a:lvl1pPr>
              <a:lnSpc>
                <a:spcPct val="150000"/>
              </a:lnSpc>
              <a:spcBef>
                <a:spcPts val="2053"/>
              </a:spcBef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40206" y="7034235"/>
            <a:ext cx="2494756" cy="402483"/>
          </a:xfr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37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3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84EB-F480-43C8-B79E-40610A0F26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E6F60-8952-447D-AF85-B61727C278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009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540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714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572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10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352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23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79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8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126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762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383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03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597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335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12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295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773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248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8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456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488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891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002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60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74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778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546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288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687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5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80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100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199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215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4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67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7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179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458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462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3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869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919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901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151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120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093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271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089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479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917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0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279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515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8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876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655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6835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840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6576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610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142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46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802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68909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3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4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643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2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4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17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1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5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73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83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21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47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99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31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20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95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920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28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93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5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0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96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7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9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8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6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7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3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11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22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0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0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465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98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4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4" y="402484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4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7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2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58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31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5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26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16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7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229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377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62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69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28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94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749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49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89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855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4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5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26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98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97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2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11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079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954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5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6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90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16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575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26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59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843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92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50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794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408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5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6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3551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766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072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551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070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6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041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7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445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2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0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4811317" y="-111994"/>
            <a:ext cx="5325227" cy="77906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29023" y="699970"/>
            <a:ext cx="4287863" cy="324205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29023" y="3891489"/>
            <a:ext cx="4287863" cy="2968216"/>
          </a:xfrm>
          <a:prstGeom prst="rect">
            <a:avLst/>
          </a:prstGeom>
        </p:spPr>
        <p:txBody>
          <a:bodyPr/>
          <a:lstStyle>
            <a:lvl1pPr marL="0" indent="0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1pPr>
            <a:lvl2pPr marL="0" indent="200482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2pPr>
            <a:lvl3pPr marL="0" indent="400964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3pPr>
            <a:lvl4pPr marL="0" indent="601447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4pPr>
            <a:lvl5pPr marL="0" indent="801929" defTabSz="361982">
              <a:lnSpc>
                <a:spcPct val="100000"/>
              </a:lnSpc>
              <a:spcBef>
                <a:spcPts val="0"/>
              </a:spcBef>
              <a:buSzTx/>
              <a:buNone/>
              <a:defRPr sz="241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262377" y="7212023"/>
            <a:ext cx="161581" cy="2064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726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82.xml"/><Relationship Id="rId47" Type="http://schemas.openxmlformats.org/officeDocument/2006/relationships/slideLayout" Target="../slideLayouts/slideLayout87.xml"/><Relationship Id="rId50" Type="http://schemas.openxmlformats.org/officeDocument/2006/relationships/slideLayout" Target="../slideLayouts/slideLayout90.xml"/><Relationship Id="rId55" Type="http://schemas.openxmlformats.org/officeDocument/2006/relationships/slideLayout" Target="../slideLayouts/slideLayout95.xml"/><Relationship Id="rId63" Type="http://schemas.openxmlformats.org/officeDocument/2006/relationships/tags" Target="../tags/tag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93.xml"/><Relationship Id="rId58" Type="http://schemas.openxmlformats.org/officeDocument/2006/relationships/slideLayout" Target="../slideLayouts/slideLayout98.xml"/><Relationship Id="rId5" Type="http://schemas.openxmlformats.org/officeDocument/2006/relationships/slideLayout" Target="../slideLayouts/slideLayout45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Relationship Id="rId48" Type="http://schemas.openxmlformats.org/officeDocument/2006/relationships/slideLayout" Target="../slideLayouts/slideLayout88.xml"/><Relationship Id="rId56" Type="http://schemas.openxmlformats.org/officeDocument/2006/relationships/slideLayout" Target="../slideLayouts/slideLayout96.xml"/><Relationship Id="rId64" Type="http://schemas.openxmlformats.org/officeDocument/2006/relationships/oleObject" Target="../embeddings/oleObject2.bin"/><Relationship Id="rId8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91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86.xml"/><Relationship Id="rId59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81.xml"/><Relationship Id="rId54" Type="http://schemas.openxmlformats.org/officeDocument/2006/relationships/slideLayout" Target="../slideLayouts/slideLayout94.xml"/><Relationship Id="rId62" Type="http://schemas.openxmlformats.org/officeDocument/2006/relationships/vmlDrawing" Target="../drawings/vmlDrawing2.v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49" Type="http://schemas.openxmlformats.org/officeDocument/2006/relationships/slideLayout" Target="../slideLayouts/slideLayout89.xml"/><Relationship Id="rId57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92.xml"/><Relationship Id="rId60" Type="http://schemas.openxmlformats.org/officeDocument/2006/relationships/slideLayout" Target="../slideLayouts/slideLayout100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63" Type="http://schemas.openxmlformats.org/officeDocument/2006/relationships/tags" Target="../tags/tag4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8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26.xml"/><Relationship Id="rId61" Type="http://schemas.openxmlformats.org/officeDocument/2006/relationships/theme" Target="../theme/theme5.xml"/><Relationship Id="rId1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slideLayout" Target="../slideLayouts/slideLayout177.xml"/><Relationship Id="rId64" Type="http://schemas.openxmlformats.org/officeDocument/2006/relationships/oleObject" Target="../embeddings/oleObject3.bin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59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62" Type="http://schemas.openxmlformats.org/officeDocument/2006/relationships/vmlDrawing" Target="../drawings/vmlDrawing3.v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Relationship Id="rId57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31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60" Type="http://schemas.openxmlformats.org/officeDocument/2006/relationships/slideLayout" Target="../slideLayouts/slideLayout181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6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649769390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Слайд think-cell" r:id="rId44" imgW="347" imgH="348" progId="TCLayout.ActiveDocument.1">
                  <p:embed/>
                </p:oleObj>
              </mc:Choice>
              <mc:Fallback>
                <p:oleObj name="Слайд think-cell" r:id="rId4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32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  <p:sldLayoutId id="2147483864" r:id="rId32"/>
    <p:sldLayoutId id="2147483865" r:id="rId33"/>
    <p:sldLayoutId id="2147483866" r:id="rId34"/>
    <p:sldLayoutId id="2147483867" r:id="rId35"/>
    <p:sldLayoutId id="2147483868" r:id="rId36"/>
    <p:sldLayoutId id="2147483869" r:id="rId37"/>
    <p:sldLayoutId id="2147483870" r:id="rId38"/>
    <p:sldLayoutId id="2147483871" r:id="rId39"/>
    <p:sldLayoutId id="2147483872" r:id="rId4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2464621642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Слайд think-cell" r:id="rId64" imgW="347" imgH="348" progId="TCLayout.ActiveDocument.1">
                  <p:embed/>
                </p:oleObj>
              </mc:Choice>
              <mc:Fallback>
                <p:oleObj name="Слайд think-cell" r:id="rId6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2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  <p:sldLayoutId id="2147483979" r:id="rId28"/>
    <p:sldLayoutId id="2147483980" r:id="rId29"/>
    <p:sldLayoutId id="2147483981" r:id="rId30"/>
    <p:sldLayoutId id="2147483982" r:id="rId31"/>
    <p:sldLayoutId id="2147483983" r:id="rId32"/>
    <p:sldLayoutId id="2147483984" r:id="rId33"/>
    <p:sldLayoutId id="2147483985" r:id="rId34"/>
    <p:sldLayoutId id="2147483986" r:id="rId35"/>
    <p:sldLayoutId id="2147483987" r:id="rId36"/>
    <p:sldLayoutId id="2147483988" r:id="rId37"/>
    <p:sldLayoutId id="2147483989" r:id="rId38"/>
    <p:sldLayoutId id="2147483990" r:id="rId39"/>
    <p:sldLayoutId id="2147483991" r:id="rId40"/>
    <p:sldLayoutId id="2147483992" r:id="rId41"/>
    <p:sldLayoutId id="2147483993" r:id="rId42"/>
    <p:sldLayoutId id="2147483994" r:id="rId43"/>
    <p:sldLayoutId id="2147483995" r:id="rId44"/>
    <p:sldLayoutId id="2147483996" r:id="rId45"/>
    <p:sldLayoutId id="2147483997" r:id="rId46"/>
    <p:sldLayoutId id="2147483998" r:id="rId47"/>
    <p:sldLayoutId id="2147483999" r:id="rId48"/>
    <p:sldLayoutId id="2147484000" r:id="rId49"/>
    <p:sldLayoutId id="2147484001" r:id="rId50"/>
    <p:sldLayoutId id="2147484002" r:id="rId51"/>
    <p:sldLayoutId id="2147484003" r:id="rId52"/>
    <p:sldLayoutId id="2147484004" r:id="rId53"/>
    <p:sldLayoutId id="2147484005" r:id="rId54"/>
    <p:sldLayoutId id="2147484006" r:id="rId55"/>
    <p:sldLayoutId id="2147484007" r:id="rId56"/>
    <p:sldLayoutId id="2147484008" r:id="rId57"/>
    <p:sldLayoutId id="2147484009" r:id="rId58"/>
    <p:sldLayoutId id="2147484010" r:id="rId59"/>
    <p:sldLayoutId id="2147484011" r:id="rId6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7"/>
            <a:ext cx="9622632" cy="4989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fld id="{46C04923-972A-48A5-9797-2231EA842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615"/>
              <a:t>08.08.2023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1"/>
            <a:ext cx="3385741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615"/>
            <a:fld id="{F0C3E1D0-B99E-411B-BCE4-D3E6DB7EA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61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6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42615" rtl="0" eaLnBrk="1" latinLnBrk="0" hangingPunct="1">
        <a:spcBef>
          <a:spcPct val="0"/>
        </a:spcBef>
        <a:buNone/>
        <a:defRPr sz="27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42615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47126" indent="-325818" algn="l" defTabSz="1042615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303270" indent="-260653" algn="l" defTabSz="1042615" rtl="0" eaLnBrk="1" latinLnBrk="0" hangingPunct="1">
        <a:spcBef>
          <a:spcPct val="20000"/>
        </a:spcBef>
        <a:buFont typeface="Arial" pitchFamily="34" charset="0"/>
        <a:buChar char="―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824576" indent="-260653" algn="l" defTabSz="1042615" rtl="0" eaLnBrk="1" latinLnBrk="0" hangingPunct="1">
        <a:spcBef>
          <a:spcPct val="20000"/>
        </a:spcBef>
        <a:buFont typeface="Arial" pitchFamily="34" charset="0"/>
        <a:buChar char="&gt;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345885" indent="-260653" algn="l" defTabSz="1042615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867192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32949577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Слайд think-cell" r:id="rId64" imgW="347" imgH="348" progId="TCLayout.ActiveDocument.1">
                  <p:embed/>
                </p:oleObj>
              </mc:Choice>
              <mc:Fallback>
                <p:oleObj name="Слайд think-cell" r:id="rId6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1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1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4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  <p:sldLayoutId id="2147484265" r:id="rId14"/>
    <p:sldLayoutId id="2147484266" r:id="rId15"/>
    <p:sldLayoutId id="2147484267" r:id="rId16"/>
    <p:sldLayoutId id="2147484268" r:id="rId17"/>
    <p:sldLayoutId id="2147484269" r:id="rId18"/>
    <p:sldLayoutId id="2147484270" r:id="rId19"/>
    <p:sldLayoutId id="2147484271" r:id="rId20"/>
    <p:sldLayoutId id="2147484272" r:id="rId21"/>
    <p:sldLayoutId id="2147484273" r:id="rId22"/>
    <p:sldLayoutId id="2147484274" r:id="rId23"/>
    <p:sldLayoutId id="2147484275" r:id="rId24"/>
    <p:sldLayoutId id="2147484276" r:id="rId25"/>
    <p:sldLayoutId id="2147484277" r:id="rId26"/>
    <p:sldLayoutId id="2147484278" r:id="rId27"/>
    <p:sldLayoutId id="2147484279" r:id="rId28"/>
    <p:sldLayoutId id="2147484280" r:id="rId29"/>
    <p:sldLayoutId id="2147484281" r:id="rId30"/>
    <p:sldLayoutId id="2147484282" r:id="rId31"/>
    <p:sldLayoutId id="2147484283" r:id="rId32"/>
    <p:sldLayoutId id="2147484284" r:id="rId33"/>
    <p:sldLayoutId id="2147484285" r:id="rId34"/>
    <p:sldLayoutId id="2147484286" r:id="rId35"/>
    <p:sldLayoutId id="2147484287" r:id="rId36"/>
    <p:sldLayoutId id="2147484288" r:id="rId37"/>
    <p:sldLayoutId id="2147484289" r:id="rId38"/>
    <p:sldLayoutId id="2147484290" r:id="rId39"/>
    <p:sldLayoutId id="2147484291" r:id="rId40"/>
    <p:sldLayoutId id="2147484292" r:id="rId41"/>
    <p:sldLayoutId id="2147484293" r:id="rId42"/>
    <p:sldLayoutId id="2147484294" r:id="rId43"/>
    <p:sldLayoutId id="2147484295" r:id="rId44"/>
    <p:sldLayoutId id="2147484296" r:id="rId45"/>
    <p:sldLayoutId id="2147484297" r:id="rId46"/>
    <p:sldLayoutId id="2147484298" r:id="rId47"/>
    <p:sldLayoutId id="2147484299" r:id="rId48"/>
    <p:sldLayoutId id="2147484300" r:id="rId49"/>
    <p:sldLayoutId id="2147484301" r:id="rId50"/>
    <p:sldLayoutId id="2147484302" r:id="rId51"/>
    <p:sldLayoutId id="2147484303" r:id="rId52"/>
    <p:sldLayoutId id="2147484304" r:id="rId53"/>
    <p:sldLayoutId id="2147484305" r:id="rId54"/>
    <p:sldLayoutId id="2147484306" r:id="rId55"/>
    <p:sldLayoutId id="2147484307" r:id="rId56"/>
    <p:sldLayoutId id="2147484308" r:id="rId57"/>
    <p:sldLayoutId id="2147484309" r:id="rId58"/>
    <p:sldLayoutId id="2147484310" r:id="rId59"/>
    <p:sldLayoutId id="2147484311" r:id="rId60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184" y="1043564"/>
            <a:ext cx="8026487" cy="1377723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9184" y="2771881"/>
            <a:ext cx="8026487" cy="3779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082046" y="6935181"/>
            <a:ext cx="609767" cy="6244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>
              <a:defRPr/>
            </a:pPr>
            <a:endParaRPr lang="en-US" dirty="0">
              <a:solidFill>
                <a:srgbClr val="F0F0F0"/>
              </a:solidFill>
            </a:endParaRP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10082045" y="7028611"/>
            <a:ext cx="60976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36C48702-E445-134E-B960-6F692773524F}" type="slidenum">
              <a:rPr lang="en-US" sz="800" b="1" smtClean="0">
                <a:solidFill>
                  <a:srgbClr val="F0F0F0">
                    <a:lumMod val="50000"/>
                  </a:srgbClr>
                </a:solidFill>
                <a:ea typeface="Open Sans SemiBold" charset="0"/>
                <a:cs typeface="Golos UI Medium" panose="020B0604020202020204" pitchFamily="34" charset="-52"/>
              </a:rPr>
              <a:pPr algn="ctr">
                <a:defRPr/>
              </a:pPr>
              <a:t>‹#›</a:t>
            </a:fld>
            <a:endParaRPr lang="en-US" sz="800" b="1" dirty="0">
              <a:solidFill>
                <a:srgbClr val="F0F0F0">
                  <a:lumMod val="50000"/>
                </a:srgbClr>
              </a:solidFill>
              <a:ea typeface="Open Sans SemiBold" charset="0"/>
              <a:cs typeface="Golos UI Medium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793517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51" baseline="0">
          <a:solidFill>
            <a:schemeClr val="tx1"/>
          </a:solidFill>
          <a:latin typeface="+mj-lt"/>
          <a:ea typeface="Montserrat SemiBold" charset="0"/>
          <a:cs typeface="Montserrat SemiBold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2.xml"/><Relationship Id="rId4" Type="http://schemas.openxmlformats.org/officeDocument/2006/relationships/hyperlink" Target="mailto:msbsupport@mspban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Инструменты финансовой поддержки поставщиков – субъектов МСП </a:t>
            </a:r>
            <a:br>
              <a:rPr lang="ru-RU" dirty="0"/>
            </a:br>
            <a:r>
              <a:rPr lang="ru-RU" dirty="0"/>
              <a:t>АО «МСП Банк»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197057" y="7034701"/>
            <a:ext cx="2494756" cy="402483"/>
          </a:xfrm>
        </p:spPr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3586" y="1486119"/>
            <a:ext cx="52712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текущей деятельности (включая выплату заработной платы и прочие платежи, за исключением уплаты налогов и сборов)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участия в тендере (конкурсе)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874" y="983462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Оборотное кредитование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9668" y="1211585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9668" y="2945727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9669" y="325571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306" y="1457184"/>
            <a:ext cx="52640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приобретения, реконструкции, модернизации, ремонта основных средств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строительства зданий и сооружений производственного назначения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53282" y="983462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Инвестиционное кредитование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6801" y="2548002"/>
            <a:ext cx="427910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30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млрд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11976" y="2873618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1976" y="3194161"/>
            <a:ext cx="236455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2909" y="2707491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80244" y="3022582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80245" y="3332572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19993" y="2611919"/>
            <a:ext cx="401511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млрд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232552" y="2950473"/>
            <a:ext cx="185246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4513" y="3289027"/>
            <a:ext cx="433111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" y="3806684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4843" y="4547659"/>
            <a:ext cx="495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оборотных средств на цели финансирование расходов, связанных с исполнением контракта в рамках федеральных законов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№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223-ФЗ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№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44-ФЗ,№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185-ФЗ (ППРФ №615).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7243" y="3905137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Контрактное кредитование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4495" y="584761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9668" y="619672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9669" y="650671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11976" y="6124617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11978" y="6445160"/>
            <a:ext cx="2364554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53282" y="1209120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7243" y="2609557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4493" y="427372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73350" y="6978050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при наличии субсидирования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72306" y="4547659"/>
            <a:ext cx="526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 (займов), выданных другими кредитными организациями на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цели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53282" y="3905137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52909" y="533048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52909" y="5882022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2910" y="6377700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19993" y="5728133"/>
            <a:ext cx="4331118" cy="58477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  <a:p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84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67684" y="427372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32552" y="6346923"/>
            <a:ext cx="241882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11,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874" y="5287903"/>
            <a:ext cx="14205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Форма кредита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7075" y="5191984"/>
            <a:ext cx="3802777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Кредитная линия с лимитом выдачи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Кредитная линия с лимитом задолженности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1560" y="6856478"/>
            <a:ext cx="505074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59715" algn="l"/>
              </a:tabLs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При отсутствии возможности оформления в залог права требования по контракту/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ам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размер и вид обеспечения устанавливается решением УОБ.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0766" y="5786061"/>
            <a:ext cx="401511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млрд рублей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32552" y="5299705"/>
            <a:ext cx="401511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млрд рублей </a:t>
            </a:r>
          </a:p>
        </p:txBody>
      </p:sp>
    </p:spTree>
    <p:extLst>
      <p:ext uri="{BB962C8B-B14F-4D97-AF65-F5344CB8AC3E}">
        <p14:creationId xmlns:p14="http://schemas.microsoft.com/office/powerpoint/2010/main" val="6769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9182100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Гарантийная поддержка</a:t>
            </a:r>
          </a:p>
          <a:p>
            <a:pPr fontAlgn="auto">
              <a:spcAft>
                <a:spcPts val="0"/>
              </a:spcAft>
            </a:pP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гарантии в рамках федеральных законов №44-ФЗ 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№223-ФЗ №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185-ФЗ 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33829" y="1678702"/>
            <a:ext cx="4121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Сокращенные сроки рассмотрения </a:t>
            </a:r>
            <a:r>
              <a:rPr lang="ru-RU" sz="1200" b="1" dirty="0" smtClean="0">
                <a:latin typeface="Century Gothic" panose="020B0502020202020204" pitchFamily="34" charset="0"/>
              </a:rPr>
              <a:t>заявок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Автоматизированная система  выдачи электронных банковских гарантий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Оформление через интернет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До 30 млн рублей — без обеспечения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Открытие расчетного счета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не требуется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Предварительное решение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по 2 документам</a:t>
            </a:r>
          </a:p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460024" y="1253594"/>
            <a:ext cx="4095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</a:t>
            </a:r>
            <a:r>
              <a:rPr lang="ru-RU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61642" y="1449270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71482" y="1387715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млрд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5022" y="2140367"/>
            <a:ext cx="143109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рассмотрения 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771482" y="1932949"/>
            <a:ext cx="4688542" cy="98488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гарантия до 5 млн 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24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часов</a:t>
            </a:r>
          </a:p>
          <a:p>
            <a:pPr lvl="0"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гарантия от </a:t>
            </a:r>
            <a:r>
              <a:rPr lang="en-US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 до 100 млн рублей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100 млн до </a:t>
            </a:r>
            <a:r>
              <a:rPr lang="en-US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5022" y="3636174"/>
            <a:ext cx="105710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стоимость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80" y="142212"/>
            <a:ext cx="1658535" cy="35680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647030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01845"/>
              </p:ext>
            </p:extLst>
          </p:nvPr>
        </p:nvGraphicFramePr>
        <p:xfrm>
          <a:off x="325022" y="4010229"/>
          <a:ext cx="9972983" cy="2399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4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Сумма гарантии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Для гарантий в рамках 223 - ФЗ и 44 -ФЗ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Для гарантий в рамках №185-ФЗ (ПП РФ №615)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Для гарантий в рамках договоров с Заказчиками с государственным участием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 5 млн. рублей включительно для Самозанятых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-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до 10 млн. рублей включительно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2,7%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2,7%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от 3,5% годовых,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 но не менее 999 рублей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более 10 млн. рублей до 50 млн. рублей включительно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 2,7% годовых, но не менее 999 рублей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 2,7% годовых, но не менее 999 рублей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 3,5% годовых, но не менее 999 рублей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более 50 млн. 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49" marR="8549" marT="85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3% годовых</a:t>
                      </a:r>
                      <a:b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3% годовых</a:t>
                      </a:r>
                      <a:b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9" marR="8549" marT="85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3,5% годовых</a:t>
                      </a:r>
                      <a:b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49" marR="8549" marT="854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9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9101" y="1073085"/>
            <a:ext cx="483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Экспресс-поддержка (экспресс-оборотный, экспресс-</a:t>
            </a:r>
            <a:r>
              <a:rPr lang="ru-RU" sz="1400" b="1" dirty="0" err="1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834" y="3093776"/>
            <a:ext cx="624559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– юридическое лицо (распространяется только на юридические лица с организационно правовой формой – ООО (за исключением ООО, участником/учредителем которого с долей участия 25% и более в уставном капитале Субъекта МСП является юридическое лицо, одновременно являющееся акционерным обществом).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Доход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текущей деятельности заемщика покрывает расходы на обслуживание и погашение кредита.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Заемщика на дату подачи заявки не менее 12 месяцев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95911" y="150754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4191" y="5409194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4191" y="5723152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75574" y="4699022"/>
            <a:ext cx="5378853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юридических лиц с рейтингом ААА:  от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 тыс. до 30 млн. рублей </a:t>
            </a: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иных заемщиков: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50 тыс. до 10 млн. рублей </a:t>
            </a: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33071" y="5347639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33072" y="5668183"/>
            <a:ext cx="342915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,2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44190" y="4883687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9101" y="2094765"/>
            <a:ext cx="49621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53119" y="5979766"/>
            <a:ext cx="6566755" cy="1600349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АО «Корпорация» «МСП»  в размере 50% от суммы кредита для Заемщиков 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Погашение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кредита – ежемесячные аннуитетные платежи.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ЮЛ – обязательно.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ЮЛ – не требуется при одновременном соблюдении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следующих условий: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Среднесписочная 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численность работников заемщика не менее 5 человек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Заемщиком оплачено налогов не менее 1 млн рублей за предыдущий </a:t>
            </a:r>
            <a:r>
              <a:rPr lang="ru-RU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33" y="2836704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911" y="1786988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кредитования*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6205148" y="1786988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67549" y="2259519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2444" y="1136986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Кредитная поддержка самозанятых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11762" y="2685162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1762" y="296216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0646" y="322366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0188" y="2623606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тыс.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0190" y="2899441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(включительно)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82955" y="3192886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,0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0**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годовых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30646" y="1445206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2174" y="3596982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 кредитов самозанятых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64158" y="3883060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88062" y="4203880"/>
            <a:ext cx="4310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самозанятых,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(займа/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 по данным БКИ.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93222" y="536276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93221" y="5707335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3223" y="613405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45529" y="5301212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тыс.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млн рублей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45530" y="5692375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(включительно)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5531" y="6103276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11</a:t>
            </a:r>
            <a:r>
              <a:rPr lang="en-US" sz="1600" b="1" smtClean="0">
                <a:latin typeface="Century Gothic" panose="020B0502020202020204" pitchFamily="34" charset="0"/>
                <a:cs typeface="Helvetica" panose="020B0604020202020204" pitchFamily="34" charset="0"/>
              </a:rPr>
              <a:t>,0</a:t>
            </a:r>
            <a:r>
              <a:rPr lang="ru-RU" sz="1600" b="1" smtClean="0"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**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%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22100" y="7343794"/>
            <a:ext cx="1665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 В зависимости от продукта</a:t>
            </a:r>
            <a:endParaRPr lang="ru-RU" sz="8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457881" y="1816762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618979" y="7341469"/>
            <a:ext cx="18694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en-US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при наличии субсидирования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272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1" y="237436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продуктов прямого кредитования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04645" y="1149678"/>
            <a:ext cx="534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 кредит на исполнение контракта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788064" y="3353870"/>
            <a:ext cx="4813261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Субъект МСП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–юридическое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лицо (распространяется только на юридические лица с организационно правовой формой – ООО (за исключением ООО, участником/учредителем которого с долей участия 25% и более в уставном капитале Субъекта МСП является юридическое лицо, одновременно являющееся акционерным обществом);</a:t>
            </a:r>
          </a:p>
          <a:p>
            <a:pPr marL="171450" lvl="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Заемщика на дату подачи заявки – не менее 12 месяцев;</a:t>
            </a:r>
          </a:p>
          <a:p>
            <a:pPr marL="171450" lvl="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Опыт исполнения (соисполнения – для субподрядчиков) субъектом МСП (в качестве исполнителя или субподрядчика) контрактов (договоров, соглашений) –  Не менее двух полностью исполненных контрактов за весь период деятельности Субъекта МСП. В подтверждение опыта исполнения контрактов учитывается опыт исполнения контрактов в рамках 44-ФЗ и/или 223-ФЗ (в том числе субподрядные договоры) и/или 185-ФЗ (ППРФ №615).</a:t>
            </a:r>
          </a:p>
          <a:p>
            <a:pPr marL="171450" marR="86360" lvl="0" indent="-171450" fontAlgn="t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tabLst>
                <a:tab pos="297180" algn="l"/>
              </a:tabLs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Наличие заключенного контракта или документального подтверждения победы Субъекта МСП в конкурсе на выполнение контракта;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7907" y="1529320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88065" y="1828902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88064" y="240608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97523" y="1813512"/>
            <a:ext cx="1705223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36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месяцев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730915" y="1328947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7907" y="2100039"/>
            <a:ext cx="5141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Пополнение оборотных средств на цели финансирования расходов, связанных с исполнением Заемщиком контракта/контрактов но не более 70% от суммы контракта, указанной на сайте zakupki.gov.ru (либо в СПАРК, Контур Фокус, на электронной площадке для торгов, где осуществляются закупочные процедуры, либо в копии контракта, предоставленного Заемщиком, либо в письме заказчика с указанием параметров планируемого к заключению контракта), предусмотренного контрактом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2171" y="3062495"/>
            <a:ext cx="4395651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908" y="1798124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кредитования: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647465" y="1569811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97523" y="2272628"/>
            <a:ext cx="4156048" cy="64633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ключевая ставка ЦБ РФ + 9% годовых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(Ставка при открытии расчетного счета в Банке и переводе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оборотов ключевая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 ЦБ РФ + 8% годовых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7740" y="4324763"/>
            <a:ext cx="4682494" cy="2800678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 паспорту</a:t>
            </a:r>
            <a:endParaRPr lang="en-US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без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залога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возможность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досрочного погашения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кредита без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комиссии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принятие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решения за 72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часа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Обеспечение:</a:t>
            </a:r>
          </a:p>
          <a:p>
            <a:pPr marL="171450" lvl="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Поручительство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ЮЛ – не требуется при одновременном соблюдении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следующих условий: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Среднесписочная численность работников заемщика не менее 5 человек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Заемщиком оплачено налогов не менее 1 млн рублей за предыдущий год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бесплатное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зонтичное поручительство КМСП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размере 50% от суммы </a:t>
            </a:r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кредита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7908" y="3907745"/>
            <a:ext cx="1709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Преимущества: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54672" y="1322110"/>
            <a:ext cx="3773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500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тыс. до 10 млн. рублей 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включительно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7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Льготное кредитование </a:t>
            </a:r>
            <a:r>
              <a:rPr lang="ru-RU" sz="28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субъектов </a:t>
            </a: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совместной программы </a:t>
            </a:r>
            <a:r>
              <a:rPr lang="en-US" sz="24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1764 </a:t>
            </a:r>
            <a:r>
              <a:rPr lang="ru-RU" sz="24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и ПСК</a:t>
            </a:r>
            <a:endParaRPr lang="ru-RU" sz="2400" b="1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40" y="320617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7313" y="4047227"/>
            <a:ext cx="4894094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Включен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единый реестр субъектов малого и среднего предпринимательства</a:t>
            </a:r>
            <a:endParaRPr lang="ru-RU" sz="1200" dirty="0" smtClean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регистрации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дату подачи заявки не менее 12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месяцев (не распространяется на </a:t>
            </a: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SPV)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осуществляет подакцизную деятельность и добычу/реализацию полезных ископаемых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 относится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 приоритетным в рамках 1764 и ПСК (приложение №2 Программы ПСК)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входит в группу с компаниями крупного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бизнеса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 применяются процедуры несостоятельности (банкротства)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06488" y="977760"/>
            <a:ext cx="3837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Базовый продукт «Экспресс поддержка»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826" y="3693252"/>
            <a:ext cx="4631067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получателю поддержки: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826" y="1356903"/>
            <a:ext cx="2090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 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323961" y="1268258"/>
            <a:ext cx="21946" cy="4869733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70030" y="1510791"/>
            <a:ext cx="4987999" cy="19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Обрабатывающее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производство, в том числе производство пищевых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продуктов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Первичная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последующая (промышленная)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переработка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300"/>
              </a:spcAft>
              <a:buClr>
                <a:srgbClr val="F93458"/>
              </a:buClr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сельскохозяйственной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продукции, в том числе в целях обеспечения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импортозамещения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развития </a:t>
            </a:r>
            <a:r>
              <a:rPr lang="ru-RU" sz="1200" dirty="0" err="1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несырьевого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экспорта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Транспортировка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хранение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гостиниц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профессиональная, научная и техническая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68344" y="1153193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Допустимые отрасли: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313" y="1734369"/>
            <a:ext cx="4962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цели – кредиты для создания и/или приобретения (сооружения, изготовления, достройки, дооборудования, реконструкции, модернизации и технического перевооружения)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 </a:t>
            </a:r>
            <a:endParaRPr lang="en-US" sz="1200" dirty="0" smtClean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1467" y="445212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6878" y="5148662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06336" y="3496390"/>
            <a:ext cx="4092015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 млн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200/500 млн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млрд руб.</a:t>
            </a:r>
            <a:endParaRPr lang="ru-RU" sz="16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микро/малых и средних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предприятий</a:t>
            </a: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6337" y="4117805"/>
            <a:ext cx="4051693" cy="89255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 лет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(льготный период – 5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лет. 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течении первых 3 лет ставки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2,5-4%,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затем 2 года ставка программы 1764, действующая на момент подписания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договора)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39728" y="3680941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12870" y="5669395"/>
            <a:ext cx="48854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 кредиту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C00000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обсуждается индивидуально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большой выбор инструментов, в том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числе в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виде государственных гарантий и гарантий Корпорации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МСП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6416" y="5048444"/>
            <a:ext cx="3847780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5/3,5%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микро и малых/средних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предприятий</a:t>
            </a:r>
          </a:p>
          <a:p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89513" y="352393"/>
            <a:ext cx="8334375" cy="425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ts val="2300"/>
              </a:lnSpc>
              <a:spcBef>
                <a:spcPts val="0"/>
              </a:spcBef>
              <a:spcAft>
                <a:spcPts val="200"/>
              </a:spcAft>
            </a:pPr>
            <a:r>
              <a:rPr lang="ru-RU" sz="24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Промышленная ипотека</a:t>
            </a:r>
          </a:p>
          <a:p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681" y="4589650"/>
            <a:ext cx="527122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Заемщик - субъект деятельности в сфере промышленности, вид экономической деятельности которого относится к разделу "C" Общероссийского классификатора видов экономической деятельности, за исключением юридических лиц и индивидуальных предпринимателей, осуществляющих хозяйственную деятельность в сфере добычи и торговли сырой нефтью, природным газом, производства и торговли жидким топливом, производства и торговли табачными изделиями и алкогольной продукцией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Технологическая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компания - юридическое лицо, получившее не позднее чем за 5 лет до даты заключения кредитного договора поддержку со стороны института инновационного развития в форме финансового обеспечения или в иных формах предоставления поддержки инновационной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41876" y="1587789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99026" y="2153738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30013" y="1080668"/>
            <a:ext cx="289157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500 млн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94184" y="1445852"/>
            <a:ext cx="4464869" cy="707886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10 лет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Льготная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 действует в течение 7 лет с даты заключения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договора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6196" y="1951872"/>
            <a:ext cx="4156586" cy="76944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 годовых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технологических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компаний;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% годовых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иных заемщиков;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endParaRPr lang="ru-RU" sz="1200" b="1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541876" y="116885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625345" y="596671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286058"/>
            <a:ext cx="5172075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приобретение объектов недвижимого имущества (в том числе объектов незавершенного строительства);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реконструкция и (или) модернизация объектов недвижимого имущества, приобретаемых заемщиком в целях осуществления промышленного производства (включая подготовку проектной документации);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реконструкция и (или) модернизация объектов недвижимого имущества, принадлежащих заемщику, не используемых в целях осуществления промышленного производства, для последующего использования в целях осуществления промышленного производства (включая подготовку проектной документации);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строительство объектов недвижимого имущества в целях осуществления промышленного производства (включая подготовку проектной документации);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2" y="4230694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заемщика: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513" y="1014964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кредитования 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345907" y="1988076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10" y="153970"/>
            <a:ext cx="1658535" cy="3568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513" y="639596"/>
            <a:ext cx="836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Данная программа действует в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рамках Постановления </a:t>
            </a:r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Правительства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РФ №</a:t>
            </a:r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1570 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от 06.09.2022 года</a:t>
            </a:r>
            <a:endParaRPr lang="ru-RU" sz="12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97211" y="2958434"/>
            <a:ext cx="5216875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Обязателен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залог приобретаемого объекта недвижимого имущества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Обязательно использование не менее 50% площади объекта недвижимого имущества для промышленного производства в течение срока действия кредитного договора с даты, не позднее чем через 3 календарных года с даты заключения кредитного договора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 кредиту на модернизацию Объектов обязательно увеличение общего годового объема производства и реализации промышленной продукции заемщиком на ≥50% до истечения 2 лет со дня завершения инвестиционной фазы (модернизации Объектов) в соответствии со сроком, указанным в кредитном договоре, по сравнению с календарным годом, предшествующим году заключения кредитного договора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Кредитный договор предусматривает предоставление кредита по льготной ставке в пределах стоимости 1 кв. м площади: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- для приобретаемых Объектов: ≤ 75 тыс рублей (в г. Москва, Московская обл., г. Санкт-Петербург) / ≤ 50 тыс рублей (в иных субъектах РФ)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- для строящихся/ реконструируемых/ модернизируемых Объектов ≤ 90 тыс рублей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97211" y="2642583"/>
            <a:ext cx="4510950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проекту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2" y="2378148"/>
            <a:ext cx="3666548" cy="15381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5066" y="4134900"/>
            <a:ext cx="4541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solidFill>
                  <a:srgbClr val="0071BD"/>
                </a:solidFill>
                <a:latin typeface="Golos UI"/>
                <a:ea typeface="Golos Text VF DemiBold" pitchFamily="2" charset="0"/>
                <a:cs typeface="Golos UI Medium" panose="020B0604020202020204" pitchFamily="34" charset="-52"/>
              </a:rPr>
              <a:t>Спасибо за внимание!</a:t>
            </a:r>
            <a:endParaRPr lang="ru-RU" sz="3300" dirty="0">
              <a:solidFill>
                <a:srgbClr val="0071BD"/>
              </a:solidFill>
              <a:latin typeface="Golos UI"/>
              <a:ea typeface="Golos Text VF DemiBold" pitchFamily="2" charset="0"/>
              <a:cs typeface="Golos UI Medium" panose="020B0604020202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42" y="5087947"/>
            <a:ext cx="4601276" cy="1384906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Консультации:  </a:t>
            </a:r>
            <a:endParaRPr lang="ru-RU" sz="1400" kern="0" dirty="0">
              <a:solidFill>
                <a:srgbClr val="4D4D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Вагин Александр г. Тюмень</a:t>
            </a:r>
          </a:p>
          <a:p>
            <a:pPr>
              <a:defRPr/>
            </a:pP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сот. </a:t>
            </a:r>
            <a:r>
              <a:rPr lang="ru-RU" sz="14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</a:t>
            </a:r>
            <a:r>
              <a:rPr lang="ru-RU" sz="1400" b="1" kern="0" dirty="0" smtClean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905 820 3789, </a:t>
            </a:r>
            <a:r>
              <a:rPr lang="ru-RU" sz="14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электронный </a:t>
            </a:r>
            <a:r>
              <a:rPr lang="ru-RU" sz="14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адрес: </a:t>
            </a:r>
            <a:r>
              <a:rPr lang="en-US" sz="1400" b="1" kern="0" dirty="0" smtClean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vagin@mspbank.ru</a:t>
            </a:r>
            <a:endParaRPr lang="ru-RU" sz="1400" b="1" kern="0" dirty="0" smtClean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14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n-US" sz="1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www.mspbank.ru</a:t>
            </a:r>
            <a:endParaRPr lang="ru-RU" sz="1400" b="1" kern="0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2.xml><?xml version="1.0" encoding="utf-8"?>
<a:theme xmlns:a="http://schemas.openxmlformats.org/drawingml/2006/main" name="1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6.xml><?xml version="1.0" encoding="utf-8"?>
<a:theme xmlns:a="http://schemas.openxmlformats.org/drawingml/2006/main" name="Voodoo2 Powerpoint Template">
  <a:themeElements>
    <a:clrScheme name="MSP Bank">
      <a:dk1>
        <a:srgbClr val="222222"/>
      </a:dk1>
      <a:lt1>
        <a:srgbClr val="F0F0F0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 + Golos UI">
      <a:majorFont>
        <a:latin typeface="Montserrat Bold"/>
        <a:ea typeface=""/>
        <a:cs typeface=""/>
      </a:majorFont>
      <a:minorFont>
        <a:latin typeface="Golos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144000" bIns="36000" rtlCol="0">
        <a:spAutoFit/>
      </a:bodyPr>
      <a:lstStyle>
        <a:defPPr>
          <a:lnSpc>
            <a:spcPct val="12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8936</TotalTime>
  <Words>1888</Words>
  <Application>Microsoft Office PowerPoint</Application>
  <PresentationFormat>Произвольный</PresentationFormat>
  <Paragraphs>228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Golos Text DemiBold</vt:lpstr>
      <vt:lpstr>Golos Text VF DemiBold</vt:lpstr>
      <vt:lpstr>Golos UI</vt:lpstr>
      <vt:lpstr>Golos UI Medium</vt:lpstr>
      <vt:lpstr>Helvetica</vt:lpstr>
      <vt:lpstr>Montserrat Bold</vt:lpstr>
      <vt:lpstr>Montserrat SemiBold</vt:lpstr>
      <vt:lpstr>Open Sans SemiBold</vt:lpstr>
      <vt:lpstr>Segoe UI</vt:lpstr>
      <vt:lpstr>Tahoma</vt:lpstr>
      <vt:lpstr>Times New Roman</vt:lpstr>
      <vt:lpstr>Wingdings</vt:lpstr>
      <vt:lpstr>Тема1</vt:lpstr>
      <vt:lpstr>1_Тема1</vt:lpstr>
      <vt:lpstr>1_Тема Office</vt:lpstr>
      <vt:lpstr>2_Тема Office</vt:lpstr>
      <vt:lpstr>5_Тема1</vt:lpstr>
      <vt:lpstr>Voodoo2 Powerpoint Template</vt:lpstr>
      <vt:lpstr>Слайд think-cell</vt:lpstr>
      <vt:lpstr>Инструменты финансовой поддержки поставщиков – субъектов МСП  АО «МСП Банк»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Вагин Александр Александрович</cp:lastModifiedBy>
  <cp:revision>481</cp:revision>
  <cp:lastPrinted>2021-06-11T12:36:52Z</cp:lastPrinted>
  <dcterms:created xsi:type="dcterms:W3CDTF">2021-02-03T17:39:42Z</dcterms:created>
  <dcterms:modified xsi:type="dcterms:W3CDTF">2023-08-08T10:10:12Z</dcterms:modified>
</cp:coreProperties>
</file>