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6" r:id="rId5"/>
    <p:sldId id="346" r:id="rId6"/>
    <p:sldId id="3643" r:id="rId7"/>
    <p:sldId id="3637" r:id="rId8"/>
    <p:sldId id="3633" r:id="rId9"/>
    <p:sldId id="3634" r:id="rId10"/>
    <p:sldId id="3635" r:id="rId11"/>
    <p:sldId id="3638" r:id="rId12"/>
    <p:sldId id="3636" r:id="rId13"/>
    <p:sldId id="3639" r:id="rId14"/>
    <p:sldId id="3641" r:id="rId15"/>
    <p:sldId id="3642" r:id="rId16"/>
    <p:sldId id="3640" r:id="rId17"/>
    <p:sldId id="3644" r:id="rId18"/>
    <p:sldId id="495" r:id="rId1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3" userDrawn="1">
          <p15:clr>
            <a:srgbClr val="A4A3A4"/>
          </p15:clr>
        </p15:guide>
        <p15:guide id="2" pos="5443" userDrawn="1">
          <p15:clr>
            <a:srgbClr val="A4A3A4"/>
          </p15:clr>
        </p15:guide>
        <p15:guide id="3" pos="521" userDrawn="1">
          <p15:clr>
            <a:srgbClr val="A4A3A4"/>
          </p15:clr>
        </p15:guide>
        <p15:guide id="4" orient="horz" pos="1053" userDrawn="1">
          <p15:clr>
            <a:srgbClr val="A4A3A4"/>
          </p15:clr>
        </p15:guide>
        <p15:guide id="5" pos="1587" userDrawn="1">
          <p15:clr>
            <a:srgbClr val="A4A3A4"/>
          </p15:clr>
        </p15:guide>
        <p15:guide id="6" pos="1814" userDrawn="1">
          <p15:clr>
            <a:srgbClr val="A4A3A4"/>
          </p15:clr>
        </p15:guide>
        <p15:guide id="7" pos="2993" userDrawn="1">
          <p15:clr>
            <a:srgbClr val="A4A3A4"/>
          </p15:clr>
        </p15:guide>
        <p15:guide id="8" pos="3152" userDrawn="1">
          <p15:clr>
            <a:srgbClr val="A4A3A4"/>
          </p15:clr>
        </p15:guide>
        <p15:guide id="9" pos="4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>
    <p:extLst>
      <p:ext uri="{19B8F6BF-5375-455C-9EA6-DF929625EA0E}">
        <p15:presenceInfo xmlns:p15="http://schemas.microsoft.com/office/powerpoint/2012/main" userId="S-1-5-21-1808683317-34634761-3914636862-2859" providerId="AD"/>
      </p:ext>
    </p:extLst>
  </p:cmAuthor>
  <p:cmAuthor id="2" name="Иванкина Оксана Александровна" initials="ИОА" lastIdx="4" clrIdx="1">
    <p:extLst>
      <p:ext uri="{19B8F6BF-5375-455C-9EA6-DF929625EA0E}">
        <p15:presenceInfo xmlns:p15="http://schemas.microsoft.com/office/powerpoint/2012/main" userId="S-1-5-21-1808683317-34634761-3914636862-3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79D"/>
    <a:srgbClr val="0080BD"/>
    <a:srgbClr val="0080BB"/>
    <a:srgbClr val="43A1BC"/>
    <a:srgbClr val="9FE9E6"/>
    <a:srgbClr val="333C3F"/>
    <a:srgbClr val="C8FFB1"/>
    <a:srgbClr val="FFD756"/>
    <a:srgbClr val="A5FF85"/>
    <a:srgbClr val="AA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5" autoAdjust="0"/>
    <p:restoredTop sz="87246" autoAdjust="0"/>
  </p:normalViewPr>
  <p:slideViewPr>
    <p:cSldViewPr snapToGrid="0">
      <p:cViewPr varScale="1">
        <p:scale>
          <a:sx n="72" d="100"/>
          <a:sy n="72" d="100"/>
        </p:scale>
        <p:origin x="676" y="36"/>
      </p:cViewPr>
      <p:guideLst>
        <p:guide orient="horz" pos="2663"/>
        <p:guide pos="5443"/>
        <p:guide pos="521"/>
        <p:guide orient="horz" pos="1053"/>
        <p:guide pos="1587"/>
        <p:guide pos="1814"/>
        <p:guide pos="2993"/>
        <p:guide pos="3152"/>
        <p:guide pos="43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5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1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405CA-9A1A-4684-A504-4C78A0A59989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54D96-3B10-466D-9284-E1F893ECA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665" y="268564"/>
            <a:ext cx="1397699" cy="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316644-B8F5-4A9C-9010-E9F1D60CA1D1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58836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3C392A-24ED-4AAD-A452-2C8ED6CFF3E2}"/>
              </a:ext>
            </a:extLst>
          </p:cNvPr>
          <p:cNvSpPr/>
          <p:nvPr userDrawn="1"/>
        </p:nvSpPr>
        <p:spPr>
          <a:xfrm>
            <a:off x="358837" y="1"/>
            <a:ext cx="6595080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2B6E9-AFEF-4195-9FB5-E45A7B8FE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665" y="268564"/>
            <a:ext cx="1397699" cy="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F9326E-A8A5-441B-8205-132986742B83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6B8721-796F-4556-8C71-DD90121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08991A-A42D-421A-9727-1EB958E93288}"/>
              </a:ext>
            </a:extLst>
          </p:cNvPr>
          <p:cNvSpPr/>
          <p:nvPr userDrawn="1"/>
        </p:nvSpPr>
        <p:spPr>
          <a:xfrm>
            <a:off x="358837" y="1"/>
            <a:ext cx="6595080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03EA2D-7266-4CAF-BEDF-7B2A32F85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665" y="268564"/>
            <a:ext cx="1397699" cy="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5C0CF-4837-4BD0-9911-34BB64F58A34}"/>
              </a:ext>
            </a:extLst>
          </p:cNvPr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AE60FC-3796-45F8-A042-74F6D1F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14F785-ADF9-4E04-A84E-D3F6E09178A2}"/>
              </a:ext>
            </a:extLst>
          </p:cNvPr>
          <p:cNvSpPr/>
          <p:nvPr userDrawn="1"/>
        </p:nvSpPr>
        <p:spPr>
          <a:xfrm>
            <a:off x="358837" y="1"/>
            <a:ext cx="6595080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C796C9-3BDD-4F6C-9132-EF60719A9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665" y="268564"/>
            <a:ext cx="1397699" cy="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tektorg.ru/contact/subscrib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help@tektorg.ru" TargetMode="External"/><Relationship Id="rId3" Type="http://schemas.openxmlformats.org/officeDocument/2006/relationships/hyperlink" Target="http://www.tektorg.ru/" TargetMode="External"/><Relationship Id="rId7" Type="http://schemas.openxmlformats.org/officeDocument/2006/relationships/image" Target="../media/image19.sv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tel:+7%20(499)%20705-81-18" TargetMode="External"/><Relationship Id="rId4" Type="http://schemas.openxmlformats.org/officeDocument/2006/relationships/hyperlink" Target="tel:+7%20(495)%20734-81-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upki.gov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ktorg.ru/educatio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1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AF20B-54C9-4523-BC3C-52DD464CF4B1}"/>
              </a:ext>
            </a:extLst>
          </p:cNvPr>
          <p:cNvSpPr txBox="1"/>
          <p:nvPr/>
        </p:nvSpPr>
        <p:spPr>
          <a:xfrm>
            <a:off x="212864" y="1765682"/>
            <a:ext cx="3583087" cy="1989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Особенности участия в закупках по 223-ФЗ в 2023 году</a:t>
            </a:r>
            <a:br>
              <a:rPr lang="ru-RU" sz="1800" b="1" dirty="0"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ЗАЧЕМ СУБЪЕКТАМ МСП И САМОЗАНЯТЫМ ГРАЖДАНАМ</a:t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В НИХ УЧАСТВОВАТЬ?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2BB7-82B6-4404-934D-0EAB164838BB}"/>
              </a:ext>
            </a:extLst>
          </p:cNvPr>
          <p:cNvSpPr txBox="1"/>
          <p:nvPr/>
        </p:nvSpPr>
        <p:spPr>
          <a:xfrm>
            <a:off x="1799760" y="473687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629BF5-3517-4690-A028-3BDF8F54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79" y="1613710"/>
            <a:ext cx="2650140" cy="177021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5A6E1E3-3D6F-4972-BCB2-C7D0B8F7E803}"/>
              </a:ext>
            </a:extLst>
          </p:cNvPr>
          <p:cNvCxnSpPr>
            <a:cxnSpLocks/>
          </p:cNvCxnSpPr>
          <p:nvPr/>
        </p:nvCxnSpPr>
        <p:spPr>
          <a:xfrm flipH="1">
            <a:off x="277843" y="2571750"/>
            <a:ext cx="3650057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0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E70DE35-B64A-49C4-BBFB-7960C726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" y="746489"/>
            <a:ext cx="5862681" cy="43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927279" y="746491"/>
            <a:ext cx="8216721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365326" y="1649606"/>
            <a:ext cx="5450889" cy="307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закупочной документации, изложена вся информация о возможностях участия в закупки, включая делимость лота и попозиционную поставку – то есть возможность направить предложение о поставки только части продукции. Заказчики зачастую предоставляют такую возможность.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можно отметить, что самозанятые могут участвовать в закупке «кооперируясь» с другими физическими лицами – 223-ФЗ позволяет коллективное участие в закупке. Дополнительная возможность – стать субподрядчиком по договору: даже не выиграв в тендере, можно договориться с победителем о получении части работ или услуг в субподряд. Таким образом, при желании, можно найти способ поучаствовать даже в самых крупных закупках и внести свой вклад в исполнение высоко стоимостных контрактов.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заявиться только на часть закупаемой продукции?</a:t>
            </a:r>
          </a:p>
        </p:txBody>
      </p:sp>
    </p:spTree>
    <p:extLst>
      <p:ext uri="{BB962C8B-B14F-4D97-AF65-F5344CB8AC3E}">
        <p14:creationId xmlns:p14="http://schemas.microsoft.com/office/powerpoint/2010/main" val="387209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78DFFDCB-729B-488B-8E18-CD4C9124C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/>
          <a:stretch/>
        </p:blipFill>
        <p:spPr bwMode="auto">
          <a:xfrm>
            <a:off x="550492" y="2019603"/>
            <a:ext cx="2831899" cy="24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160450" y="1997920"/>
            <a:ext cx="5348998" cy="225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Любое физическое лицо может участвовать в государственных и корпоративных закупках на общих основаниях. Однако, если вы зарегистрированы как самозанятый гражданин, то на вас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распространяются все преимущества, относящиеся к субъектам МСП в соответствии с 474-ФЗ от 27.12.2019.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Подтверждением применения физлицами, не являющимися ИП и применяющими специальный налоговый режим «Налог на профессиональный доход», такого налогового режима является наличие информации на официальном сайте ФНС России.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требуется для подтверждения статуса самозанятого?</a:t>
            </a:r>
          </a:p>
        </p:txBody>
      </p:sp>
    </p:spTree>
    <p:extLst>
      <p:ext uri="{BB962C8B-B14F-4D97-AF65-F5344CB8AC3E}">
        <p14:creationId xmlns:p14="http://schemas.microsoft.com/office/powerpoint/2010/main" val="64969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982AD-6C54-43A5-9CB8-2613ADD09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52"/>
          <a:stretch/>
        </p:blipFill>
        <p:spPr>
          <a:xfrm>
            <a:off x="402908" y="1549687"/>
            <a:ext cx="3274629" cy="344069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868003" y="1666123"/>
            <a:ext cx="5007625" cy="28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поиска закупок можно воспользоваться разными источниками: официальный сайт ЕИС, порталы-агрегаторы, сайты крупнейших заказчиков. Принимая во внимание, что в ЕИС не публикуется информация о коммерческих заказчиков, наиболее эффективным способом будет подписка на рассылки с электронных торговых площадок. ЭТП «ТЭК-Торг» реализовала наиболее удобный инструмент для получения информации о закупках: можно получать адресные рассылки, на которые приглашаются поставщики с учетом номенклатуры продукции, адресу поставки, начальной стоимости и другой информации. Оформить подписку можно совершенно бесплатно по адресу -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tektorg.ru/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contact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subscribe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искать подходящие закупки?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3EF6EA-458E-4B23-8A42-DE4E5496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08" y="1995625"/>
            <a:ext cx="3274629" cy="25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B0E9E46E-94D4-4189-A246-D81A1937F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r="18329" b="4725"/>
          <a:stretch/>
        </p:blipFill>
        <p:spPr bwMode="auto">
          <a:xfrm flipH="1">
            <a:off x="358836" y="746490"/>
            <a:ext cx="3382984" cy="43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927279" y="746490"/>
            <a:ext cx="8216721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045041" y="1738203"/>
            <a:ext cx="5903650" cy="305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всего ошибки, допускаемые новичками, относятся к «человеческому фактору». Самая распространенная ошибка – невнимательное знакомство с закупочной документацией, где заказчик указывает все требования к содержанию и составу заявки. Нужно внимательно их изучить, если что-то вызывает вопросы можно направить запрос на разъяснение документации. Заказчик отвечает на такие запросы в течение 3 рабочих дней. Если все в документации устраивает – подаем заявку, прикладывая в ее составе все документы, что требует заказчик.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одна распространенная ошибка – направление заявки в последний момент, что чревато тем, что можно забыть или не успеть получить какой-то документ. Лучше подготовить заявку заблаговременно и все внимательно проверить.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5269607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ошибки чаще всего допускают участники закупок?</a:t>
            </a:r>
          </a:p>
        </p:txBody>
      </p:sp>
    </p:spTree>
    <p:extLst>
      <p:ext uri="{BB962C8B-B14F-4D97-AF65-F5344CB8AC3E}">
        <p14:creationId xmlns:p14="http://schemas.microsoft.com/office/powerpoint/2010/main" val="138186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лендарь-домик настольный на 2023 год &quot;Business&quot;">
            <a:extLst>
              <a:ext uri="{FF2B5EF4-FFF2-40B4-BE49-F238E27FC236}">
                <a16:creationId xmlns:a16="http://schemas.microsoft.com/office/drawing/2014/main" id="{A92F52B4-6EF5-70D5-4F2F-D6E198C9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" y="1396737"/>
            <a:ext cx="4427216" cy="34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18D726-D58E-6282-625F-2551B5572299}"/>
              </a:ext>
            </a:extLst>
          </p:cNvPr>
          <p:cNvSpPr/>
          <p:nvPr/>
        </p:nvSpPr>
        <p:spPr>
          <a:xfrm>
            <a:off x="927279" y="746490"/>
            <a:ext cx="8216721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2023 года: риски и возможности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868003" y="1666123"/>
            <a:ext cx="5007625" cy="295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законодательство о закупках постоянно вносятся изменения. Тренды последних лет – повышение прозрачности и увеличение доли закупок, проводимых только для субъектов МСП и самозанятых. С 2022 года для всех заказчиков по 223-ФЗ действует обязанность оплачивать продукцию в срок не более 7 рабочих дней после поставки.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 апреля 2023 года для «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спецторгов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ведется реестр независимых гарантий, получаемых поставщиками.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одного рабочего дня после включения сведений в реестр гарант обязан направить участнику закупки выписку из реестра.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закупках способствует упрощению доступа к тендерам и повышению конкуренции.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3852" y="1665617"/>
            <a:ext cx="39055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СПАСИБО ЗА ВНИМАНИЕ!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CCDB7-0E57-4FB0-9AF7-CE81F6DE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73" y="190933"/>
            <a:ext cx="2335735" cy="627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B5BF4-6F9D-4021-B273-92AE574D0C83}"/>
              </a:ext>
            </a:extLst>
          </p:cNvPr>
          <p:cNvSpPr txBox="1"/>
          <p:nvPr/>
        </p:nvSpPr>
        <p:spPr>
          <a:xfrm>
            <a:off x="5135188" y="1848439"/>
            <a:ext cx="251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www.tektorg.ru</a:t>
            </a:r>
            <a:r>
              <a:rPr lang="ru-RU" b="1" dirty="0"/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D53FD4-42D1-498C-B670-A1517EE894CA}"/>
              </a:ext>
            </a:extLst>
          </p:cNvPr>
          <p:cNvSpPr/>
          <p:nvPr/>
        </p:nvSpPr>
        <p:spPr>
          <a:xfrm>
            <a:off x="5135188" y="2271714"/>
            <a:ext cx="2516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E779D"/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(495) 734-81-18</a:t>
            </a:r>
            <a:br>
              <a:rPr lang="ru-RU" sz="1600" b="1" u="sng" dirty="0">
                <a:solidFill>
                  <a:srgbClr val="0E779D"/>
                </a:solidFill>
                <a:latin typeface="Open Sans" panose="020B0606030504020204" pitchFamily="34" charset="0"/>
              </a:rPr>
            </a:br>
            <a:r>
              <a:rPr lang="ru-RU" sz="1600" b="1" u="sng" dirty="0">
                <a:solidFill>
                  <a:srgbClr val="0E779D"/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(499) 705-81-18</a:t>
            </a:r>
            <a:endParaRPr lang="ru-RU" sz="1600" u="sng" dirty="0">
              <a:solidFill>
                <a:srgbClr val="0E779D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C566A6-240D-48AB-A066-D2C3E22F2611}"/>
              </a:ext>
            </a:extLst>
          </p:cNvPr>
          <p:cNvGrpSpPr/>
          <p:nvPr/>
        </p:nvGrpSpPr>
        <p:grpSpPr>
          <a:xfrm>
            <a:off x="5135188" y="2915486"/>
            <a:ext cx="2480558" cy="448797"/>
            <a:chOff x="5519452" y="3057526"/>
            <a:chExt cx="2480558" cy="448797"/>
          </a:xfrm>
        </p:grpSpPr>
        <p:pic>
          <p:nvPicPr>
            <p:cNvPr id="15" name="Рисунок 14" descr="Конверт">
              <a:extLst>
                <a:ext uri="{FF2B5EF4-FFF2-40B4-BE49-F238E27FC236}">
                  <a16:creationId xmlns:a16="http://schemas.microsoft.com/office/drawing/2014/main" id="{B746161A-E5E4-44EB-A3A8-7429C5460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9452" y="3057526"/>
              <a:ext cx="405674" cy="448797"/>
            </a:xfrm>
            <a:prstGeom prst="rect">
              <a:avLst/>
            </a:prstGeom>
          </p:spPr>
        </p:pic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08F6BAC8-2AB2-4D6F-93A1-63DEB0ED9B6B}"/>
                </a:ext>
              </a:extLst>
            </p:cNvPr>
            <p:cNvSpPr/>
            <p:nvPr/>
          </p:nvSpPr>
          <p:spPr>
            <a:xfrm>
              <a:off x="5871311" y="3091597"/>
              <a:ext cx="2128699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hlinkClick r:id="rId8"/>
                </a:rPr>
                <a:t>edu@tektorg.ru</a:t>
              </a: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 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89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E2A67F6-C1B2-451C-8904-2869CA31F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/>
          <a:stretch/>
        </p:blipFill>
        <p:spPr bwMode="auto">
          <a:xfrm>
            <a:off x="358836" y="746488"/>
            <a:ext cx="6094153" cy="43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358836" y="746491"/>
            <a:ext cx="8785165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258106" y="1618447"/>
            <a:ext cx="5255580" cy="282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Вероятно, каждый встречался с упоминанием тендеров, по крайней мере слышал о том, что крупные государственные и корпоративные заказчики периодически проводят закупки на большие денежные суммы.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проведения закупок для госкомпаний, госкорпораций и обществ с высокой долей госучастия регулируется отдельным Федеральным законом от 18.07.2011 г. №223-ФЗ.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 таких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закупок оценивается примерно в 20 трлн. рублей в год.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об открытых закупках представлена в публичном доступе на сайтах заказчика, сайте ЭТП и официальном сайте Единой информационной системы (ЕИС)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https://zakupki</a:t>
            </a:r>
            <a:r>
              <a:rPr lang="ru-R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ru-R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зарабатывать на тендерах? Законно ли это?</a:t>
            </a:r>
          </a:p>
        </p:txBody>
      </p:sp>
    </p:spTree>
    <p:extLst>
      <p:ext uri="{BB962C8B-B14F-4D97-AF65-F5344CB8AC3E}">
        <p14:creationId xmlns:p14="http://schemas.microsoft.com/office/powerpoint/2010/main" val="94460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F2B2B1-D3F5-4CB4-9438-0AB7163C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0" y="743592"/>
            <a:ext cx="4549462" cy="439701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927279" y="746491"/>
            <a:ext cx="8216721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2909078" y="1818282"/>
            <a:ext cx="6012980" cy="305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многих, кто еще не участвовал в закупках, может быть предубеждение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процесс участия в тендерах, во-первых, очень сложный, а во-вторых, неблагодарный, поскольку победители тендеров предопределены заранее.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Однако, это не так: на ЭТП «ТЭК-Торг» более 70% от всех участников – субъекты МСП, а доля новых зарегистрированных поставщиков, представляющих малых бизнес в 2022 году составила 75%.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этом, не только малые компании, но и некоторые индивидуальные предпринимали заключают свыше десяти договоров в год по итогам состоявшихся тендеров. Важно отметить, что в соответствии с 474-ФЗ от 27.12.2019 на самозанятых граждан распространяются все преимущества, относящиеся к субъектам МСП.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Выходит ли малый бизнес на такие закупки?</a:t>
            </a:r>
          </a:p>
        </p:txBody>
      </p:sp>
    </p:spTree>
    <p:extLst>
      <p:ext uri="{BB962C8B-B14F-4D97-AF65-F5344CB8AC3E}">
        <p14:creationId xmlns:p14="http://schemas.microsoft.com/office/powerpoint/2010/main" val="36985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26DFF-0ED6-48AF-8374-9BD457F04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t="329"/>
          <a:stretch/>
        </p:blipFill>
        <p:spPr>
          <a:xfrm>
            <a:off x="358836" y="746491"/>
            <a:ext cx="4794116" cy="439700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1056443" y="746491"/>
            <a:ext cx="8087557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 ли побеждать в тендерах?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B198B-208A-4A2B-A670-B6F93621BEA2}"/>
              </a:ext>
            </a:extLst>
          </p:cNvPr>
          <p:cNvSpPr txBox="1"/>
          <p:nvPr/>
        </p:nvSpPr>
        <p:spPr>
          <a:xfrm>
            <a:off x="2837125" y="1700070"/>
            <a:ext cx="5948039" cy="2489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закупок нацелена на удовлетворение потребностей заказчиков в нужной им продукции. Побеждать в закупке вполне реально, если ваша продукция конкурентная и вы предложите заказчику комфортные условия поставки и, конечно, приемлемую цену.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 закупки проходят по строгим правилам, сводящим к минимуму возможности субъективной предвзятой оценки заявок. Если же заказчик, все-таки допустит нарушение, его можно действия можно эффективно оспаривать. Так что можно утверждать, что при проведении торгов заказчик до последнего не знает с кем он заключит договор и у каждого поставщика есть шансы на победу.</a:t>
            </a:r>
          </a:p>
        </p:txBody>
      </p:sp>
    </p:spTree>
    <p:extLst>
      <p:ext uri="{BB962C8B-B14F-4D97-AF65-F5344CB8AC3E}">
        <p14:creationId xmlns:p14="http://schemas.microsoft.com/office/powerpoint/2010/main" val="192969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окумент папки Изображения – скачать бесплатно на Freepik">
            <a:extLst>
              <a:ext uri="{FF2B5EF4-FFF2-40B4-BE49-F238E27FC236}">
                <a16:creationId xmlns:a16="http://schemas.microsoft.com/office/drawing/2014/main" id="{F571CA27-39FF-CD2A-2F99-2589C8356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/>
          <a:stretch/>
        </p:blipFill>
        <p:spPr bwMode="auto">
          <a:xfrm>
            <a:off x="355104" y="746491"/>
            <a:ext cx="4801878" cy="43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927279" y="746491"/>
            <a:ext cx="8216721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417904" y="1756136"/>
            <a:ext cx="5388745" cy="31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казаться что участие в тендера – процесс сложный, долгий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дорогостоящий. На самом деле это не так. Наибольшая сложность заключается в анализе закупочной документации. Важно понять: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что именно хочет получить заказчик;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может ли поставщик поставить требуемую продукцию;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каковы будут издержки и какую стоимость предложит поставщик.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участвовать в закупке – выгодно, то требуется оформить заявку по указанным в документации требованиям. Чаще всего заказчик публикует шаблон форм, которые требуется заполнить в электронной форме. Направление документов проходит на сайте ЭТП – необходимо приложить все подготовленные файлы.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документации, особенности подачи заявки на участие</a:t>
            </a:r>
          </a:p>
        </p:txBody>
      </p:sp>
    </p:spTree>
    <p:extLst>
      <p:ext uri="{BB962C8B-B14F-4D97-AF65-F5344CB8AC3E}">
        <p14:creationId xmlns:p14="http://schemas.microsoft.com/office/powerpoint/2010/main" val="1321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521E1EE-37E8-46AC-BC41-ADA035C5D9FD}"/>
              </a:ext>
            </a:extLst>
          </p:cNvPr>
          <p:cNvGrpSpPr/>
          <p:nvPr/>
        </p:nvGrpSpPr>
        <p:grpSpPr>
          <a:xfrm>
            <a:off x="358836" y="746489"/>
            <a:ext cx="4489100" cy="4397011"/>
            <a:chOff x="629070" y="746489"/>
            <a:chExt cx="4489100" cy="439701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9988FFE-C95F-4D75-92BA-69C9ECE74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40" r="5942"/>
            <a:stretch/>
          </p:blipFill>
          <p:spPr>
            <a:xfrm>
              <a:off x="629070" y="746489"/>
              <a:ext cx="4489100" cy="4397011"/>
            </a:xfrm>
            <a:prstGeom prst="rect">
              <a:avLst/>
            </a:prstGeom>
          </p:spPr>
        </p:pic>
        <p:sp>
          <p:nvSpPr>
            <p:cNvPr id="6" name="Прямоугольник 5" descr="ТОЛЬКО ДЛЯ МСП!">
              <a:extLst>
                <a:ext uri="{FF2B5EF4-FFF2-40B4-BE49-F238E27FC236}">
                  <a16:creationId xmlns:a16="http://schemas.microsoft.com/office/drawing/2014/main" id="{5A7B95D0-FE6C-4465-B776-62FFA2634BEE}"/>
                </a:ext>
              </a:extLst>
            </p:cNvPr>
            <p:cNvSpPr/>
            <p:nvPr/>
          </p:nvSpPr>
          <p:spPr>
            <a:xfrm>
              <a:off x="1125512" y="1607755"/>
              <a:ext cx="1197513" cy="1008459"/>
            </a:xfrm>
            <a:prstGeom prst="rect">
              <a:avLst/>
            </a:prstGeom>
            <a:solidFill>
              <a:srgbClr val="0E779D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ТОЛЬКО ДЛЯ МСП</a:t>
              </a:r>
              <a:br>
                <a:rPr lang="ru-RU" dirty="0"/>
              </a:br>
              <a:r>
                <a:rPr lang="ru-RU" sz="1100" dirty="0"/>
                <a:t>и самозанятых!</a:t>
              </a:r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927279" y="746491"/>
            <a:ext cx="8216721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2624061" y="1639171"/>
            <a:ext cx="6161103" cy="295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объявляемых закупок проходит только для субъектов МСП – так называемые «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спецторги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Минимальная доля таких закупок для крупнейших государственных компаний составляет 18% в ценовом выражении от годового объема закупок. При этом такие компании, как ПАО «Интер РАО» и АО «РЖД» для «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спецторгов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планируют более половины собственных закупок.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участии в «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спецторгах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шансов на победу значительно больше. Однако, и при участии в торгах на общих основаниях самозанятые тоже могут рассчитывать на победу, особенно в закупках на оказание различных услуг.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отметить, что при участии в закупках крупнейших заказчиков по 223-ФЗ, самозанятые вправе рассчитывать на сокращенный период оплаты – не более 15 рабочих дней от момента оказания услуг в соответствии с Постановлением Правительства РФ от 11.12.2014 г. №1352.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каких закупках лучше всего участвовать самозанятым?</a:t>
            </a:r>
          </a:p>
        </p:txBody>
      </p:sp>
    </p:spTree>
    <p:extLst>
      <p:ext uri="{BB962C8B-B14F-4D97-AF65-F5344CB8AC3E}">
        <p14:creationId xmlns:p14="http://schemas.microsoft.com/office/powerpoint/2010/main" val="165460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78CF4A-74B2-4418-A10A-8A016F84C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6" t="1" r="21210" b="3507"/>
          <a:stretch/>
        </p:blipFill>
        <p:spPr>
          <a:xfrm>
            <a:off x="351256" y="746491"/>
            <a:ext cx="3111034" cy="439700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1498862" y="746491"/>
            <a:ext cx="7645138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630967" y="1639066"/>
            <a:ext cx="5344357" cy="295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проведения закупок дольно простые и доступны всем заинтересованным участникам, наиболее успешная стратегия при участии в торгах – понимание требований заказчика.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победы нужно предложить привлекательные условия поставки, которые оцениваются по специальным критериям оценки, установленным в документации. В каждой конкретной закупке они могут отличаться – по аукциону достаточно предложить только самую низкую цену, а вот при конкурсе заказчик может оценивать еще и срок поставки, опыт участника и другие показатели. Поэтому наиболее важно учесть все требования, что позволит получить наилучшие оценки при сопоставлении предложений участников.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какие-то стратегии и приемы, чтобы добыть победу?</a:t>
            </a:r>
          </a:p>
        </p:txBody>
      </p:sp>
    </p:spTree>
    <p:extLst>
      <p:ext uri="{BB962C8B-B14F-4D97-AF65-F5344CB8AC3E}">
        <p14:creationId xmlns:p14="http://schemas.microsoft.com/office/powerpoint/2010/main" val="215815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CB090-4E98-4624-9F3F-E3B222E03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" t="2253"/>
          <a:stretch/>
        </p:blipFill>
        <p:spPr>
          <a:xfrm>
            <a:off x="356787" y="746491"/>
            <a:ext cx="6012980" cy="439701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1651247" y="746491"/>
            <a:ext cx="7492753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915052" y="1676649"/>
            <a:ext cx="4752405" cy="2489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помнить не только о том, как одержать победу, но и о том, как исполнять договор. Нередки случаи, когда участник, в азарте борьбы предлагает цену, которая оказывается ему невыгодной, признается победителем,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 не знает, как исполнить договор по низкой, которую сам же и предложил.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Помните, что у вас нет задаче победить любой ценой.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выиграете в одной закупки – выиграете в другой, но не берите на себя невыполнимые обязательства, это чревато включением в реестр недобросовестных поставщиков.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Допустим, мы подали предложение. А можно передумать?</a:t>
            </a:r>
          </a:p>
        </p:txBody>
      </p:sp>
    </p:spTree>
    <p:extLst>
      <p:ext uri="{BB962C8B-B14F-4D97-AF65-F5344CB8AC3E}">
        <p14:creationId xmlns:p14="http://schemas.microsoft.com/office/powerpoint/2010/main" val="162150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3EF3C9A-7332-45CD-8AAF-5E8B5C3DB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18813" r="13828"/>
          <a:stretch/>
        </p:blipFill>
        <p:spPr bwMode="auto">
          <a:xfrm>
            <a:off x="358837" y="746199"/>
            <a:ext cx="3165602" cy="43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28CEE3-DC1B-4E72-9E39-B6A3D94986E5}"/>
              </a:ext>
            </a:extLst>
          </p:cNvPr>
          <p:cNvSpPr/>
          <p:nvPr/>
        </p:nvSpPr>
        <p:spPr>
          <a:xfrm>
            <a:off x="798991" y="746201"/>
            <a:ext cx="8345010" cy="4397010"/>
          </a:xfrm>
          <a:prstGeom prst="rect">
            <a:avLst/>
          </a:prstGeom>
          <a:gradFill flip="none" rotWithShape="1">
            <a:gsLst>
              <a:gs pos="60000">
                <a:srgbClr val="FFFFFF"/>
              </a:gs>
              <a:gs pos="22000">
                <a:srgbClr val="FFFFFF">
                  <a:alpha val="80000"/>
                </a:srgbClr>
              </a:gs>
              <a:gs pos="0">
                <a:srgbClr val="FFFFFF">
                  <a:alpha val="0"/>
                </a:srgbClr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629070" y="0"/>
            <a:ext cx="6390497" cy="752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latin typeface="Fira Sans Heavy" panose="020B0A03050000020004" pitchFamily="34" charset="0"/>
              </a:rPr>
              <a:t>ЗАКУПКИ ДЛЯ МСП И САМОЗАНЯТЫХ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887A3F-B9B3-417B-9EAF-893E9039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F0541E-7EB8-4100-AC65-C259568A495F}"/>
              </a:ext>
            </a:extLst>
          </p:cNvPr>
          <p:cNvSpPr/>
          <p:nvPr/>
        </p:nvSpPr>
        <p:spPr>
          <a:xfrm>
            <a:off x="3694361" y="1565264"/>
            <a:ext cx="5174434" cy="295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закупках самому или найти тендерного специалиста – на этот вопрос лучше ответить, поняв, насколько востребована ваши услуги у государственных и корпоративных заказчиков. Участие в торгах – процесс технически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простой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однако требует определённых знаний.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пециалистов, занимающихся тендерами, найти несложно.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несложно и самостоятельно пройти обучение, электронная площадка предлагает обучающие вебинары и видеокурсы, а также бесплатные консультации для поставщиков, которые позволят получить ответы на любые вопросы по участию в закупках. Подробную информацию можно получить на сайте площадки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</a:t>
            </a:r>
            <a:r>
              <a:rPr lang="ru-RU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ektorg.ru/</a:t>
            </a:r>
            <a:r>
              <a:rPr lang="ru-RU" sz="1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education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19C3E-AD4C-4B22-BC4B-233E3935A5F5}"/>
              </a:ext>
            </a:extLst>
          </p:cNvPr>
          <p:cNvSpPr txBox="1"/>
          <p:nvPr/>
        </p:nvSpPr>
        <p:spPr>
          <a:xfrm>
            <a:off x="358836" y="1103750"/>
            <a:ext cx="6012980" cy="344069"/>
          </a:xfrm>
          <a:prstGeom prst="rect">
            <a:avLst/>
          </a:prstGeom>
          <a:solidFill>
            <a:srgbClr val="0E779D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самому участвовать или лучше найти профессионалов?</a:t>
            </a:r>
          </a:p>
        </p:txBody>
      </p:sp>
    </p:spTree>
    <p:extLst>
      <p:ext uri="{BB962C8B-B14F-4D97-AF65-F5344CB8AC3E}">
        <p14:creationId xmlns:p14="http://schemas.microsoft.com/office/powerpoint/2010/main" val="106428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33DBDF886836428E5D672B342F8A35" ma:contentTypeVersion="10" ma:contentTypeDescription="Создание документа." ma:contentTypeScope="" ma:versionID="b64b17beefba5dfadd20140c7c18b03c">
  <xsd:schema xmlns:xsd="http://www.w3.org/2001/XMLSchema" xmlns:xs="http://www.w3.org/2001/XMLSchema" xmlns:p="http://schemas.microsoft.com/office/2006/metadata/properties" xmlns:ns2="fe68ce1e-7090-443b-a36d-0f1ceec21443" xmlns:ns3="ce604ee6-28c0-4053-ad31-9d839b20ca03" targetNamespace="http://schemas.microsoft.com/office/2006/metadata/properties" ma:root="true" ma:fieldsID="06095eb5ab8d2c48c96e926aeded53e7" ns2:_="" ns3:_="">
    <xsd:import namespace="fe68ce1e-7090-443b-a36d-0f1ceec21443"/>
    <xsd:import namespace="ce604ee6-28c0-4053-ad31-9d839b20ca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8ce1e-7090-443b-a36d-0f1ceec21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04ee6-28c0-4053-ad31-9d839b20c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70CA2F-1D6A-4BE5-9704-467639E38F6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e68ce1e-7090-443b-a36d-0f1ceec21443"/>
    <ds:schemaRef ds:uri="ce604ee6-28c0-4053-ad31-9d839b20ca0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1590</Words>
  <Application>Microsoft Office PowerPoint</Application>
  <PresentationFormat>Экран (16:9)</PresentationFormat>
  <Paragraphs>80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Fira Sans Heavy</vt:lpstr>
      <vt:lpstr>Myriad Pro</vt:lpstr>
      <vt:lpstr>Open Sans</vt:lpstr>
      <vt:lpstr>PT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Кузнецов Александр</cp:lastModifiedBy>
  <cp:revision>213</cp:revision>
  <cp:lastPrinted>2019-08-12T07:59:25Z</cp:lastPrinted>
  <dcterms:created xsi:type="dcterms:W3CDTF">2010-04-12T23:12:02Z</dcterms:created>
  <dcterms:modified xsi:type="dcterms:W3CDTF">2023-05-10T11:18:00Z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0x0101001D33DBDF886836428E5D672B342F8A35</vt:lpwstr>
  </property>
</Properties>
</file>