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7"/>
  </p:notesMasterIdLst>
  <p:handoutMasterIdLst>
    <p:handoutMasterId r:id="rId28"/>
  </p:handoutMasterIdLst>
  <p:sldIdLst>
    <p:sldId id="3695" r:id="rId5"/>
    <p:sldId id="3696" r:id="rId6"/>
    <p:sldId id="3653" r:id="rId7"/>
    <p:sldId id="344" r:id="rId8"/>
    <p:sldId id="499" r:id="rId9"/>
    <p:sldId id="314" r:id="rId10"/>
    <p:sldId id="3642" r:id="rId11"/>
    <p:sldId id="3643" r:id="rId12"/>
    <p:sldId id="3647" r:id="rId13"/>
    <p:sldId id="3645" r:id="rId14"/>
    <p:sldId id="3644" r:id="rId15"/>
    <p:sldId id="3648" r:id="rId16"/>
    <p:sldId id="4197" r:id="rId17"/>
    <p:sldId id="4216" r:id="rId18"/>
    <p:sldId id="4205" r:id="rId19"/>
    <p:sldId id="4206" r:id="rId20"/>
    <p:sldId id="4208" r:id="rId21"/>
    <p:sldId id="4160" r:id="rId22"/>
    <p:sldId id="4180" r:id="rId23"/>
    <p:sldId id="4217" r:id="rId24"/>
    <p:sldId id="4218" r:id="rId25"/>
    <p:sldId id="495" r:id="rId2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3" userDrawn="1">
          <p15:clr>
            <a:srgbClr val="A4A3A4"/>
          </p15:clr>
        </p15:guide>
        <p15:guide id="2" pos="5443" userDrawn="1">
          <p15:clr>
            <a:srgbClr val="A4A3A4"/>
          </p15:clr>
        </p15:guide>
        <p15:guide id="3" pos="521" userDrawn="1">
          <p15:clr>
            <a:srgbClr val="A4A3A4"/>
          </p15:clr>
        </p15:guide>
        <p15:guide id="4" orient="horz" pos="1053" userDrawn="1">
          <p15:clr>
            <a:srgbClr val="A4A3A4"/>
          </p15:clr>
        </p15:guide>
        <p15:guide id="5" pos="1587" userDrawn="1">
          <p15:clr>
            <a:srgbClr val="A4A3A4"/>
          </p15:clr>
        </p15:guide>
        <p15:guide id="6" pos="1814" userDrawn="1">
          <p15:clr>
            <a:srgbClr val="A4A3A4"/>
          </p15:clr>
        </p15:guide>
        <p15:guide id="7" pos="2993" userDrawn="1">
          <p15:clr>
            <a:srgbClr val="A4A3A4"/>
          </p15:clr>
        </p15:guide>
        <p15:guide id="8" pos="3152" userDrawn="1">
          <p15:clr>
            <a:srgbClr val="A4A3A4"/>
          </p15:clr>
        </p15:guide>
        <p15:guide id="9" pos="4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расов Евгений Олегович" initials="ТЕО" lastIdx="3" clrIdx="0">
    <p:extLst>
      <p:ext uri="{19B8F6BF-5375-455C-9EA6-DF929625EA0E}">
        <p15:presenceInfo xmlns:p15="http://schemas.microsoft.com/office/powerpoint/2012/main" userId="S-1-5-21-1808683317-34634761-3914636862-2859" providerId="AD"/>
      </p:ext>
    </p:extLst>
  </p:cmAuthor>
  <p:cmAuthor id="2" name="Иванкина Оксана Александровна" initials="ИОА" lastIdx="4" clrIdx="1">
    <p:extLst>
      <p:ext uri="{19B8F6BF-5375-455C-9EA6-DF929625EA0E}">
        <p15:presenceInfo xmlns:p15="http://schemas.microsoft.com/office/powerpoint/2012/main" userId="S-1-5-21-1808683317-34634761-3914636862-3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0080BD"/>
    <a:srgbClr val="0E779D"/>
    <a:srgbClr val="0080BB"/>
    <a:srgbClr val="E6E6E6"/>
    <a:srgbClr val="43A1BC"/>
    <a:srgbClr val="9FE9E6"/>
    <a:srgbClr val="333C3F"/>
    <a:srgbClr val="C8FFB1"/>
    <a:srgbClr val="FFD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5" autoAdjust="0"/>
    <p:restoredTop sz="87246" autoAdjust="0"/>
  </p:normalViewPr>
  <p:slideViewPr>
    <p:cSldViewPr snapToGrid="0">
      <p:cViewPr varScale="1">
        <p:scale>
          <a:sx n="72" d="100"/>
          <a:sy n="72" d="100"/>
        </p:scale>
        <p:origin x="676" y="44"/>
      </p:cViewPr>
      <p:guideLst>
        <p:guide orient="horz" pos="2663"/>
        <p:guide pos="5443"/>
        <p:guide pos="521"/>
        <p:guide orient="horz" pos="1053"/>
        <p:guide pos="1587"/>
        <p:guide pos="1814"/>
        <p:guide pos="2993"/>
        <p:guide pos="3152"/>
        <p:guide pos="43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44867700409"/>
          <c:y val="7.2508878730059997E-2"/>
          <c:w val="0.66093183941522105"/>
          <c:h val="0.804812395732413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АКЦИОНЕРЫ  АО «СПБМТСБ»
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E77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64-4A27-938C-5190745ED001}"/>
              </c:ext>
            </c:extLst>
          </c:dPt>
          <c:dPt>
            <c:idx val="1"/>
            <c:bubble3D val="0"/>
            <c:spPr>
              <a:solidFill>
                <a:srgbClr val="218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64-4A27-938C-5190745ED001}"/>
              </c:ext>
            </c:extLst>
          </c:dPt>
          <c:dPt>
            <c:idx val="2"/>
            <c:bubble3D val="0"/>
            <c:spPr>
              <a:solidFill>
                <a:srgbClr val="4697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64-4A27-938C-5190745ED001}"/>
              </c:ext>
            </c:extLst>
          </c:dPt>
          <c:dPt>
            <c:idx val="3"/>
            <c:bubble3D val="0"/>
            <c:spPr>
              <a:solidFill>
                <a:srgbClr val="59A1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64-4A27-938C-5190745ED001}"/>
              </c:ext>
            </c:extLst>
          </c:dPt>
          <c:dPt>
            <c:idx val="4"/>
            <c:bubble3D val="0"/>
            <c:spPr>
              <a:solidFill>
                <a:srgbClr val="6BAC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64-4A27-938C-5190745ED001}"/>
              </c:ext>
            </c:extLst>
          </c:dPt>
          <c:dPt>
            <c:idx val="5"/>
            <c:bubble3D val="0"/>
            <c:spPr>
              <a:solidFill>
                <a:srgbClr val="7EB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64-4A27-938C-5190745ED001}"/>
              </c:ext>
            </c:extLst>
          </c:dPt>
          <c:dPt>
            <c:idx val="6"/>
            <c:bubble3D val="0"/>
            <c:spPr>
              <a:solidFill>
                <a:srgbClr val="91C1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64-4A27-938C-5190745ED001}"/>
              </c:ext>
            </c:extLst>
          </c:dPt>
          <c:dPt>
            <c:idx val="7"/>
            <c:bubble3D val="0"/>
            <c:spPr>
              <a:solidFill>
                <a:srgbClr val="B6D6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64-4A27-938C-5190745ED001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A64-4A27-938C-5190745ED001}"/>
              </c:ext>
            </c:extLst>
          </c:dPt>
          <c:dLbls>
            <c:spPr>
              <a:noFill/>
              <a:ln>
                <a:noFill/>
              </a:ln>
              <a:effectLst>
                <a:outerShdw sx="1000" sy="1000" algn="ctr" rotWithShape="0">
                  <a:srgbClr val="000000">
                    <a:alpha val="0"/>
                  </a:srgb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Myriad Pro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1 Роснефть</c:v>
                </c:pt>
                <c:pt idx="1">
                  <c:v>2 Транснефть</c:v>
                </c:pt>
                <c:pt idx="2">
                  <c:v>3 Газпром</c:v>
                </c:pt>
                <c:pt idx="3">
                  <c:v>4 Зарубежнефть</c:v>
                </c:pt>
                <c:pt idx="4">
                  <c:v>5 Сургутнефтегаз</c:v>
                </c:pt>
                <c:pt idx="5">
                  <c:v>6 Tatneft</c:v>
                </c:pt>
                <c:pt idx="6">
                  <c:v>7 РЖД</c:v>
                </c:pt>
                <c:pt idx="7">
                  <c:v>9 Другие акционеры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A64-4A27-938C-5190745ED0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35300946819323E-2"/>
          <c:y val="4.2143977201920729E-2"/>
          <c:w val="0.95281861493083131"/>
          <c:h val="0.92867942319675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rgbClr val="CDE3EB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1257787574554701E-7"/>
                  <c:y val="3.5662501454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3096702143704"/>
                      <c:h val="0.208568948392928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339-4C16-94FD-2BE029BB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_-* #\ ##0.00_-;\-* #\ ##0.00_-;_-* "-"??_-;_-@_-</c:formatCode>
                <c:ptCount val="1"/>
                <c:pt idx="0">
                  <c:v>3.4009999999999998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9-4C16-94FD-2BE029BB3E43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BAD9E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2832822093467538E-3"/>
                  <c:y val="5.5635633992119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8202311448945"/>
                      <c:h val="0.244503068110620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339-4C16-94FD-2BE029BB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_-* #\ ##0.00_-;\-* #\ ##0.00_-;_-* "-"??_-;_-@_-</c:formatCode>
                <c:ptCount val="1"/>
                <c:pt idx="0">
                  <c:v>14.007999999999999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9-4C16-94FD-2BE029BB3E43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rgbClr val="90C2D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1543840701768897E-3"/>
                  <c:y val="5.6880641552371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76373506373031"/>
                      <c:h val="0.26245179423491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339-4C16-94FD-2BE029BB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_-* #\ ##0.00_-;\-* #\ ##0.00_-;_-* "-"??_-;_-@_-</c:formatCode>
                <c:ptCount val="1"/>
                <c:pt idx="0">
                  <c:v>28.606000000000002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39-4C16-94FD-2BE029BB3E43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4BACC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39-4C16-94FD-2BE029BB3E43}"/>
              </c:ext>
            </c:extLst>
          </c:dPt>
          <c:dLbls>
            <c:dLbl>
              <c:idx val="0"/>
              <c:layout>
                <c:manualLayout>
                  <c:x val="3.3167633364980786E-5"/>
                  <c:y val="1.6717036533585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68,27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8085545676221"/>
                      <c:h val="0.180001004369805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339-4C16-94FD-2BE029BB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_-* #\ ##0.00_-;\-* #\ ##0.00_-;_-* "-"??_-;_-@_-</c:formatCode>
                <c:ptCount val="1"/>
                <c:pt idx="0">
                  <c:v>68.27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39-4C16-94FD-2BE029BB3E43}"/>
            </c:ext>
          </c:extLst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58A2BC"/>
            </a:solidFill>
            <a:ln w="38100" cap="flat" cmpd="sng" algn="ctr">
              <a:solidFill>
                <a:srgbClr val="003366">
                  <a:alpha val="49804"/>
                </a:srgbClr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8A2BC"/>
              </a:solidFill>
              <a:ln w="38100" cap="flat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339-4C16-94FD-2BE029BB3E43}"/>
              </c:ext>
            </c:extLst>
          </c:dPt>
          <c:dLbls>
            <c:dLbl>
              <c:idx val="0"/>
              <c:layout>
                <c:manualLayout>
                  <c:x val="-1.5541109208578808E-2"/>
                  <c:y val="7.78791963222042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39-4C16-94FD-2BE029BB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5A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Лист1!$E$2</c:f>
              <c:numCache>
                <c:formatCode>_-* #\ ##0.00_-;\-* #\ ##0.00_-;_-* "-"??_-;_-@_-</c:formatCode>
                <c:ptCount val="1"/>
                <c:pt idx="0">
                  <c:v>172.74700000000001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339-4C16-94FD-2BE029BB3E43}"/>
            </c:ext>
          </c:extLst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0085A4"/>
            </a:solidFill>
          </c:spPr>
          <c:invertIfNegative val="0"/>
          <c:dLbls>
            <c:dLbl>
              <c:idx val="0"/>
              <c:layout>
                <c:manualLayout>
                  <c:x val="-6.920351320618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39-4C16-94FD-2BE029BB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Лист1!$F$2</c:f>
              <c:numCache>
                <c:formatCode>_-* #\ ##0.00_-;\-* #\ ##0.00_-;_-* "-"??_-;_-@_-</c:formatCode>
                <c:ptCount val="1"/>
                <c:pt idx="0">
                  <c:v>282.74900000000002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339-4C16-94FD-2BE029BB3E43}"/>
            </c:ext>
          </c:extLst>
        </c:ser>
        <c:ser>
          <c:idx val="6"/>
          <c:order val="6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60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Лист1!$G$2</c:f>
              <c:numCache>
                <c:formatCode>_-* #\ ##0.00_-;\-* #\ ##0.00_-;_-* "-"??_-;_-@_-</c:formatCode>
                <c:ptCount val="1"/>
                <c:pt idx="0">
                  <c:v>392.428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39-4C16-94FD-2BE029BB3E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976768"/>
        <c:axId val="111821568"/>
      </c:barChart>
      <c:catAx>
        <c:axId val="106976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11821568"/>
        <c:crosses val="autoZero"/>
        <c:auto val="1"/>
        <c:lblAlgn val="ctr"/>
        <c:lblOffset val="100"/>
        <c:noMultiLvlLbl val="0"/>
      </c:catAx>
      <c:valAx>
        <c:axId val="111821568"/>
        <c:scaling>
          <c:orientation val="minMax"/>
        </c:scaling>
        <c:delete val="1"/>
        <c:axPos val="l"/>
        <c:numFmt formatCode="_-* #\ ##0.00_-;\-* #\ ##0.00_-;_-* &quot;-&quot;??_-;_-@_-" sourceLinked="1"/>
        <c:majorTickMark val="out"/>
        <c:minorTickMark val="none"/>
        <c:tickLblPos val="nextTo"/>
        <c:crossAx val="106976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24922171340733E-3"/>
          <c:y val="0.11535966706480584"/>
          <c:w val="0.47893967009722188"/>
          <c:h val="0.884860357281785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64-4B2E-85E5-DD0ECD3141D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64-4B2E-85E5-DD0ECD3141D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64-4B2E-85E5-DD0ECD3141D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64-4B2E-85E5-DD0ECD3141D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B64-4B2E-85E5-DD0ECD3141D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B64-4B2E-85E5-DD0ECD3141D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B64-4B2E-85E5-DD0ECD3141D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B64-4B2E-85E5-DD0ECD3141D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B64-4B2E-85E5-DD0ECD3141D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8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B64-4B2E-85E5-DD0ECD3141D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8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B64-4B2E-85E5-DD0ECD3141D7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8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B64-4B2E-85E5-DD0ECD3141D7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lumOff val="4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7B64-4B2E-85E5-DD0ECD3141D7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60000"/>
                      <a:lumOff val="4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7B64-4B2E-85E5-DD0ECD3141D7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7B64-4B2E-85E5-DD0ECD3141D7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2">
                      <a:lumMod val="5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5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7B64-4B2E-85E5-DD0ECD3141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6"/>
                <c:pt idx="0">
                  <c:v>Техника бытовая/прочая</c:v>
                </c:pt>
                <c:pt idx="1">
                  <c:v>Услуги по проф.образованию</c:v>
                </c:pt>
                <c:pt idx="2">
                  <c:v>Оборудование электрическое</c:v>
                </c:pt>
                <c:pt idx="3">
                  <c:v>Измерительное оборудование</c:v>
                </c:pt>
                <c:pt idx="4">
                  <c:v>Услуги в области тех.испытаний</c:v>
                </c:pt>
                <c:pt idx="5">
                  <c:v>Изделия пластмассовые</c:v>
                </c:pt>
                <c:pt idx="6">
                  <c:v>Изделия металлические</c:v>
                </c:pt>
                <c:pt idx="7">
                  <c:v>Услуги в области проектирования</c:v>
                </c:pt>
                <c:pt idx="8">
                  <c:v>Компьютерная техника/ПО</c:v>
                </c:pt>
                <c:pt idx="9">
                  <c:v>Самоспасатели</c:v>
                </c:pt>
                <c:pt idx="10">
                  <c:v>Продукты химические</c:v>
                </c:pt>
                <c:pt idx="11">
                  <c:v>Медицинский инвентарь</c:v>
                </c:pt>
                <c:pt idx="12">
                  <c:v>Трубная продукция</c:v>
                </c:pt>
                <c:pt idx="13">
                  <c:v>Услуги по ремонту оборудования</c:v>
                </c:pt>
                <c:pt idx="14">
                  <c:v>ЗРА</c:v>
                </c:pt>
                <c:pt idx="15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B64-4B2E-85E5-DD0ECD3141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77201688144525"/>
          <c:y val="5.8404954594822908E-2"/>
          <c:w val="0.48343020713445273"/>
          <c:h val="0.94159520786897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cap="none" spc="5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ru-RU" sz="1600" b="1" i="0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Стабильная динамика роста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cap="none" spc="5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0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661800486618006E-3"/>
                  <c:y val="4.3352306216520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EC-444E-A9E3-910C14F21A42}"/>
                </c:ext>
              </c:extLst>
            </c:dLbl>
            <c:dLbl>
              <c:idx val="1"/>
              <c:layout>
                <c:manualLayout>
                  <c:x val="7.2992700729926563E-3"/>
                  <c:y val="3.534609173654557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EC-444E-A9E3-910C14F21A42}"/>
                </c:ext>
              </c:extLst>
            </c:dLbl>
            <c:dLbl>
              <c:idx val="2"/>
              <c:layout>
                <c:manualLayout>
                  <c:x val="4.8661800486617113E-3"/>
                  <c:y val="-3.57388260891887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EC-444E-A9E3-910C14F21A42}"/>
                </c:ext>
              </c:extLst>
            </c:dLbl>
            <c:dLbl>
              <c:idx val="3"/>
              <c:layout>
                <c:manualLayout>
                  <c:x val="0"/>
                  <c:y val="8.20814796993450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EC-444E-A9E3-910C14F21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Лист1!$A$1:$D$1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янв.- авг. 2022 г.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1.3</c:v>
                </c:pt>
                <c:pt idx="1">
                  <c:v>4.2</c:v>
                </c:pt>
                <c:pt idx="2">
                  <c:v>25.2</c:v>
                </c:pt>
                <c:pt idx="3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C-444E-A9E3-910C14F21A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505768288"/>
        <c:axId val="1505767872"/>
      </c:barChart>
      <c:catAx>
        <c:axId val="150576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5767872"/>
        <c:crosses val="autoZero"/>
        <c:auto val="1"/>
        <c:lblAlgn val="ctr"/>
        <c:lblOffset val="100"/>
        <c:noMultiLvlLbl val="0"/>
      </c:catAx>
      <c:valAx>
        <c:axId val="150576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576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0.09489</cdr:x>
      <cdr:y>0.25626</cdr:y>
    </cdr:from>
    <cdr:to>
      <cdr:x>0.48967</cdr:x>
      <cdr:y>0.42216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E10F3C5-EAC8-2E67-E824-FDB07EDBF1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5300" y="828675"/>
          <a:ext cx="2060627" cy="53649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EA0081-9C18-4B68-8967-B5CEA6F6D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9283A-78B1-446C-A7ED-C3E5CC04E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B2DB-D736-454A-8D5F-7B7E69DEE7D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5EADE-F9C1-4848-9E2B-CA36AF35E6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135DE-EF85-44B3-8C32-6C82598EA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4BB-6A0A-47C5-AD66-49A9BBC1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8B6B-4F33-48BF-8AD0-200A6C2A123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D61C-9FD8-42CB-BB79-AED4210F6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85847-B507-4813-8F39-234D10CE95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61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6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53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DD61C-9FD8-42CB-BB79-AED4210F61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5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0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F4AF7-FBF6-41E2-90DD-BDDE67123879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18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F6043-9528-401E-940B-971BD59283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6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F6043-9528-401E-940B-971BD59283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3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3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405CA-9A1A-4684-A504-4C78A0A59989}"/>
              </a:ext>
            </a:extLst>
          </p:cNvPr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4793069"/>
            <a:ext cx="361284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2A9641-7D29-7783-08FE-CE5B76027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215" y="109488"/>
            <a:ext cx="1261579" cy="3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316644-B8F5-4A9C-9010-E9F1D60CA1D1}"/>
              </a:ext>
            </a:extLst>
          </p:cNvPr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4793069"/>
            <a:ext cx="358836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DA1A3C-F35C-1EF4-54AF-518A50D31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215" y="109488"/>
            <a:ext cx="1261579" cy="3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F9326E-A8A5-441B-8205-132986742B83}"/>
              </a:ext>
            </a:extLst>
          </p:cNvPr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6B8721-796F-4556-8C71-DD901213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275" y="4793069"/>
            <a:ext cx="361284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CB115D-4049-941F-3DEC-33F39BA19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435" y="76587"/>
            <a:ext cx="1397699" cy="3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9373AEA-8CEE-430F-9A41-48FAD5A1468C}"/>
              </a:ext>
            </a:extLst>
          </p:cNvPr>
          <p:cNvSpPr txBox="1">
            <a:spLocks/>
          </p:cNvSpPr>
          <p:nvPr userDrawn="1"/>
        </p:nvSpPr>
        <p:spPr>
          <a:xfrm>
            <a:off x="7086600" y="487913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B7E8EF1-4A3B-416A-8AA6-9203DE637D65}" type="slidenum">
              <a:rPr lang="ru-RU" sz="900" smtClean="0">
                <a:solidFill>
                  <a:srgbClr val="187794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ru-RU" sz="900" dirty="0">
              <a:solidFill>
                <a:srgbClr val="187794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31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36FA3-E173-4F7D-90DC-DFBCE963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10286C-F326-45F7-BE1A-582C8648E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94807-803B-42EA-A5A2-43150ECA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6D427-D081-4FE7-A3C4-A0410018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8FEC7-25D4-4C59-A10A-93965F0E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9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055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12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0BD18-843D-46FB-979C-23CF8F1D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0C2B8-1B6A-4731-900A-1B022B60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935B3-A80B-4E59-A798-AE4471F8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D94-156E-41E2-83B4-C1101391E33C}" type="datetime1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077FD-23AA-4F4C-BACF-0F996743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C9961-B940-4263-B079-45A79074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5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60" r:id="rId4"/>
    <p:sldLayoutId id="2147493461" r:id="rId5"/>
    <p:sldLayoutId id="2147493475" r:id="rId6"/>
    <p:sldLayoutId id="214749347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rvice.tektorg.ru/seldonpro?utm_source=seminar&amp;utm_medium=presentation&amp;utm_campaign=uchastie_zakupka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rvice.tektorg.ru/expertiza_bidexpert?utm_source=seminar&amp;utm_medium=presentation&amp;utm_campaign=uchastie_zakupkah" TargetMode="External"/><Relationship Id="rId4" Type="http://schemas.openxmlformats.org/officeDocument/2006/relationships/hyperlink" Target="http://service.tektorg.ru/prequalification44?utm_source=seminar&amp;utm_medium=presentation&amp;utm_campaign=uchastie_zakupka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ktorg.ru/service/edo?utm_source=seminar&amp;utm_medium=presentation&amp;utm_campaign=uchastie_zakupka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chart" Target="../charts/chart4.xml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microsoft.com/office/2007/relationships/hdphoto" Target="../media/hdphoto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4.png"/><Relationship Id="rId7" Type="http://schemas.openxmlformats.org/officeDocument/2006/relationships/image" Target="../media/image7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87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svg"/><Relationship Id="rId10" Type="http://schemas.openxmlformats.org/officeDocument/2006/relationships/image" Target="../media/image84.svg"/><Relationship Id="rId4" Type="http://schemas.openxmlformats.org/officeDocument/2006/relationships/image" Target="../media/image78.svg"/><Relationship Id="rId9" Type="http://schemas.openxmlformats.org/officeDocument/2006/relationships/image" Target="../media/image83.png"/><Relationship Id="rId14" Type="http://schemas.openxmlformats.org/officeDocument/2006/relationships/image" Target="../media/image8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chart" Target="../charts/chart1.xml"/><Relationship Id="rId7" Type="http://schemas.openxmlformats.org/officeDocument/2006/relationships/image" Target="../media/image8.wm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eLnNU7xlGjp_0nVaDBUWOg" TargetMode="External"/><Relationship Id="rId3" Type="http://schemas.openxmlformats.org/officeDocument/2006/relationships/image" Target="../media/image90.gif"/><Relationship Id="rId7" Type="http://schemas.openxmlformats.org/officeDocument/2006/relationships/hyperlink" Target="https://t.me/etp_tekt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etptektorg" TargetMode="External"/><Relationship Id="rId11" Type="http://schemas.openxmlformats.org/officeDocument/2006/relationships/image" Target="../media/image93.png"/><Relationship Id="rId5" Type="http://schemas.openxmlformats.org/officeDocument/2006/relationships/hyperlink" Target="mailto:edu@tektorg.ru" TargetMode="External"/><Relationship Id="rId10" Type="http://schemas.openxmlformats.org/officeDocument/2006/relationships/image" Target="../media/image92.png"/><Relationship Id="rId4" Type="http://schemas.openxmlformats.org/officeDocument/2006/relationships/hyperlink" Target="https://www.tektorg.ru/education" TargetMode="External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.pahunova@tektorg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help@tektorg.ru" TargetMode="External"/><Relationship Id="rId3" Type="http://schemas.openxmlformats.org/officeDocument/2006/relationships/hyperlink" Target="tel:+7%20(495)%20734-81-18" TargetMode="External"/><Relationship Id="rId7" Type="http://schemas.openxmlformats.org/officeDocument/2006/relationships/image" Target="../media/image96.svg"/><Relationship Id="rId2" Type="http://schemas.openxmlformats.org/officeDocument/2006/relationships/hyperlink" Target="http://www.tektor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hyperlink" Target="tel:+7%20(499)%20705-81-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hyperlink" Target="https://raex-a.ru/project/etp/2022/analytic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.gov.ru/ru/activity/govservices/certification_authority/" TargetMode="External"/><Relationship Id="rId4" Type="http://schemas.openxmlformats.org/officeDocument/2006/relationships/hyperlink" Target="http://service.tektorg.ru/e-signature?utm_source=seminar&amp;utm_medium=presentation&amp;utm_campaign=uchastie_zakupka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tektorg.ru/service/fast-accreditation?utm_source=seminar&amp;utm_medium=presentation&amp;utm_campaign=uchastie_zakupka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ktorg.ru/service/eruz?utm_source=seminar&amp;utm_medium=presentation&amp;utm_campaign=uchastie_zakupkah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DAAB21-696D-7557-A7E1-DCDB0B87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770"/>
          <a:stretch/>
        </p:blipFill>
        <p:spPr>
          <a:xfrm>
            <a:off x="13447" y="0"/>
            <a:ext cx="9130553" cy="51267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2C6E15-E0D9-FA97-6CB1-1591A6735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57" y="3573701"/>
            <a:ext cx="4261053" cy="156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C302B5-D021-7354-1288-B97DBFC34104}"/>
              </a:ext>
            </a:extLst>
          </p:cNvPr>
          <p:cNvSpPr txBox="1"/>
          <p:nvPr/>
        </p:nvSpPr>
        <p:spPr>
          <a:xfrm>
            <a:off x="4733926" y="3573701"/>
            <a:ext cx="417195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Работа на электронных торговых площадках</a:t>
            </a:r>
            <a:endParaRPr lang="ru-RU" sz="24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78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C3B87D-C60F-498F-A3C4-3D737AC9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B71B209-153A-495B-880D-A2D92480EB28}"/>
              </a:ext>
            </a:extLst>
          </p:cNvPr>
          <p:cNvSpPr/>
          <p:nvPr/>
        </p:nvSpPr>
        <p:spPr>
          <a:xfrm>
            <a:off x="800520" y="617450"/>
            <a:ext cx="2160000" cy="54316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Поиск подходящей закупки</a:t>
            </a:r>
          </a:p>
        </p:txBody>
      </p:sp>
      <p:pic>
        <p:nvPicPr>
          <p:cNvPr id="69" name="Рисунок 68" descr="Лупа контур">
            <a:extLst>
              <a:ext uri="{FF2B5EF4-FFF2-40B4-BE49-F238E27FC236}">
                <a16:creationId xmlns:a16="http://schemas.microsoft.com/office/drawing/2014/main" id="{8B258793-33B4-4E85-BAF5-AB11A20C3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080107" y="617450"/>
            <a:ext cx="543163" cy="543163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9C393B0-C6F6-4271-A1D0-0C21D6891977}"/>
              </a:ext>
            </a:extLst>
          </p:cNvPr>
          <p:cNvCxnSpPr>
            <a:cxnSpLocks/>
          </p:cNvCxnSpPr>
          <p:nvPr/>
        </p:nvCxnSpPr>
        <p:spPr>
          <a:xfrm>
            <a:off x="2982558" y="1716442"/>
            <a:ext cx="668832" cy="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1AE8E1C-9C54-4787-8FE4-8FB497D4240A}"/>
              </a:ext>
            </a:extLst>
          </p:cNvPr>
          <p:cNvSpPr/>
          <p:nvPr/>
        </p:nvSpPr>
        <p:spPr>
          <a:xfrm>
            <a:off x="822558" y="1444861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номенклатуры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02262F6-4294-497D-906A-E5FF7B228049}"/>
              </a:ext>
            </a:extLst>
          </p:cNvPr>
          <p:cNvSpPr/>
          <p:nvPr/>
        </p:nvSpPr>
        <p:spPr>
          <a:xfrm>
            <a:off x="3651390" y="1461138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 Подписка на рассылку уведомлений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E8A28160-5190-4BBB-8038-7588280FB889}"/>
              </a:ext>
            </a:extLst>
          </p:cNvPr>
          <p:cNvCxnSpPr>
            <a:cxnSpLocks/>
          </p:cNvCxnSpPr>
          <p:nvPr/>
        </p:nvCxnSpPr>
        <p:spPr>
          <a:xfrm>
            <a:off x="5811390" y="1726423"/>
            <a:ext cx="668832" cy="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171E23D-E78D-409F-BD61-0537D4EFCE68}"/>
              </a:ext>
            </a:extLst>
          </p:cNvPr>
          <p:cNvSpPr/>
          <p:nvPr/>
        </p:nvSpPr>
        <p:spPr>
          <a:xfrm>
            <a:off x="6480222" y="1471119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3.3. Просмотр извещения о закупке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E64B70E-DAEA-4D2D-BC7D-92C9CFB60AC8}"/>
              </a:ext>
            </a:extLst>
          </p:cNvPr>
          <p:cNvSpPr/>
          <p:nvPr/>
        </p:nvSpPr>
        <p:spPr>
          <a:xfrm>
            <a:off x="552998" y="2080058"/>
            <a:ext cx="26429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сферы интересов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поставку какой продукции (товаров, работ, услуг) планируется осуществлять </a:t>
            </a:r>
            <a:endParaRPr lang="ru-RU" sz="1400" i="1" dirty="0">
              <a:solidFill>
                <a:srgbClr val="0E77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номенклатуру по кодам классификатора ОКПД2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5C2976-1237-4B2D-A2C0-23756C4D9E14}"/>
              </a:ext>
            </a:extLst>
          </p:cNvPr>
          <p:cNvSpPr/>
          <p:nvPr/>
        </p:nvSpPr>
        <p:spPr>
          <a:xfrm>
            <a:off x="3381830" y="2080058"/>
            <a:ext cx="2763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Оформить подписку уведомлений на электронную почту по наименованиям продукции и кодам  классификатора ОКПД2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Ознакомиться с планами закупок ключевых заказчиков на сайте ЕИС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2CD1F17-F0F4-4F44-ABA0-268094B46087}"/>
              </a:ext>
            </a:extLst>
          </p:cNvPr>
          <p:cNvSpPr/>
          <p:nvPr/>
        </p:nvSpPr>
        <p:spPr>
          <a:xfrm>
            <a:off x="6210662" y="2080058"/>
            <a:ext cx="2763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с информацией в извещении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возникновении интереса по участию в закупке – скачать закупочную документации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Ознакомиться с итогами предыдущей закупки данного заказчика</a:t>
            </a:r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A5841EC2-208A-4CD0-FD87-DCF26E7DA6E9}"/>
              </a:ext>
            </a:extLst>
          </p:cNvPr>
          <p:cNvSpPr txBox="1">
            <a:spLocks/>
          </p:cNvSpPr>
          <p:nvPr/>
        </p:nvSpPr>
        <p:spPr>
          <a:xfrm>
            <a:off x="371895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/>
              <a:t>АЛГОРИТМ ДЕЙСТВИЙ ДЛЯ УЧАСТИЯ В ЗАКУПКАХ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D43AF-9591-5FF5-26AF-99EE673EE06E}"/>
              </a:ext>
            </a:extLst>
          </p:cNvPr>
          <p:cNvSpPr txBox="1"/>
          <p:nvPr/>
        </p:nvSpPr>
        <p:spPr>
          <a:xfrm>
            <a:off x="822558" y="4156718"/>
            <a:ext cx="6448918" cy="7386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Воспользоваться бесплатным доступом к партнерскому сервису ТЭК-Торг, который поможет в поиске, анализе и прогнозировании выигрыша в закупках. 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Бесплатный доступ 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к системе </a:t>
            </a:r>
            <a:r>
              <a:rPr lang="ru-RU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 7 дней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08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C3B87D-C60F-498F-A3C4-3D737AC9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B71B209-153A-495B-880D-A2D92480EB28}"/>
              </a:ext>
            </a:extLst>
          </p:cNvPr>
          <p:cNvSpPr/>
          <p:nvPr/>
        </p:nvSpPr>
        <p:spPr>
          <a:xfrm>
            <a:off x="810045" y="682763"/>
            <a:ext cx="2160000" cy="54316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Направление заявки </a:t>
            </a:r>
            <a:b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на участие в закупке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9C393B0-C6F6-4271-A1D0-0C21D6891977}"/>
              </a:ext>
            </a:extLst>
          </p:cNvPr>
          <p:cNvCxnSpPr>
            <a:cxnSpLocks/>
          </p:cNvCxnSpPr>
          <p:nvPr/>
        </p:nvCxnSpPr>
        <p:spPr>
          <a:xfrm>
            <a:off x="2982558" y="1781755"/>
            <a:ext cx="668832" cy="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1AE8E1C-9C54-4787-8FE4-8FB497D4240A}"/>
              </a:ext>
            </a:extLst>
          </p:cNvPr>
          <p:cNvSpPr/>
          <p:nvPr/>
        </p:nvSpPr>
        <p:spPr>
          <a:xfrm>
            <a:off x="822558" y="1510174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решения об участии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02262F6-4294-497D-906A-E5FF7B228049}"/>
              </a:ext>
            </a:extLst>
          </p:cNvPr>
          <p:cNvSpPr/>
          <p:nvPr/>
        </p:nvSpPr>
        <p:spPr>
          <a:xfrm>
            <a:off x="3651390" y="1526451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4.2. Подготовка заявки 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участие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E8A28160-5190-4BBB-8038-7588280FB889}"/>
              </a:ext>
            </a:extLst>
          </p:cNvPr>
          <p:cNvCxnSpPr>
            <a:cxnSpLocks/>
          </p:cNvCxnSpPr>
          <p:nvPr/>
        </p:nvCxnSpPr>
        <p:spPr>
          <a:xfrm>
            <a:off x="5811390" y="1791736"/>
            <a:ext cx="668832" cy="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171E23D-E78D-409F-BD61-0537D4EFCE68}"/>
              </a:ext>
            </a:extLst>
          </p:cNvPr>
          <p:cNvSpPr/>
          <p:nvPr/>
        </p:nvSpPr>
        <p:spPr>
          <a:xfrm>
            <a:off x="6480222" y="1536432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4.3. Направление заявки на участие</a:t>
            </a:r>
          </a:p>
        </p:txBody>
      </p:sp>
      <p:pic>
        <p:nvPicPr>
          <p:cNvPr id="13" name="Рисунок 12" descr="Электронная почта контур">
            <a:extLst>
              <a:ext uri="{FF2B5EF4-FFF2-40B4-BE49-F238E27FC236}">
                <a16:creationId xmlns:a16="http://schemas.microsoft.com/office/drawing/2014/main" id="{FAF63619-5022-42C8-B955-A5453F8A4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574" y="684050"/>
            <a:ext cx="570821" cy="5708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88AEFE-F4BE-497F-A04D-4C4357031C62}"/>
              </a:ext>
            </a:extLst>
          </p:cNvPr>
          <p:cNvSpPr/>
          <p:nvPr/>
        </p:nvSpPr>
        <p:spPr>
          <a:xfrm>
            <a:off x="552998" y="2145371"/>
            <a:ext cx="2763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изучить ТЗ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проект договора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Направить запрос на разъяснение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Рассчитать точку безубыточности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решение,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стоит ли участвовать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8BF0932-8AE3-4800-9852-C30802BCD2A5}"/>
              </a:ext>
            </a:extLst>
          </p:cNvPr>
          <p:cNvSpPr/>
          <p:nvPr/>
        </p:nvSpPr>
        <p:spPr>
          <a:xfrm>
            <a:off x="3381830" y="2145371"/>
            <a:ext cx="2763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структуру и состав заявки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требуемые заказчиком документы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обеспечение заявки на участие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Рассчитать ценовое предложение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BCAE07-D8B1-4719-B32B-00D8F863CD29}"/>
              </a:ext>
            </a:extLst>
          </p:cNvPr>
          <p:cNvSpPr/>
          <p:nvPr/>
        </p:nvSpPr>
        <p:spPr>
          <a:xfrm>
            <a:off x="6210662" y="2145371"/>
            <a:ext cx="2763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состав заявки 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участие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Направить заявку организатору закупки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4E29F26C-97CB-77D0-04E7-F2DA69222A85}"/>
              </a:ext>
            </a:extLst>
          </p:cNvPr>
          <p:cNvSpPr txBox="1">
            <a:spLocks/>
          </p:cNvSpPr>
          <p:nvPr/>
        </p:nvSpPr>
        <p:spPr>
          <a:xfrm>
            <a:off x="371895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/>
              <a:t>АЛГОРИТМ ДЕЙСТВИЙ ДЛЯ УЧАСТИЯ В ЗАКУПКАХ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E1F17-FE30-30FF-6BFF-CEC5574FEED8}"/>
              </a:ext>
            </a:extLst>
          </p:cNvPr>
          <p:cNvSpPr txBox="1"/>
          <p:nvPr/>
        </p:nvSpPr>
        <p:spPr>
          <a:xfrm>
            <a:off x="6210662" y="3207609"/>
            <a:ext cx="2495188" cy="7386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Получить </a:t>
            </a:r>
            <a:r>
              <a:rPr lang="ru-RU" sz="1400" b="0" i="0" dirty="0">
                <a:solidFill>
                  <a:srgbClr val="000000"/>
                </a:solidFill>
                <a:effectLst/>
                <a:hlinkClick r:id="rId4"/>
              </a:rPr>
              <a:t>консультацию </a:t>
            </a:r>
            <a:br>
              <a:rPr lang="ru-RU" sz="1400" b="0" i="0" dirty="0">
                <a:solidFill>
                  <a:srgbClr val="000000"/>
                </a:solidFill>
                <a:effectLst/>
                <a:hlinkClick r:id="rId4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hlinkClick r:id="rId4"/>
              </a:rPr>
              <a:t>о предквалификации</a:t>
            </a:r>
            <a:br>
              <a:rPr lang="ru-RU" sz="1400" b="0" i="0" dirty="0">
                <a:solidFill>
                  <a:srgbClr val="000000"/>
                </a:solidFill>
                <a:effectLst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</a:rPr>
              <a:t>по 44-ФЗ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13B5B-7667-CF8D-008F-379C1545F8A3}"/>
              </a:ext>
            </a:extLst>
          </p:cNvPr>
          <p:cNvSpPr txBox="1"/>
          <p:nvPr/>
        </p:nvSpPr>
        <p:spPr>
          <a:xfrm>
            <a:off x="3351050" y="4005361"/>
            <a:ext cx="2859611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000000"/>
                </a:solidFill>
                <a:effectLst/>
                <a:hlinkClick r:id="rId5"/>
              </a:rPr>
              <a:t>Проверить заявку на тендер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, чтобы исключить риск ее отклонения по формальным основаниям</a:t>
            </a:r>
          </a:p>
        </p:txBody>
      </p:sp>
    </p:spTree>
    <p:extLst>
      <p:ext uri="{BB962C8B-B14F-4D97-AF65-F5344CB8AC3E}">
        <p14:creationId xmlns:p14="http://schemas.microsoft.com/office/powerpoint/2010/main" val="188212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C3B87D-C60F-498F-A3C4-3D737AC9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9C393B0-C6F6-4271-A1D0-0C21D6891977}"/>
              </a:ext>
            </a:extLst>
          </p:cNvPr>
          <p:cNvCxnSpPr>
            <a:cxnSpLocks/>
          </p:cNvCxnSpPr>
          <p:nvPr/>
        </p:nvCxnSpPr>
        <p:spPr>
          <a:xfrm>
            <a:off x="2982558" y="2043008"/>
            <a:ext cx="668832" cy="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1AE8E1C-9C54-4787-8FE4-8FB497D4240A}"/>
              </a:ext>
            </a:extLst>
          </p:cNvPr>
          <p:cNvSpPr/>
          <p:nvPr/>
        </p:nvSpPr>
        <p:spPr>
          <a:xfrm>
            <a:off x="822558" y="1771427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условий договора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02262F6-4294-497D-906A-E5FF7B228049}"/>
              </a:ext>
            </a:extLst>
          </p:cNvPr>
          <p:cNvSpPr/>
          <p:nvPr/>
        </p:nvSpPr>
        <p:spPr>
          <a:xfrm>
            <a:off x="3651390" y="1787704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5.2. Подписание договора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E8A28160-5190-4BBB-8038-7588280FB889}"/>
              </a:ext>
            </a:extLst>
          </p:cNvPr>
          <p:cNvCxnSpPr>
            <a:cxnSpLocks/>
          </p:cNvCxnSpPr>
          <p:nvPr/>
        </p:nvCxnSpPr>
        <p:spPr>
          <a:xfrm>
            <a:off x="5811390" y="2052989"/>
            <a:ext cx="668832" cy="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171E23D-E78D-409F-BD61-0537D4EFCE68}"/>
              </a:ext>
            </a:extLst>
          </p:cNvPr>
          <p:cNvSpPr/>
          <p:nvPr/>
        </p:nvSpPr>
        <p:spPr>
          <a:xfrm>
            <a:off x="6480222" y="1797685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5.3. Дополнительные соглашения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88AEFE-F4BE-497F-A04D-4C4357031C62}"/>
              </a:ext>
            </a:extLst>
          </p:cNvPr>
          <p:cNvSpPr/>
          <p:nvPr/>
        </p:nvSpPr>
        <p:spPr>
          <a:xfrm>
            <a:off x="552998" y="2406624"/>
            <a:ext cx="2763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проверить полученный проект договора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</a:t>
            </a:r>
            <a:r>
              <a:rPr lang="ru-RU" sz="1400" dirty="0">
                <a:solidFill>
                  <a:srgbClr val="0E779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согласия с условиями – направить протокол разногласий</a:t>
            </a:r>
            <a:endParaRPr lang="ru-RU" sz="1400" dirty="0">
              <a:solidFill>
                <a:srgbClr val="0E77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документы, подтверждающие обеспечение договора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8BF0932-8AE3-4800-9852-C30802BCD2A5}"/>
              </a:ext>
            </a:extLst>
          </p:cNvPr>
          <p:cNvSpPr/>
          <p:nvPr/>
        </p:nvSpPr>
        <p:spPr>
          <a:xfrm>
            <a:off x="3381830" y="2406624"/>
            <a:ext cx="2763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Согласовать проект договора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Загрузить документы, подтверждающие обеспечение, доверенность на подписание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Подписать проект договора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BCAE07-D8B1-4719-B32B-00D8F863CD29}"/>
              </a:ext>
            </a:extLst>
          </p:cNvPr>
          <p:cNvSpPr/>
          <p:nvPr/>
        </p:nvSpPr>
        <p:spPr>
          <a:xfrm>
            <a:off x="6210662" y="2436890"/>
            <a:ext cx="2763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</a:t>
            </a:r>
            <a:r>
              <a:rPr lang="ru-RU" sz="1400" dirty="0">
                <a:solidFill>
                  <a:srgbClr val="0E779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необходимости – согласовать с Заказчиком текст дополнительного соглашения</a:t>
            </a:r>
            <a:endParaRPr lang="ru-RU" sz="1400" dirty="0">
              <a:solidFill>
                <a:srgbClr val="0E77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Подписать проект дополнительного соглашения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D4CF21-D085-4BFD-A247-5213A2B21B81}"/>
              </a:ext>
            </a:extLst>
          </p:cNvPr>
          <p:cNvSpPr/>
          <p:nvPr/>
        </p:nvSpPr>
        <p:spPr>
          <a:xfrm>
            <a:off x="810197" y="1111439"/>
            <a:ext cx="2160000" cy="3126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Заключение договора </a:t>
            </a:r>
          </a:p>
        </p:txBody>
      </p:sp>
      <p:pic>
        <p:nvPicPr>
          <p:cNvPr id="19" name="Рисунок 18" descr="Контракт контур">
            <a:extLst>
              <a:ext uri="{FF2B5EF4-FFF2-40B4-BE49-F238E27FC236}">
                <a16:creationId xmlns:a16="http://schemas.microsoft.com/office/drawing/2014/main" id="{B4911620-D2AC-4239-9466-47B28B71D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2590" y="935361"/>
            <a:ext cx="597836" cy="597836"/>
          </a:xfrm>
          <a:prstGeom prst="rect">
            <a:avLst/>
          </a:prstGeom>
        </p:spPr>
      </p:pic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A9A8F814-CEF3-0A5C-2890-DBBEBB93935D}"/>
              </a:ext>
            </a:extLst>
          </p:cNvPr>
          <p:cNvSpPr txBox="1">
            <a:spLocks/>
          </p:cNvSpPr>
          <p:nvPr/>
        </p:nvSpPr>
        <p:spPr>
          <a:xfrm>
            <a:off x="371895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/>
              <a:t>АЛГОРИТМ ДЕЙСТВИЙ ДЛЯ УЧАСТИЯ В ЗАКУПКАХ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54399-FF75-587F-E244-1750C9B4EE12}"/>
              </a:ext>
            </a:extLst>
          </p:cNvPr>
          <p:cNvSpPr txBox="1"/>
          <p:nvPr/>
        </p:nvSpPr>
        <p:spPr>
          <a:xfrm>
            <a:off x="3391508" y="3859687"/>
            <a:ext cx="3088714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0" i="0" dirty="0">
                <a:effectLst/>
              </a:rPr>
              <a:t>Чтобы упростить процесс обмена документами, используйте </a:t>
            </a:r>
            <a:r>
              <a:rPr lang="ru-RU" sz="1400" b="0" i="0" dirty="0">
                <a:effectLst/>
                <a:hlinkClick r:id="rId4"/>
              </a:rPr>
              <a:t>систему электронного документооборота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577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48">
            <a:extLst>
              <a:ext uri="{FF2B5EF4-FFF2-40B4-BE49-F238E27FC236}">
                <a16:creationId xmlns:a16="http://schemas.microsoft.com/office/drawing/2014/main" id="{C5643E4E-7697-4297-8C87-BDD5CCF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07" y="2034243"/>
            <a:ext cx="2936633" cy="756333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/>
        </p:spPr>
        <p:txBody>
          <a:bodyPr lIns="68572" tIns="26997" rIns="68572" bIns="26997" anchor="ctr"/>
          <a:lstStyle/>
          <a:p>
            <a:pPr algn="ctr" defTabSz="685575">
              <a:spcAft>
                <a:spcPts val="225"/>
              </a:spcAft>
              <a:defRPr/>
            </a:pPr>
            <a:endParaRPr lang="ru-RU" sz="10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65AB8-EC05-4C13-A1AF-66EDCEED737B}"/>
              </a:ext>
            </a:extLst>
          </p:cNvPr>
          <p:cNvSpPr txBox="1"/>
          <p:nvPr/>
        </p:nvSpPr>
        <p:spPr>
          <a:xfrm>
            <a:off x="4895809" y="1852136"/>
            <a:ext cx="4062131" cy="73866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2100" dirty="0">
                <a:latin typeface="+mj-lt"/>
              </a:rPr>
              <a:t>ДОПОЛНИТЕЛЬНЫЕ УСЛУГИ И СЕРВИСЫ ДЛЯ ПОСТАВЩИКОВ</a:t>
            </a:r>
          </a:p>
        </p:txBody>
      </p:sp>
      <p:pic>
        <p:nvPicPr>
          <p:cNvPr id="11" name="Picture 2" descr="Обучение – Ассоциация по сертификации «Русский Регистр»">
            <a:extLst>
              <a:ext uri="{FF2B5EF4-FFF2-40B4-BE49-F238E27FC236}">
                <a16:creationId xmlns:a16="http://schemas.microsoft.com/office/drawing/2014/main" id="{7A4E750B-8390-5CA7-A099-6D658B9C7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rgbClr val="3785A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72000" cy="5143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CF63196-7C05-BE44-6C8B-C777D4C59087}"/>
              </a:ext>
            </a:extLst>
          </p:cNvPr>
          <p:cNvSpPr txBox="1">
            <a:spLocks/>
          </p:cNvSpPr>
          <p:nvPr/>
        </p:nvSpPr>
        <p:spPr>
          <a:xfrm>
            <a:off x="8705850" y="4793069"/>
            <a:ext cx="35883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13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E6EF381-B064-4701-AF1D-50E79EB7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38870"/>
          <a:stretch/>
        </p:blipFill>
        <p:spPr>
          <a:xfrm>
            <a:off x="5825464" y="0"/>
            <a:ext cx="3314399" cy="514350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107360E-6154-4900-B8AF-2DACC09266F9}"/>
              </a:ext>
            </a:extLst>
          </p:cNvPr>
          <p:cNvSpPr/>
          <p:nvPr/>
        </p:nvSpPr>
        <p:spPr>
          <a:xfrm>
            <a:off x="5825750" y="-10885"/>
            <a:ext cx="3313827" cy="5154385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5B1A6BDD-C9E4-40E6-A1C1-C1D4AE017D8C}"/>
              </a:ext>
            </a:extLst>
          </p:cNvPr>
          <p:cNvSpPr txBox="1">
            <a:spLocks/>
          </p:cNvSpPr>
          <p:nvPr/>
        </p:nvSpPr>
        <p:spPr>
          <a:xfrm>
            <a:off x="311122" y="122215"/>
            <a:ext cx="5207083" cy="4304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ru-RU" sz="1600" dirty="0">
                <a:solidFill>
                  <a:prstClr val="black"/>
                </a:solidFill>
                <a:ea typeface="Cambria" panose="02040503050406030204" pitchFamily="18" charset="0"/>
                <a:cs typeface="Calibri Light" panose="020F0302020204030204" pitchFamily="34" charset="0"/>
              </a:rPr>
              <a:t>ВЫГОДНЫЕ ТАРИФЫ ДЛЯ ПОСТАВЩИКОВ И ЗАКАЗЧИКОВ </a:t>
            </a:r>
          </a:p>
        </p:txBody>
      </p:sp>
      <p:sp>
        <p:nvSpPr>
          <p:cNvPr id="30" name="Прямоугольник: скругленные углы 140">
            <a:extLst>
              <a:ext uri="{FF2B5EF4-FFF2-40B4-BE49-F238E27FC236}">
                <a16:creationId xmlns:a16="http://schemas.microsoft.com/office/drawing/2014/main" id="{50687588-6C42-4186-8C8D-94EC2CCC3AD0}"/>
              </a:ext>
            </a:extLst>
          </p:cNvPr>
          <p:cNvSpPr/>
          <p:nvPr/>
        </p:nvSpPr>
        <p:spPr>
          <a:xfrm>
            <a:off x="395292" y="1300956"/>
            <a:ext cx="7086600" cy="1148330"/>
          </a:xfrm>
          <a:prstGeom prst="roundRect">
            <a:avLst>
              <a:gd name="adj" fmla="val 0"/>
            </a:avLst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4990" defTabSz="685783">
              <a:lnSpc>
                <a:spcPts val="2550"/>
              </a:lnSpc>
              <a:defRPr/>
            </a:pPr>
            <a:endParaRPr lang="ru-RU" b="1" dirty="0">
              <a:solidFill>
                <a:prstClr val="white"/>
              </a:solidFill>
              <a:latin typeface="Fira Sans Heavy" panose="020B0A03050000020004" pitchFamily="34" charset="0"/>
            </a:endParaRPr>
          </a:p>
        </p:txBody>
      </p:sp>
      <p:sp>
        <p:nvSpPr>
          <p:cNvPr id="31" name="Прямоугольник: скругленные углы 140">
            <a:extLst>
              <a:ext uri="{FF2B5EF4-FFF2-40B4-BE49-F238E27FC236}">
                <a16:creationId xmlns:a16="http://schemas.microsoft.com/office/drawing/2014/main" id="{76D0B807-6945-41DF-AB36-9FA5E47AF84D}"/>
              </a:ext>
            </a:extLst>
          </p:cNvPr>
          <p:cNvSpPr/>
          <p:nvPr/>
        </p:nvSpPr>
        <p:spPr>
          <a:xfrm>
            <a:off x="403243" y="3141990"/>
            <a:ext cx="7086600" cy="1148330"/>
          </a:xfrm>
          <a:prstGeom prst="roundRect">
            <a:avLst>
              <a:gd name="adj" fmla="val 0"/>
            </a:avLst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4990" defTabSz="685783">
              <a:lnSpc>
                <a:spcPts val="2550"/>
              </a:lnSpc>
              <a:defRPr/>
            </a:pPr>
            <a:endParaRPr lang="ru-RU" b="1" dirty="0">
              <a:solidFill>
                <a:prstClr val="white"/>
              </a:solidFill>
              <a:latin typeface="Fira Sans Heavy" panose="020B0A03050000020004" pitchFamily="34" charset="0"/>
            </a:endParaRPr>
          </a:p>
        </p:txBody>
      </p:sp>
      <p:pic>
        <p:nvPicPr>
          <p:cNvPr id="32" name="Рисунок 31" descr="Группа мужчин">
            <a:extLst>
              <a:ext uri="{FF2B5EF4-FFF2-40B4-BE49-F238E27FC236}">
                <a16:creationId xmlns:a16="http://schemas.microsoft.com/office/drawing/2014/main" id="{EA941BA1-A1D6-4541-AC99-E0CE3865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410" y="3204570"/>
            <a:ext cx="935971" cy="1020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 descr="Пользователи">
            <a:extLst>
              <a:ext uri="{FF2B5EF4-FFF2-40B4-BE49-F238E27FC236}">
                <a16:creationId xmlns:a16="http://schemas.microsoft.com/office/drawing/2014/main" id="{C1787D6A-FF9D-476A-ADE8-F719C2C58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303" y="1344170"/>
            <a:ext cx="974078" cy="1061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Название 1">
            <a:extLst>
              <a:ext uri="{FF2B5EF4-FFF2-40B4-BE49-F238E27FC236}">
                <a16:creationId xmlns:a16="http://schemas.microsoft.com/office/drawing/2014/main" id="{6A5307BE-BBD4-4B89-A4E8-191449C733C8}"/>
              </a:ext>
            </a:extLst>
          </p:cNvPr>
          <p:cNvSpPr txBox="1">
            <a:spLocks/>
          </p:cNvSpPr>
          <p:nvPr/>
        </p:nvSpPr>
        <p:spPr>
          <a:xfrm>
            <a:off x="311122" y="906077"/>
            <a:ext cx="8336162" cy="4304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ru-RU" sz="1500" b="1" dirty="0">
                <a:solidFill>
                  <a:srgbClr val="00A0E3"/>
                </a:solidFill>
                <a:latin typeface="Calibri"/>
                <a:ea typeface="Cambria" panose="02040503050406030204" pitchFamily="18" charset="0"/>
                <a:cs typeface="Calibri Light" panose="020F0302020204030204" pitchFamily="34" charset="0"/>
              </a:rPr>
              <a:t>ЗАКАЗЧИКИ</a:t>
            </a:r>
          </a:p>
        </p:txBody>
      </p:sp>
      <p:sp>
        <p:nvSpPr>
          <p:cNvPr id="35" name="Название 1">
            <a:extLst>
              <a:ext uri="{FF2B5EF4-FFF2-40B4-BE49-F238E27FC236}">
                <a16:creationId xmlns:a16="http://schemas.microsoft.com/office/drawing/2014/main" id="{D7D4BCFB-49E8-4576-9628-853897E68D66}"/>
              </a:ext>
            </a:extLst>
          </p:cNvPr>
          <p:cNvSpPr txBox="1">
            <a:spLocks/>
          </p:cNvSpPr>
          <p:nvPr/>
        </p:nvSpPr>
        <p:spPr>
          <a:xfrm>
            <a:off x="311122" y="2747112"/>
            <a:ext cx="8336162" cy="4304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ru-RU" sz="1500" b="1" dirty="0">
                <a:solidFill>
                  <a:srgbClr val="00A0E3"/>
                </a:solidFill>
                <a:latin typeface="Calibri"/>
                <a:ea typeface="Cambria" panose="02040503050406030204" pitchFamily="18" charset="0"/>
                <a:cs typeface="Calibri Light" panose="020F0302020204030204" pitchFamily="34" charset="0"/>
              </a:rPr>
              <a:t>ПОСТАВЩИКИ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46BEC6-8908-4B07-8CF6-147638BE6145}"/>
              </a:ext>
            </a:extLst>
          </p:cNvPr>
          <p:cNvSpPr/>
          <p:nvPr/>
        </p:nvSpPr>
        <p:spPr>
          <a:xfrm>
            <a:off x="5414555" y="1455573"/>
            <a:ext cx="1660284" cy="782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149A032-9077-4E9C-8C9F-481B4B2048AF}"/>
              </a:ext>
            </a:extLst>
          </p:cNvPr>
          <p:cNvSpPr/>
          <p:nvPr/>
        </p:nvSpPr>
        <p:spPr>
          <a:xfrm>
            <a:off x="5414555" y="3342865"/>
            <a:ext cx="1660284" cy="782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Название 1">
            <a:extLst>
              <a:ext uri="{FF2B5EF4-FFF2-40B4-BE49-F238E27FC236}">
                <a16:creationId xmlns:a16="http://schemas.microsoft.com/office/drawing/2014/main" id="{F682AA7A-1CB4-444B-863F-50554D611D04}"/>
              </a:ext>
            </a:extLst>
          </p:cNvPr>
          <p:cNvSpPr txBox="1">
            <a:spLocks/>
          </p:cNvSpPr>
          <p:nvPr/>
        </p:nvSpPr>
        <p:spPr>
          <a:xfrm>
            <a:off x="5414555" y="1631424"/>
            <a:ext cx="1660284" cy="4304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mbria" panose="02040503050406030204" pitchFamily="18" charset="0"/>
                <a:cs typeface="Calibri Light" panose="020F0302020204030204" pitchFamily="34" charset="0"/>
              </a:rPr>
              <a:t>БЕСПЛАТНО</a:t>
            </a:r>
            <a:endParaRPr lang="ru-RU" sz="525" b="1" dirty="0">
              <a:solidFill>
                <a:schemeClr val="accent5">
                  <a:lumMod val="50000"/>
                </a:schemeClr>
              </a:solidFill>
              <a:latin typeface="Calibri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41" name="Название 1">
            <a:extLst>
              <a:ext uri="{FF2B5EF4-FFF2-40B4-BE49-F238E27FC236}">
                <a16:creationId xmlns:a16="http://schemas.microsoft.com/office/drawing/2014/main" id="{29532A43-D6E1-48ED-BE33-5D30E699070C}"/>
              </a:ext>
            </a:extLst>
          </p:cNvPr>
          <p:cNvSpPr txBox="1">
            <a:spLocks/>
          </p:cNvSpPr>
          <p:nvPr/>
        </p:nvSpPr>
        <p:spPr>
          <a:xfrm>
            <a:off x="5414555" y="3572428"/>
            <a:ext cx="1660284" cy="34313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lnSpc>
                <a:spcPct val="80000"/>
              </a:lnSpc>
              <a:defRPr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mbria" panose="02040503050406030204" pitchFamily="18" charset="0"/>
                <a:cs typeface="Calibri Light" panose="020F0302020204030204" pitchFamily="34" charset="0"/>
              </a:rPr>
              <a:t>1%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</a:p>
          <a:p>
            <a:pPr defTabSz="342900">
              <a:lnSpc>
                <a:spcPct val="80000"/>
              </a:lnSpc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mbria" panose="02040503050406030204" pitchFamily="18" charset="0"/>
                <a:cs typeface="Calibri Light" panose="020F0302020204030204" pitchFamily="34" charset="0"/>
              </a:rPr>
              <a:t>от стоимости полученного заказа (не более 50 тыс.руб.)</a:t>
            </a:r>
            <a:endParaRPr lang="ru-RU" sz="450" b="1" dirty="0">
              <a:solidFill>
                <a:schemeClr val="accent5">
                  <a:lumMod val="50000"/>
                </a:schemeClr>
              </a:solidFill>
              <a:latin typeface="Calibri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7EDD2A-73C8-4C72-82AF-D13439098A3A}"/>
              </a:ext>
            </a:extLst>
          </p:cNvPr>
          <p:cNvSpPr txBox="1"/>
          <p:nvPr/>
        </p:nvSpPr>
        <p:spPr>
          <a:xfrm>
            <a:off x="1869289" y="3215455"/>
            <a:ext cx="457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50" dirty="0">
                <a:solidFill>
                  <a:schemeClr val="bg1"/>
                </a:solidFill>
              </a:rPr>
              <a:t>Бесплатная регистрация</a:t>
            </a:r>
          </a:p>
          <a:p>
            <a:pPr algn="l"/>
            <a:r>
              <a:rPr lang="ru-RU" sz="1050" dirty="0">
                <a:solidFill>
                  <a:schemeClr val="bg1"/>
                </a:solidFill>
              </a:rPr>
              <a:t>Бесплатное участие</a:t>
            </a:r>
          </a:p>
          <a:p>
            <a:pPr algn="l"/>
            <a:r>
              <a:rPr lang="ru-RU" sz="1050" dirty="0">
                <a:solidFill>
                  <a:schemeClr val="bg1"/>
                </a:solidFill>
              </a:rPr>
              <a:t>Отсутствие блокировки ден. средств при подаче заявки</a:t>
            </a:r>
          </a:p>
          <a:p>
            <a:pPr algn="l"/>
            <a:r>
              <a:rPr lang="ru-RU" sz="1050" dirty="0">
                <a:solidFill>
                  <a:schemeClr val="bg1"/>
                </a:solidFill>
              </a:rPr>
              <a:t>Уведомление о новых заказах</a:t>
            </a:r>
          </a:p>
          <a:p>
            <a:pPr algn="l"/>
            <a:r>
              <a:rPr lang="ru-RU" sz="1050" dirty="0">
                <a:solidFill>
                  <a:schemeClr val="bg1"/>
                </a:solidFill>
              </a:rPr>
              <a:t>Возможность опубликовать прайс-лист</a:t>
            </a:r>
          </a:p>
          <a:p>
            <a:pPr algn="l"/>
            <a:r>
              <a:rPr lang="ru-RU" sz="1050" dirty="0">
                <a:solidFill>
                  <a:schemeClr val="bg1"/>
                </a:solidFill>
              </a:rPr>
              <a:t>Возможность подписки на закупки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1A94B8-0AF1-4DA6-8C1C-557B99B44934}"/>
              </a:ext>
            </a:extLst>
          </p:cNvPr>
          <p:cNvSpPr txBox="1"/>
          <p:nvPr/>
        </p:nvSpPr>
        <p:spPr>
          <a:xfrm>
            <a:off x="1866309" y="1458573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50" dirty="0">
                <a:solidFill>
                  <a:schemeClr val="bg1"/>
                </a:solidFill>
              </a:rPr>
              <a:t>Бесплатная регистрация</a:t>
            </a:r>
          </a:p>
          <a:p>
            <a:pPr algn="l"/>
            <a:r>
              <a:rPr lang="ru-RU" sz="1050" dirty="0">
                <a:solidFill>
                  <a:schemeClr val="bg1"/>
                </a:solidFill>
              </a:rPr>
              <a:t>Бесплатная публикация мелких закупок</a:t>
            </a:r>
          </a:p>
          <a:p>
            <a:pPr algn="l"/>
            <a:r>
              <a:rPr lang="ru-RU" sz="1050" dirty="0">
                <a:solidFill>
                  <a:schemeClr val="bg1"/>
                </a:solidFill>
              </a:rPr>
              <a:t>Возможность приглашения поставщиков</a:t>
            </a:r>
          </a:p>
          <a:p>
            <a:pPr algn="l"/>
            <a:r>
              <a:rPr lang="ru-RU" sz="1050" dirty="0">
                <a:solidFill>
                  <a:schemeClr val="bg1"/>
                </a:solidFill>
              </a:rPr>
              <a:t>Бесплатное ведение справочника позиций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786214-77BF-E27B-E5AD-34EA66E7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4793069"/>
            <a:ext cx="358836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0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45EB3-A0FC-480D-B465-0E45F3B46625}"/>
              </a:ext>
            </a:extLst>
          </p:cNvPr>
          <p:cNvSpPr/>
          <p:nvPr/>
        </p:nvSpPr>
        <p:spPr>
          <a:xfrm>
            <a:off x="0" y="976"/>
            <a:ext cx="9144000" cy="2571750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DBC3F6F5-F486-4D8F-91AC-C37AFF8AA9C0}"/>
              </a:ext>
            </a:extLst>
          </p:cNvPr>
          <p:cNvSpPr txBox="1">
            <a:spLocks/>
          </p:cNvSpPr>
          <p:nvPr/>
        </p:nvSpPr>
        <p:spPr>
          <a:xfrm>
            <a:off x="57150" y="-25632"/>
            <a:ext cx="5319820" cy="4304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ru-RU" sz="1800" dirty="0">
                <a:solidFill>
                  <a:prstClr val="white"/>
                </a:solidFill>
                <a:ea typeface="Cambria" panose="02040503050406030204" pitchFamily="18" charset="0"/>
                <a:cs typeface="Calibri Light" panose="020F0302020204030204" pitchFamily="34" charset="0"/>
              </a:rPr>
              <a:t>ПОКАЗАТЕЛИ ИНТЕРНЕТ-МАГАЗИНА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0431E178-F2B1-4629-A432-150B876E6E79}"/>
              </a:ext>
            </a:extLst>
          </p:cNvPr>
          <p:cNvSpPr/>
          <p:nvPr/>
        </p:nvSpPr>
        <p:spPr>
          <a:xfrm>
            <a:off x="-213631" y="482593"/>
            <a:ext cx="1430000" cy="577081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/>
          <a:p>
            <a:pPr algn="ctr" defTabSz="685783">
              <a:defRPr/>
            </a:pPr>
            <a:r>
              <a:rPr lang="ru-RU" sz="33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№1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2C29C57-7897-4F66-B5DD-A32929AF1FC3}"/>
              </a:ext>
            </a:extLst>
          </p:cNvPr>
          <p:cNvSpPr/>
          <p:nvPr/>
        </p:nvSpPr>
        <p:spPr>
          <a:xfrm>
            <a:off x="803722" y="606479"/>
            <a:ext cx="3680615" cy="3041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685783">
              <a:lnSpc>
                <a:spcPts val="375"/>
              </a:lnSpc>
              <a:buClr>
                <a:srgbClr val="0085A4"/>
              </a:buClr>
              <a:defRPr/>
            </a:pPr>
            <a:endParaRPr lang="en-US" sz="105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  <a:p>
            <a:pPr defTabSz="685783">
              <a:lnSpc>
                <a:spcPts val="1300"/>
              </a:lnSpc>
              <a:buClr>
                <a:srgbClr val="0085A4"/>
              </a:buClr>
              <a:defRPr/>
            </a:pPr>
            <a:r>
              <a:rPr lang="ru-RU" sz="105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По уровню информационной безопасности*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E34E30C-2485-4B32-B368-10213A5F7AF4}"/>
              </a:ext>
            </a:extLst>
          </p:cNvPr>
          <p:cNvSpPr/>
          <p:nvPr/>
        </p:nvSpPr>
        <p:spPr>
          <a:xfrm>
            <a:off x="4572000" y="2722757"/>
            <a:ext cx="3612787" cy="2681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685783">
              <a:lnSpc>
                <a:spcPts val="1300"/>
              </a:lnSpc>
              <a:buClr>
                <a:srgbClr val="0085A4"/>
              </a:buClr>
              <a:defRPr/>
            </a:pPr>
            <a:r>
              <a:rPr lang="ru-RU" sz="1500" b="1" dirty="0">
                <a:solidFill>
                  <a:srgbClr val="008FC8"/>
                </a:solidFill>
                <a:latin typeface="Calibri"/>
                <a:cs typeface="Arial" panose="020B0604020202020204" pitchFamily="34" charset="0"/>
              </a:rPr>
              <a:t>Ключевые Заказчики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9637B3E-FC98-4AFA-B4DF-031FD9C77F76}"/>
              </a:ext>
            </a:extLst>
          </p:cNvPr>
          <p:cNvSpPr/>
          <p:nvPr/>
        </p:nvSpPr>
        <p:spPr>
          <a:xfrm>
            <a:off x="57150" y="4967462"/>
            <a:ext cx="1266388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685783">
              <a:buClr>
                <a:srgbClr val="0085A4"/>
              </a:buClr>
              <a:defRPr/>
            </a:pPr>
            <a:r>
              <a:rPr lang="en-US" sz="700" b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* </a:t>
            </a:r>
            <a:r>
              <a:rPr lang="ru-RU" sz="700" b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По оценке </a:t>
            </a:r>
            <a:r>
              <a:rPr lang="en-US" sz="700" b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RAEX</a:t>
            </a:r>
            <a:endParaRPr lang="ru-RU" sz="700" b="1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53BEE905-FC78-4C05-8AAF-73380DCD7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939598"/>
              </p:ext>
            </p:extLst>
          </p:nvPr>
        </p:nvGraphicFramePr>
        <p:xfrm>
          <a:off x="4995480" y="360310"/>
          <a:ext cx="3970987" cy="212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7D3FE9C-3257-4380-89BF-0EDEC66946EC}"/>
              </a:ext>
            </a:extLst>
          </p:cNvPr>
          <p:cNvSpPr/>
          <p:nvPr/>
        </p:nvSpPr>
        <p:spPr>
          <a:xfrm>
            <a:off x="5364097" y="1620214"/>
            <a:ext cx="1214254" cy="4257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83">
              <a:lnSpc>
                <a:spcPts val="1300"/>
              </a:lnSpc>
              <a:buClr>
                <a:srgbClr val="0085A4"/>
              </a:buClr>
              <a:defRPr/>
            </a:pPr>
            <a:r>
              <a:rPr lang="ru-RU" sz="12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Закупаемая </a:t>
            </a:r>
          </a:p>
          <a:p>
            <a:pPr algn="ctr" defTabSz="685783">
              <a:lnSpc>
                <a:spcPts val="1300"/>
              </a:lnSpc>
              <a:buClr>
                <a:srgbClr val="0085A4"/>
              </a:buClr>
              <a:defRPr/>
            </a:pPr>
            <a:r>
              <a:rPr lang="ru-RU" sz="12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номенклатура</a:t>
            </a:r>
          </a:p>
        </p:txBody>
      </p:sp>
      <p:pic>
        <p:nvPicPr>
          <p:cNvPr id="30" name="Picture 2" descr="ПАО &quot;Интер РАО&quot;">
            <a:extLst>
              <a:ext uri="{FF2B5EF4-FFF2-40B4-BE49-F238E27FC236}">
                <a16:creationId xmlns:a16="http://schemas.microsoft.com/office/drawing/2014/main" id="{ECA723CC-42AC-4069-82DB-91A9A0A3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09" y="3193476"/>
            <a:ext cx="929072" cy="7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Роснефть Эмблема Фото">
            <a:extLst>
              <a:ext uri="{FF2B5EF4-FFF2-40B4-BE49-F238E27FC236}">
                <a16:creationId xmlns:a16="http://schemas.microsoft.com/office/drawing/2014/main" id="{C9002588-0E30-4C8A-A9AF-A73AFA83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5630" r="-2496" b="10074"/>
          <a:stretch>
            <a:fillRect/>
          </a:stretch>
        </p:blipFill>
        <p:spPr bwMode="auto">
          <a:xfrm>
            <a:off x="4372525" y="3121362"/>
            <a:ext cx="1576311" cy="83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ФГУП «РОСМОРПОРТ»">
            <a:extLst>
              <a:ext uri="{FF2B5EF4-FFF2-40B4-BE49-F238E27FC236}">
                <a16:creationId xmlns:a16="http://schemas.microsoft.com/office/drawing/2014/main" id="{B0728B31-01BB-48D3-9865-822708A3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33" y="3288810"/>
            <a:ext cx="1134875" cy="6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8B78A80-805F-4DA1-BD6E-0E3588E7B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709" y="4088605"/>
            <a:ext cx="1008653" cy="896579"/>
          </a:xfrm>
          <a:prstGeom prst="rect">
            <a:avLst/>
          </a:prstGeom>
        </p:spPr>
      </p:pic>
      <p:pic>
        <p:nvPicPr>
          <p:cNvPr id="35" name="Picture 2" descr="АУ Чувашской Республики &amp;quot;Редакция газеты &amp;quot;Алатырские вести&amp;quot;  Мининформполитики Чувашии » Публикации » Герб, гимн, флаг в умах и сердцах">
            <a:extLst>
              <a:ext uri="{FF2B5EF4-FFF2-40B4-BE49-F238E27FC236}">
                <a16:creationId xmlns:a16="http://schemas.microsoft.com/office/drawing/2014/main" id="{FEA052F1-B3D6-4427-A1EF-7107A9AE8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26" b="-470"/>
          <a:stretch/>
        </p:blipFill>
        <p:spPr bwMode="auto">
          <a:xfrm>
            <a:off x="4627005" y="4235459"/>
            <a:ext cx="737092" cy="7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2A2C7B-6FD7-4D14-B753-C7513E53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18" y="4117710"/>
            <a:ext cx="1362104" cy="9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F9F41C7-E1AB-4B9B-9B7E-F8E610DD68CD}"/>
              </a:ext>
            </a:extLst>
          </p:cNvPr>
          <p:cNvSpPr txBox="1"/>
          <p:nvPr/>
        </p:nvSpPr>
        <p:spPr>
          <a:xfrm>
            <a:off x="2512143" y="1730122"/>
            <a:ext cx="1998406" cy="529504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  <a:effectLst/>
        </p:spPr>
        <p:txBody>
          <a:bodyPr lIns="51429" tIns="20248" rIns="51429" bIns="20248" anchor="ctr"/>
          <a:lstStyle>
            <a:defPPr>
              <a:defRPr lang="en-US"/>
            </a:defPPr>
            <a:lvl1pPr algn="ctr" defTabSz="685575">
              <a:spcAft>
                <a:spcPts val="225"/>
              </a:spcAft>
              <a:defRPr sz="1050" b="1">
                <a:solidFill>
                  <a:schemeClr val="bg1"/>
                </a:solidFill>
              </a:defRPr>
            </a:lvl1pPr>
          </a:lstStyle>
          <a:p>
            <a:pPr defTabSz="685783">
              <a:spcAft>
                <a:spcPts val="169"/>
              </a:spcAft>
              <a:defRPr/>
            </a:pPr>
            <a:r>
              <a:rPr lang="ru-RU" sz="1800" dirty="0">
                <a:solidFill>
                  <a:srgbClr val="1CADE4"/>
                </a:solidFill>
                <a:latin typeface="Calibri"/>
              </a:rPr>
              <a:t>2 675</a:t>
            </a:r>
          </a:p>
          <a:p>
            <a:pPr defTabSz="685783">
              <a:spcAft>
                <a:spcPts val="169"/>
              </a:spcAft>
              <a:defRPr/>
            </a:pPr>
            <a:r>
              <a:rPr lang="ru-RU" sz="788" dirty="0">
                <a:solidFill>
                  <a:srgbClr val="1CADE4"/>
                </a:solidFill>
                <a:latin typeface="Calibri"/>
                <a:cs typeface="Arial" panose="020B0604020202020204" pitchFamily="34" charset="0"/>
              </a:rPr>
              <a:t>ЗАКАЗЧИКОВ работают в Интернет- Магазине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BCDFAA-5551-4967-A483-876FFDE950D8}"/>
              </a:ext>
            </a:extLst>
          </p:cNvPr>
          <p:cNvSpPr txBox="1"/>
          <p:nvPr/>
        </p:nvSpPr>
        <p:spPr>
          <a:xfrm>
            <a:off x="177534" y="1766844"/>
            <a:ext cx="1998406" cy="529504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  <a:effectLst/>
        </p:spPr>
        <p:txBody>
          <a:bodyPr lIns="51429" tIns="20248" rIns="51429" bIns="20248" anchor="ctr"/>
          <a:lstStyle>
            <a:defPPr>
              <a:defRPr lang="en-US"/>
            </a:defPPr>
            <a:lvl1pPr algn="ctr" defTabSz="685575">
              <a:spcAft>
                <a:spcPts val="225"/>
              </a:spcAft>
              <a:defRPr sz="1050" b="1">
                <a:solidFill>
                  <a:schemeClr val="bg1"/>
                </a:solidFill>
              </a:defRPr>
            </a:lvl1pPr>
          </a:lstStyle>
          <a:p>
            <a:pPr defTabSz="685783">
              <a:spcAft>
                <a:spcPts val="169"/>
              </a:spcAft>
              <a:defRPr/>
            </a:pPr>
            <a:r>
              <a:rPr lang="en-US" sz="1800" dirty="0">
                <a:solidFill>
                  <a:srgbClr val="1CADE4"/>
                </a:solidFill>
                <a:latin typeface="Calibri"/>
              </a:rPr>
              <a:t>&gt;</a:t>
            </a:r>
            <a:r>
              <a:rPr lang="ru-RU" sz="1800" dirty="0">
                <a:solidFill>
                  <a:srgbClr val="1CADE4"/>
                </a:solidFill>
                <a:latin typeface="Calibri"/>
              </a:rPr>
              <a:t>12 тыс.</a:t>
            </a:r>
          </a:p>
          <a:p>
            <a:pPr defTabSz="685783">
              <a:spcAft>
                <a:spcPts val="169"/>
              </a:spcAft>
              <a:defRPr/>
            </a:pPr>
            <a:r>
              <a:rPr lang="ru-RU" sz="788" dirty="0">
                <a:solidFill>
                  <a:srgbClr val="1CADE4"/>
                </a:solidFill>
                <a:latin typeface="Calibri"/>
                <a:cs typeface="Arial" panose="020B0604020202020204" pitchFamily="34" charset="0"/>
              </a:rPr>
              <a:t>ЗАКУПОК ПУБЛИКУЕТСЯ в месяц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686657-494D-48CA-8AB5-E357D921376B}"/>
              </a:ext>
            </a:extLst>
          </p:cNvPr>
          <p:cNvSpPr txBox="1"/>
          <p:nvPr/>
        </p:nvSpPr>
        <p:spPr>
          <a:xfrm>
            <a:off x="2512143" y="1109037"/>
            <a:ext cx="1998406" cy="529504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  <a:effectLst/>
        </p:spPr>
        <p:txBody>
          <a:bodyPr lIns="51429" tIns="20248" rIns="51429" bIns="20248" anchor="ctr"/>
          <a:lstStyle>
            <a:defPPr>
              <a:defRPr lang="en-US"/>
            </a:defPPr>
            <a:lvl1pPr algn="ctr" defTabSz="685575">
              <a:spcAft>
                <a:spcPts val="225"/>
              </a:spcAft>
              <a:defRPr sz="1050" b="1">
                <a:solidFill>
                  <a:schemeClr val="bg1"/>
                </a:solidFill>
              </a:defRPr>
            </a:lvl1pPr>
          </a:lstStyle>
          <a:p>
            <a:pPr defTabSz="685783">
              <a:spcAft>
                <a:spcPts val="169"/>
              </a:spcAft>
              <a:defRPr/>
            </a:pPr>
            <a:r>
              <a:rPr lang="ru-RU" sz="1800" dirty="0">
                <a:solidFill>
                  <a:srgbClr val="1CADE4"/>
                </a:solidFill>
                <a:latin typeface="Calibri"/>
              </a:rPr>
              <a:t>3,5 млрд. руб.</a:t>
            </a:r>
          </a:p>
          <a:p>
            <a:pPr defTabSz="685783">
              <a:spcAft>
                <a:spcPts val="169"/>
              </a:spcAft>
              <a:defRPr/>
            </a:pPr>
            <a:r>
              <a:rPr lang="ru-RU" sz="788" dirty="0">
                <a:solidFill>
                  <a:srgbClr val="1CADE4"/>
                </a:solidFill>
                <a:latin typeface="Calibri"/>
                <a:cs typeface="Arial" panose="020B0604020202020204" pitchFamily="34" charset="0"/>
              </a:rPr>
              <a:t>СРЕДНИЙ ОБЪЕМ ЗАКАЗОВ в месяц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C6B39F-1EF6-4896-88FB-730DC425F512}"/>
              </a:ext>
            </a:extLst>
          </p:cNvPr>
          <p:cNvSpPr txBox="1"/>
          <p:nvPr/>
        </p:nvSpPr>
        <p:spPr>
          <a:xfrm>
            <a:off x="171320" y="1109037"/>
            <a:ext cx="1998406" cy="529504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  <a:effectLst/>
        </p:spPr>
        <p:txBody>
          <a:bodyPr lIns="51429" tIns="20248" rIns="51429" bIns="20248" anchor="ctr"/>
          <a:lstStyle>
            <a:defPPr>
              <a:defRPr lang="en-US"/>
            </a:defPPr>
            <a:lvl1pPr algn="ctr" defTabSz="685575">
              <a:spcAft>
                <a:spcPts val="225"/>
              </a:spcAft>
              <a:defRPr sz="1050" b="1">
                <a:solidFill>
                  <a:schemeClr val="bg1"/>
                </a:solidFill>
              </a:defRPr>
            </a:lvl1pPr>
          </a:lstStyle>
          <a:p>
            <a:pPr defTabSz="685783">
              <a:spcAft>
                <a:spcPts val="169"/>
              </a:spcAft>
              <a:defRPr/>
            </a:pPr>
            <a:r>
              <a:rPr lang="en-US" sz="1800" dirty="0">
                <a:solidFill>
                  <a:srgbClr val="1CADE4"/>
                </a:solidFill>
                <a:latin typeface="Calibri"/>
              </a:rPr>
              <a:t>2</a:t>
            </a:r>
            <a:r>
              <a:rPr lang="ru-RU" sz="1800" dirty="0">
                <a:solidFill>
                  <a:srgbClr val="1CADE4"/>
                </a:solidFill>
                <a:latin typeface="Calibri"/>
              </a:rPr>
              <a:t>8</a:t>
            </a:r>
            <a:r>
              <a:rPr lang="en-US" sz="1800" dirty="0">
                <a:solidFill>
                  <a:srgbClr val="1CADE4"/>
                </a:solidFill>
                <a:latin typeface="Calibri"/>
              </a:rPr>
              <a:t>0 </a:t>
            </a:r>
            <a:r>
              <a:rPr lang="ru-RU" sz="1800" dirty="0">
                <a:solidFill>
                  <a:srgbClr val="1CADE4"/>
                </a:solidFill>
                <a:latin typeface="Calibri"/>
              </a:rPr>
              <a:t>тыс. руб.</a:t>
            </a:r>
            <a:endParaRPr lang="en-US" sz="1800" dirty="0">
              <a:solidFill>
                <a:srgbClr val="1CADE4"/>
              </a:solidFill>
              <a:latin typeface="Calibri"/>
            </a:endParaRPr>
          </a:p>
          <a:p>
            <a:pPr defTabSz="685783">
              <a:spcAft>
                <a:spcPts val="169"/>
              </a:spcAft>
              <a:defRPr/>
            </a:pPr>
            <a:r>
              <a:rPr lang="ru-RU" sz="788" dirty="0">
                <a:solidFill>
                  <a:srgbClr val="1CADE4"/>
                </a:solidFill>
                <a:latin typeface="Calibri"/>
                <a:cs typeface="Arial" panose="020B0604020202020204" pitchFamily="34" charset="0"/>
              </a:rPr>
              <a:t>СРЕДНЯЯ СТОИМОСТЬ ЗАКУПКИ</a:t>
            </a:r>
          </a:p>
        </p:txBody>
      </p:sp>
      <p:pic>
        <p:nvPicPr>
          <p:cNvPr id="5" name="Рисунок 4" descr="Тележка для покупок контур">
            <a:extLst>
              <a:ext uri="{FF2B5EF4-FFF2-40B4-BE49-F238E27FC236}">
                <a16:creationId xmlns:a16="http://schemas.microsoft.com/office/drawing/2014/main" id="{07F301ED-2F23-443B-9B44-ABE57561B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0010" y="1020889"/>
            <a:ext cx="617651" cy="617651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D1F60D5-22FB-C976-84D9-D3B385C90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037910"/>
              </p:ext>
            </p:extLst>
          </p:nvPr>
        </p:nvGraphicFramePr>
        <p:xfrm>
          <a:off x="152528" y="2646562"/>
          <a:ext cx="3914775" cy="242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78287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5B1A6BDD-C9E4-40E6-A1C1-C1D4AE017D8C}"/>
              </a:ext>
            </a:extLst>
          </p:cNvPr>
          <p:cNvSpPr txBox="1">
            <a:spLocks/>
          </p:cNvSpPr>
          <p:nvPr/>
        </p:nvSpPr>
        <p:spPr>
          <a:xfrm>
            <a:off x="375344" y="41308"/>
            <a:ext cx="8336162" cy="4304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ru-RU" sz="1800" dirty="0">
                <a:solidFill>
                  <a:prstClr val="black"/>
                </a:solidFill>
                <a:ea typeface="Cambria" panose="02040503050406030204" pitchFamily="18" charset="0"/>
                <a:cs typeface="Calibri Light" panose="020F0302020204030204" pitchFamily="34" charset="0"/>
              </a:rPr>
              <a:t>ПРЕИМУЩЕСТВА ИНТЕРНЕТ-МАГАЗИНА</a:t>
            </a:r>
          </a:p>
        </p:txBody>
      </p:sp>
      <p:sp>
        <p:nvSpPr>
          <p:cNvPr id="58" name="Parallelogram 30">
            <a:extLst>
              <a:ext uri="{FF2B5EF4-FFF2-40B4-BE49-F238E27FC236}">
                <a16:creationId xmlns:a16="http://schemas.microsoft.com/office/drawing/2014/main" id="{6DF2CAFF-5044-45B5-818E-5E00EF2857E2}"/>
              </a:ext>
            </a:extLst>
          </p:cNvPr>
          <p:cNvSpPr/>
          <p:nvPr/>
        </p:nvSpPr>
        <p:spPr>
          <a:xfrm flipH="1">
            <a:off x="8014304" y="3186366"/>
            <a:ext cx="311057" cy="3103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84">
              <a:defRPr/>
            </a:pPr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sp>
        <p:nvSpPr>
          <p:cNvPr id="59" name="Donut 24">
            <a:extLst>
              <a:ext uri="{FF2B5EF4-FFF2-40B4-BE49-F238E27FC236}">
                <a16:creationId xmlns:a16="http://schemas.microsoft.com/office/drawing/2014/main" id="{DD083EA3-C73F-4701-8760-842C28A21074}"/>
              </a:ext>
            </a:extLst>
          </p:cNvPr>
          <p:cNvSpPr/>
          <p:nvPr/>
        </p:nvSpPr>
        <p:spPr>
          <a:xfrm>
            <a:off x="2154001" y="1180588"/>
            <a:ext cx="363101" cy="35783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884">
              <a:defRPr/>
            </a:pPr>
            <a:endParaRPr lang="ko-KR" altLang="en-US" sz="1350">
              <a:solidFill>
                <a:prstClr val="black"/>
              </a:solidFill>
              <a:latin typeface="Calibri"/>
              <a:ea typeface="맑은 고딕" panose="020B0503020000020004" pitchFamily="34" charset="-127"/>
            </a:endParaRPr>
          </a:p>
        </p:txBody>
      </p:sp>
      <p:pic>
        <p:nvPicPr>
          <p:cNvPr id="60" name="Рисунок 59" descr="Адресная книга">
            <a:extLst>
              <a:ext uri="{FF2B5EF4-FFF2-40B4-BE49-F238E27FC236}">
                <a16:creationId xmlns:a16="http://schemas.microsoft.com/office/drawing/2014/main" id="{C43B99CF-DDDF-409C-84AF-283F8911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5703" y="1295614"/>
            <a:ext cx="354314" cy="354314"/>
          </a:xfrm>
          <a:prstGeom prst="rect">
            <a:avLst/>
          </a:prstGeom>
        </p:spPr>
      </p:pic>
      <p:pic>
        <p:nvPicPr>
          <p:cNvPr id="61" name="Рисунок 60" descr="Центр обработки вызовов">
            <a:extLst>
              <a:ext uri="{FF2B5EF4-FFF2-40B4-BE49-F238E27FC236}">
                <a16:creationId xmlns:a16="http://schemas.microsoft.com/office/drawing/2014/main" id="{53095BBC-3B96-48AA-B22F-B19F96B93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7292" y="914175"/>
            <a:ext cx="421202" cy="421202"/>
          </a:xfrm>
          <a:prstGeom prst="rect">
            <a:avLst/>
          </a:prstGeom>
        </p:spPr>
      </p:pic>
      <p:pic>
        <p:nvPicPr>
          <p:cNvPr id="62" name="Рисунок 61" descr="Профессор">
            <a:extLst>
              <a:ext uri="{FF2B5EF4-FFF2-40B4-BE49-F238E27FC236}">
                <a16:creationId xmlns:a16="http://schemas.microsoft.com/office/drawing/2014/main" id="{B5C2FBE8-54EF-42E7-A98D-0180EEC16A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9528" y="3272122"/>
            <a:ext cx="324074" cy="324074"/>
          </a:xfrm>
          <a:prstGeom prst="rect">
            <a:avLst/>
          </a:prstGeom>
        </p:spPr>
      </p:pic>
      <p:pic>
        <p:nvPicPr>
          <p:cNvPr id="63" name="Рисунок 62" descr="Динамик телефона ">
            <a:extLst>
              <a:ext uri="{FF2B5EF4-FFF2-40B4-BE49-F238E27FC236}">
                <a16:creationId xmlns:a16="http://schemas.microsoft.com/office/drawing/2014/main" id="{55B622BA-C3E1-488A-9455-D18548D7D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1120" y="980245"/>
            <a:ext cx="422246" cy="422246"/>
          </a:xfrm>
          <a:prstGeom prst="rect">
            <a:avLst/>
          </a:prstGeom>
        </p:spPr>
      </p:pic>
      <p:sp>
        <p:nvSpPr>
          <p:cNvPr id="64" name="Oval 10">
            <a:extLst>
              <a:ext uri="{FF2B5EF4-FFF2-40B4-BE49-F238E27FC236}">
                <a16:creationId xmlns:a16="http://schemas.microsoft.com/office/drawing/2014/main" id="{F4000303-FC49-4191-A514-0B2168315C08}"/>
              </a:ext>
            </a:extLst>
          </p:cNvPr>
          <p:cNvSpPr/>
          <p:nvPr/>
        </p:nvSpPr>
        <p:spPr>
          <a:xfrm>
            <a:off x="6782779" y="2978451"/>
            <a:ext cx="1215000" cy="1215000"/>
          </a:xfrm>
          <a:prstGeom prst="ellipse">
            <a:avLst/>
          </a:prstGeom>
          <a:solidFill>
            <a:srgbClr val="81DB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92">
              <a:defRPr/>
            </a:pPr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7182160A-F40D-40CF-964A-CEF7C1B8CF04}"/>
              </a:ext>
            </a:extLst>
          </p:cNvPr>
          <p:cNvSpPr/>
          <p:nvPr/>
        </p:nvSpPr>
        <p:spPr>
          <a:xfrm>
            <a:off x="4065154" y="2983076"/>
            <a:ext cx="1215000" cy="1215000"/>
          </a:xfrm>
          <a:prstGeom prst="ellipse">
            <a:avLst/>
          </a:prstGeom>
          <a:solidFill>
            <a:srgbClr val="00A0E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92">
              <a:defRPr/>
            </a:pPr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88F04179-39FB-4030-B605-A1865D902C3E}"/>
              </a:ext>
            </a:extLst>
          </p:cNvPr>
          <p:cNvSpPr/>
          <p:nvPr/>
        </p:nvSpPr>
        <p:spPr>
          <a:xfrm>
            <a:off x="4074947" y="937538"/>
            <a:ext cx="1215000" cy="1215000"/>
          </a:xfrm>
          <a:prstGeom prst="ellipse">
            <a:avLst/>
          </a:prstGeom>
          <a:solidFill>
            <a:srgbClr val="81DB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92">
              <a:defRPr/>
            </a:pPr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3942F929-2C63-4BF1-ACAA-EE9E420F8F20}"/>
              </a:ext>
            </a:extLst>
          </p:cNvPr>
          <p:cNvSpPr/>
          <p:nvPr/>
        </p:nvSpPr>
        <p:spPr>
          <a:xfrm>
            <a:off x="6782381" y="914175"/>
            <a:ext cx="1215000" cy="1215000"/>
          </a:xfrm>
          <a:prstGeom prst="ellipse">
            <a:avLst/>
          </a:prstGeom>
          <a:solidFill>
            <a:srgbClr val="00A0E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92">
              <a:defRPr/>
            </a:pPr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sp>
        <p:nvSpPr>
          <p:cNvPr id="68" name="Oval 10">
            <a:extLst>
              <a:ext uri="{FF2B5EF4-FFF2-40B4-BE49-F238E27FC236}">
                <a16:creationId xmlns:a16="http://schemas.microsoft.com/office/drawing/2014/main" id="{9E8D5F20-8C89-4301-8AD9-CED2B27A0C82}"/>
              </a:ext>
            </a:extLst>
          </p:cNvPr>
          <p:cNvSpPr/>
          <p:nvPr/>
        </p:nvSpPr>
        <p:spPr>
          <a:xfrm>
            <a:off x="1125761" y="3012041"/>
            <a:ext cx="1215000" cy="1215000"/>
          </a:xfrm>
          <a:prstGeom prst="ellipse">
            <a:avLst/>
          </a:prstGeom>
          <a:solidFill>
            <a:srgbClr val="81DB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92">
              <a:defRPr/>
            </a:pPr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sp>
        <p:nvSpPr>
          <p:cNvPr id="69" name="Oval 31">
            <a:extLst>
              <a:ext uri="{FF2B5EF4-FFF2-40B4-BE49-F238E27FC236}">
                <a16:creationId xmlns:a16="http://schemas.microsoft.com/office/drawing/2014/main" id="{53C4595B-8462-4F1C-93C0-7407232ED8B4}"/>
              </a:ext>
            </a:extLst>
          </p:cNvPr>
          <p:cNvSpPr/>
          <p:nvPr/>
        </p:nvSpPr>
        <p:spPr>
          <a:xfrm>
            <a:off x="1117019" y="980261"/>
            <a:ext cx="1215000" cy="1215000"/>
          </a:xfrm>
          <a:prstGeom prst="ellipse">
            <a:avLst/>
          </a:prstGeom>
          <a:solidFill>
            <a:srgbClr val="00A0E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92">
              <a:defRPr/>
            </a:pPr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sp>
        <p:nvSpPr>
          <p:cNvPr id="70" name="Parallelogram 30">
            <a:extLst>
              <a:ext uri="{FF2B5EF4-FFF2-40B4-BE49-F238E27FC236}">
                <a16:creationId xmlns:a16="http://schemas.microsoft.com/office/drawing/2014/main" id="{FAE05755-BE90-4D46-ADF4-A4228012A7E0}"/>
              </a:ext>
            </a:extLst>
          </p:cNvPr>
          <p:cNvSpPr/>
          <p:nvPr/>
        </p:nvSpPr>
        <p:spPr>
          <a:xfrm flipH="1">
            <a:off x="7175629" y="3341524"/>
            <a:ext cx="439042" cy="45888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92">
              <a:defRPr/>
            </a:pPr>
            <a:endParaRPr lang="ko-KR" altLang="en-US" sz="1350">
              <a:solidFill>
                <a:prstClr val="white"/>
              </a:solidFill>
              <a:latin typeface="Calibri"/>
              <a:ea typeface="맑은 고딕" panose="020B0503020000020004" pitchFamily="34" charset="-127"/>
            </a:endParaRPr>
          </a:p>
        </p:txBody>
      </p:sp>
      <p:sp>
        <p:nvSpPr>
          <p:cNvPr id="71" name="Donut 24">
            <a:extLst>
              <a:ext uri="{FF2B5EF4-FFF2-40B4-BE49-F238E27FC236}">
                <a16:creationId xmlns:a16="http://schemas.microsoft.com/office/drawing/2014/main" id="{EBD9E210-D7BF-4101-8703-CCEA7E1A883F}"/>
              </a:ext>
            </a:extLst>
          </p:cNvPr>
          <p:cNvSpPr/>
          <p:nvPr/>
        </p:nvSpPr>
        <p:spPr>
          <a:xfrm>
            <a:off x="4457601" y="1343277"/>
            <a:ext cx="459404" cy="43833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>
              <a:defRPr/>
            </a:pPr>
            <a:endParaRPr lang="ko-KR" altLang="en-US" sz="1350">
              <a:solidFill>
                <a:prstClr val="black"/>
              </a:solidFill>
              <a:latin typeface="Calibri"/>
              <a:ea typeface="맑은 고딕" panose="020B0503020000020004" pitchFamily="34" charset="-127"/>
            </a:endParaRPr>
          </a:p>
        </p:txBody>
      </p:sp>
      <p:pic>
        <p:nvPicPr>
          <p:cNvPr id="72" name="Рисунок 71" descr="Адресная книга">
            <a:extLst>
              <a:ext uri="{FF2B5EF4-FFF2-40B4-BE49-F238E27FC236}">
                <a16:creationId xmlns:a16="http://schemas.microsoft.com/office/drawing/2014/main" id="{F813814F-7072-479B-ADAD-D716BAAE8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5092" y="1287664"/>
            <a:ext cx="449579" cy="449579"/>
          </a:xfrm>
          <a:prstGeom prst="rect">
            <a:avLst/>
          </a:prstGeom>
        </p:spPr>
      </p:pic>
      <p:pic>
        <p:nvPicPr>
          <p:cNvPr id="74" name="Рисунок 73" descr="Центр обработки вызовов">
            <a:extLst>
              <a:ext uri="{FF2B5EF4-FFF2-40B4-BE49-F238E27FC236}">
                <a16:creationId xmlns:a16="http://schemas.microsoft.com/office/drawing/2014/main" id="{009C285C-04A3-4970-A19A-878A7BEBE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4700" y="1330652"/>
            <a:ext cx="514219" cy="514219"/>
          </a:xfrm>
          <a:prstGeom prst="rect">
            <a:avLst/>
          </a:prstGeom>
        </p:spPr>
      </p:pic>
      <p:pic>
        <p:nvPicPr>
          <p:cNvPr id="75" name="Рисунок 74" descr="Профессор">
            <a:extLst>
              <a:ext uri="{FF2B5EF4-FFF2-40B4-BE49-F238E27FC236}">
                <a16:creationId xmlns:a16="http://schemas.microsoft.com/office/drawing/2014/main" id="{8648D8EC-5F33-4299-898A-5D2CB7F1E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7249" y="3373529"/>
            <a:ext cx="492024" cy="492024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D1276DE9-E754-4897-A128-BB6F78D988CA}"/>
              </a:ext>
            </a:extLst>
          </p:cNvPr>
          <p:cNvSpPr/>
          <p:nvPr/>
        </p:nvSpPr>
        <p:spPr>
          <a:xfrm>
            <a:off x="6630486" y="2273550"/>
            <a:ext cx="163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2">
              <a:defRPr/>
            </a:pPr>
            <a:r>
              <a:rPr lang="ru-RU" sz="1200" b="1" dirty="0">
                <a:solidFill>
                  <a:srgbClr val="1CADE4"/>
                </a:solidFill>
                <a:latin typeface="Calibri"/>
              </a:rPr>
              <a:t>Персональный </a:t>
            </a:r>
            <a:endParaRPr lang="en-US" sz="1200" b="1" dirty="0">
              <a:solidFill>
                <a:srgbClr val="1CADE4"/>
              </a:solidFill>
              <a:latin typeface="Calibri"/>
            </a:endParaRPr>
          </a:p>
          <a:p>
            <a:pPr algn="ctr" defTabSz="342892">
              <a:defRPr/>
            </a:pPr>
            <a:r>
              <a:rPr lang="ru-RU" sz="1200" b="1" dirty="0">
                <a:solidFill>
                  <a:srgbClr val="1CADE4"/>
                </a:solidFill>
                <a:latin typeface="Calibri"/>
              </a:rPr>
              <a:t>менеджер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5CA29CA-B576-4156-A1F8-84FBD8FBF9FC}"/>
              </a:ext>
            </a:extLst>
          </p:cNvPr>
          <p:cNvSpPr/>
          <p:nvPr/>
        </p:nvSpPr>
        <p:spPr>
          <a:xfrm>
            <a:off x="888748" y="4243157"/>
            <a:ext cx="168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2">
              <a:defRPr/>
            </a:pPr>
            <a:r>
              <a:rPr lang="ru-RU" sz="1200" b="1" dirty="0">
                <a:solidFill>
                  <a:srgbClr val="0083B8"/>
                </a:solidFill>
                <a:latin typeface="Calibri"/>
              </a:rPr>
              <a:t>Обучение Заказчиков </a:t>
            </a:r>
          </a:p>
          <a:p>
            <a:pPr algn="ctr" defTabSz="342892">
              <a:defRPr/>
            </a:pPr>
            <a:r>
              <a:rPr lang="ru-RU" sz="1200" b="1" dirty="0">
                <a:solidFill>
                  <a:srgbClr val="0083B8"/>
                </a:solidFill>
                <a:latin typeface="Calibri"/>
              </a:rPr>
              <a:t>и Поставщиков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1F6CC122-2618-4D0C-B943-A262A9308C45}"/>
              </a:ext>
            </a:extLst>
          </p:cNvPr>
          <p:cNvSpPr/>
          <p:nvPr/>
        </p:nvSpPr>
        <p:spPr>
          <a:xfrm>
            <a:off x="878098" y="2273550"/>
            <a:ext cx="1907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2">
              <a:defRPr/>
            </a:pPr>
            <a:r>
              <a:rPr lang="ru-RU" sz="1200" b="1" dirty="0">
                <a:solidFill>
                  <a:srgbClr val="1CADE4"/>
                </a:solidFill>
                <a:latin typeface="Calibri"/>
              </a:rPr>
              <a:t>Поддержка Заказчиков </a:t>
            </a:r>
          </a:p>
          <a:p>
            <a:pPr algn="ctr" defTabSz="342892">
              <a:defRPr/>
            </a:pPr>
            <a:r>
              <a:rPr lang="ru-RU" sz="1200" b="1" dirty="0">
                <a:solidFill>
                  <a:srgbClr val="1CADE4"/>
                </a:solidFill>
                <a:latin typeface="Calibri"/>
              </a:rPr>
              <a:t>и поставщиков 24/7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162E197-CEA0-4B55-8ADA-AC9E65823647}"/>
              </a:ext>
            </a:extLst>
          </p:cNvPr>
          <p:cNvSpPr/>
          <p:nvPr/>
        </p:nvSpPr>
        <p:spPr>
          <a:xfrm>
            <a:off x="3781770" y="2273550"/>
            <a:ext cx="1907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2">
              <a:defRPr/>
            </a:pPr>
            <a:r>
              <a:rPr lang="ru-RU" sz="1200" b="1" dirty="0">
                <a:solidFill>
                  <a:srgbClr val="0083B8"/>
                </a:solidFill>
                <a:latin typeface="Calibri"/>
              </a:rPr>
              <a:t>Классификация и нормализаций позиций</a:t>
            </a:r>
          </a:p>
        </p:txBody>
      </p:sp>
      <p:pic>
        <p:nvPicPr>
          <p:cNvPr id="81" name="Рисунок 80" descr="Динамик телефона ">
            <a:extLst>
              <a:ext uri="{FF2B5EF4-FFF2-40B4-BE49-F238E27FC236}">
                <a16:creationId xmlns:a16="http://schemas.microsoft.com/office/drawing/2014/main" id="{8C82AA21-D3D8-4314-BE6A-DCDED90D3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879" y="3273861"/>
            <a:ext cx="591692" cy="591692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492CAF02-2179-4CC2-859E-D1CA5A317AEA}"/>
              </a:ext>
            </a:extLst>
          </p:cNvPr>
          <p:cNvSpPr/>
          <p:nvPr/>
        </p:nvSpPr>
        <p:spPr>
          <a:xfrm>
            <a:off x="3442063" y="4320551"/>
            <a:ext cx="2586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2">
              <a:defRPr/>
            </a:pPr>
            <a:r>
              <a:rPr lang="ru-RU" sz="1200" b="1" dirty="0">
                <a:solidFill>
                  <a:srgbClr val="1CADE4"/>
                </a:solidFill>
                <a:latin typeface="Calibri"/>
              </a:rPr>
              <a:t>Привлечение Поставщиков на закупки Маркетинговым центром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5121FBD-E745-4C9A-A148-E67C32152496}"/>
              </a:ext>
            </a:extLst>
          </p:cNvPr>
          <p:cNvSpPr/>
          <p:nvPr/>
        </p:nvSpPr>
        <p:spPr>
          <a:xfrm>
            <a:off x="6713729" y="4320551"/>
            <a:ext cx="1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2">
              <a:defRPr/>
            </a:pPr>
            <a:r>
              <a:rPr lang="ru-RU" sz="1200" b="1" dirty="0">
                <a:solidFill>
                  <a:srgbClr val="0083B8"/>
                </a:solidFill>
                <a:latin typeface="Calibri"/>
              </a:rPr>
              <a:t>Формирование </a:t>
            </a:r>
            <a:endParaRPr lang="en-US" sz="1200" b="1" dirty="0">
              <a:solidFill>
                <a:srgbClr val="0083B8"/>
              </a:solidFill>
              <a:latin typeface="Calibri"/>
            </a:endParaRPr>
          </a:p>
          <a:p>
            <a:pPr algn="ctr" defTabSz="342892">
              <a:defRPr/>
            </a:pPr>
            <a:r>
              <a:rPr lang="ru-RU" sz="1200" b="1" dirty="0">
                <a:solidFill>
                  <a:srgbClr val="0083B8"/>
                </a:solidFill>
                <a:latin typeface="Calibri"/>
              </a:rPr>
              <a:t>аналитики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07BBE174-DD0B-83C4-26B5-3AE7BEA1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4793069"/>
            <a:ext cx="358836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FD0FF8-5DA9-4973-A7AB-D26058DE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C41D5F7-5B61-48C3-862E-12AEBFB6D773}" type="slidenum">
              <a:rPr lang="ru-RU" sz="1350">
                <a:solidFill>
                  <a:srgbClr val="187794"/>
                </a:solidFill>
                <a:latin typeface="Calibri"/>
              </a:rPr>
              <a:pPr defTabSz="685800">
                <a:defRPr/>
              </a:pPr>
              <a:t>17</a:t>
            </a:fld>
            <a:endParaRPr lang="ru-RU" sz="1350">
              <a:solidFill>
                <a:srgbClr val="187794"/>
              </a:solidFill>
              <a:latin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E0F444-C443-48E6-9E50-8EAA6FD00440}"/>
              </a:ext>
            </a:extLst>
          </p:cNvPr>
          <p:cNvSpPr/>
          <p:nvPr/>
        </p:nvSpPr>
        <p:spPr>
          <a:xfrm>
            <a:off x="0" y="0"/>
            <a:ext cx="3197805" cy="5143500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srgbClr val="00A0E3"/>
              </a:solidFill>
              <a:latin typeface="Calibri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10FEF1A-51E5-4592-A779-379717F87873}"/>
              </a:ext>
            </a:extLst>
          </p:cNvPr>
          <p:cNvSpPr/>
          <p:nvPr/>
        </p:nvSpPr>
        <p:spPr>
          <a:xfrm>
            <a:off x="4102804" y="2191780"/>
            <a:ext cx="759941" cy="7599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8E396E-35DC-4CAA-8EE8-B48F91DAB647}"/>
              </a:ext>
            </a:extLst>
          </p:cNvPr>
          <p:cNvSpPr txBox="1"/>
          <p:nvPr/>
        </p:nvSpPr>
        <p:spPr>
          <a:xfrm>
            <a:off x="218722" y="-21377"/>
            <a:ext cx="3196097" cy="561692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ru-RU" sz="1600" dirty="0">
                <a:solidFill>
                  <a:prstClr val="white"/>
                </a:solidFill>
                <a:latin typeface="+mj-lt"/>
              </a:rPr>
              <a:t>ВОЗМОЖНОСТИ </a:t>
            </a:r>
          </a:p>
          <a:p>
            <a:pPr defTabSz="685800">
              <a:defRPr/>
            </a:pPr>
            <a:r>
              <a:rPr lang="ru-RU" sz="1600" dirty="0">
                <a:solidFill>
                  <a:prstClr val="white"/>
                </a:solidFill>
                <a:latin typeface="+mj-lt"/>
              </a:rPr>
              <a:t>ИНТЕРНЕТ-МАГАЗИНА</a:t>
            </a:r>
          </a:p>
        </p:txBody>
      </p:sp>
      <p:sp>
        <p:nvSpPr>
          <p:cNvPr id="21" name="Shape 6977">
            <a:extLst>
              <a:ext uri="{FF2B5EF4-FFF2-40B4-BE49-F238E27FC236}">
                <a16:creationId xmlns:a16="http://schemas.microsoft.com/office/drawing/2014/main" id="{FFAE8E1A-336D-4534-A94B-2F63D3D752C5}"/>
              </a:ext>
            </a:extLst>
          </p:cNvPr>
          <p:cNvSpPr/>
          <p:nvPr/>
        </p:nvSpPr>
        <p:spPr>
          <a:xfrm>
            <a:off x="301981" y="2133934"/>
            <a:ext cx="1215000" cy="1215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1A8381">
                <a:lumMod val="75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defTabSz="342900">
              <a:defRPr>
                <a:solidFill>
                  <a:srgbClr val="4C4C4C"/>
                </a:solidFill>
              </a:defRPr>
            </a:pPr>
            <a:endParaRPr sz="1424" kern="0">
              <a:solidFill>
                <a:srgbClr val="4C4C4C"/>
              </a:solidFill>
              <a:latin typeface="Lato Light" panose="020F0502020204030203" pitchFamily="34" charset="0"/>
            </a:endParaRPr>
          </a:p>
        </p:txBody>
      </p:sp>
      <p:sp>
        <p:nvSpPr>
          <p:cNvPr id="24" name="Shape 6986">
            <a:extLst>
              <a:ext uri="{FF2B5EF4-FFF2-40B4-BE49-F238E27FC236}">
                <a16:creationId xmlns:a16="http://schemas.microsoft.com/office/drawing/2014/main" id="{1FB78982-2D9D-4CD5-9F4B-79019334FB0E}"/>
              </a:ext>
            </a:extLst>
          </p:cNvPr>
          <p:cNvSpPr/>
          <p:nvPr/>
        </p:nvSpPr>
        <p:spPr>
          <a:xfrm>
            <a:off x="1693853" y="3820970"/>
            <a:ext cx="1215000" cy="1215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1A8381">
                <a:lumMod val="75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defTabSz="342900">
              <a:defRPr>
                <a:solidFill>
                  <a:srgbClr val="4C4C4C"/>
                </a:solidFill>
              </a:defRPr>
            </a:pPr>
            <a:endParaRPr sz="1424" kern="0">
              <a:solidFill>
                <a:srgbClr val="4C4C4C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Shape 6977">
            <a:extLst>
              <a:ext uri="{FF2B5EF4-FFF2-40B4-BE49-F238E27FC236}">
                <a16:creationId xmlns:a16="http://schemas.microsoft.com/office/drawing/2014/main" id="{649581D1-6C0F-47F7-BF53-70A9ADA9870B}"/>
              </a:ext>
            </a:extLst>
          </p:cNvPr>
          <p:cNvSpPr/>
          <p:nvPr/>
        </p:nvSpPr>
        <p:spPr>
          <a:xfrm>
            <a:off x="301981" y="629441"/>
            <a:ext cx="1215000" cy="1215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1A8381">
                <a:lumMod val="75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defTabSz="342900">
              <a:defRPr>
                <a:solidFill>
                  <a:srgbClr val="4C4C4C"/>
                </a:solidFill>
              </a:defRPr>
            </a:pPr>
            <a:endParaRPr sz="1424" kern="0">
              <a:solidFill>
                <a:srgbClr val="4C4C4C"/>
              </a:solidFill>
              <a:latin typeface="Lato Light" panose="020F0502020204030203" pitchFamily="34" charset="0"/>
            </a:endParaRPr>
          </a:p>
        </p:txBody>
      </p:sp>
      <p:sp>
        <p:nvSpPr>
          <p:cNvPr id="26" name="Shape 6980">
            <a:extLst>
              <a:ext uri="{FF2B5EF4-FFF2-40B4-BE49-F238E27FC236}">
                <a16:creationId xmlns:a16="http://schemas.microsoft.com/office/drawing/2014/main" id="{AB16627D-2843-4B2D-9EDA-98B91E1EF883}"/>
              </a:ext>
            </a:extLst>
          </p:cNvPr>
          <p:cNvSpPr/>
          <p:nvPr/>
        </p:nvSpPr>
        <p:spPr>
          <a:xfrm>
            <a:off x="301981" y="3617955"/>
            <a:ext cx="1215000" cy="1215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E779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defTabSz="342900">
              <a:defRPr>
                <a:solidFill>
                  <a:srgbClr val="4C4C4C"/>
                </a:solidFill>
              </a:defRPr>
            </a:pPr>
            <a:endParaRPr sz="1424">
              <a:solidFill>
                <a:srgbClr val="4C4C4C"/>
              </a:solidFill>
              <a:latin typeface="Lato Light" panose="020F0502020204030203" pitchFamily="34" charset="0"/>
            </a:endParaRPr>
          </a:p>
        </p:txBody>
      </p:sp>
      <p:sp>
        <p:nvSpPr>
          <p:cNvPr id="27" name="Shape 6983">
            <a:extLst>
              <a:ext uri="{FF2B5EF4-FFF2-40B4-BE49-F238E27FC236}">
                <a16:creationId xmlns:a16="http://schemas.microsoft.com/office/drawing/2014/main" id="{79AF973D-E2F5-46F1-AA0A-D452CF9B0C16}"/>
              </a:ext>
            </a:extLst>
          </p:cNvPr>
          <p:cNvSpPr/>
          <p:nvPr/>
        </p:nvSpPr>
        <p:spPr>
          <a:xfrm>
            <a:off x="1688872" y="2358601"/>
            <a:ext cx="1215000" cy="1215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E779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defTabSz="342900">
              <a:defRPr>
                <a:solidFill>
                  <a:srgbClr val="4C4C4C"/>
                </a:solidFill>
              </a:defRPr>
            </a:pPr>
            <a:endParaRPr sz="1424">
              <a:solidFill>
                <a:srgbClr val="4C4C4C"/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Shape 6986">
            <a:extLst>
              <a:ext uri="{FF2B5EF4-FFF2-40B4-BE49-F238E27FC236}">
                <a16:creationId xmlns:a16="http://schemas.microsoft.com/office/drawing/2014/main" id="{CF2359E2-6715-4D68-B499-6945760F464F}"/>
              </a:ext>
            </a:extLst>
          </p:cNvPr>
          <p:cNvSpPr/>
          <p:nvPr/>
        </p:nvSpPr>
        <p:spPr>
          <a:xfrm>
            <a:off x="1693853" y="896232"/>
            <a:ext cx="1215000" cy="1215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1A8381">
                <a:lumMod val="75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defTabSz="342900">
              <a:defRPr>
                <a:solidFill>
                  <a:srgbClr val="4C4C4C"/>
                </a:solidFill>
              </a:defRPr>
            </a:pPr>
            <a:endParaRPr sz="1424" kern="0">
              <a:solidFill>
                <a:srgbClr val="4C4C4C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Freeform 813">
            <a:extLst>
              <a:ext uri="{FF2B5EF4-FFF2-40B4-BE49-F238E27FC236}">
                <a16:creationId xmlns:a16="http://schemas.microsoft.com/office/drawing/2014/main" id="{A8193910-0923-4270-AC07-077C5299C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17" y="3936675"/>
            <a:ext cx="647528" cy="630836"/>
          </a:xfrm>
          <a:custGeom>
            <a:avLst/>
            <a:gdLst/>
            <a:ahLst/>
            <a:cxnLst/>
            <a:rect l="0" t="0" r="r" b="b"/>
            <a:pathLst>
              <a:path w="304441" h="305370">
                <a:moveTo>
                  <a:pt x="58202" y="197423"/>
                </a:moveTo>
                <a:lnTo>
                  <a:pt x="58202" y="216091"/>
                </a:lnTo>
                <a:lnTo>
                  <a:pt x="76898" y="216091"/>
                </a:lnTo>
                <a:lnTo>
                  <a:pt x="76898" y="206757"/>
                </a:lnTo>
                <a:lnTo>
                  <a:pt x="76898" y="197423"/>
                </a:lnTo>
                <a:lnTo>
                  <a:pt x="58202" y="197423"/>
                </a:lnTo>
                <a:close/>
                <a:moveTo>
                  <a:pt x="193880" y="155800"/>
                </a:moveTo>
                <a:cubicBezTo>
                  <a:pt x="195673" y="153988"/>
                  <a:pt x="198540" y="153988"/>
                  <a:pt x="200333" y="155800"/>
                </a:cubicBezTo>
                <a:lnTo>
                  <a:pt x="208577" y="164134"/>
                </a:lnTo>
                <a:lnTo>
                  <a:pt x="216822" y="155800"/>
                </a:lnTo>
                <a:cubicBezTo>
                  <a:pt x="218614" y="153988"/>
                  <a:pt x="221482" y="153988"/>
                  <a:pt x="223274" y="155800"/>
                </a:cubicBezTo>
                <a:cubicBezTo>
                  <a:pt x="225067" y="157612"/>
                  <a:pt x="225067" y="160511"/>
                  <a:pt x="223274" y="162685"/>
                </a:cubicBezTo>
                <a:lnTo>
                  <a:pt x="215030" y="171019"/>
                </a:lnTo>
                <a:lnTo>
                  <a:pt x="223274" y="179353"/>
                </a:lnTo>
                <a:cubicBezTo>
                  <a:pt x="225067" y="180803"/>
                  <a:pt x="225067" y="183702"/>
                  <a:pt x="223274" y="185876"/>
                </a:cubicBezTo>
                <a:cubicBezTo>
                  <a:pt x="222557" y="186601"/>
                  <a:pt x="221124" y="186963"/>
                  <a:pt x="220048" y="186963"/>
                </a:cubicBezTo>
                <a:cubicBezTo>
                  <a:pt x="218973" y="186963"/>
                  <a:pt x="217897" y="186601"/>
                  <a:pt x="216822" y="185876"/>
                </a:cubicBezTo>
                <a:lnTo>
                  <a:pt x="208577" y="177542"/>
                </a:lnTo>
                <a:lnTo>
                  <a:pt x="200333" y="185876"/>
                </a:lnTo>
                <a:cubicBezTo>
                  <a:pt x="199616" y="186601"/>
                  <a:pt x="198182" y="186963"/>
                  <a:pt x="197107" y="186963"/>
                </a:cubicBezTo>
                <a:cubicBezTo>
                  <a:pt x="196031" y="186963"/>
                  <a:pt x="194597" y="186601"/>
                  <a:pt x="193880" y="185876"/>
                </a:cubicBezTo>
                <a:cubicBezTo>
                  <a:pt x="192088" y="183702"/>
                  <a:pt x="192088" y="180803"/>
                  <a:pt x="193880" y="179353"/>
                </a:cubicBezTo>
                <a:lnTo>
                  <a:pt x="202125" y="171019"/>
                </a:lnTo>
                <a:lnTo>
                  <a:pt x="193880" y="162685"/>
                </a:lnTo>
                <a:cubicBezTo>
                  <a:pt x="192088" y="160511"/>
                  <a:pt x="192088" y="157612"/>
                  <a:pt x="193880" y="155800"/>
                </a:cubicBezTo>
                <a:close/>
                <a:moveTo>
                  <a:pt x="109723" y="84343"/>
                </a:moveTo>
                <a:cubicBezTo>
                  <a:pt x="111497" y="82550"/>
                  <a:pt x="114334" y="82550"/>
                  <a:pt x="116107" y="84343"/>
                </a:cubicBezTo>
                <a:lnTo>
                  <a:pt x="124264" y="92587"/>
                </a:lnTo>
                <a:lnTo>
                  <a:pt x="132422" y="84343"/>
                </a:lnTo>
                <a:cubicBezTo>
                  <a:pt x="134195" y="82550"/>
                  <a:pt x="137387" y="82550"/>
                  <a:pt x="138806" y="84343"/>
                </a:cubicBezTo>
                <a:cubicBezTo>
                  <a:pt x="140933" y="86135"/>
                  <a:pt x="140933" y="89003"/>
                  <a:pt x="138806" y="91154"/>
                </a:cubicBezTo>
                <a:lnTo>
                  <a:pt x="130648" y="99398"/>
                </a:lnTo>
                <a:lnTo>
                  <a:pt x="138806" y="107285"/>
                </a:lnTo>
                <a:cubicBezTo>
                  <a:pt x="140933" y="109436"/>
                  <a:pt x="140933" y="112304"/>
                  <a:pt x="138806" y="114096"/>
                </a:cubicBezTo>
                <a:cubicBezTo>
                  <a:pt x="138096" y="114813"/>
                  <a:pt x="136678" y="115530"/>
                  <a:pt x="135968" y="115530"/>
                </a:cubicBezTo>
                <a:cubicBezTo>
                  <a:pt x="134550" y="115530"/>
                  <a:pt x="133486" y="114813"/>
                  <a:pt x="132422" y="114096"/>
                </a:cubicBezTo>
                <a:lnTo>
                  <a:pt x="124264" y="105851"/>
                </a:lnTo>
                <a:lnTo>
                  <a:pt x="116107" y="114096"/>
                </a:lnTo>
                <a:cubicBezTo>
                  <a:pt x="115398" y="114813"/>
                  <a:pt x="113979" y="115530"/>
                  <a:pt x="112915" y="115530"/>
                </a:cubicBezTo>
                <a:cubicBezTo>
                  <a:pt x="111851" y="115530"/>
                  <a:pt x="110433" y="114813"/>
                  <a:pt x="109723" y="114096"/>
                </a:cubicBezTo>
                <a:cubicBezTo>
                  <a:pt x="107950" y="112304"/>
                  <a:pt x="107950" y="109436"/>
                  <a:pt x="109723" y="107285"/>
                </a:cubicBezTo>
                <a:lnTo>
                  <a:pt x="117881" y="99398"/>
                </a:lnTo>
                <a:lnTo>
                  <a:pt x="109723" y="91154"/>
                </a:lnTo>
                <a:cubicBezTo>
                  <a:pt x="107950" y="89003"/>
                  <a:pt x="107950" y="86135"/>
                  <a:pt x="109723" y="84343"/>
                </a:cubicBezTo>
                <a:close/>
                <a:moveTo>
                  <a:pt x="210344" y="53470"/>
                </a:moveTo>
                <a:cubicBezTo>
                  <a:pt x="204571" y="53470"/>
                  <a:pt x="199881" y="58161"/>
                  <a:pt x="199881" y="63933"/>
                </a:cubicBezTo>
                <a:cubicBezTo>
                  <a:pt x="199881" y="69706"/>
                  <a:pt x="204571" y="74397"/>
                  <a:pt x="210344" y="74397"/>
                </a:cubicBezTo>
                <a:cubicBezTo>
                  <a:pt x="215756" y="74397"/>
                  <a:pt x="220447" y="69706"/>
                  <a:pt x="220447" y="63933"/>
                </a:cubicBezTo>
                <a:cubicBezTo>
                  <a:pt x="220447" y="58161"/>
                  <a:pt x="215756" y="53470"/>
                  <a:pt x="210344" y="53470"/>
                </a:cubicBezTo>
                <a:close/>
                <a:moveTo>
                  <a:pt x="166063" y="52388"/>
                </a:moveTo>
                <a:lnTo>
                  <a:pt x="186197" y="63876"/>
                </a:lnTo>
                <a:lnTo>
                  <a:pt x="166063" y="75364"/>
                </a:lnTo>
                <a:lnTo>
                  <a:pt x="166063" y="68543"/>
                </a:lnTo>
                <a:lnTo>
                  <a:pt x="116087" y="68543"/>
                </a:lnTo>
                <a:cubicBezTo>
                  <a:pt x="99189" y="68543"/>
                  <a:pt x="85167" y="82544"/>
                  <a:pt x="85167" y="99776"/>
                </a:cubicBezTo>
                <a:cubicBezTo>
                  <a:pt x="85167" y="116649"/>
                  <a:pt x="99189" y="130650"/>
                  <a:pt x="116087" y="130650"/>
                </a:cubicBezTo>
                <a:lnTo>
                  <a:pt x="214960" y="130650"/>
                </a:lnTo>
                <a:cubicBezTo>
                  <a:pt x="237611" y="130650"/>
                  <a:pt x="255229" y="148600"/>
                  <a:pt x="255229" y="171217"/>
                </a:cubicBezTo>
                <a:cubicBezTo>
                  <a:pt x="255229" y="193115"/>
                  <a:pt x="237611" y="211424"/>
                  <a:pt x="214960" y="211424"/>
                </a:cubicBezTo>
                <a:lnTo>
                  <a:pt x="85886" y="211424"/>
                </a:lnTo>
                <a:lnTo>
                  <a:pt x="85886" y="216091"/>
                </a:lnTo>
                <a:cubicBezTo>
                  <a:pt x="85886" y="221117"/>
                  <a:pt x="81931" y="225066"/>
                  <a:pt x="76898" y="225066"/>
                </a:cubicBezTo>
                <a:lnTo>
                  <a:pt x="58202" y="225066"/>
                </a:lnTo>
                <a:cubicBezTo>
                  <a:pt x="53168" y="225066"/>
                  <a:pt x="49213" y="221117"/>
                  <a:pt x="49213" y="216091"/>
                </a:cubicBezTo>
                <a:lnTo>
                  <a:pt x="49213" y="197423"/>
                </a:lnTo>
                <a:cubicBezTo>
                  <a:pt x="49213" y="192397"/>
                  <a:pt x="53168" y="188448"/>
                  <a:pt x="58202" y="188448"/>
                </a:cubicBezTo>
                <a:lnTo>
                  <a:pt x="76898" y="188448"/>
                </a:lnTo>
                <a:cubicBezTo>
                  <a:pt x="81931" y="188448"/>
                  <a:pt x="85886" y="192397"/>
                  <a:pt x="85886" y="197423"/>
                </a:cubicBezTo>
                <a:lnTo>
                  <a:pt x="85886" y="202090"/>
                </a:lnTo>
                <a:lnTo>
                  <a:pt x="214960" y="202090"/>
                </a:lnTo>
                <a:cubicBezTo>
                  <a:pt x="232218" y="202090"/>
                  <a:pt x="246240" y="188089"/>
                  <a:pt x="246240" y="171217"/>
                </a:cubicBezTo>
                <a:cubicBezTo>
                  <a:pt x="246240" y="153985"/>
                  <a:pt x="232218" y="139984"/>
                  <a:pt x="214960" y="139984"/>
                </a:cubicBezTo>
                <a:lnTo>
                  <a:pt x="116087" y="139984"/>
                </a:lnTo>
                <a:cubicBezTo>
                  <a:pt x="94155" y="139984"/>
                  <a:pt x="75819" y="121675"/>
                  <a:pt x="75819" y="99776"/>
                </a:cubicBezTo>
                <a:cubicBezTo>
                  <a:pt x="75819" y="77518"/>
                  <a:pt x="94155" y="59209"/>
                  <a:pt x="116087" y="59209"/>
                </a:cubicBezTo>
                <a:lnTo>
                  <a:pt x="166063" y="59209"/>
                </a:lnTo>
                <a:lnTo>
                  <a:pt x="166063" y="52388"/>
                </a:lnTo>
                <a:close/>
                <a:moveTo>
                  <a:pt x="210344" y="44450"/>
                </a:moveTo>
                <a:cubicBezTo>
                  <a:pt x="221168" y="44450"/>
                  <a:pt x="229827" y="53109"/>
                  <a:pt x="229827" y="63933"/>
                </a:cubicBezTo>
                <a:cubicBezTo>
                  <a:pt x="229827" y="74757"/>
                  <a:pt x="221168" y="83777"/>
                  <a:pt x="210344" y="83777"/>
                </a:cubicBezTo>
                <a:cubicBezTo>
                  <a:pt x="199159" y="83777"/>
                  <a:pt x="190500" y="74757"/>
                  <a:pt x="190500" y="63933"/>
                </a:cubicBezTo>
                <a:cubicBezTo>
                  <a:pt x="190500" y="53109"/>
                  <a:pt x="199159" y="44450"/>
                  <a:pt x="210344" y="44450"/>
                </a:cubicBezTo>
                <a:close/>
                <a:moveTo>
                  <a:pt x="23363" y="27755"/>
                </a:moveTo>
                <a:lnTo>
                  <a:pt x="23363" y="240425"/>
                </a:lnTo>
                <a:lnTo>
                  <a:pt x="281437" y="240425"/>
                </a:lnTo>
                <a:lnTo>
                  <a:pt x="281437" y="27755"/>
                </a:lnTo>
                <a:lnTo>
                  <a:pt x="23363" y="27755"/>
                </a:lnTo>
                <a:close/>
                <a:moveTo>
                  <a:pt x="152400" y="0"/>
                </a:moveTo>
                <a:cubicBezTo>
                  <a:pt x="154916" y="0"/>
                  <a:pt x="157073" y="2163"/>
                  <a:pt x="157073" y="4686"/>
                </a:cubicBezTo>
                <a:lnTo>
                  <a:pt x="157073" y="18384"/>
                </a:lnTo>
                <a:lnTo>
                  <a:pt x="286110" y="18384"/>
                </a:lnTo>
                <a:lnTo>
                  <a:pt x="299768" y="18384"/>
                </a:lnTo>
                <a:cubicBezTo>
                  <a:pt x="302284" y="18384"/>
                  <a:pt x="304441" y="20546"/>
                  <a:pt x="304441" y="23069"/>
                </a:cubicBezTo>
                <a:cubicBezTo>
                  <a:pt x="304441" y="25593"/>
                  <a:pt x="302284" y="27755"/>
                  <a:pt x="299768" y="27755"/>
                </a:cubicBezTo>
                <a:lnTo>
                  <a:pt x="290423" y="27755"/>
                </a:lnTo>
                <a:lnTo>
                  <a:pt x="290423" y="240425"/>
                </a:lnTo>
                <a:lnTo>
                  <a:pt x="299768" y="240425"/>
                </a:lnTo>
                <a:cubicBezTo>
                  <a:pt x="302284" y="240425"/>
                  <a:pt x="304441" y="242587"/>
                  <a:pt x="304441" y="245111"/>
                </a:cubicBezTo>
                <a:cubicBezTo>
                  <a:pt x="304441" y="247634"/>
                  <a:pt x="302284" y="249797"/>
                  <a:pt x="299768" y="249797"/>
                </a:cubicBezTo>
                <a:lnTo>
                  <a:pt x="286110" y="249797"/>
                </a:lnTo>
                <a:lnTo>
                  <a:pt x="217817" y="249797"/>
                </a:lnTo>
                <a:lnTo>
                  <a:pt x="239383" y="298819"/>
                </a:lnTo>
                <a:cubicBezTo>
                  <a:pt x="240461" y="301342"/>
                  <a:pt x="239383" y="303865"/>
                  <a:pt x="237227" y="304946"/>
                </a:cubicBezTo>
                <a:cubicBezTo>
                  <a:pt x="236508" y="305307"/>
                  <a:pt x="235789" y="305307"/>
                  <a:pt x="235429" y="305307"/>
                </a:cubicBezTo>
                <a:cubicBezTo>
                  <a:pt x="233632" y="305307"/>
                  <a:pt x="231835" y="304225"/>
                  <a:pt x="231116" y="302784"/>
                </a:cubicBezTo>
                <a:lnTo>
                  <a:pt x="208112" y="249797"/>
                </a:lnTo>
                <a:lnTo>
                  <a:pt x="157073" y="249797"/>
                </a:lnTo>
                <a:lnTo>
                  <a:pt x="157073" y="300621"/>
                </a:lnTo>
                <a:cubicBezTo>
                  <a:pt x="157073" y="303144"/>
                  <a:pt x="154916" y="305307"/>
                  <a:pt x="152400" y="305307"/>
                </a:cubicBezTo>
                <a:cubicBezTo>
                  <a:pt x="149884" y="305307"/>
                  <a:pt x="147727" y="303144"/>
                  <a:pt x="147727" y="300621"/>
                </a:cubicBezTo>
                <a:lnTo>
                  <a:pt x="147727" y="249797"/>
                </a:lnTo>
                <a:lnTo>
                  <a:pt x="96688" y="249797"/>
                </a:lnTo>
                <a:lnTo>
                  <a:pt x="73325" y="302784"/>
                </a:lnTo>
                <a:cubicBezTo>
                  <a:pt x="72606" y="304946"/>
                  <a:pt x="69730" y="306028"/>
                  <a:pt x="67574" y="304946"/>
                </a:cubicBezTo>
                <a:cubicBezTo>
                  <a:pt x="65058" y="303865"/>
                  <a:pt x="63979" y="301342"/>
                  <a:pt x="65058" y="298819"/>
                </a:cubicBezTo>
                <a:lnTo>
                  <a:pt x="86624" y="249797"/>
                </a:lnTo>
                <a:lnTo>
                  <a:pt x="18331" y="249797"/>
                </a:lnTo>
                <a:lnTo>
                  <a:pt x="4673" y="249797"/>
                </a:lnTo>
                <a:cubicBezTo>
                  <a:pt x="2157" y="249797"/>
                  <a:pt x="0" y="247634"/>
                  <a:pt x="0" y="245111"/>
                </a:cubicBezTo>
                <a:cubicBezTo>
                  <a:pt x="0" y="242587"/>
                  <a:pt x="2157" y="240425"/>
                  <a:pt x="4673" y="240425"/>
                </a:cubicBezTo>
                <a:lnTo>
                  <a:pt x="13659" y="240425"/>
                </a:lnTo>
                <a:lnTo>
                  <a:pt x="13659" y="27755"/>
                </a:lnTo>
                <a:lnTo>
                  <a:pt x="4673" y="27755"/>
                </a:lnTo>
                <a:cubicBezTo>
                  <a:pt x="2157" y="27755"/>
                  <a:pt x="0" y="25593"/>
                  <a:pt x="0" y="23069"/>
                </a:cubicBezTo>
                <a:cubicBezTo>
                  <a:pt x="0" y="20546"/>
                  <a:pt x="2157" y="18384"/>
                  <a:pt x="4673" y="18384"/>
                </a:cubicBezTo>
                <a:lnTo>
                  <a:pt x="18331" y="18384"/>
                </a:lnTo>
                <a:lnTo>
                  <a:pt x="147727" y="18384"/>
                </a:lnTo>
                <a:lnTo>
                  <a:pt x="147727" y="4686"/>
                </a:lnTo>
                <a:cubicBezTo>
                  <a:pt x="147727" y="2163"/>
                  <a:pt x="149884" y="0"/>
                  <a:pt x="152400" y="0"/>
                </a:cubicBezTo>
                <a:close/>
              </a:path>
            </a:pathLst>
          </a:custGeom>
          <a:solidFill>
            <a:srgbClr val="176C97">
              <a:lumMod val="75000"/>
            </a:srgbClr>
          </a:solidFill>
          <a:ln>
            <a:solidFill>
              <a:srgbClr val="176C97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342900">
              <a:defRPr/>
            </a:pPr>
            <a:endParaRPr lang="en-US" sz="506" kern="0">
              <a:solidFill>
                <a:srgbClr val="187794"/>
              </a:solidFill>
              <a:latin typeface="Lato Light" panose="020F0502020204030203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9EE3503-9396-49F7-833F-84A5573E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176C7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021355" y="4141898"/>
            <a:ext cx="573143" cy="5731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B64502E-A5D7-46E5-8F82-AA07D188F0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1879A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018144" y="2716988"/>
            <a:ext cx="605531" cy="605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DDFA8A-F330-4D88-B456-64DDB641C5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176C7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018145" y="1211070"/>
            <a:ext cx="560587" cy="560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5A936D-EF8A-41CC-814D-42299BD6B4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1879A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18929" y="867270"/>
            <a:ext cx="728150" cy="72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708DB82-CF08-4130-9246-CDF932634F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duotone>
              <a:srgbClr val="176C7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190" y="2445601"/>
            <a:ext cx="603440" cy="6034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4194FDF4-368D-4AAA-92F8-D6A260EC7092}"/>
              </a:ext>
            </a:extLst>
          </p:cNvPr>
          <p:cNvSpPr txBox="1">
            <a:spLocks/>
          </p:cNvSpPr>
          <p:nvPr/>
        </p:nvSpPr>
        <p:spPr>
          <a:xfrm>
            <a:off x="3382733" y="3175085"/>
            <a:ext cx="1995654" cy="510717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alt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Возможность проведения </a:t>
            </a:r>
            <a:r>
              <a:rPr lang="ru-RU" altLang="ru-RU" sz="1050" b="1" dirty="0">
                <a:solidFill>
                  <a:srgbClr val="00A0E3"/>
                </a:solidFill>
                <a:latin typeface="Calibri"/>
                <a:cs typeface="Arial"/>
              </a:rPr>
              <a:t>закупки с разными базисами поставки</a:t>
            </a:r>
            <a:endParaRPr lang="ru-RU" altLang="ru-RU" sz="1050" dirty="0">
              <a:solidFill>
                <a:srgbClr val="00A0E3"/>
              </a:solidFill>
              <a:latin typeface="Calibri"/>
              <a:cs typeface="Arial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98F0BE11-8D9F-4158-A7BB-7DA6E20B880D}"/>
              </a:ext>
            </a:extLst>
          </p:cNvPr>
          <p:cNvSpPr txBox="1">
            <a:spLocks/>
          </p:cNvSpPr>
          <p:nvPr/>
        </p:nvSpPr>
        <p:spPr>
          <a:xfrm>
            <a:off x="6485774" y="497208"/>
            <a:ext cx="2439504" cy="833883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sz="1050" b="1" dirty="0">
                <a:solidFill>
                  <a:srgbClr val="00A0E3"/>
                </a:solidFill>
                <a:latin typeface="Calibri"/>
                <a:cs typeface="Arial"/>
              </a:rPr>
              <a:t>Расширение рынка поставщиков</a:t>
            </a:r>
            <a:r>
              <a:rPr lang="ru-RU" sz="1050" b="1" dirty="0">
                <a:solidFill>
                  <a:srgbClr val="0E779D"/>
                </a:solidFill>
                <a:latin typeface="Calibri"/>
                <a:cs typeface="Arial"/>
              </a:rPr>
              <a:t> </a:t>
            </a: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и обеспечению конкуренции на закупках в автоматическом режиме. Возможность самостоятельного направления уведомлений поставщикам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D3363D83-A4B0-4F19-8DB8-2D91EEEFABFB}"/>
              </a:ext>
            </a:extLst>
          </p:cNvPr>
          <p:cNvSpPr txBox="1">
            <a:spLocks/>
          </p:cNvSpPr>
          <p:nvPr/>
        </p:nvSpPr>
        <p:spPr>
          <a:xfrm>
            <a:off x="6485774" y="1423831"/>
            <a:ext cx="1964880" cy="349135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alt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Гибкая система </a:t>
            </a:r>
            <a:r>
              <a:rPr lang="ru-RU" altLang="ru-RU" sz="1050" b="1" dirty="0">
                <a:solidFill>
                  <a:srgbClr val="00A0E3"/>
                </a:solidFill>
                <a:latin typeface="Calibri"/>
                <a:cs typeface="Arial"/>
              </a:rPr>
              <a:t>распределения ролей</a:t>
            </a:r>
            <a:endParaRPr lang="ru-RU" altLang="ru-RU" sz="1050" dirty="0">
              <a:solidFill>
                <a:srgbClr val="00A0E3"/>
              </a:solidFill>
              <a:latin typeface="Calibri"/>
              <a:cs typeface="Arial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3CFDD708-F38C-4DA7-92E7-3B7B3F71B734}"/>
              </a:ext>
            </a:extLst>
          </p:cNvPr>
          <p:cNvSpPr txBox="1">
            <a:spLocks/>
          </p:cNvSpPr>
          <p:nvPr/>
        </p:nvSpPr>
        <p:spPr>
          <a:xfrm>
            <a:off x="6493833" y="1999995"/>
            <a:ext cx="2204372" cy="349135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sz="1050" b="1" dirty="0">
                <a:solidFill>
                  <a:srgbClr val="00A0E3"/>
                </a:solidFill>
                <a:latin typeface="Calibri"/>
                <a:cs typeface="Arial"/>
              </a:rPr>
              <a:t>Управление закупками </a:t>
            </a: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дочерних и зависимых структур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A357AABA-8B35-4382-B6F9-B07835E95B19}"/>
              </a:ext>
            </a:extLst>
          </p:cNvPr>
          <p:cNvSpPr txBox="1">
            <a:spLocks/>
          </p:cNvSpPr>
          <p:nvPr/>
        </p:nvSpPr>
        <p:spPr>
          <a:xfrm>
            <a:off x="3374677" y="497208"/>
            <a:ext cx="2706083" cy="672300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sz="1050" b="1" dirty="0">
                <a:solidFill>
                  <a:srgbClr val="00A0E3"/>
                </a:solidFill>
                <a:latin typeface="Calibri"/>
                <a:cs typeface="Arial"/>
              </a:rPr>
              <a:t>Обмен сообщениями с контрагентами в едином окне</a:t>
            </a:r>
            <a:r>
              <a:rPr lang="ru-RU" sz="1050" dirty="0">
                <a:solidFill>
                  <a:srgbClr val="00A0E3"/>
                </a:solidFill>
                <a:latin typeface="Calibri"/>
                <a:cs typeface="Arial"/>
              </a:rPr>
              <a:t> </a:t>
            </a: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- р</a:t>
            </a:r>
            <a:r>
              <a:rPr lang="ru-RU" alt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еализован чат, в котором Заказчик может обмениваться с Поставщиком сообщениями и документами в системе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420104BA-27F9-4325-9833-4861912B8A21}"/>
              </a:ext>
            </a:extLst>
          </p:cNvPr>
          <p:cNvSpPr txBox="1">
            <a:spLocks/>
          </p:cNvSpPr>
          <p:nvPr/>
        </p:nvSpPr>
        <p:spPr>
          <a:xfrm>
            <a:off x="3382734" y="1469690"/>
            <a:ext cx="2706083" cy="349135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alt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Возможность </a:t>
            </a:r>
            <a:r>
              <a:rPr lang="ru-RU" altLang="ru-RU" sz="1050" b="1" dirty="0">
                <a:solidFill>
                  <a:srgbClr val="00A0E3"/>
                </a:solidFill>
                <a:latin typeface="Calibri"/>
                <a:cs typeface="Arial"/>
              </a:rPr>
              <a:t>дробления закупки на несколько заказов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16B1251-5039-4F60-A04D-0597712FCB82}"/>
              </a:ext>
            </a:extLst>
          </p:cNvPr>
          <p:cNvSpPr txBox="1">
            <a:spLocks/>
          </p:cNvSpPr>
          <p:nvPr/>
        </p:nvSpPr>
        <p:spPr>
          <a:xfrm>
            <a:off x="3374676" y="1998356"/>
            <a:ext cx="2706083" cy="349135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alt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Возможность </a:t>
            </a:r>
            <a:r>
              <a:rPr lang="ru-RU" altLang="ru-RU" sz="1050" b="1" dirty="0">
                <a:solidFill>
                  <a:srgbClr val="00A0E3"/>
                </a:solidFill>
                <a:latin typeface="Calibri"/>
                <a:cs typeface="Arial"/>
              </a:rPr>
              <a:t>изучения рынка и формирования НМЦ</a:t>
            </a:r>
            <a:endParaRPr lang="ru-RU" altLang="ru-RU" sz="1050" dirty="0">
              <a:solidFill>
                <a:srgbClr val="00A0E3"/>
              </a:solidFill>
              <a:latin typeface="Calibri"/>
              <a:cs typeface="Arial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D55684FB-3933-4F8F-9DBD-3000C0362D9C}"/>
              </a:ext>
            </a:extLst>
          </p:cNvPr>
          <p:cNvSpPr txBox="1">
            <a:spLocks/>
          </p:cNvSpPr>
          <p:nvPr/>
        </p:nvSpPr>
        <p:spPr>
          <a:xfrm>
            <a:off x="3382734" y="3879818"/>
            <a:ext cx="2706083" cy="672300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sz="1050" b="1" dirty="0">
                <a:solidFill>
                  <a:srgbClr val="00A0E3"/>
                </a:solidFill>
                <a:latin typeface="Calibri"/>
                <a:cs typeface="Arial"/>
              </a:rPr>
              <a:t>Выбор способа закупки:</a:t>
            </a:r>
          </a:p>
          <a:p>
            <a:pPr marL="450045" indent="-247347"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buFont typeface="Arial"/>
              <a:buChar char="•"/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Ценовой запрос</a:t>
            </a:r>
          </a:p>
          <a:p>
            <a:pPr marL="450045" indent="-247347"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buFont typeface="Arial"/>
              <a:buChar char="•"/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Экспресс-заказ</a:t>
            </a:r>
          </a:p>
          <a:p>
            <a:pPr marL="450045" indent="-247347"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buFont typeface="Arial"/>
              <a:buChar char="•"/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Запрос коммерческих предложений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295D56AB-1AB3-44E0-B34B-EE28BAF047E5}"/>
              </a:ext>
            </a:extLst>
          </p:cNvPr>
          <p:cNvSpPr txBox="1">
            <a:spLocks/>
          </p:cNvSpPr>
          <p:nvPr/>
        </p:nvSpPr>
        <p:spPr>
          <a:xfrm>
            <a:off x="6485775" y="2476290"/>
            <a:ext cx="1698701" cy="349135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Возможность заключения </a:t>
            </a:r>
            <a:r>
              <a:rPr lang="ru-RU" sz="1050" b="1" dirty="0">
                <a:solidFill>
                  <a:srgbClr val="00A0E3"/>
                </a:solidFill>
                <a:latin typeface="Calibri"/>
                <a:cs typeface="Arial"/>
              </a:rPr>
              <a:t>Электронного договора</a:t>
            </a:r>
            <a:endParaRPr lang="ru-RU" sz="1050" dirty="0">
              <a:solidFill>
                <a:srgbClr val="00A0E3"/>
              </a:solidFill>
              <a:latin typeface="Calibri"/>
              <a:cs typeface="Arial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0A7DA16D-2697-4003-B384-90DEBF17C1C9}"/>
              </a:ext>
            </a:extLst>
          </p:cNvPr>
          <p:cNvSpPr txBox="1">
            <a:spLocks/>
          </p:cNvSpPr>
          <p:nvPr/>
        </p:nvSpPr>
        <p:spPr>
          <a:xfrm>
            <a:off x="6493832" y="3879818"/>
            <a:ext cx="2557070" cy="995465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sz="1050" b="1" dirty="0">
                <a:solidFill>
                  <a:srgbClr val="00A0E3"/>
                </a:solidFill>
                <a:latin typeface="Calibri"/>
                <a:cs typeface="Arial"/>
              </a:rPr>
              <a:t>Интеграция с: </a:t>
            </a:r>
          </a:p>
          <a:p>
            <a:pPr marL="214313" indent="-214313"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Calibri"/>
                <a:cs typeface="Arial"/>
              </a:rPr>
              <a:t>ЕИС</a:t>
            </a:r>
          </a:p>
          <a:p>
            <a:pPr marL="214313" indent="-214313"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ЕРУЗ</a:t>
            </a:r>
          </a:p>
          <a:p>
            <a:pPr marL="214313" indent="-214313"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Реестр недобросовестных поставщиков </a:t>
            </a:r>
          </a:p>
          <a:p>
            <a:pPr marL="214313" indent="-214313"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Портал поставщиков Москвы</a:t>
            </a:r>
          </a:p>
          <a:p>
            <a:pPr marL="214313" indent="-214313"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Региональная система (Кейсистемс)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3E46D503-022A-44F2-9D60-72655F2F28F9}"/>
              </a:ext>
            </a:extLst>
          </p:cNvPr>
          <p:cNvSpPr txBox="1">
            <a:spLocks/>
          </p:cNvSpPr>
          <p:nvPr/>
        </p:nvSpPr>
        <p:spPr>
          <a:xfrm>
            <a:off x="3382734" y="2491963"/>
            <a:ext cx="2706083" cy="510717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alt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Возможность </a:t>
            </a:r>
            <a:r>
              <a:rPr lang="ru-RU" altLang="ru-RU" sz="1050" b="1" dirty="0">
                <a:solidFill>
                  <a:srgbClr val="00A0E3"/>
                </a:solidFill>
                <a:latin typeface="Calibri"/>
                <a:cs typeface="Arial"/>
              </a:rPr>
              <a:t>неограниченного проведения запроса снижения стоимости </a:t>
            </a:r>
            <a:r>
              <a:rPr lang="ru-RU" alt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предложения Поставщиков (переторжка/уторговывание)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F645D7BF-93A6-4157-A7A6-018DC4332E09}"/>
              </a:ext>
            </a:extLst>
          </p:cNvPr>
          <p:cNvSpPr txBox="1">
            <a:spLocks/>
          </p:cNvSpPr>
          <p:nvPr/>
        </p:nvSpPr>
        <p:spPr>
          <a:xfrm>
            <a:off x="6485774" y="3187352"/>
            <a:ext cx="2341533" cy="349135"/>
          </a:xfrm>
          <a:prstGeom prst="rect">
            <a:avLst/>
          </a:prstGeom>
        </p:spPr>
        <p:txBody>
          <a:bodyPr vert="horz" wrap="square" lIns="25718" tIns="12859" rIns="25718" bIns="1285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37">
              <a:lnSpc>
                <a:spcPct val="100000"/>
              </a:lnSpc>
              <a:spcBef>
                <a:spcPts val="0"/>
              </a:spcBef>
              <a:buClr>
                <a:srgbClr val="0E779D"/>
              </a:buClr>
              <a:defRPr/>
            </a:pP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Функционал </a:t>
            </a:r>
            <a:r>
              <a:rPr lang="ru-RU" sz="1050" b="1" dirty="0">
                <a:solidFill>
                  <a:srgbClr val="00A0E3"/>
                </a:solidFill>
                <a:latin typeface="Calibri"/>
                <a:cs typeface="Arial"/>
              </a:rPr>
              <a:t>согласования договора </a:t>
            </a:r>
            <a:r>
              <a:rPr lang="ru-RU" sz="1050" dirty="0">
                <a:solidFill>
                  <a:srgbClr val="E7E6E6">
                    <a:lumMod val="10000"/>
                  </a:srgbClr>
                </a:solidFill>
                <a:latin typeface="Calibri"/>
                <a:cs typeface="Arial"/>
              </a:rPr>
              <a:t>внутри организации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985D19-B033-509D-9D80-629EB0D1116F}"/>
              </a:ext>
            </a:extLst>
          </p:cNvPr>
          <p:cNvSpPr txBox="1">
            <a:spLocks/>
          </p:cNvSpPr>
          <p:nvPr/>
        </p:nvSpPr>
        <p:spPr>
          <a:xfrm>
            <a:off x="8705850" y="4793069"/>
            <a:ext cx="358836" cy="27384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17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5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legal-mos.ru/assets/images/internet_privatizaciya.png">
            <a:extLst>
              <a:ext uri="{FF2B5EF4-FFF2-40B4-BE49-F238E27FC236}">
                <a16:creationId xmlns:a16="http://schemas.microsoft.com/office/drawing/2014/main" id="{9C6B15A6-B921-5EAD-EBB1-E679610E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0" y="525953"/>
            <a:ext cx="7239444" cy="46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B234A0-638C-0F6F-1039-A30B9973CBA6}"/>
              </a:ext>
            </a:extLst>
          </p:cNvPr>
          <p:cNvSpPr/>
          <p:nvPr/>
        </p:nvSpPr>
        <p:spPr>
          <a:xfrm>
            <a:off x="1342853" y="525952"/>
            <a:ext cx="7626615" cy="4617548"/>
          </a:xfrm>
          <a:prstGeom prst="rect">
            <a:avLst/>
          </a:prstGeom>
          <a:gradFill flip="none" rotWithShape="1">
            <a:gsLst>
              <a:gs pos="16000">
                <a:srgbClr val="FFFFFF"/>
              </a:gs>
              <a:gs pos="9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79EC81-D0DB-35C0-B38C-CA576C7E963D}"/>
              </a:ext>
            </a:extLst>
          </p:cNvPr>
          <p:cNvSpPr/>
          <p:nvPr/>
        </p:nvSpPr>
        <p:spPr>
          <a:xfrm>
            <a:off x="6636775" y="1784545"/>
            <a:ext cx="2332693" cy="1256551"/>
          </a:xfrm>
          <a:prstGeom prst="rect">
            <a:avLst/>
          </a:prstGeom>
          <a:solidFill>
            <a:schemeClr val="bg1"/>
          </a:solidFill>
          <a:ln>
            <a:solidFill>
              <a:srgbClr val="0085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075F359A-1A86-41B1-9E3D-35EA43B7D2AD}"/>
              </a:ext>
            </a:extLst>
          </p:cNvPr>
          <p:cNvSpPr txBox="1">
            <a:spLocks/>
          </p:cNvSpPr>
          <p:nvPr/>
        </p:nvSpPr>
        <p:spPr>
          <a:xfrm>
            <a:off x="359150" y="-77374"/>
            <a:ext cx="683063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cs typeface="Arial" panose="020B0604020202020204" pitchFamily="34" charset="0"/>
              </a:rPr>
              <a:t>УЧЕБНЫЙ ЦЕНТР АО «ТЭК-ТОРГ»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F0F85537-A9FC-4D82-9F87-A1786490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012" y="486965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36CF78-8CFC-4BC4-A0A6-A394FEB72B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BB6BEF-DD90-1130-CC0D-64238E4A2D0F}"/>
              </a:ext>
            </a:extLst>
          </p:cNvPr>
          <p:cNvSpPr txBox="1"/>
          <p:nvPr/>
        </p:nvSpPr>
        <p:spPr>
          <a:xfrm>
            <a:off x="952230" y="634579"/>
            <a:ext cx="78640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cs typeface="Arial" panose="020B0604020202020204" pitchFamily="34" charset="0"/>
              </a:rPr>
              <a:t>Цель учебного центра:</a:t>
            </a:r>
          </a:p>
          <a:p>
            <a:r>
              <a:rPr lang="ru-RU" sz="1200" dirty="0">
                <a:cs typeface="Arial" panose="020B0604020202020204" pitchFamily="34" charset="0"/>
              </a:rPr>
              <a:t>повышение уровня знаний и компетенций сотрудников заказчиков и </a:t>
            </a:r>
          </a:p>
          <a:p>
            <a:r>
              <a:rPr lang="ru-RU" sz="1200" dirty="0">
                <a:cs typeface="Arial" panose="020B0604020202020204" pitchFamily="34" charset="0"/>
              </a:rPr>
              <a:t>поставщиков в сфере закупочной деятельности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8043E65-538E-DAA5-0E94-4A510862B358}"/>
              </a:ext>
            </a:extLst>
          </p:cNvPr>
          <p:cNvSpPr/>
          <p:nvPr/>
        </p:nvSpPr>
        <p:spPr>
          <a:xfrm>
            <a:off x="1827129" y="1953977"/>
            <a:ext cx="2053654" cy="2053654"/>
          </a:xfrm>
          <a:prstGeom prst="ellipse">
            <a:avLst/>
          </a:prstGeom>
          <a:solidFill>
            <a:srgbClr val="299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44ED82C-54F5-5A54-C392-5F25D1D4AC67}"/>
              </a:ext>
            </a:extLst>
          </p:cNvPr>
          <p:cNvSpPr/>
          <p:nvPr/>
        </p:nvSpPr>
        <p:spPr>
          <a:xfrm>
            <a:off x="2697921" y="2826444"/>
            <a:ext cx="1592578" cy="32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ФОРМАТЫ</a:t>
            </a:r>
          </a:p>
        </p:txBody>
      </p:sp>
      <p:sp>
        <p:nvSpPr>
          <p:cNvPr id="50" name="Скругленный прямоугольник 24">
            <a:extLst>
              <a:ext uri="{FF2B5EF4-FFF2-40B4-BE49-F238E27FC236}">
                <a16:creationId xmlns:a16="http://schemas.microsoft.com/office/drawing/2014/main" id="{AF5E1F9F-D82A-6D4E-D7C6-FC33512C751A}"/>
              </a:ext>
            </a:extLst>
          </p:cNvPr>
          <p:cNvSpPr>
            <a:spLocks noChangeAspect="1"/>
          </p:cNvSpPr>
          <p:nvPr/>
        </p:nvSpPr>
        <p:spPr>
          <a:xfrm>
            <a:off x="2254559" y="2740612"/>
            <a:ext cx="461076" cy="4610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Шестеренки">
            <a:extLst>
              <a:ext uri="{FF2B5EF4-FFF2-40B4-BE49-F238E27FC236}">
                <a16:creationId xmlns:a16="http://schemas.microsoft.com/office/drawing/2014/main" id="{E414E214-6F58-5DBE-D0A9-1011E2240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6046" y="2744407"/>
            <a:ext cx="468453" cy="468453"/>
          </a:xfrm>
          <a:prstGeom prst="rect">
            <a:avLst/>
          </a:prstGeom>
        </p:spPr>
      </p:pic>
      <p:sp>
        <p:nvSpPr>
          <p:cNvPr id="52" name="Дуга 51">
            <a:extLst>
              <a:ext uri="{FF2B5EF4-FFF2-40B4-BE49-F238E27FC236}">
                <a16:creationId xmlns:a16="http://schemas.microsoft.com/office/drawing/2014/main" id="{4D1F0243-81DD-5214-BAB9-061448C9FBE3}"/>
              </a:ext>
            </a:extLst>
          </p:cNvPr>
          <p:cNvSpPr/>
          <p:nvPr/>
        </p:nvSpPr>
        <p:spPr>
          <a:xfrm>
            <a:off x="1344600" y="1476268"/>
            <a:ext cx="3097111" cy="3141279"/>
          </a:xfrm>
          <a:prstGeom prst="arc">
            <a:avLst>
              <a:gd name="adj1" fmla="val 16200000"/>
              <a:gd name="adj2" fmla="val 15269744"/>
            </a:avLst>
          </a:prstGeom>
          <a:ln w="38100">
            <a:solidFill>
              <a:srgbClr val="299ABB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2347B66-ED25-9430-D5CA-BFCCAB5A4677}"/>
              </a:ext>
            </a:extLst>
          </p:cNvPr>
          <p:cNvSpPr/>
          <p:nvPr/>
        </p:nvSpPr>
        <p:spPr>
          <a:xfrm>
            <a:off x="4441711" y="1976374"/>
            <a:ext cx="1823829" cy="103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Clr>
                <a:srgbClr val="45AFF1"/>
              </a:buClr>
            </a:pPr>
            <a:r>
              <a:rPr lang="ru-RU" sz="105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Корпоративное обучение</a:t>
            </a:r>
          </a:p>
          <a:p>
            <a:pPr marL="128588" indent="-128588">
              <a:lnSpc>
                <a:spcPts val="1500"/>
              </a:lnSpc>
              <a:buClr>
                <a:srgbClr val="45AFF1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семинары и тренинги</a:t>
            </a:r>
          </a:p>
          <a:p>
            <a:pPr marL="128588" indent="-128588">
              <a:lnSpc>
                <a:spcPts val="1500"/>
              </a:lnSpc>
              <a:buClr>
                <a:srgbClr val="45AFF1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модульные курсы</a:t>
            </a:r>
          </a:p>
          <a:p>
            <a:pPr marL="128588" indent="-128588">
              <a:lnSpc>
                <a:spcPts val="1500"/>
              </a:lnSpc>
              <a:buClr>
                <a:srgbClr val="45AFF1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практические сессии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0026E20-E150-BBB5-72B2-51AB3E2DC660}"/>
              </a:ext>
            </a:extLst>
          </p:cNvPr>
          <p:cNvSpPr/>
          <p:nvPr/>
        </p:nvSpPr>
        <p:spPr>
          <a:xfrm>
            <a:off x="826709" y="4102338"/>
            <a:ext cx="970458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Clr>
                <a:srgbClr val="45AFF1"/>
              </a:buClr>
            </a:pPr>
            <a:r>
              <a:rPr lang="ru-RU" sz="105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Вебинары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0B24C99-B3B8-2910-4500-A8740B378BFF}"/>
              </a:ext>
            </a:extLst>
          </p:cNvPr>
          <p:cNvSpPr/>
          <p:nvPr/>
        </p:nvSpPr>
        <p:spPr>
          <a:xfrm>
            <a:off x="4276774" y="3865082"/>
            <a:ext cx="1988766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Clr>
                <a:srgbClr val="45AFF1"/>
              </a:buClr>
            </a:pPr>
            <a:r>
              <a:rPr lang="ru-RU" sz="105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Дистанционные</a:t>
            </a:r>
            <a:r>
              <a:rPr lang="ru-RU" sz="105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курсы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C76DB0A-103D-36F8-C374-4D625BE49FA7}"/>
              </a:ext>
            </a:extLst>
          </p:cNvPr>
          <p:cNvSpPr/>
          <p:nvPr/>
        </p:nvSpPr>
        <p:spPr>
          <a:xfrm>
            <a:off x="323132" y="2720033"/>
            <a:ext cx="1107083" cy="45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Clr>
                <a:srgbClr val="45AFF1"/>
              </a:buClr>
            </a:pPr>
            <a:r>
              <a:rPr lang="ru-RU" sz="105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День</a:t>
            </a:r>
          </a:p>
          <a:p>
            <a:pPr>
              <a:lnSpc>
                <a:spcPts val="1500"/>
              </a:lnSpc>
              <a:buClr>
                <a:srgbClr val="45AFF1"/>
              </a:buClr>
            </a:pPr>
            <a:r>
              <a:rPr lang="ru-RU" sz="105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поставщика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47AC5F7-ADD6-99BB-65D5-94685367026F}"/>
              </a:ext>
            </a:extLst>
          </p:cNvPr>
          <p:cNvSpPr/>
          <p:nvPr/>
        </p:nvSpPr>
        <p:spPr>
          <a:xfrm>
            <a:off x="1235122" y="2922043"/>
            <a:ext cx="189083" cy="189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37A57900-6A43-72BD-A85D-FA9D6843C915}"/>
              </a:ext>
            </a:extLst>
          </p:cNvPr>
          <p:cNvSpPr/>
          <p:nvPr/>
        </p:nvSpPr>
        <p:spPr>
          <a:xfrm>
            <a:off x="1692794" y="4064514"/>
            <a:ext cx="189083" cy="189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1B28A0E-CA29-43B9-118D-C356FAF79E10}"/>
              </a:ext>
            </a:extLst>
          </p:cNvPr>
          <p:cNvSpPr/>
          <p:nvPr/>
        </p:nvSpPr>
        <p:spPr>
          <a:xfrm>
            <a:off x="4081816" y="3838570"/>
            <a:ext cx="189083" cy="189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518CC72-375A-8BDF-9DBF-0691E54C6488}"/>
              </a:ext>
            </a:extLst>
          </p:cNvPr>
          <p:cNvSpPr/>
          <p:nvPr/>
        </p:nvSpPr>
        <p:spPr>
          <a:xfrm>
            <a:off x="4087691" y="2099665"/>
            <a:ext cx="189083" cy="189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ABDCC77-8618-2F16-F5AD-7D19B6B0B6B0}"/>
              </a:ext>
            </a:extLst>
          </p:cNvPr>
          <p:cNvSpPr/>
          <p:nvPr/>
        </p:nvSpPr>
        <p:spPr>
          <a:xfrm>
            <a:off x="759235" y="1620816"/>
            <a:ext cx="1112805" cy="267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buClr>
                <a:srgbClr val="45AFF1"/>
              </a:buClr>
            </a:pPr>
            <a:r>
              <a:rPr lang="ru-RU" sz="105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Конференции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7265DC3-3ABC-3088-FCE6-AA2B597808DE}"/>
              </a:ext>
            </a:extLst>
          </p:cNvPr>
          <p:cNvSpPr/>
          <p:nvPr/>
        </p:nvSpPr>
        <p:spPr>
          <a:xfrm>
            <a:off x="1817146" y="1708011"/>
            <a:ext cx="189083" cy="189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50EE0573-7429-B111-4EC7-59F2A90A2431}"/>
              </a:ext>
            </a:extLst>
          </p:cNvPr>
          <p:cNvSpPr/>
          <p:nvPr/>
        </p:nvSpPr>
        <p:spPr>
          <a:xfrm>
            <a:off x="2882533" y="4556917"/>
            <a:ext cx="189083" cy="189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834B832-0B0F-3EBB-4052-115B60656E7C}"/>
              </a:ext>
            </a:extLst>
          </p:cNvPr>
          <p:cNvSpPr/>
          <p:nvPr/>
        </p:nvSpPr>
        <p:spPr>
          <a:xfrm>
            <a:off x="2149131" y="4764665"/>
            <a:ext cx="1938560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Clr>
                <a:srgbClr val="45AFF1"/>
              </a:buClr>
            </a:pPr>
            <a:r>
              <a:rPr lang="ru-RU" sz="105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Онлайн-консультации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3D0FE90-01AC-86EF-99C7-FD80BBA5FE30}"/>
              </a:ext>
            </a:extLst>
          </p:cNvPr>
          <p:cNvGrpSpPr/>
          <p:nvPr/>
        </p:nvGrpSpPr>
        <p:grpSpPr>
          <a:xfrm>
            <a:off x="6796037" y="1841403"/>
            <a:ext cx="3177455" cy="699906"/>
            <a:chOff x="877729" y="583086"/>
            <a:chExt cx="4344006" cy="933208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FD84C6E-19C3-C618-FB6D-793958074A59}"/>
                </a:ext>
              </a:extLst>
            </p:cNvPr>
            <p:cNvSpPr/>
            <p:nvPr/>
          </p:nvSpPr>
          <p:spPr>
            <a:xfrm>
              <a:off x="1740267" y="583086"/>
              <a:ext cx="348146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СОТРУДНИКОВ </a:t>
              </a:r>
            </a:p>
            <a:p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ЗАКАЗЧИКОВ</a:t>
              </a:r>
            </a:p>
          </p:txBody>
        </p:sp>
        <p:pic>
          <p:nvPicPr>
            <p:cNvPr id="81" name="Рисунок 80" descr="Значок сотрудника">
              <a:extLst>
                <a:ext uri="{FF2B5EF4-FFF2-40B4-BE49-F238E27FC236}">
                  <a16:creationId xmlns:a16="http://schemas.microsoft.com/office/drawing/2014/main" id="{3059DAF9-7C3F-70DA-4593-333ECD921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8544" y="714570"/>
              <a:ext cx="720000" cy="720000"/>
            </a:xfrm>
            <a:prstGeom prst="rect">
              <a:avLst/>
            </a:prstGeom>
          </p:spPr>
        </p:pic>
        <p:sp>
          <p:nvSpPr>
            <p:cNvPr id="82" name="Скругленный прямоугольник 29">
              <a:extLst>
                <a:ext uri="{FF2B5EF4-FFF2-40B4-BE49-F238E27FC236}">
                  <a16:creationId xmlns:a16="http://schemas.microsoft.com/office/drawing/2014/main" id="{2A840F0F-5842-550C-0CEF-82D83B9F7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729" y="714570"/>
              <a:ext cx="801724" cy="801724"/>
            </a:xfrm>
            <a:prstGeom prst="roundRect">
              <a:avLst/>
            </a:prstGeom>
            <a:noFill/>
            <a:ln w="28575">
              <a:solidFill>
                <a:srgbClr val="299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3" name="Скругленный прямоугольник 46">
            <a:extLst>
              <a:ext uri="{FF2B5EF4-FFF2-40B4-BE49-F238E27FC236}">
                <a16:creationId xmlns:a16="http://schemas.microsoft.com/office/drawing/2014/main" id="{999242B2-32B0-1343-DE21-EDC204CF057F}"/>
              </a:ext>
            </a:extLst>
          </p:cNvPr>
          <p:cNvSpPr>
            <a:spLocks noChangeAspect="1"/>
          </p:cNvSpPr>
          <p:nvPr/>
        </p:nvSpPr>
        <p:spPr>
          <a:xfrm>
            <a:off x="7520901" y="2230326"/>
            <a:ext cx="970810" cy="382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7 300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F55913F6-69D7-63DF-75F0-98C0D77AEF7C}"/>
              </a:ext>
            </a:extLst>
          </p:cNvPr>
          <p:cNvSpPr/>
          <p:nvPr/>
        </p:nvSpPr>
        <p:spPr>
          <a:xfrm>
            <a:off x="7262406" y="2634146"/>
            <a:ext cx="1822603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участников мероприятий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7D56EE0A-9331-D7B8-AFA1-D98BBEABF76D}"/>
              </a:ext>
            </a:extLst>
          </p:cNvPr>
          <p:cNvSpPr/>
          <p:nvPr/>
        </p:nvSpPr>
        <p:spPr>
          <a:xfrm>
            <a:off x="6636775" y="3541202"/>
            <a:ext cx="2332693" cy="1256551"/>
          </a:xfrm>
          <a:prstGeom prst="rect">
            <a:avLst/>
          </a:prstGeom>
          <a:solidFill>
            <a:schemeClr val="bg1"/>
          </a:solidFill>
          <a:ln>
            <a:solidFill>
              <a:srgbClr val="0085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7" name="Скругленный прямоугольник 46">
            <a:extLst>
              <a:ext uri="{FF2B5EF4-FFF2-40B4-BE49-F238E27FC236}">
                <a16:creationId xmlns:a16="http://schemas.microsoft.com/office/drawing/2014/main" id="{B4426818-7FDA-18F6-6E15-8DE974A23147}"/>
              </a:ext>
            </a:extLst>
          </p:cNvPr>
          <p:cNvSpPr>
            <a:spLocks noChangeAspect="1"/>
          </p:cNvSpPr>
          <p:nvPr/>
        </p:nvSpPr>
        <p:spPr>
          <a:xfrm>
            <a:off x="7592729" y="3977821"/>
            <a:ext cx="970810" cy="382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34 000</a:t>
            </a:r>
          </a:p>
        </p:txBody>
      </p:sp>
      <p:pic>
        <p:nvPicPr>
          <p:cNvPr id="88" name="Рисунок 87" descr="Грабитель">
            <a:extLst>
              <a:ext uri="{FF2B5EF4-FFF2-40B4-BE49-F238E27FC236}">
                <a16:creationId xmlns:a16="http://schemas.microsoft.com/office/drawing/2014/main" id="{F927B221-8985-CC6D-C0FE-542A640445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1686" y="3710647"/>
            <a:ext cx="540000" cy="540000"/>
          </a:xfrm>
          <a:prstGeom prst="rect">
            <a:avLst/>
          </a:prstGeom>
        </p:spPr>
      </p:pic>
      <p:sp>
        <p:nvSpPr>
          <p:cNvPr id="89" name="Скругленный прямоугольник 30">
            <a:extLst>
              <a:ext uri="{FF2B5EF4-FFF2-40B4-BE49-F238E27FC236}">
                <a16:creationId xmlns:a16="http://schemas.microsoft.com/office/drawing/2014/main" id="{AEA48F23-B19E-C77D-CA06-988E0E0FDA13}"/>
              </a:ext>
            </a:extLst>
          </p:cNvPr>
          <p:cNvSpPr>
            <a:spLocks noChangeAspect="1"/>
          </p:cNvSpPr>
          <p:nvPr/>
        </p:nvSpPr>
        <p:spPr>
          <a:xfrm>
            <a:off x="6764186" y="3643147"/>
            <a:ext cx="675000" cy="675000"/>
          </a:xfrm>
          <a:prstGeom prst="roundRect">
            <a:avLst/>
          </a:prstGeom>
          <a:noFill/>
          <a:ln w="28575">
            <a:solidFill>
              <a:srgbClr val="299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EC067669-D672-155F-2B94-7757F86C23BA}"/>
              </a:ext>
            </a:extLst>
          </p:cNvPr>
          <p:cNvSpPr/>
          <p:nvPr/>
        </p:nvSpPr>
        <p:spPr>
          <a:xfrm>
            <a:off x="7527715" y="3582830"/>
            <a:ext cx="254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СОТРУДНИКОВ 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ПОСТАВЩИКОВ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63703673-0BA0-BE58-1EAE-FDA0DF71BBED}"/>
              </a:ext>
            </a:extLst>
          </p:cNvPr>
          <p:cNvSpPr/>
          <p:nvPr/>
        </p:nvSpPr>
        <p:spPr>
          <a:xfrm>
            <a:off x="7263402" y="4421172"/>
            <a:ext cx="1822603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участников мероприятий</a:t>
            </a:r>
          </a:p>
        </p:txBody>
      </p:sp>
      <p:pic>
        <p:nvPicPr>
          <p:cNvPr id="9" name="Рисунок 8" descr="Расширение бизнеса со сплошной заливкой">
            <a:extLst>
              <a:ext uri="{FF2B5EF4-FFF2-40B4-BE49-F238E27FC236}">
                <a16:creationId xmlns:a16="http://schemas.microsoft.com/office/drawing/2014/main" id="{699B6DE6-93AD-F5EB-FE2B-AD19BDCE8D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457" y="693409"/>
            <a:ext cx="561773" cy="56177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93F29C3-61D7-5E91-7DD4-5F4A36C408AF}"/>
              </a:ext>
            </a:extLst>
          </p:cNvPr>
          <p:cNvSpPr txBox="1"/>
          <p:nvPr/>
        </p:nvSpPr>
        <p:spPr>
          <a:xfrm>
            <a:off x="6559782" y="1345828"/>
            <a:ext cx="19832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008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ЦИФРЫ 2021-2022: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40053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52B4CC7-AA7C-4644-919F-2EF725B7F941}"/>
              </a:ext>
            </a:extLst>
          </p:cNvPr>
          <p:cNvSpPr/>
          <p:nvPr/>
        </p:nvSpPr>
        <p:spPr>
          <a:xfrm>
            <a:off x="382341" y="537221"/>
            <a:ext cx="8486838" cy="2021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BDCBB75-9B0A-100D-F4F9-E2ED885E565F}"/>
              </a:ext>
            </a:extLst>
          </p:cNvPr>
          <p:cNvSpPr/>
          <p:nvPr/>
        </p:nvSpPr>
        <p:spPr>
          <a:xfrm>
            <a:off x="382341" y="3108960"/>
            <a:ext cx="8486838" cy="1990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5C665D4-4F75-DF44-9129-7235F8423671}"/>
              </a:ext>
            </a:extLst>
          </p:cNvPr>
          <p:cNvSpPr>
            <a:spLocks noChangeAspect="1"/>
          </p:cNvSpPr>
          <p:nvPr/>
        </p:nvSpPr>
        <p:spPr>
          <a:xfrm>
            <a:off x="382341" y="388141"/>
            <a:ext cx="675000" cy="675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ятиугольник 11">
            <a:extLst>
              <a:ext uri="{FF2B5EF4-FFF2-40B4-BE49-F238E27FC236}">
                <a16:creationId xmlns:a16="http://schemas.microsoft.com/office/drawing/2014/main" id="{74551239-6F45-A640-83C3-087CF272680C}"/>
              </a:ext>
            </a:extLst>
          </p:cNvPr>
          <p:cNvSpPr/>
          <p:nvPr/>
        </p:nvSpPr>
        <p:spPr>
          <a:xfrm>
            <a:off x="480597" y="586025"/>
            <a:ext cx="2511326" cy="1832128"/>
          </a:xfrm>
          <a:prstGeom prst="homePlate">
            <a:avLst>
              <a:gd name="adj" fmla="val 14359"/>
            </a:avLst>
          </a:prstGeom>
          <a:solidFill>
            <a:srgbClr val="299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B529A4-DCB4-BD41-BE00-A6C2742C0BEE}"/>
              </a:ext>
            </a:extLst>
          </p:cNvPr>
          <p:cNvSpPr/>
          <p:nvPr/>
        </p:nvSpPr>
        <p:spPr>
          <a:xfrm>
            <a:off x="612581" y="1094713"/>
            <a:ext cx="2251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Узнать и увидеть все функциональные возможности ЭТП 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Попрактиковаться в реальном времени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И заказчику, и поставщику было удобно работать на площадке</a:t>
            </a:r>
          </a:p>
        </p:txBody>
      </p:sp>
      <p:sp>
        <p:nvSpPr>
          <p:cNvPr id="16" name="Пятиугольник 15">
            <a:extLst>
              <a:ext uri="{FF2B5EF4-FFF2-40B4-BE49-F238E27FC236}">
                <a16:creationId xmlns:a16="http://schemas.microsoft.com/office/drawing/2014/main" id="{41324CD9-838C-3048-9907-5E63387CD69A}"/>
              </a:ext>
            </a:extLst>
          </p:cNvPr>
          <p:cNvSpPr/>
          <p:nvPr/>
        </p:nvSpPr>
        <p:spPr>
          <a:xfrm>
            <a:off x="3357761" y="570109"/>
            <a:ext cx="2491650" cy="1848044"/>
          </a:xfrm>
          <a:prstGeom prst="homePlate">
            <a:avLst>
              <a:gd name="adj" fmla="val 14359"/>
            </a:avLst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id="{53DB48A2-C693-BD40-B6FC-3DFF491A4BC3}"/>
              </a:ext>
            </a:extLst>
          </p:cNvPr>
          <p:cNvSpPr/>
          <p:nvPr/>
        </p:nvSpPr>
        <p:spPr>
          <a:xfrm rot="10800000">
            <a:off x="6288587" y="570108"/>
            <a:ext cx="2333067" cy="1848044"/>
          </a:xfrm>
          <a:prstGeom prst="homePlate">
            <a:avLst>
              <a:gd name="adj" fmla="val 1435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A3F9EF2-2CEB-CC43-8657-66348624BAAB}"/>
              </a:ext>
            </a:extLst>
          </p:cNvPr>
          <p:cNvSpPr/>
          <p:nvPr/>
        </p:nvSpPr>
        <p:spPr>
          <a:xfrm>
            <a:off x="1040254" y="704227"/>
            <a:ext cx="24916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ru-RU" sz="1350" b="1" u="sng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НУЖНО, ЧТОБЫ: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D5F8FA-0E4D-6346-9CA6-1F5E0DE882EC}"/>
              </a:ext>
            </a:extLst>
          </p:cNvPr>
          <p:cNvSpPr/>
          <p:nvPr/>
        </p:nvSpPr>
        <p:spPr>
          <a:xfrm>
            <a:off x="3526890" y="1070061"/>
            <a:ext cx="2228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Как работать на ЭТП с учетом изменения 44-ФЗ и 223-ФЗ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Как работать на разных секциях площадки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Как повысить эффективность закупок за счет сервисов и услуг ЭТП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C3005E-340C-0D45-BC2F-43EF686E5393}"/>
              </a:ext>
            </a:extLst>
          </p:cNvPr>
          <p:cNvSpPr/>
          <p:nvPr/>
        </p:nvSpPr>
        <p:spPr>
          <a:xfrm>
            <a:off x="6697921" y="997510"/>
            <a:ext cx="2491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Пошаговые видео-инструкции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Методические пособия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Записи мероприятий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Ответы на вопросы в прямом</a:t>
            </a: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эфире</a:t>
            </a:r>
          </a:p>
        </p:txBody>
      </p:sp>
      <p:pic>
        <p:nvPicPr>
          <p:cNvPr id="20" name="Рисунок 19" descr="Попасть в яблочко">
            <a:extLst>
              <a:ext uri="{FF2B5EF4-FFF2-40B4-BE49-F238E27FC236}">
                <a16:creationId xmlns:a16="http://schemas.microsoft.com/office/drawing/2014/main" id="{BB44D2CB-601C-BC45-9AE9-B41E021CC9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207" y="670651"/>
            <a:ext cx="270000" cy="270000"/>
          </a:xfrm>
          <a:prstGeom prst="rect">
            <a:avLst/>
          </a:prstGeom>
        </p:spPr>
      </p:pic>
      <p:pic>
        <p:nvPicPr>
          <p:cNvPr id="22" name="Рисунок 21" descr="Месячный календарь">
            <a:extLst>
              <a:ext uri="{FF2B5EF4-FFF2-40B4-BE49-F238E27FC236}">
                <a16:creationId xmlns:a16="http://schemas.microsoft.com/office/drawing/2014/main" id="{A06E9239-C339-5142-ADF6-35B98686F3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7477" y="666412"/>
            <a:ext cx="270000" cy="270000"/>
          </a:xfrm>
          <a:prstGeom prst="rect">
            <a:avLst/>
          </a:prstGeom>
        </p:spPr>
      </p:pic>
      <p:pic>
        <p:nvPicPr>
          <p:cNvPr id="24" name="Рисунок 23" descr="Знак одобрения">
            <a:extLst>
              <a:ext uri="{FF2B5EF4-FFF2-40B4-BE49-F238E27FC236}">
                <a16:creationId xmlns:a16="http://schemas.microsoft.com/office/drawing/2014/main" id="{243F2A86-C2CE-1546-9BFC-607DCD44D5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86271" y="632326"/>
            <a:ext cx="270000" cy="270000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3BBF3785-6634-024C-8E16-1170C3A34F3A}"/>
              </a:ext>
            </a:extLst>
          </p:cNvPr>
          <p:cNvSpPr>
            <a:spLocks noChangeAspect="1"/>
          </p:cNvSpPr>
          <p:nvPr/>
        </p:nvSpPr>
        <p:spPr>
          <a:xfrm>
            <a:off x="720279" y="639079"/>
            <a:ext cx="318093" cy="31809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3187EAD-0AA5-CE48-B037-4DD6708BDF70}"/>
              </a:ext>
            </a:extLst>
          </p:cNvPr>
          <p:cNvSpPr>
            <a:spLocks noChangeAspect="1"/>
          </p:cNvSpPr>
          <p:nvPr/>
        </p:nvSpPr>
        <p:spPr>
          <a:xfrm>
            <a:off x="3593431" y="636416"/>
            <a:ext cx="318093" cy="31809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66AA16E-D82D-5C4B-AFAD-CC77EFDAB6AC}"/>
              </a:ext>
            </a:extLst>
          </p:cNvPr>
          <p:cNvSpPr/>
          <p:nvPr/>
        </p:nvSpPr>
        <p:spPr>
          <a:xfrm>
            <a:off x="3915288" y="725641"/>
            <a:ext cx="24916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ru-RU" sz="1350" b="1" u="sng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ОСНОВНЫЕ ТЕМЫ: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4064E02-64D5-6745-81DC-FD7E192899D5}"/>
              </a:ext>
            </a:extLst>
          </p:cNvPr>
          <p:cNvSpPr>
            <a:spLocks noChangeAspect="1"/>
          </p:cNvSpPr>
          <p:nvPr/>
        </p:nvSpPr>
        <p:spPr>
          <a:xfrm>
            <a:off x="6760585" y="628612"/>
            <a:ext cx="318093" cy="31809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90A69B6-C7DD-5F44-AB31-E0AFC9F202D3}"/>
              </a:ext>
            </a:extLst>
          </p:cNvPr>
          <p:cNvSpPr/>
          <p:nvPr/>
        </p:nvSpPr>
        <p:spPr>
          <a:xfrm>
            <a:off x="7138614" y="688868"/>
            <a:ext cx="24916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ru-RU" sz="1350" b="1" u="sng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ЧТО ПОЛУЧИТЕ: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81E1A33-CD31-6D48-ABB5-798D59D2318B}"/>
              </a:ext>
            </a:extLst>
          </p:cNvPr>
          <p:cNvSpPr/>
          <p:nvPr/>
        </p:nvSpPr>
        <p:spPr>
          <a:xfrm>
            <a:off x="495715" y="82278"/>
            <a:ext cx="8142382" cy="406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16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          ОБУЧЕНИЕ ПО РАБОТЕ НА ЭТП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A6AD640-B3AF-EE4C-BB73-45A72CDF24AB}"/>
              </a:ext>
            </a:extLst>
          </p:cNvPr>
          <p:cNvSpPr/>
          <p:nvPr/>
        </p:nvSpPr>
        <p:spPr>
          <a:xfrm>
            <a:off x="4117476" y="4485536"/>
            <a:ext cx="910827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посмотреть</a:t>
            </a:r>
          </a:p>
          <a:p>
            <a:pPr algn="ctr">
              <a:lnSpc>
                <a:spcPts val="1050"/>
              </a:lnSpc>
            </a:pPr>
            <a:r>
              <a:rPr lang="ru-RU" sz="105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пример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8CCFA7-D028-3504-7AC9-1CC83E51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012" y="486965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36CF78-8CFC-4BC4-A0A6-A394FEB72B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82318F-A5F7-AFDA-4F01-249F19DA7594}"/>
              </a:ext>
            </a:extLst>
          </p:cNvPr>
          <p:cNvSpPr/>
          <p:nvPr/>
        </p:nvSpPr>
        <p:spPr>
          <a:xfrm>
            <a:off x="1047188" y="2619411"/>
            <a:ext cx="8142382" cy="406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16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ДИСТАНЦИОННЫЕ КУРСЫ, ВЕБИНАРЫ И КОНСУЛЬТАЦИИ ДЛЯ ПОСТАВЩИКОВ</a:t>
            </a:r>
          </a:p>
        </p:txBody>
      </p:sp>
      <p:sp>
        <p:nvSpPr>
          <p:cNvPr id="7" name="Скругленный прямоугольник 25">
            <a:extLst>
              <a:ext uri="{FF2B5EF4-FFF2-40B4-BE49-F238E27FC236}">
                <a16:creationId xmlns:a16="http://schemas.microsoft.com/office/drawing/2014/main" id="{07DB424E-47F8-42F8-34E8-4A5596C3E625}"/>
              </a:ext>
            </a:extLst>
          </p:cNvPr>
          <p:cNvSpPr>
            <a:spLocks noChangeAspect="1"/>
          </p:cNvSpPr>
          <p:nvPr/>
        </p:nvSpPr>
        <p:spPr>
          <a:xfrm>
            <a:off x="500821" y="2632329"/>
            <a:ext cx="441105" cy="441105"/>
          </a:xfrm>
          <a:prstGeom prst="roundRect">
            <a:avLst/>
          </a:prstGeom>
          <a:noFill/>
          <a:ln w="19050">
            <a:solidFill>
              <a:srgbClr val="378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7" descr="Грабитель">
            <a:extLst>
              <a:ext uri="{FF2B5EF4-FFF2-40B4-BE49-F238E27FC236}">
                <a16:creationId xmlns:a16="http://schemas.microsoft.com/office/drawing/2014/main" id="{8BCF25C9-0629-1907-6FFB-8E417BFBB9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0565" y="2628231"/>
            <a:ext cx="407329" cy="407329"/>
          </a:xfrm>
          <a:prstGeom prst="rect">
            <a:avLst/>
          </a:prstGeom>
        </p:spPr>
      </p:pic>
      <p:sp>
        <p:nvSpPr>
          <p:cNvPr id="15" name="Скругленный прямоугольник 25">
            <a:extLst>
              <a:ext uri="{FF2B5EF4-FFF2-40B4-BE49-F238E27FC236}">
                <a16:creationId xmlns:a16="http://schemas.microsoft.com/office/drawing/2014/main" id="{6E4DB25A-C644-88E9-967A-418C0AA817B0}"/>
              </a:ext>
            </a:extLst>
          </p:cNvPr>
          <p:cNvSpPr>
            <a:spLocks noChangeAspect="1"/>
          </p:cNvSpPr>
          <p:nvPr/>
        </p:nvSpPr>
        <p:spPr>
          <a:xfrm>
            <a:off x="479033" y="24732"/>
            <a:ext cx="421964" cy="421964"/>
          </a:xfrm>
          <a:prstGeom prst="roundRect">
            <a:avLst/>
          </a:prstGeom>
          <a:noFill/>
          <a:ln w="19050">
            <a:solidFill>
              <a:srgbClr val="378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Мультимедийная презентация">
            <a:extLst>
              <a:ext uri="{FF2B5EF4-FFF2-40B4-BE49-F238E27FC236}">
                <a16:creationId xmlns:a16="http://schemas.microsoft.com/office/drawing/2014/main" id="{7262FC32-38A5-FAC3-1207-5B3535CCA2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0566" y="73684"/>
            <a:ext cx="357568" cy="357568"/>
          </a:xfrm>
          <a:prstGeom prst="rect">
            <a:avLst/>
          </a:prstGeom>
        </p:spPr>
      </p:pic>
      <p:sp>
        <p:nvSpPr>
          <p:cNvPr id="34" name="Пятиугольник 11">
            <a:extLst>
              <a:ext uri="{FF2B5EF4-FFF2-40B4-BE49-F238E27FC236}">
                <a16:creationId xmlns:a16="http://schemas.microsoft.com/office/drawing/2014/main" id="{F55881F6-A955-216A-B1F9-A867F129FF17}"/>
              </a:ext>
            </a:extLst>
          </p:cNvPr>
          <p:cNvSpPr/>
          <p:nvPr/>
        </p:nvSpPr>
        <p:spPr>
          <a:xfrm>
            <a:off x="495715" y="3190067"/>
            <a:ext cx="2662449" cy="1832127"/>
          </a:xfrm>
          <a:prstGeom prst="homePlate">
            <a:avLst>
              <a:gd name="adj" fmla="val 14359"/>
            </a:avLst>
          </a:prstGeom>
          <a:solidFill>
            <a:srgbClr val="299ABB"/>
          </a:solidFill>
          <a:ln>
            <a:solidFill>
              <a:srgbClr val="299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D237D2-3701-5623-6700-25B4FCF5113C}"/>
              </a:ext>
            </a:extLst>
          </p:cNvPr>
          <p:cNvSpPr/>
          <p:nvPr/>
        </p:nvSpPr>
        <p:spPr>
          <a:xfrm>
            <a:off x="666516" y="3842070"/>
            <a:ext cx="22288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Знать, как продавать свои товары/услуги через закупки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Минимизировать свои ошибки, конфликты с заказчиками и внимание к себе контрольных органов</a:t>
            </a:r>
          </a:p>
        </p:txBody>
      </p:sp>
      <p:sp>
        <p:nvSpPr>
          <p:cNvPr id="36" name="Пятиугольник 15">
            <a:extLst>
              <a:ext uri="{FF2B5EF4-FFF2-40B4-BE49-F238E27FC236}">
                <a16:creationId xmlns:a16="http://schemas.microsoft.com/office/drawing/2014/main" id="{9A9DDE51-74A0-567E-7260-6483B2C9B15A}"/>
              </a:ext>
            </a:extLst>
          </p:cNvPr>
          <p:cNvSpPr/>
          <p:nvPr/>
        </p:nvSpPr>
        <p:spPr>
          <a:xfrm>
            <a:off x="3367375" y="3190066"/>
            <a:ext cx="2775442" cy="1832127"/>
          </a:xfrm>
          <a:prstGeom prst="homePlate">
            <a:avLst>
              <a:gd name="adj" fmla="val 14359"/>
            </a:avLst>
          </a:prstGeom>
          <a:solidFill>
            <a:srgbClr val="00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ятиугольник 16">
            <a:extLst>
              <a:ext uri="{FF2B5EF4-FFF2-40B4-BE49-F238E27FC236}">
                <a16:creationId xmlns:a16="http://schemas.microsoft.com/office/drawing/2014/main" id="{DA5A128E-2A26-6465-D359-956847C7F4CE}"/>
              </a:ext>
            </a:extLst>
          </p:cNvPr>
          <p:cNvSpPr/>
          <p:nvPr/>
        </p:nvSpPr>
        <p:spPr>
          <a:xfrm rot="10800000">
            <a:off x="6282831" y="3179420"/>
            <a:ext cx="2365454" cy="1871154"/>
          </a:xfrm>
          <a:prstGeom prst="homePlate">
            <a:avLst>
              <a:gd name="adj" fmla="val 1435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D46057E-DA19-6FB5-1D61-5363EE8F4A95}"/>
              </a:ext>
            </a:extLst>
          </p:cNvPr>
          <p:cNvSpPr/>
          <p:nvPr/>
        </p:nvSpPr>
        <p:spPr>
          <a:xfrm>
            <a:off x="1045154" y="3379205"/>
            <a:ext cx="24916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ru-RU" sz="1350" b="1" u="sng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НУЖНЫ, ЧТОБЫ: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6B0CFD2-E61D-79C7-C6F8-9D84C9F17B25}"/>
              </a:ext>
            </a:extLst>
          </p:cNvPr>
          <p:cNvSpPr/>
          <p:nvPr/>
        </p:nvSpPr>
        <p:spPr>
          <a:xfrm>
            <a:off x="3507389" y="3653294"/>
            <a:ext cx="24916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Заявка на участие. Основные правила и типовые ошибки. Критерии оценки заявок </a:t>
            </a:r>
          </a:p>
          <a:p>
            <a:endParaRPr lang="ru-RU" sz="8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8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Требования к проекту договора, порядок заключения, исполнения, расторжения</a:t>
            </a:r>
          </a:p>
          <a:p>
            <a:endParaRPr lang="ru-RU" sz="8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8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Защита прав и интересов поставщика. Обжалование результатов закупки</a:t>
            </a:r>
          </a:p>
          <a:p>
            <a:endParaRPr lang="ru-RU" sz="8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8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Участие в закупках с преференциями МСП</a:t>
            </a:r>
          </a:p>
          <a:p>
            <a:endParaRPr lang="ru-RU" sz="8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DC67CDD-8ACB-9394-7DF7-9C13A9D6D66C}"/>
              </a:ext>
            </a:extLst>
          </p:cNvPr>
          <p:cNvSpPr/>
          <p:nvPr/>
        </p:nvSpPr>
        <p:spPr>
          <a:xfrm>
            <a:off x="6660316" y="3737784"/>
            <a:ext cx="2208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Детальный разбор темы, практические рекомендации и </a:t>
            </a:r>
            <a:r>
              <a:rPr lang="ru-RU" sz="1000" dirty="0" err="1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лайфхаки</a:t>
            </a:r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от экспертов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Методические материалы, чек-листы, инструкции и записи</a:t>
            </a:r>
          </a:p>
          <a:p>
            <a:endParaRPr lang="ru-RU" sz="10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Именной сертификат</a:t>
            </a:r>
          </a:p>
        </p:txBody>
      </p:sp>
      <p:pic>
        <p:nvPicPr>
          <p:cNvPr id="41" name="Рисунок 40" descr="Попасть в яблочко">
            <a:extLst>
              <a:ext uri="{FF2B5EF4-FFF2-40B4-BE49-F238E27FC236}">
                <a16:creationId xmlns:a16="http://schemas.microsoft.com/office/drawing/2014/main" id="{0B7412D5-4C9A-9681-7572-A722F44726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1107" y="3345630"/>
            <a:ext cx="270000" cy="270000"/>
          </a:xfrm>
          <a:prstGeom prst="rect">
            <a:avLst/>
          </a:prstGeom>
        </p:spPr>
      </p:pic>
      <p:pic>
        <p:nvPicPr>
          <p:cNvPr id="42" name="Рисунок 41" descr="Месячный календарь">
            <a:extLst>
              <a:ext uri="{FF2B5EF4-FFF2-40B4-BE49-F238E27FC236}">
                <a16:creationId xmlns:a16="http://schemas.microsoft.com/office/drawing/2014/main" id="{817CBCE6-8E79-5D61-2659-79580E13DF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96916" y="3265687"/>
            <a:ext cx="270000" cy="270000"/>
          </a:xfrm>
          <a:prstGeom prst="rect">
            <a:avLst/>
          </a:prstGeom>
        </p:spPr>
      </p:pic>
      <p:pic>
        <p:nvPicPr>
          <p:cNvPr id="43" name="Рисунок 42" descr="Знак одобрения">
            <a:extLst>
              <a:ext uri="{FF2B5EF4-FFF2-40B4-BE49-F238E27FC236}">
                <a16:creationId xmlns:a16="http://schemas.microsoft.com/office/drawing/2014/main" id="{2EECD37F-D698-B091-8B01-F8285283B6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80515" y="3260767"/>
            <a:ext cx="270000" cy="270000"/>
          </a:xfrm>
          <a:prstGeom prst="rect">
            <a:avLst/>
          </a:prstGeom>
        </p:spPr>
      </p:pic>
      <p:sp>
        <p:nvSpPr>
          <p:cNvPr id="44" name="Скругленный прямоугольник 24">
            <a:extLst>
              <a:ext uri="{FF2B5EF4-FFF2-40B4-BE49-F238E27FC236}">
                <a16:creationId xmlns:a16="http://schemas.microsoft.com/office/drawing/2014/main" id="{8E2D1D8B-7B9E-DCDA-9313-F53C1BC84EB9}"/>
              </a:ext>
            </a:extLst>
          </p:cNvPr>
          <p:cNvSpPr>
            <a:spLocks noChangeAspect="1"/>
          </p:cNvSpPr>
          <p:nvPr/>
        </p:nvSpPr>
        <p:spPr>
          <a:xfrm>
            <a:off x="727060" y="3321583"/>
            <a:ext cx="318093" cy="31809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5" name="Скругленный прямоугольник 26">
            <a:extLst>
              <a:ext uri="{FF2B5EF4-FFF2-40B4-BE49-F238E27FC236}">
                <a16:creationId xmlns:a16="http://schemas.microsoft.com/office/drawing/2014/main" id="{F0F8BBA9-CC0C-E7A1-3234-0D2878FB1651}"/>
              </a:ext>
            </a:extLst>
          </p:cNvPr>
          <p:cNvSpPr>
            <a:spLocks noChangeAspect="1"/>
          </p:cNvSpPr>
          <p:nvPr/>
        </p:nvSpPr>
        <p:spPr>
          <a:xfrm>
            <a:off x="3572869" y="3235692"/>
            <a:ext cx="318093" cy="31809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DEF9672-6432-20D7-5C51-73929D922D72}"/>
              </a:ext>
            </a:extLst>
          </p:cNvPr>
          <p:cNvSpPr/>
          <p:nvPr/>
        </p:nvSpPr>
        <p:spPr>
          <a:xfrm>
            <a:off x="3887477" y="3349677"/>
            <a:ext cx="24916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ru-RU" sz="1350" b="1" u="sng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ОСНОВНЫЕ ТЕМЫ:</a:t>
            </a:r>
          </a:p>
        </p:txBody>
      </p:sp>
      <p:sp>
        <p:nvSpPr>
          <p:cNvPr id="47" name="Скругленный прямоугольник 29">
            <a:extLst>
              <a:ext uri="{FF2B5EF4-FFF2-40B4-BE49-F238E27FC236}">
                <a16:creationId xmlns:a16="http://schemas.microsoft.com/office/drawing/2014/main" id="{29173FB7-00AC-C53F-B259-F920E8825C0A}"/>
              </a:ext>
            </a:extLst>
          </p:cNvPr>
          <p:cNvSpPr>
            <a:spLocks noChangeAspect="1"/>
          </p:cNvSpPr>
          <p:nvPr/>
        </p:nvSpPr>
        <p:spPr>
          <a:xfrm>
            <a:off x="6754829" y="3257053"/>
            <a:ext cx="318093" cy="31809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FADAC57-F04C-4814-5E52-630A00962E1D}"/>
              </a:ext>
            </a:extLst>
          </p:cNvPr>
          <p:cNvSpPr/>
          <p:nvPr/>
        </p:nvSpPr>
        <p:spPr>
          <a:xfrm>
            <a:off x="7132858" y="3317309"/>
            <a:ext cx="249164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ru-RU" sz="1350" b="1" u="sng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ЧТО ПОЛУЧИТЕ:</a:t>
            </a:r>
          </a:p>
        </p:txBody>
      </p:sp>
    </p:spTree>
    <p:extLst>
      <p:ext uri="{BB962C8B-B14F-4D97-AF65-F5344CB8AC3E}">
        <p14:creationId xmlns:p14="http://schemas.microsoft.com/office/powerpoint/2010/main" val="331875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1160" y="826289"/>
            <a:ext cx="6390497" cy="752399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66"/>
            <a:r>
              <a:rPr lang="en-US" sz="1598" dirty="0">
                <a:solidFill>
                  <a:prstClr val="black"/>
                </a:solidFill>
                <a:latin typeface="Calibri"/>
              </a:rPr>
              <a:t> </a:t>
            </a:r>
            <a:endParaRPr lang="ru-RU" sz="1598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48A5B9-A9B0-4DA8-8D46-498C6621067D}"/>
              </a:ext>
            </a:extLst>
          </p:cNvPr>
          <p:cNvSpPr/>
          <p:nvPr/>
        </p:nvSpPr>
        <p:spPr>
          <a:xfrm>
            <a:off x="622743" y="1093811"/>
            <a:ext cx="3777926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7166">
              <a:spcBef>
                <a:spcPct val="20000"/>
              </a:spcBef>
              <a:spcAft>
                <a:spcPts val="600"/>
              </a:spcAft>
            </a:pPr>
            <a:r>
              <a:rPr lang="ru-RU" b="1" dirty="0">
                <a:solidFill>
                  <a:srgbClr val="0E779D"/>
                </a:solidFill>
                <a:latin typeface="Calibri"/>
                <a:cs typeface="Arial" panose="020B0604020202020204" pitchFamily="34" charset="0"/>
              </a:rPr>
              <a:t>АО «ТЭК-Торг» – 100% дочернее</a:t>
            </a:r>
            <a:br>
              <a:rPr lang="ru-RU" b="1" dirty="0">
                <a:solidFill>
                  <a:srgbClr val="0E779D"/>
                </a:solidFill>
                <a:latin typeface="Calibri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E779D"/>
                </a:solidFill>
                <a:latin typeface="Calibri"/>
                <a:cs typeface="Arial" panose="020B0604020202020204" pitchFamily="34" charset="0"/>
              </a:rPr>
              <a:t>общество АО «СПбМТСБ»</a:t>
            </a:r>
            <a:endParaRPr lang="ru-RU" sz="1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2B9158-0A75-4B52-B86E-F9E85C696985}"/>
              </a:ext>
            </a:extLst>
          </p:cNvPr>
          <p:cNvSpPr/>
          <p:nvPr/>
        </p:nvSpPr>
        <p:spPr>
          <a:xfrm>
            <a:off x="621160" y="2037120"/>
            <a:ext cx="3504053" cy="26545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90503"/>
            <a:r>
              <a:rPr lang="ru-RU" altLang="ru-RU" sz="1200" b="1" dirty="0">
                <a:solidFill>
                  <a:srgbClr val="E7E6E6">
                    <a:lumMod val="10000"/>
                  </a:srgbClr>
                </a:solidFill>
                <a:latin typeface="Calibri"/>
              </a:rPr>
              <a:t>АО «СПбМТСБ» </a:t>
            </a:r>
            <a:r>
              <a:rPr lang="ru-RU" altLang="ru-RU" sz="1200" dirty="0">
                <a:solidFill>
                  <a:srgbClr val="E7E6E6">
                    <a:lumMod val="10000"/>
                  </a:srgbClr>
                </a:solidFill>
                <a:latin typeface="Calibri"/>
              </a:rPr>
              <a:t>создано по решению П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резидента Российской Федерации В. В. Путина и Правительства Российской Федерации</a:t>
            </a:r>
            <a:endParaRPr lang="ru-RU" altLang="ru-RU" sz="1200" dirty="0">
              <a:solidFill>
                <a:srgbClr val="E7E6E6">
                  <a:lumMod val="10000"/>
                </a:srgbClr>
              </a:solidFill>
              <a:latin typeface="Calibri"/>
            </a:endParaRPr>
          </a:p>
          <a:p>
            <a:pPr defTabSz="990503"/>
            <a:endParaRPr lang="ru-RU" altLang="ru-RU" sz="1200" dirty="0">
              <a:solidFill>
                <a:srgbClr val="E7E6E6">
                  <a:lumMod val="10000"/>
                </a:srgbClr>
              </a:solidFill>
              <a:latin typeface="Calibri"/>
            </a:endParaRPr>
          </a:p>
          <a:p>
            <a:pPr defTabSz="990503"/>
            <a:r>
              <a:rPr lang="ru-RU" sz="1200" b="1" dirty="0">
                <a:solidFill>
                  <a:srgbClr val="E7E6E6">
                    <a:lumMod val="10000"/>
                  </a:srgbClr>
                </a:solidFill>
                <a:latin typeface="Calibri"/>
              </a:rPr>
              <a:t>АО </a:t>
            </a:r>
            <a:r>
              <a:rPr lang="ru-RU" altLang="ru-RU" sz="1200" b="1" dirty="0">
                <a:solidFill>
                  <a:srgbClr val="E7E6E6">
                    <a:lumMod val="10000"/>
                  </a:srgbClr>
                </a:solidFill>
                <a:latin typeface="Calibri"/>
              </a:rPr>
              <a:t>«СПбМТСБ» - </a:t>
            </a:r>
            <a:r>
              <a:rPr lang="ru-RU" altLang="ru-RU" sz="1200" dirty="0">
                <a:solidFill>
                  <a:srgbClr val="E7E6E6">
                    <a:lumMod val="10000"/>
                  </a:srgbClr>
                </a:solidFill>
                <a:latin typeface="Calibri"/>
              </a:rPr>
              <a:t>крупнейшая товарная биржа России, через которую осуществляется 99% объемов организованных торгов нефтью и нефтепродуктами, газом, лесом, минеральными удобрениями и энергетическим углем в России </a:t>
            </a:r>
          </a:p>
          <a:p>
            <a:pPr defTabSz="990503"/>
            <a:endParaRPr lang="ru-RU" altLang="ru-RU" sz="1200" dirty="0">
              <a:solidFill>
                <a:srgbClr val="E7E6E6">
                  <a:lumMod val="10000"/>
                </a:srgbClr>
              </a:solidFill>
              <a:latin typeface="Calibri"/>
            </a:endParaRPr>
          </a:p>
          <a:p>
            <a:pPr defTabSz="990503"/>
            <a:r>
              <a:rPr lang="ru-RU" altLang="ru-RU" sz="1200" b="1" dirty="0">
                <a:solidFill>
                  <a:srgbClr val="E7E6E6">
                    <a:lumMod val="10000"/>
                  </a:srgbClr>
                </a:solidFill>
                <a:latin typeface="Calibri"/>
              </a:rPr>
              <a:t>АО «ТЭК-Торг» </a:t>
            </a:r>
            <a:r>
              <a:rPr lang="ru-RU" altLang="ru-RU" sz="1200" dirty="0">
                <a:solidFill>
                  <a:srgbClr val="E7E6E6">
                    <a:lumMod val="10000"/>
                  </a:srgbClr>
                </a:solidFill>
                <a:latin typeface="Calibri"/>
              </a:rPr>
              <a:t>специализируется на организации внебиржевых торгов, в том числе в рамках 44-ФЗ, 223-ФЗ, 178-ФЗ и коммерческих торгов</a:t>
            </a:r>
          </a:p>
          <a:p>
            <a:pPr defTabSz="990503"/>
            <a:endParaRPr lang="ru-RU" altLang="ru-RU" sz="1200" dirty="0">
              <a:solidFill>
                <a:srgbClr val="E7E6E6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481828-C3EB-4362-8B7E-C2917F2864AE}"/>
              </a:ext>
            </a:extLst>
          </p:cNvPr>
          <p:cNvSpPr txBox="1"/>
          <p:nvPr/>
        </p:nvSpPr>
        <p:spPr>
          <a:xfrm>
            <a:off x="4572001" y="1124234"/>
            <a:ext cx="4029793" cy="6821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400" b="0">
                <a:solidFill>
                  <a:srgbClr val="17375E"/>
                </a:solidFill>
                <a:latin typeface="+mj-lt"/>
              </a:defRPr>
            </a:lvl1pPr>
          </a:lstStyle>
          <a:p>
            <a:pPr defTabSz="990503">
              <a:spcBef>
                <a:spcPts val="1300"/>
              </a:spcBef>
              <a:defRPr sz="2200" b="0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0E779D"/>
                </a:solidFill>
                <a:latin typeface="Calibri"/>
                <a:cs typeface="Arial" panose="020B0604020202020204" pitchFamily="34" charset="0"/>
              </a:rPr>
              <a:t>Ключевые акционеры АО «СПбМТСБ»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C964232-A961-419E-81A7-9A0299639BB6}"/>
              </a:ext>
            </a:extLst>
          </p:cNvPr>
          <p:cNvGrpSpPr/>
          <p:nvPr/>
        </p:nvGrpSpPr>
        <p:grpSpPr>
          <a:xfrm>
            <a:off x="4791765" y="1571152"/>
            <a:ext cx="3775186" cy="3188285"/>
            <a:chOff x="4499270" y="1436331"/>
            <a:chExt cx="3603021" cy="2938573"/>
          </a:xfrm>
        </p:grpSpPr>
        <p:graphicFrame>
          <p:nvGraphicFramePr>
            <p:cNvPr id="41" name="Диаграмма 40">
              <a:extLst>
                <a:ext uri="{FF2B5EF4-FFF2-40B4-BE49-F238E27FC236}">
                  <a16:creationId xmlns:a16="http://schemas.microsoft.com/office/drawing/2014/main" id="{66277DCE-7584-4845-AB9C-E5A845F0631C}"/>
                </a:ext>
              </a:extLst>
            </p:cNvPr>
            <p:cNvGraphicFramePr/>
            <p:nvPr/>
          </p:nvGraphicFramePr>
          <p:xfrm>
            <a:off x="4499270" y="1436331"/>
            <a:ext cx="3603021" cy="29385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E1D1AD58-BB39-4BFA-A326-62D5F395F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434" y="2548948"/>
              <a:ext cx="895407" cy="573137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2BBF2B8-7AB3-473A-8D9E-AB954CDF8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73" y="2164072"/>
            <a:ext cx="506931" cy="3166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E0C3FAB-432C-47BD-AB5F-813C1233F0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81" y="3926929"/>
            <a:ext cx="568099" cy="2800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21590ED-2B5C-41E8-9D51-35CF806A2F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21" y="3985873"/>
            <a:ext cx="618882" cy="2326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A7490EB-19A4-44A7-8568-BF8751283F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03" y="3360421"/>
            <a:ext cx="524530" cy="29684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768076-EDB4-4B42-B061-134A76DB2A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67" y="3234215"/>
            <a:ext cx="725599" cy="17643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CB85D1B-2523-4C85-B699-E953474B5D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87"/>
          <a:stretch/>
        </p:blipFill>
        <p:spPr>
          <a:xfrm>
            <a:off x="4610402" y="2266726"/>
            <a:ext cx="516261" cy="22368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61C15E-1A11-4408-B510-047084BFC8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04" y="2934994"/>
            <a:ext cx="629425" cy="173075"/>
          </a:xfrm>
          <a:prstGeom prst="rect">
            <a:avLst/>
          </a:prstGeom>
        </p:spPr>
      </p:pic>
      <p:sp>
        <p:nvSpPr>
          <p:cNvPr id="51" name="Rectangle 25">
            <a:extLst>
              <a:ext uri="{FF2B5EF4-FFF2-40B4-BE49-F238E27FC236}">
                <a16:creationId xmlns:a16="http://schemas.microsoft.com/office/drawing/2014/main" id="{0504E23A-4D6F-4974-B623-D6C97ED64089}"/>
              </a:ext>
            </a:extLst>
          </p:cNvPr>
          <p:cNvSpPr/>
          <p:nvPr/>
        </p:nvSpPr>
        <p:spPr>
          <a:xfrm>
            <a:off x="4610401" y="1619069"/>
            <a:ext cx="120831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90503"/>
            <a:r>
              <a:rPr lang="ru-RU" sz="11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Другие</a:t>
            </a:r>
          </a:p>
          <a:p>
            <a:pPr defTabSz="990503"/>
            <a:r>
              <a:rPr lang="ru-RU" sz="11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акционеры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C54CB34-DD23-4D9B-A6C8-7C23802D9E27}"/>
              </a:ext>
            </a:extLst>
          </p:cNvPr>
          <p:cNvCxnSpPr/>
          <p:nvPr/>
        </p:nvCxnSpPr>
        <p:spPr>
          <a:xfrm>
            <a:off x="4610401" y="2038485"/>
            <a:ext cx="1755416" cy="0"/>
          </a:xfrm>
          <a:prstGeom prst="line">
            <a:avLst/>
          </a:prstGeom>
          <a:ln w="15875">
            <a:solidFill>
              <a:srgbClr val="CBE0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B2E2D96-4D68-4D34-9158-EF39C8063F87}"/>
              </a:ext>
            </a:extLst>
          </p:cNvPr>
          <p:cNvCxnSpPr>
            <a:cxnSpLocks/>
          </p:cNvCxnSpPr>
          <p:nvPr/>
        </p:nvCxnSpPr>
        <p:spPr>
          <a:xfrm>
            <a:off x="4610401" y="2627459"/>
            <a:ext cx="1016940" cy="0"/>
          </a:xfrm>
          <a:prstGeom prst="line">
            <a:avLst/>
          </a:prstGeom>
          <a:ln w="15875"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E0723CA-80FB-42CE-8FDB-DD85346A1E74}"/>
              </a:ext>
            </a:extLst>
          </p:cNvPr>
          <p:cNvCxnSpPr>
            <a:cxnSpLocks/>
          </p:cNvCxnSpPr>
          <p:nvPr/>
        </p:nvCxnSpPr>
        <p:spPr>
          <a:xfrm>
            <a:off x="4610403" y="3202683"/>
            <a:ext cx="877708" cy="0"/>
          </a:xfrm>
          <a:prstGeom prst="line">
            <a:avLst/>
          </a:prstGeom>
          <a:ln w="15875">
            <a:solidFill>
              <a:srgbClr val="91C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062089D2-45A8-4C91-A4EB-78AFCAE49686}"/>
              </a:ext>
            </a:extLst>
          </p:cNvPr>
          <p:cNvCxnSpPr>
            <a:cxnSpLocks/>
          </p:cNvCxnSpPr>
          <p:nvPr/>
        </p:nvCxnSpPr>
        <p:spPr>
          <a:xfrm>
            <a:off x="4610401" y="3761747"/>
            <a:ext cx="1157882" cy="0"/>
          </a:xfrm>
          <a:prstGeom prst="line">
            <a:avLst/>
          </a:prstGeom>
          <a:ln w="15875">
            <a:solidFill>
              <a:srgbClr val="7EB6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06350A4A-B200-4DFF-BE95-83BC691D358C}"/>
              </a:ext>
            </a:extLst>
          </p:cNvPr>
          <p:cNvCxnSpPr>
            <a:cxnSpLocks/>
          </p:cNvCxnSpPr>
          <p:nvPr/>
        </p:nvCxnSpPr>
        <p:spPr>
          <a:xfrm>
            <a:off x="7199565" y="2627459"/>
            <a:ext cx="1583339" cy="0"/>
          </a:xfrm>
          <a:prstGeom prst="line">
            <a:avLst/>
          </a:prstGeom>
          <a:ln w="15875">
            <a:solidFill>
              <a:srgbClr val="0E77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B032570-C5F6-44B2-88D7-54F19DB696A4}"/>
              </a:ext>
            </a:extLst>
          </p:cNvPr>
          <p:cNvCxnSpPr>
            <a:cxnSpLocks/>
          </p:cNvCxnSpPr>
          <p:nvPr/>
        </p:nvCxnSpPr>
        <p:spPr>
          <a:xfrm>
            <a:off x="7767502" y="3507481"/>
            <a:ext cx="1047330" cy="7554"/>
          </a:xfrm>
          <a:prstGeom prst="line">
            <a:avLst/>
          </a:prstGeom>
          <a:ln w="15875">
            <a:solidFill>
              <a:srgbClr val="2182A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8691950A-1BA5-4782-A74E-2E5F4B387036}"/>
              </a:ext>
            </a:extLst>
          </p:cNvPr>
          <p:cNvCxnSpPr>
            <a:cxnSpLocks/>
          </p:cNvCxnSpPr>
          <p:nvPr/>
        </p:nvCxnSpPr>
        <p:spPr>
          <a:xfrm>
            <a:off x="6677088" y="4298227"/>
            <a:ext cx="2137745" cy="7646"/>
          </a:xfrm>
          <a:prstGeom prst="line">
            <a:avLst/>
          </a:prstGeom>
          <a:ln w="15875">
            <a:solidFill>
              <a:srgbClr val="4697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1FA32DF4-B05A-4CE4-9C35-4182F8954530}"/>
              </a:ext>
            </a:extLst>
          </p:cNvPr>
          <p:cNvCxnSpPr>
            <a:cxnSpLocks/>
          </p:cNvCxnSpPr>
          <p:nvPr/>
        </p:nvCxnSpPr>
        <p:spPr>
          <a:xfrm flipV="1">
            <a:off x="4592297" y="4305872"/>
            <a:ext cx="1874871" cy="5069"/>
          </a:xfrm>
          <a:prstGeom prst="line">
            <a:avLst/>
          </a:prstGeom>
          <a:ln w="15875">
            <a:solidFill>
              <a:srgbClr val="59A1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7863C9D-52C6-4258-AD89-E4062C7612C0}"/>
              </a:ext>
            </a:extLst>
          </p:cNvPr>
          <p:cNvCxnSpPr>
            <a:cxnSpLocks/>
          </p:cNvCxnSpPr>
          <p:nvPr/>
        </p:nvCxnSpPr>
        <p:spPr>
          <a:xfrm>
            <a:off x="4319452" y="1212273"/>
            <a:ext cx="0" cy="3297382"/>
          </a:xfrm>
          <a:prstGeom prst="line">
            <a:avLst/>
          </a:prstGeom>
          <a:ln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140">
            <a:extLst>
              <a:ext uri="{FF2B5EF4-FFF2-40B4-BE49-F238E27FC236}">
                <a16:creationId xmlns:a16="http://schemas.microsoft.com/office/drawing/2014/main" id="{9FD242B4-0E65-42CB-90CD-BD0961783AB1}"/>
              </a:ext>
            </a:extLst>
          </p:cNvPr>
          <p:cNvSpPr/>
          <p:nvPr/>
        </p:nvSpPr>
        <p:spPr>
          <a:xfrm flipH="1">
            <a:off x="1129" y="-4310"/>
            <a:ext cx="200564" cy="5140231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>
            <a:noAutofit/>
          </a:bodyPr>
          <a:lstStyle/>
          <a:p>
            <a:pPr algn="ctr"/>
            <a:endParaRPr lang="ru-RU" sz="135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4F7DA3-CCEE-49EF-8269-E7A6593D15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14" y="109487"/>
            <a:ext cx="1261579" cy="338855"/>
          </a:xfrm>
          <a:prstGeom prst="rect">
            <a:avLst/>
          </a:prstGeom>
        </p:spPr>
      </p:pic>
      <p:sp>
        <p:nvSpPr>
          <p:cNvPr id="33" name="Название 1">
            <a:extLst>
              <a:ext uri="{FF2B5EF4-FFF2-40B4-BE49-F238E27FC236}">
                <a16:creationId xmlns:a16="http://schemas.microsoft.com/office/drawing/2014/main" id="{8356E6C1-F22E-45A4-9BDB-831DE823644F}"/>
              </a:ext>
            </a:extLst>
          </p:cNvPr>
          <p:cNvSpPr txBox="1">
            <a:spLocks/>
          </p:cNvSpPr>
          <p:nvPr/>
        </p:nvSpPr>
        <p:spPr>
          <a:xfrm>
            <a:off x="211651" y="-107514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892">
              <a:defRPr/>
            </a:pPr>
            <a:r>
              <a:rPr lang="ru-RU" sz="1600" dirty="0">
                <a:solidFill>
                  <a:prstClr val="black"/>
                </a:solidFill>
                <a:ea typeface="Cambria" panose="02040503050406030204" pitchFamily="18" charset="0"/>
                <a:cs typeface="Calibri Light" panose="020F0302020204030204" pitchFamily="34" charset="0"/>
              </a:rPr>
              <a:t>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91659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3E4DDC-32CD-9E2D-776C-FA2091D1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5FE779-6B0F-CDA3-F227-374D1E9B20ED}"/>
              </a:ext>
            </a:extLst>
          </p:cNvPr>
          <p:cNvSpPr/>
          <p:nvPr/>
        </p:nvSpPr>
        <p:spPr>
          <a:xfrm>
            <a:off x="386797" y="66376"/>
            <a:ext cx="7686758" cy="406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16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 КОНТАКТЫ УЧЕБНОГО ЦЕНТРА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FC5E0E-0278-E8B3-E36E-1EE2A322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7" y="116205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22A4BF-2DBD-7C76-288A-81456E8CB0C6}"/>
              </a:ext>
            </a:extLst>
          </p:cNvPr>
          <p:cNvSpPr txBox="1"/>
          <p:nvPr/>
        </p:nvSpPr>
        <p:spPr>
          <a:xfrm>
            <a:off x="450408" y="645532"/>
            <a:ext cx="54474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008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Актуальное расписание обучающих мероприятий и курсов</a:t>
            </a:r>
          </a:p>
          <a:p>
            <a:r>
              <a:rPr lang="en-US" sz="1500" dirty="0">
                <a:hlinkClick r:id="rId4"/>
              </a:rPr>
              <a:t>https://www.tektorg.ru/education</a:t>
            </a:r>
            <a:r>
              <a:rPr lang="ru-RU" sz="15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56313-5C10-0776-9845-DBFCEA8A7EB1}"/>
              </a:ext>
            </a:extLst>
          </p:cNvPr>
          <p:cNvSpPr txBox="1"/>
          <p:nvPr/>
        </p:nvSpPr>
        <p:spPr>
          <a:xfrm>
            <a:off x="450408" y="2669996"/>
            <a:ext cx="318433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008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 (495) 734-81-18 доб. 4512</a:t>
            </a:r>
            <a:endParaRPr lang="en-US" sz="1500" dirty="0">
              <a:solidFill>
                <a:srgbClr val="0085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85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008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500" dirty="0">
                <a:solidFill>
                  <a:srgbClr val="008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500" dirty="0">
                <a:solidFill>
                  <a:srgbClr val="008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rgbClr val="0085A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edu@tektorg.ru</a:t>
            </a:r>
            <a:r>
              <a:rPr lang="ru-RU" sz="1500" dirty="0">
                <a:solidFill>
                  <a:srgbClr val="008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09C28-2902-A008-BF18-B67A8F66F10A}"/>
              </a:ext>
            </a:extLst>
          </p:cNvPr>
          <p:cNvSpPr txBox="1"/>
          <p:nvPr/>
        </p:nvSpPr>
        <p:spPr>
          <a:xfrm>
            <a:off x="927058" y="3958484"/>
            <a:ext cx="5836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5A4"/>
                </a:solidFill>
                <a:cs typeface="Arial" panose="020B0604020202020204" pitchFamily="34" charset="0"/>
                <a:hlinkClick r:id="rId6"/>
              </a:rPr>
              <a:t>https://vk.com/etptektorg</a:t>
            </a:r>
            <a:r>
              <a:rPr lang="ru-RU" sz="1600" dirty="0">
                <a:solidFill>
                  <a:srgbClr val="0085A4"/>
                </a:solidFill>
                <a:cs typeface="Arial" panose="020B0604020202020204" pitchFamily="34" charset="0"/>
              </a:rPr>
              <a:t> 		             </a:t>
            </a:r>
            <a:r>
              <a:rPr lang="ru-RU" sz="1600" dirty="0">
                <a:hlinkClick r:id="rId7"/>
              </a:rPr>
              <a:t>https://t.me/etp_tektorg</a:t>
            </a:r>
            <a:r>
              <a:rPr lang="ru-RU" sz="1600" dirty="0"/>
              <a:t> </a:t>
            </a:r>
            <a:br>
              <a:rPr lang="ru-RU" sz="1600" dirty="0">
                <a:hlinkClick r:id="rId7"/>
              </a:rPr>
            </a:br>
            <a:br>
              <a:rPr lang="ru-RU" sz="1600" dirty="0">
                <a:solidFill>
                  <a:srgbClr val="0085A4"/>
                </a:solidFill>
                <a:cs typeface="Arial" panose="020B0604020202020204" pitchFamily="34" charset="0"/>
                <a:hlinkClick r:id="rId6"/>
              </a:rPr>
            </a:br>
            <a:r>
              <a:rPr lang="en-US" sz="1600" dirty="0">
                <a:solidFill>
                  <a:srgbClr val="0085A4"/>
                </a:solidFill>
                <a:cs typeface="Arial" panose="020B0604020202020204" pitchFamily="34" charset="0"/>
                <a:hlinkClick r:id="rId8"/>
              </a:rPr>
              <a:t>https://www.youtube.com/channel/UCeLnNU7xlGjp_0nVaDBUWOg</a:t>
            </a:r>
            <a:endParaRPr lang="ru-RU" sz="1600" dirty="0">
              <a:solidFill>
                <a:srgbClr val="0085A4"/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85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FC7195-A0C3-D55C-7C60-E82CE85492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2917" y="3941804"/>
            <a:ext cx="440550" cy="4125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BAB58E-646B-91FD-722D-B6A0120DA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255" y="4421845"/>
            <a:ext cx="471121" cy="4547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04C1DB-46E4-D2E4-D9AB-8EFE636CAE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970" y="3922945"/>
            <a:ext cx="501690" cy="4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9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05D11E52-F6CA-4C6D-8D3B-97984E1098E9}"/>
              </a:ext>
            </a:extLst>
          </p:cNvPr>
          <p:cNvSpPr txBox="1">
            <a:spLocks/>
          </p:cNvSpPr>
          <p:nvPr/>
        </p:nvSpPr>
        <p:spPr>
          <a:xfrm>
            <a:off x="11271328" y="6546152"/>
            <a:ext cx="518168" cy="237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E3EB-553F-4878-AEF8-8ECF85C0F857}" type="slidenum">
              <a:rPr kumimoji="0" lang="ru-RU" sz="3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ira Sans ExtraLight" panose="020B04030500000200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ira Sans Extra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56" name="Название 1">
            <a:extLst>
              <a:ext uri="{FF2B5EF4-FFF2-40B4-BE49-F238E27FC236}">
                <a16:creationId xmlns:a16="http://schemas.microsoft.com/office/drawing/2014/main" id="{0A2AFD8E-836D-4889-9EB7-A16BB8A86C2B}"/>
              </a:ext>
            </a:extLst>
          </p:cNvPr>
          <p:cNvSpPr txBox="1">
            <a:spLocks/>
          </p:cNvSpPr>
          <p:nvPr/>
        </p:nvSpPr>
        <p:spPr>
          <a:xfrm>
            <a:off x="373038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prstClr val="black"/>
                </a:solidFill>
                <a:ea typeface="Cambria" panose="02040503050406030204" pitchFamily="18" charset="0"/>
                <a:cs typeface="Calibri Light" panose="020F0302020204030204" pitchFamily="34" charset="0"/>
              </a:rPr>
              <a:t>ФИНАНСОВЫЕ ПРОДУКТЫ НА ЭТП «ТЭК-ТОРГ»</a:t>
            </a:r>
          </a:p>
        </p:txBody>
      </p:sp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9C104890-EA80-4986-8861-2776D3DC6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21869"/>
              </p:ext>
            </p:extLst>
          </p:nvPr>
        </p:nvGraphicFramePr>
        <p:xfrm>
          <a:off x="1137530" y="1665029"/>
          <a:ext cx="2803184" cy="751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122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Банковская гарантия  (до 2 млрд рублей, тариф от 1,5 % годовых, по всем видам договоров (44 ФЗ, 223 ФЗ, коммерческие))</a:t>
                      </a:r>
                    </a:p>
                  </a:txBody>
                  <a:tcPr marL="7144" marR="7144" marT="714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Таблица 73">
            <a:extLst>
              <a:ext uri="{FF2B5EF4-FFF2-40B4-BE49-F238E27FC236}">
                <a16:creationId xmlns:a16="http://schemas.microsoft.com/office/drawing/2014/main" id="{DC6CDFEA-9A2E-4C6D-BD8D-897C34F7F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22520"/>
              </p:ext>
            </p:extLst>
          </p:nvPr>
        </p:nvGraphicFramePr>
        <p:xfrm>
          <a:off x="5132132" y="1507175"/>
          <a:ext cx="2949417" cy="557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579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 участие в закупке</a:t>
                      </a:r>
                      <a:endParaRPr lang="ru-RU" sz="140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Таблица 74">
            <a:extLst>
              <a:ext uri="{FF2B5EF4-FFF2-40B4-BE49-F238E27FC236}">
                <a16:creationId xmlns:a16="http://schemas.microsoft.com/office/drawing/2014/main" id="{A0B19555-1944-4D1B-B9C2-3E547828F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13316"/>
              </p:ext>
            </p:extLst>
          </p:nvPr>
        </p:nvGraphicFramePr>
        <p:xfrm>
          <a:off x="5132131" y="2095658"/>
          <a:ext cx="2949418" cy="557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579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Исполнения гарантийных обязательств</a:t>
                      </a:r>
                    </a:p>
                  </a:txBody>
                  <a:tcPr marL="7144" marR="7144" marT="714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Таблица 75">
            <a:extLst>
              <a:ext uri="{FF2B5EF4-FFF2-40B4-BE49-F238E27FC236}">
                <a16:creationId xmlns:a16="http://schemas.microsoft.com/office/drawing/2014/main" id="{C7E896D9-F0B2-43D5-8B5E-3D6D3F9B7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582217"/>
              </p:ext>
            </p:extLst>
          </p:nvPr>
        </p:nvGraphicFramePr>
        <p:xfrm>
          <a:off x="5132131" y="918692"/>
          <a:ext cx="2949418" cy="557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579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 исполнение контракта</a:t>
                      </a:r>
                    </a:p>
                  </a:txBody>
                  <a:tcPr marL="7144" marR="7144" marT="714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505AD68C-7B49-4B87-A633-1A7EFA1275ED}"/>
              </a:ext>
            </a:extLst>
          </p:cNvPr>
          <p:cNvSpPr txBox="1"/>
          <p:nvPr/>
        </p:nvSpPr>
        <p:spPr>
          <a:xfrm>
            <a:off x="528348" y="3109998"/>
            <a:ext cx="37207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Кредитные продукты, факторинг и спец. счета</a:t>
            </a:r>
          </a:p>
        </p:txBody>
      </p:sp>
      <p:graphicFrame>
        <p:nvGraphicFramePr>
          <p:cNvPr id="81" name="Таблица 80">
            <a:extLst>
              <a:ext uri="{FF2B5EF4-FFF2-40B4-BE49-F238E27FC236}">
                <a16:creationId xmlns:a16="http://schemas.microsoft.com/office/drawing/2014/main" id="{69EB1EDD-8F34-4475-8167-74572BE7CAFD}"/>
              </a:ext>
            </a:extLst>
          </p:cNvPr>
          <p:cNvGraphicFramePr>
            <a:graphicFrameLocks noGrp="1"/>
          </p:cNvGraphicFramePr>
          <p:nvPr/>
        </p:nvGraphicFramePr>
        <p:xfrm>
          <a:off x="413956" y="3407661"/>
          <a:ext cx="1294301" cy="751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121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Тендерный заём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algn="ctr" defTabSz="914377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(до 100 млн руб., тариф индивидуальный)</a:t>
                      </a:r>
                    </a:p>
                  </a:txBody>
                  <a:tcPr marL="7144" marR="7144" marT="71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Таблица 81">
            <a:extLst>
              <a:ext uri="{FF2B5EF4-FFF2-40B4-BE49-F238E27FC236}">
                <a16:creationId xmlns:a16="http://schemas.microsoft.com/office/drawing/2014/main" id="{C2E38BAE-BF60-499D-94CA-D17AB5737DC1}"/>
              </a:ext>
            </a:extLst>
          </p:cNvPr>
          <p:cNvGraphicFramePr>
            <a:graphicFrameLocks noGrp="1"/>
          </p:cNvGraphicFramePr>
          <p:nvPr/>
        </p:nvGraphicFramePr>
        <p:xfrm>
          <a:off x="1818551" y="3407661"/>
          <a:ext cx="1367056" cy="749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9141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Кредитование на</a:t>
                      </a:r>
                      <a:r>
                        <a:rPr lang="en-US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исполнение контракта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algn="ctr" defTabSz="914377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(до 2 млрд руб., тариф от 11, 5 %)</a:t>
                      </a:r>
                    </a:p>
                  </a:txBody>
                  <a:tcPr marL="7144" marR="7144" marT="71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Таблица 82">
            <a:extLst>
              <a:ext uri="{FF2B5EF4-FFF2-40B4-BE49-F238E27FC236}">
                <a16:creationId xmlns:a16="http://schemas.microsoft.com/office/drawing/2014/main" id="{93F6DB3D-BFF2-4AE2-B600-FB75CFC4FB06}"/>
              </a:ext>
            </a:extLst>
          </p:cNvPr>
          <p:cNvGraphicFramePr>
            <a:graphicFrameLocks noGrp="1"/>
          </p:cNvGraphicFramePr>
          <p:nvPr/>
        </p:nvGraphicFramePr>
        <p:xfrm>
          <a:off x="3294168" y="3410954"/>
          <a:ext cx="1294300" cy="751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121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Кредитная линия 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algn="ctr" defTabSz="914377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(до 100 млн. рублей, тариф от 11, 5% годовых)</a:t>
                      </a:r>
                    </a:p>
                  </a:txBody>
                  <a:tcPr marL="7144" marR="7144" marT="71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Таблица 83">
            <a:extLst>
              <a:ext uri="{FF2B5EF4-FFF2-40B4-BE49-F238E27FC236}">
                <a16:creationId xmlns:a16="http://schemas.microsoft.com/office/drawing/2014/main" id="{77E93BF3-0129-4E00-994E-82DF21751B21}"/>
              </a:ext>
            </a:extLst>
          </p:cNvPr>
          <p:cNvGraphicFramePr>
            <a:graphicFrameLocks noGrp="1"/>
          </p:cNvGraphicFramePr>
          <p:nvPr/>
        </p:nvGraphicFramePr>
        <p:xfrm>
          <a:off x="6174377" y="3405681"/>
          <a:ext cx="1294299" cy="751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121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Легкий кредит</a:t>
                      </a: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(до 10 млн руб., </a:t>
                      </a: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ru-RU" sz="11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тариф от 11, 5 %</a:t>
                      </a:r>
                      <a:r>
                        <a:rPr lang="ru-RU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Таблица 84">
            <a:extLst>
              <a:ext uri="{FF2B5EF4-FFF2-40B4-BE49-F238E27FC236}">
                <a16:creationId xmlns:a16="http://schemas.microsoft.com/office/drawing/2014/main" id="{050E5D98-01D9-4FAD-883E-645998A107AD}"/>
              </a:ext>
            </a:extLst>
          </p:cNvPr>
          <p:cNvGraphicFramePr>
            <a:graphicFrameLocks noGrp="1"/>
          </p:cNvGraphicFramePr>
          <p:nvPr/>
        </p:nvGraphicFramePr>
        <p:xfrm>
          <a:off x="4734566" y="3407660"/>
          <a:ext cx="1294299" cy="751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121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Факторинг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algn="ctr" defTabSz="914377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(без ограничение по суммам, тариф от 7% годовых)</a:t>
                      </a:r>
                    </a:p>
                  </a:txBody>
                  <a:tcPr marL="7144" marR="7144" marT="71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Таблица 85">
            <a:extLst>
              <a:ext uri="{FF2B5EF4-FFF2-40B4-BE49-F238E27FC236}">
                <a16:creationId xmlns:a16="http://schemas.microsoft.com/office/drawing/2014/main" id="{8FBD55CA-4515-407B-B7B9-D34C6D56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39185"/>
              </p:ext>
            </p:extLst>
          </p:nvPr>
        </p:nvGraphicFramePr>
        <p:xfrm>
          <a:off x="5132131" y="2684141"/>
          <a:ext cx="2949418" cy="557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579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 авансирование</a:t>
                      </a:r>
                    </a:p>
                  </a:txBody>
                  <a:tcPr marL="7144" marR="7144" marT="714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0DCE3922-FA65-4C37-875D-1486B7263771}"/>
              </a:ext>
            </a:extLst>
          </p:cNvPr>
          <p:cNvSpPr txBox="1"/>
          <p:nvPr/>
        </p:nvSpPr>
        <p:spPr>
          <a:xfrm>
            <a:off x="1137530" y="1320688"/>
            <a:ext cx="2803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/>
              <a:t>Банковские гарантии</a:t>
            </a:r>
          </a:p>
        </p:txBody>
      </p:sp>
      <p:graphicFrame>
        <p:nvGraphicFramePr>
          <p:cNvPr id="90" name="Таблица 89">
            <a:extLst>
              <a:ext uri="{FF2B5EF4-FFF2-40B4-BE49-F238E27FC236}">
                <a16:creationId xmlns:a16="http://schemas.microsoft.com/office/drawing/2014/main" id="{0F20AE46-3089-48AB-9245-37DA6CF5F66D}"/>
              </a:ext>
            </a:extLst>
          </p:cNvPr>
          <p:cNvGraphicFramePr>
            <a:graphicFrameLocks noGrp="1"/>
          </p:cNvGraphicFramePr>
          <p:nvPr/>
        </p:nvGraphicFramePr>
        <p:xfrm>
          <a:off x="7613601" y="3407660"/>
          <a:ext cx="1294299" cy="751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121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Спец. счета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algn="ctr" defTabSz="914377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(открытие и обслуживание бесплатно)</a:t>
                      </a:r>
                    </a:p>
                  </a:txBody>
                  <a:tcPr marL="7144" marR="7144" marT="71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7B8375B4-5A67-44A7-8C55-CE588D7C99A6}"/>
              </a:ext>
            </a:extLst>
          </p:cNvPr>
          <p:cNvSpPr txBox="1"/>
          <p:nvPr/>
        </p:nvSpPr>
        <p:spPr>
          <a:xfrm>
            <a:off x="369772" y="4282083"/>
            <a:ext cx="27782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latin typeface="Calibri" panose="020F0502020204030204" pitchFamily="34" charset="0"/>
              </a:rPr>
              <a:t>Пахунова Инна Александровна</a:t>
            </a:r>
          </a:p>
          <a:p>
            <a:r>
              <a:rPr lang="ru-RU" sz="900" dirty="0">
                <a:latin typeface="Calibri" panose="020F0502020204030204" pitchFamily="34" charset="0"/>
              </a:rPr>
              <a:t>Руководитель направления «Финансовые сервисы»</a:t>
            </a:r>
            <a:br>
              <a:rPr lang="ru-RU" sz="900" dirty="0">
                <a:latin typeface="Calibri" panose="020F0502020204030204" pitchFamily="34" charset="0"/>
              </a:rPr>
            </a:br>
            <a:r>
              <a:rPr lang="ru-RU" sz="900" dirty="0">
                <a:latin typeface="Calibri" panose="020F0502020204030204" pitchFamily="34" charset="0"/>
              </a:rPr>
              <a:t>E-mail: </a:t>
            </a:r>
            <a:r>
              <a:rPr lang="ru-RU" sz="900" dirty="0">
                <a:latin typeface="Calibri" panose="020F0502020204030204" pitchFamily="34" charset="0"/>
                <a:hlinkClick r:id="rId3"/>
              </a:rPr>
              <a:t>i.pahunova@tektorg.ru</a:t>
            </a:r>
            <a:r>
              <a:rPr lang="ru-RU" sz="900" dirty="0">
                <a:latin typeface="Calibri" panose="020F0502020204030204" pitchFamily="34" charset="0"/>
              </a:rPr>
              <a:t>   </a:t>
            </a:r>
            <a:br>
              <a:rPr lang="ru-RU" sz="900" dirty="0">
                <a:latin typeface="Calibri" panose="020F0502020204030204" pitchFamily="34" charset="0"/>
              </a:rPr>
            </a:br>
            <a:r>
              <a:rPr lang="ru-RU" sz="900" dirty="0">
                <a:latin typeface="Calibri" panose="020F0502020204030204" pitchFamily="34" charset="0"/>
              </a:rPr>
              <a:t>Тел.: +7 (495) 734-81-18 доб. 4412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900" dirty="0">
                <a:latin typeface="Calibri" panose="020F0502020204030204" pitchFamily="34" charset="0"/>
              </a:rPr>
              <a:t>Моб.: +7</a:t>
            </a:r>
            <a:r>
              <a:rPr lang="en-US" sz="900" dirty="0">
                <a:latin typeface="Calibri" panose="020F0502020204030204" pitchFamily="34" charset="0"/>
              </a:rPr>
              <a:t> </a:t>
            </a:r>
            <a:r>
              <a:rPr lang="ru-RU" sz="900" dirty="0">
                <a:latin typeface="Calibri" panose="020F0502020204030204" pitchFamily="34" charset="0"/>
              </a:rPr>
              <a:t>926</a:t>
            </a:r>
            <a:r>
              <a:rPr lang="en-US" sz="900" dirty="0">
                <a:latin typeface="Calibri" panose="020F0502020204030204" pitchFamily="34" charset="0"/>
              </a:rPr>
              <a:t> </a:t>
            </a:r>
            <a:r>
              <a:rPr lang="ru-RU" sz="900" dirty="0">
                <a:latin typeface="Calibri" panose="020F0502020204030204" pitchFamily="34" charset="0"/>
              </a:rPr>
              <a:t>533-30-77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90F0FCB-D9BC-4AE0-BA88-B8E99DB3870D}"/>
              </a:ext>
            </a:extLst>
          </p:cNvPr>
          <p:cNvCxnSpPr>
            <a:cxnSpLocks/>
          </p:cNvCxnSpPr>
          <p:nvPr/>
        </p:nvCxnSpPr>
        <p:spPr>
          <a:xfrm>
            <a:off x="4522902" y="1197481"/>
            <a:ext cx="0" cy="1765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9DDF351-C61B-4F12-885A-CD27DD3781EA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4522902" y="1197481"/>
            <a:ext cx="6092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B1B76E0F-0C47-4C2F-9720-BE4FE1F268C2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4522902" y="2962930"/>
            <a:ext cx="6092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ADC069CE-2A83-4E72-A9B9-EBFDD5664323}"/>
              </a:ext>
            </a:extLst>
          </p:cNvPr>
          <p:cNvCxnSpPr>
            <a:cxnSpLocks/>
          </p:cNvCxnSpPr>
          <p:nvPr/>
        </p:nvCxnSpPr>
        <p:spPr>
          <a:xfrm>
            <a:off x="4520966" y="1785964"/>
            <a:ext cx="6092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6BD37986-9CF6-4713-B3F5-D2F7C7F18083}"/>
              </a:ext>
            </a:extLst>
          </p:cNvPr>
          <p:cNvCxnSpPr>
            <a:cxnSpLocks/>
          </p:cNvCxnSpPr>
          <p:nvPr/>
        </p:nvCxnSpPr>
        <p:spPr>
          <a:xfrm>
            <a:off x="4522901" y="2384877"/>
            <a:ext cx="6092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D1ADF627-F829-474B-850B-2C69BF5AF7C8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3940714" y="2040590"/>
            <a:ext cx="580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1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008814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3852" y="1665617"/>
            <a:ext cx="39055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СПАСИБО ЗА ВНИМАНИЕ!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B5BF4-6F9D-4021-B273-92AE574D0C83}"/>
              </a:ext>
            </a:extLst>
          </p:cNvPr>
          <p:cNvSpPr txBox="1"/>
          <p:nvPr/>
        </p:nvSpPr>
        <p:spPr>
          <a:xfrm>
            <a:off x="4222666" y="1700868"/>
            <a:ext cx="358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hlinkClick r:id="rId2"/>
              </a:rPr>
              <a:t>www.tektorg.ru</a:t>
            </a:r>
            <a:r>
              <a:rPr lang="ru-RU" sz="2800" b="1" dirty="0"/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D53FD4-42D1-498C-B670-A1517EE894CA}"/>
              </a:ext>
            </a:extLst>
          </p:cNvPr>
          <p:cNvSpPr/>
          <p:nvPr/>
        </p:nvSpPr>
        <p:spPr>
          <a:xfrm>
            <a:off x="5464790" y="2413754"/>
            <a:ext cx="2516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E779D"/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(495) 734-81-18</a:t>
            </a:r>
            <a:br>
              <a:rPr lang="ru-RU" sz="1600" b="1" u="sng" dirty="0">
                <a:solidFill>
                  <a:srgbClr val="0E779D"/>
                </a:solidFill>
                <a:latin typeface="Open Sans" panose="020B0606030504020204" pitchFamily="34" charset="0"/>
              </a:rPr>
            </a:br>
            <a:r>
              <a:rPr lang="ru-RU" sz="1600" b="1" u="sng" dirty="0">
                <a:solidFill>
                  <a:srgbClr val="0E779D"/>
                </a:solidFill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(499) 705-81-18</a:t>
            </a:r>
            <a:endParaRPr lang="ru-RU" sz="1600" u="sng" dirty="0">
              <a:solidFill>
                <a:srgbClr val="0E779D"/>
              </a:solidFill>
            </a:endParaRPr>
          </a:p>
        </p:txBody>
      </p:sp>
      <p:pic>
        <p:nvPicPr>
          <p:cNvPr id="13" name="Picture 2" descr="https://imageog.flaticon.com/icons/png/512/34/34020.png?size=1200x630f&amp;pad=10,10,10,10&amp;ext=png&amp;bg=FFFFFFFF">
            <a:extLst>
              <a:ext uri="{FF2B5EF4-FFF2-40B4-BE49-F238E27FC236}">
                <a16:creationId xmlns:a16="http://schemas.microsoft.com/office/drawing/2014/main" id="{03110ED6-7544-4367-AAD3-E254F2C7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90" y="3495000"/>
            <a:ext cx="610383" cy="3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FD1393-EF9D-4159-B811-6F920353B50A}"/>
              </a:ext>
            </a:extLst>
          </p:cNvPr>
          <p:cNvSpPr/>
          <p:nvPr/>
        </p:nvSpPr>
        <p:spPr>
          <a:xfrm>
            <a:off x="5923528" y="3489235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live: Tektorg</a:t>
            </a:r>
            <a:endParaRPr lang="ru-RU" dirty="0"/>
          </a:p>
        </p:txBody>
      </p:sp>
      <p:pic>
        <p:nvPicPr>
          <p:cNvPr id="15" name="Рисунок 14" descr="Конверт">
            <a:extLst>
              <a:ext uri="{FF2B5EF4-FFF2-40B4-BE49-F238E27FC236}">
                <a16:creationId xmlns:a16="http://schemas.microsoft.com/office/drawing/2014/main" id="{B746161A-E5E4-44EB-A3A8-7429C5460D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9452" y="3057526"/>
            <a:ext cx="405674" cy="448797"/>
          </a:xfrm>
          <a:prstGeom prst="rect">
            <a:avLst/>
          </a:prstGeom>
        </p:spPr>
      </p:pic>
      <p:sp>
        <p:nvSpPr>
          <p:cNvPr id="16" name="Rectangle 32">
            <a:extLst>
              <a:ext uri="{FF2B5EF4-FFF2-40B4-BE49-F238E27FC236}">
                <a16:creationId xmlns:a16="http://schemas.microsoft.com/office/drawing/2014/main" id="{08F6BAC8-2AB2-4D6F-93A1-63DEB0ED9B6B}"/>
              </a:ext>
            </a:extLst>
          </p:cNvPr>
          <p:cNvSpPr/>
          <p:nvPr/>
        </p:nvSpPr>
        <p:spPr>
          <a:xfrm>
            <a:off x="5871311" y="3091597"/>
            <a:ext cx="212869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hlinkClick r:id="rId8"/>
              </a:rPr>
              <a:t>help@tektorg.ru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4030D0-D53E-408D-A672-E0EA5A6E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59FACF-E1E3-4E43-AA87-3CC5C6E3E4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215" y="109488"/>
            <a:ext cx="1261579" cy="33885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4A9BFB-1440-4C51-8C85-552F1892473B}"/>
              </a:ext>
            </a:extLst>
          </p:cNvPr>
          <p:cNvGrpSpPr/>
          <p:nvPr/>
        </p:nvGrpSpPr>
        <p:grpSpPr>
          <a:xfrm>
            <a:off x="304952" y="3885753"/>
            <a:ext cx="2128385" cy="988447"/>
            <a:chOff x="838762" y="1164676"/>
            <a:chExt cx="2751478" cy="131792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5B268C0-F3A9-4217-937E-2E337B1678CE}"/>
                </a:ext>
              </a:extLst>
            </p:cNvPr>
            <p:cNvSpPr/>
            <p:nvPr/>
          </p:nvSpPr>
          <p:spPr>
            <a:xfrm>
              <a:off x="838762" y="1164676"/>
              <a:ext cx="2721106" cy="1317929"/>
            </a:xfrm>
            <a:prstGeom prst="rect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685783">
                <a:defRPr/>
              </a:pPr>
              <a:r>
                <a:rPr lang="ru-RU" sz="135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EED2D75A-C9F4-4977-B48E-6694771AA346}"/>
                </a:ext>
              </a:extLst>
            </p:cNvPr>
            <p:cNvSpPr/>
            <p:nvPr/>
          </p:nvSpPr>
          <p:spPr>
            <a:xfrm>
              <a:off x="999208" y="1207987"/>
              <a:ext cx="2591032" cy="1200328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defTabSz="685783">
                <a:defRPr/>
              </a:pPr>
              <a:r>
                <a:rPr lang="en-US" sz="3000" b="1" dirty="0">
                  <a:solidFill>
                    <a:prstClr val="white"/>
                  </a:solidFill>
                </a:rPr>
                <a:t>&gt;</a:t>
              </a:r>
              <a:r>
                <a:rPr lang="ru-RU" sz="3000" b="1" dirty="0">
                  <a:solidFill>
                    <a:prstClr val="white"/>
                  </a:solidFill>
                </a:rPr>
                <a:t>720 000</a:t>
              </a:r>
            </a:p>
            <a:p>
              <a:pPr defTabSz="685783"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  <a:t>ПОСТАВЩИКОВ</a:t>
              </a:r>
              <a:b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  <a:t>в БАЗЕ ЭТП ТЭК-Торг</a:t>
              </a:r>
              <a:endParaRPr lang="ru-RU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DCE2646-41AA-4343-8E8D-D6803862D6EE}"/>
              </a:ext>
            </a:extLst>
          </p:cNvPr>
          <p:cNvGrpSpPr/>
          <p:nvPr/>
        </p:nvGrpSpPr>
        <p:grpSpPr>
          <a:xfrm>
            <a:off x="2557000" y="3886641"/>
            <a:ext cx="1994869" cy="990314"/>
            <a:chOff x="921524" y="1410326"/>
            <a:chExt cx="2659825" cy="1320417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F99B7224-1D69-4836-B466-D4345721D8CD}"/>
                </a:ext>
              </a:extLst>
            </p:cNvPr>
            <p:cNvSpPr/>
            <p:nvPr/>
          </p:nvSpPr>
          <p:spPr>
            <a:xfrm>
              <a:off x="921524" y="1410326"/>
              <a:ext cx="2659825" cy="1320417"/>
            </a:xfrm>
            <a:prstGeom prst="rect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685783">
                <a:defRPr/>
              </a:pPr>
              <a:r>
                <a:rPr lang="ru-RU" sz="135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6C6CB20-1E0A-48BF-91E3-FD540E68712D}"/>
                </a:ext>
              </a:extLst>
            </p:cNvPr>
            <p:cNvSpPr/>
            <p:nvPr/>
          </p:nvSpPr>
          <p:spPr>
            <a:xfrm>
              <a:off x="1015291" y="1448793"/>
              <a:ext cx="2497846" cy="120032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defTabSz="685766">
                <a:defRPr/>
              </a:pPr>
              <a:r>
                <a:rPr lang="ru-RU" sz="3000" b="1" dirty="0">
                  <a:solidFill>
                    <a:prstClr val="white"/>
                  </a:solidFill>
                </a:rPr>
                <a:t>3,2</a:t>
              </a:r>
              <a:r>
                <a:rPr lang="ru-RU" sz="1500" b="1" dirty="0">
                  <a:solidFill>
                    <a:prstClr val="white"/>
                  </a:solidFill>
                </a:rPr>
                <a:t> заявки/лот</a:t>
              </a:r>
              <a:endParaRPr lang="en-US" sz="1500" b="1" dirty="0">
                <a:solidFill>
                  <a:prstClr val="white"/>
                </a:solidFill>
              </a:endParaRPr>
            </a:p>
            <a:p>
              <a:pPr defTabSz="685766"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  <a:t>СРЕДНЯЯ </a:t>
              </a:r>
              <a:b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  <a:t>КОНКУРЕНЦИЯ</a:t>
              </a:r>
              <a:endParaRPr lang="ru-RU" sz="12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D580AD7-D617-40FC-B8F2-4AEE07DE01F7}"/>
              </a:ext>
            </a:extLst>
          </p:cNvPr>
          <p:cNvGrpSpPr/>
          <p:nvPr/>
        </p:nvGrpSpPr>
        <p:grpSpPr>
          <a:xfrm>
            <a:off x="4731958" y="3888034"/>
            <a:ext cx="1890934" cy="990314"/>
            <a:chOff x="838763" y="1171066"/>
            <a:chExt cx="2659825" cy="1320417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F7EAE1F-0B15-45FC-9AC0-22AA45D3F4E9}"/>
                </a:ext>
              </a:extLst>
            </p:cNvPr>
            <p:cNvSpPr/>
            <p:nvPr/>
          </p:nvSpPr>
          <p:spPr>
            <a:xfrm>
              <a:off x="838763" y="1171066"/>
              <a:ext cx="2659825" cy="1320417"/>
            </a:xfrm>
            <a:prstGeom prst="rect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685783">
                <a:defRPr/>
              </a:pPr>
              <a:r>
                <a:rPr lang="ru-RU" sz="135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0F135480-714D-4246-B394-EE4C5CF90770}"/>
                </a:ext>
              </a:extLst>
            </p:cNvPr>
            <p:cNvSpPr/>
            <p:nvPr/>
          </p:nvSpPr>
          <p:spPr>
            <a:xfrm>
              <a:off x="1192889" y="1238130"/>
              <a:ext cx="2040637" cy="120032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defTabSz="685766">
                <a:defRPr/>
              </a:pPr>
              <a:r>
                <a:rPr lang="en-US" sz="3000" b="1" dirty="0">
                  <a:solidFill>
                    <a:prstClr val="white"/>
                  </a:solidFill>
                </a:rPr>
                <a:t>&gt;</a:t>
              </a:r>
              <a:r>
                <a:rPr lang="ru-RU" sz="3000" b="1" dirty="0">
                  <a:solidFill>
                    <a:prstClr val="white"/>
                  </a:solidFill>
                </a:rPr>
                <a:t>59</a:t>
              </a:r>
              <a:r>
                <a:rPr lang="en-US" sz="3000" b="1" dirty="0">
                  <a:solidFill>
                    <a:prstClr val="white"/>
                  </a:solidFill>
                </a:rPr>
                <a:t>%</a:t>
              </a:r>
              <a:endParaRPr lang="ru-RU" sz="3000" b="1" dirty="0">
                <a:solidFill>
                  <a:prstClr val="white"/>
                </a:solidFill>
              </a:endParaRPr>
            </a:p>
            <a:p>
              <a:pPr defTabSz="685766"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  <a:t>ДОЛЯ МСП</a:t>
              </a:r>
            </a:p>
            <a:p>
              <a:pPr defTabSz="685766"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  <a:t>на ЭТП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F7067F2-695E-4DEE-B4BF-F81E16059819}"/>
              </a:ext>
            </a:extLst>
          </p:cNvPr>
          <p:cNvGrpSpPr/>
          <p:nvPr/>
        </p:nvGrpSpPr>
        <p:grpSpPr>
          <a:xfrm>
            <a:off x="6765923" y="3888597"/>
            <a:ext cx="1899144" cy="993986"/>
            <a:chOff x="838763" y="1171066"/>
            <a:chExt cx="2785711" cy="1320417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6CB12FB-102A-4CFC-9082-9F1C9168C1A8}"/>
                </a:ext>
              </a:extLst>
            </p:cNvPr>
            <p:cNvSpPr/>
            <p:nvPr/>
          </p:nvSpPr>
          <p:spPr>
            <a:xfrm>
              <a:off x="838763" y="1171066"/>
              <a:ext cx="2764402" cy="1320417"/>
            </a:xfrm>
            <a:prstGeom prst="rect">
              <a:avLst/>
            </a:prstGeom>
            <a:solidFill>
              <a:srgbClr val="008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685783">
                <a:defRPr/>
              </a:pPr>
              <a:r>
                <a:rPr lang="ru-RU" sz="135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412C8B7-3E88-406D-B9F4-24BA91EB1FDD}"/>
                </a:ext>
              </a:extLst>
            </p:cNvPr>
            <p:cNvSpPr/>
            <p:nvPr/>
          </p:nvSpPr>
          <p:spPr>
            <a:xfrm>
              <a:off x="890755" y="1181772"/>
              <a:ext cx="2733719" cy="1195892"/>
            </a:xfrm>
            <a:prstGeom prst="rect">
              <a:avLst/>
            </a:prstGeom>
            <a:noFill/>
          </p:spPr>
          <p:txBody>
            <a:bodyPr wrap="square" lIns="68580" tIns="34290" rIns="68580" bIns="34290" anchor="t">
              <a:spAutoFit/>
            </a:bodyPr>
            <a:lstStyle/>
            <a:p>
              <a:pPr defTabSz="685766">
                <a:defRPr/>
              </a:pPr>
              <a:r>
                <a:rPr lang="ru-RU" sz="3000" b="1" dirty="0">
                  <a:solidFill>
                    <a:prstClr val="white"/>
                  </a:solidFill>
                </a:rPr>
                <a:t>15,5</a:t>
              </a:r>
              <a:r>
                <a:rPr lang="ru-RU" b="1" dirty="0">
                  <a:solidFill>
                    <a:prstClr val="white"/>
                  </a:solidFill>
                </a:rPr>
                <a:t> трлн руб. </a:t>
              </a:r>
            </a:p>
            <a:p>
              <a:pPr defTabSz="685766"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  <a:t>ОПУБЛИКОВАННЫХ</a:t>
              </a:r>
            </a:p>
            <a:p>
              <a:pPr defTabSz="685766"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anose="020B0604020202020204" pitchFamily="34" charset="0"/>
                </a:rPr>
                <a:t>ЗАКУПОК</a:t>
              </a:r>
            </a:p>
          </p:txBody>
        </p:sp>
      </p:grpSp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C39E65C9-B570-414A-8B7F-B4CB5A361005}"/>
              </a:ext>
            </a:extLst>
          </p:cNvPr>
          <p:cNvSpPr txBox="1">
            <a:spLocks/>
          </p:cNvSpPr>
          <p:nvPr/>
        </p:nvSpPr>
        <p:spPr>
          <a:xfrm>
            <a:off x="315232" y="-107514"/>
            <a:ext cx="6410742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892"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Cambria" panose="02040503050406030204" pitchFamily="18" charset="0"/>
                <a:cs typeface="Calibri Light" panose="020F0302020204030204" pitchFamily="34" charset="0"/>
              </a:rPr>
              <a:t>ОБ ЭЛЕКТРОННОЙ ПЛОЩАДКЕ ТЭК-ТОРГ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191D54-EA06-401A-8952-D90175CB49D6}"/>
              </a:ext>
            </a:extLst>
          </p:cNvPr>
          <p:cNvSpPr txBox="1"/>
          <p:nvPr/>
        </p:nvSpPr>
        <p:spPr>
          <a:xfrm>
            <a:off x="1" y="4902704"/>
            <a:ext cx="374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ru-RU" sz="900" b="1">
                <a:solidFill>
                  <a:prstClr val="white">
                    <a:lumMod val="65000"/>
                  </a:prstClr>
                </a:solidFill>
                <a:latin typeface="Calibri"/>
              </a:rPr>
              <a:t>10</a:t>
            </a:r>
          </a:p>
        </p:txBody>
      </p:sp>
      <p:sp>
        <p:nvSpPr>
          <p:cNvPr id="60" name="Прямоугольник: скругленные углы 140">
            <a:extLst>
              <a:ext uri="{FF2B5EF4-FFF2-40B4-BE49-F238E27FC236}">
                <a16:creationId xmlns:a16="http://schemas.microsoft.com/office/drawing/2014/main" id="{A1E2944F-766C-4234-883B-4FAFDE5DF78B}"/>
              </a:ext>
            </a:extLst>
          </p:cNvPr>
          <p:cNvSpPr/>
          <p:nvPr/>
        </p:nvSpPr>
        <p:spPr>
          <a:xfrm flipH="1">
            <a:off x="1" y="1"/>
            <a:ext cx="201614" cy="5144587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46DBC07-F879-49AE-BA83-777A0195A539}"/>
              </a:ext>
            </a:extLst>
          </p:cNvPr>
          <p:cNvSpPr/>
          <p:nvPr/>
        </p:nvSpPr>
        <p:spPr>
          <a:xfrm>
            <a:off x="306889" y="1081011"/>
            <a:ext cx="4256768" cy="1354177"/>
          </a:xfrm>
          <a:prstGeom prst="rect">
            <a:avLst/>
          </a:prstGeom>
          <a:solidFill>
            <a:schemeClr val="bg1"/>
          </a:solidFill>
          <a:ln>
            <a:solidFill>
              <a:srgbClr val="B0AE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defRPr/>
            </a:pPr>
            <a:r>
              <a:rPr lang="ru-RU" sz="975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D33AD8F-D29F-4D9E-A688-73EB4C4B0AF9}"/>
              </a:ext>
            </a:extLst>
          </p:cNvPr>
          <p:cNvSpPr/>
          <p:nvPr/>
        </p:nvSpPr>
        <p:spPr>
          <a:xfrm>
            <a:off x="304953" y="1489371"/>
            <a:ext cx="4256768" cy="9148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308" indent="-214308" defTabSz="685783">
              <a:lnSpc>
                <a:spcPts val="1300"/>
              </a:lnSpc>
              <a:buClr>
                <a:srgbClr val="0085A4"/>
              </a:buClr>
              <a:buFont typeface="Wingdings" panose="05000000000000000000" pitchFamily="2" charset="2"/>
              <a:buChar char="§"/>
              <a:defRPr/>
            </a:pPr>
            <a:r>
              <a:rPr lang="ru-RU" sz="1050" b="1" cap="small" dirty="0">
                <a:solidFill>
                  <a:prstClr val="black"/>
                </a:solidFill>
                <a:cs typeface="Arial" panose="020B0604020202020204" pitchFamily="34" charset="0"/>
              </a:rPr>
              <a:t>ПО УРОВНЮ УДОВЛЕТВОРЕННОСТИ КОРПОРАТИВНЫХ ЗАКАЗЧИКОВ КАЧЕСТВОМ ИХ УСЛУГ *</a:t>
            </a:r>
          </a:p>
          <a:p>
            <a:pPr defTabSz="685783">
              <a:lnSpc>
                <a:spcPts val="1300"/>
              </a:lnSpc>
              <a:buClr>
                <a:srgbClr val="0085A4"/>
              </a:buClr>
              <a:defRPr/>
            </a:pPr>
            <a:endParaRPr lang="ru-RU" sz="105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14308" indent="-214308" defTabSz="685783">
              <a:lnSpc>
                <a:spcPts val="1300"/>
              </a:lnSpc>
              <a:buClr>
                <a:srgbClr val="0085A4"/>
              </a:buClr>
              <a:buFont typeface="Wingdings" panose="05000000000000000000" pitchFamily="2" charset="2"/>
              <a:buChar char="§"/>
              <a:defRPr/>
            </a:pPr>
            <a:r>
              <a:rPr lang="ru-RU" sz="1050" b="1" cap="all" dirty="0">
                <a:solidFill>
                  <a:prstClr val="black"/>
                </a:solidFill>
                <a:cs typeface="Arial" panose="020B0604020202020204" pitchFamily="34" charset="0"/>
              </a:rPr>
              <a:t>ПО УРОВНЮ конкуренции в торговых процедурах компаний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29E115C0-3071-4AD1-84F4-2779F74C9B0E}"/>
              </a:ext>
            </a:extLst>
          </p:cNvPr>
          <p:cNvSpPr/>
          <p:nvPr/>
        </p:nvSpPr>
        <p:spPr>
          <a:xfrm>
            <a:off x="315232" y="2454586"/>
            <a:ext cx="4256768" cy="1354176"/>
          </a:xfrm>
          <a:prstGeom prst="rect">
            <a:avLst/>
          </a:prstGeom>
          <a:solidFill>
            <a:schemeClr val="bg1"/>
          </a:solidFill>
          <a:ln>
            <a:solidFill>
              <a:srgbClr val="B0AE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defRPr/>
            </a:pPr>
            <a:r>
              <a:rPr lang="ru-RU" sz="135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6E616DC-5FB1-49F1-BB68-B0AB82524E5C}"/>
              </a:ext>
            </a:extLst>
          </p:cNvPr>
          <p:cNvSpPr/>
          <p:nvPr/>
        </p:nvSpPr>
        <p:spPr>
          <a:xfrm>
            <a:off x="292972" y="2826138"/>
            <a:ext cx="4279028" cy="9197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308" indent="-214308" defTabSz="685783">
              <a:lnSpc>
                <a:spcPts val="1300"/>
              </a:lnSpc>
              <a:buClr>
                <a:srgbClr val="0085A4"/>
              </a:buClr>
              <a:buFont typeface="Wingdings" panose="05000000000000000000" pitchFamily="2" charset="2"/>
              <a:buChar char="§"/>
              <a:defRPr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По уровню удовлетворенности корпоративных заказчиков в сегменте проведения закупок малого объема</a:t>
            </a:r>
          </a:p>
          <a:p>
            <a:pPr marL="214308" indent="-214308" defTabSz="685783">
              <a:lnSpc>
                <a:spcPts val="1300"/>
              </a:lnSpc>
              <a:buClr>
                <a:srgbClr val="0085A4"/>
              </a:buClr>
              <a:buFont typeface="Wingdings" panose="05000000000000000000" pitchFamily="2" charset="2"/>
              <a:buChar char="§"/>
              <a:defRPr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По гибкости и широте торгово-закупочного функционала</a:t>
            </a:r>
            <a:endParaRPr lang="ru-RU" sz="375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14308" indent="-214308" defTabSz="685783">
              <a:lnSpc>
                <a:spcPts val="1300"/>
              </a:lnSpc>
              <a:buClr>
                <a:srgbClr val="0085A4"/>
              </a:buClr>
              <a:buFont typeface="Wingdings" panose="05000000000000000000" pitchFamily="2" charset="2"/>
              <a:buChar char="§"/>
              <a:defRPr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По широте и качеству дополнительных сервисов, предоставляемых ЭТП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B510EAE-DEF4-49AE-8483-108DB74316DB}"/>
              </a:ext>
            </a:extLst>
          </p:cNvPr>
          <p:cNvSpPr txBox="1"/>
          <p:nvPr/>
        </p:nvSpPr>
        <p:spPr>
          <a:xfrm>
            <a:off x="290952" y="4896582"/>
            <a:ext cx="8492751" cy="22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ru-RU" sz="825" dirty="0">
                <a:solidFill>
                  <a:prstClr val="black"/>
                </a:solidFill>
                <a:latin typeface="Arial"/>
              </a:rPr>
              <a:t>* Аналитическое исследование рынка межкорпоративной электронной торговли «ЭТП в России: кто есть кто»; </a:t>
            </a:r>
            <a:r>
              <a:rPr lang="en-US" sz="825" dirty="0">
                <a:solidFill>
                  <a:prstClr val="black"/>
                </a:solidFill>
                <a:latin typeface="Arial"/>
              </a:rPr>
              <a:t>(RAEX, 202</a:t>
            </a:r>
            <a:r>
              <a:rPr lang="ru-RU" sz="825" dirty="0">
                <a:solidFill>
                  <a:prstClr val="black"/>
                </a:solidFill>
                <a:latin typeface="Arial"/>
              </a:rPr>
              <a:t>2</a:t>
            </a:r>
            <a:r>
              <a:rPr lang="en-US" sz="825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825" dirty="0">
                <a:solidFill>
                  <a:prstClr val="black"/>
                </a:solidFill>
                <a:latin typeface="Arial"/>
              </a:rPr>
              <a:t>год</a:t>
            </a:r>
            <a:r>
              <a:rPr lang="en-US" sz="825" dirty="0">
                <a:solidFill>
                  <a:prstClr val="black"/>
                </a:solidFill>
                <a:latin typeface="Arial"/>
              </a:rPr>
              <a:t>) </a:t>
            </a:r>
            <a:r>
              <a:rPr lang="en-US" sz="825" dirty="0">
                <a:solidFill>
                  <a:prstClr val="black"/>
                </a:solidFill>
                <a:latin typeface="Arial"/>
                <a:hlinkClick r:id="rId4"/>
              </a:rPr>
              <a:t>https://raex-a.ru/project/etp/2022/analytics</a:t>
            </a:r>
            <a:r>
              <a:rPr lang="ru-RU" sz="825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grpSp>
        <p:nvGrpSpPr>
          <p:cNvPr id="49" name="Группа 110">
            <a:extLst>
              <a:ext uri="{FF2B5EF4-FFF2-40B4-BE49-F238E27FC236}">
                <a16:creationId xmlns:a16="http://schemas.microsoft.com/office/drawing/2014/main" id="{A19C524D-097C-49CC-92EC-1594BFF48BFF}"/>
              </a:ext>
            </a:extLst>
          </p:cNvPr>
          <p:cNvGrpSpPr/>
          <p:nvPr/>
        </p:nvGrpSpPr>
        <p:grpSpPr>
          <a:xfrm>
            <a:off x="4685089" y="702969"/>
            <a:ext cx="4098614" cy="3006713"/>
            <a:chOff x="6650819" y="1289205"/>
            <a:chExt cx="4910097" cy="3222361"/>
          </a:xfrm>
        </p:grpSpPr>
        <p:graphicFrame>
          <p:nvGraphicFramePr>
            <p:cNvPr id="50" name="Диаграмма 49">
              <a:extLst>
                <a:ext uri="{FF2B5EF4-FFF2-40B4-BE49-F238E27FC236}">
                  <a16:creationId xmlns:a16="http://schemas.microsoft.com/office/drawing/2014/main" id="{218A454E-1F15-4575-91E5-9400C529892A}"/>
                </a:ext>
              </a:extLst>
            </p:cNvPr>
            <p:cNvGraphicFramePr/>
            <p:nvPr/>
          </p:nvGraphicFramePr>
          <p:xfrm>
            <a:off x="6650819" y="1927398"/>
            <a:ext cx="4910097" cy="2302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6199B125-9900-459C-97C0-C020F53F0AB6}"/>
                </a:ext>
              </a:extLst>
            </p:cNvPr>
            <p:cNvSpPr/>
            <p:nvPr/>
          </p:nvSpPr>
          <p:spPr>
            <a:xfrm>
              <a:off x="6783396" y="1839812"/>
              <a:ext cx="2209227" cy="41953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defTabSz="685783">
                <a:lnSpc>
                  <a:spcPts val="1300"/>
                </a:lnSpc>
                <a:buClr>
                  <a:srgbClr val="0085A4"/>
                </a:buClr>
                <a:defRPr/>
              </a:pPr>
              <a:r>
                <a:rPr lang="ru-RU" sz="900" i="1" dirty="0">
                  <a:cs typeface="Arial" panose="020B0604020202020204" pitchFamily="34" charset="0"/>
                </a:rPr>
                <a:t>Количество опубликованных</a:t>
              </a:r>
            </a:p>
            <a:p>
              <a:pPr defTabSz="685783">
                <a:lnSpc>
                  <a:spcPts val="1300"/>
                </a:lnSpc>
                <a:buClr>
                  <a:srgbClr val="0085A4"/>
                </a:buClr>
                <a:defRPr/>
              </a:pPr>
              <a:r>
                <a:rPr lang="ru-RU" sz="900" i="1" dirty="0">
                  <a:cs typeface="Arial" panose="020B0604020202020204" pitchFamily="34" charset="0"/>
                </a:rPr>
                <a:t>на ЭТП закупок, тысяч процедур</a:t>
              </a:r>
            </a:p>
          </p:txBody>
        </p:sp>
        <p:grpSp>
          <p:nvGrpSpPr>
            <p:cNvPr id="52" name="Группа 113">
              <a:extLst>
                <a:ext uri="{FF2B5EF4-FFF2-40B4-BE49-F238E27FC236}">
                  <a16:creationId xmlns:a16="http://schemas.microsoft.com/office/drawing/2014/main" id="{4921107D-A205-4D57-8BA9-65B945B08E24}"/>
                </a:ext>
              </a:extLst>
            </p:cNvPr>
            <p:cNvGrpSpPr/>
            <p:nvPr/>
          </p:nvGrpSpPr>
          <p:grpSpPr>
            <a:xfrm>
              <a:off x="7020802" y="4239438"/>
              <a:ext cx="4444666" cy="272128"/>
              <a:chOff x="6836218" y="6223423"/>
              <a:chExt cx="4444666" cy="27212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C6E718-8DB7-4793-B866-4786FAB2EBC4}"/>
                  </a:ext>
                </a:extLst>
              </p:cNvPr>
              <p:cNvSpPr txBox="1"/>
              <p:nvPr/>
            </p:nvSpPr>
            <p:spPr>
              <a:xfrm>
                <a:off x="6836218" y="6223423"/>
                <a:ext cx="748723" cy="272128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defTabSz="685783"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2015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6FC371-73EB-40B0-82CD-E0D196451476}"/>
                  </a:ext>
                </a:extLst>
              </p:cNvPr>
              <p:cNvSpPr txBox="1"/>
              <p:nvPr/>
            </p:nvSpPr>
            <p:spPr>
              <a:xfrm>
                <a:off x="7438047" y="6223424"/>
                <a:ext cx="742488" cy="27212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defTabSz="685783"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2016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DA249A1-A454-4B57-B739-0BE1AA48974B}"/>
                  </a:ext>
                </a:extLst>
              </p:cNvPr>
              <p:cNvSpPr txBox="1"/>
              <p:nvPr/>
            </p:nvSpPr>
            <p:spPr>
              <a:xfrm>
                <a:off x="8042165" y="6223424"/>
                <a:ext cx="748723" cy="27212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defTabSz="685783"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2017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66EA78A-A2B6-4193-9F57-8429AC11425D}"/>
                  </a:ext>
                </a:extLst>
              </p:cNvPr>
              <p:cNvSpPr txBox="1"/>
              <p:nvPr/>
            </p:nvSpPr>
            <p:spPr>
              <a:xfrm>
                <a:off x="8677623" y="6223424"/>
                <a:ext cx="748723" cy="27212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defTabSz="685783"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2018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420B5D-C216-48F0-B737-EB3B9D513A74}"/>
                  </a:ext>
                </a:extLst>
              </p:cNvPr>
              <p:cNvSpPr txBox="1"/>
              <p:nvPr/>
            </p:nvSpPr>
            <p:spPr>
              <a:xfrm>
                <a:off x="9252287" y="6223424"/>
                <a:ext cx="748723" cy="27212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defTabSz="685783"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2019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923046E-FA04-4539-B49E-2376522F5F4F}"/>
                  </a:ext>
                </a:extLst>
              </p:cNvPr>
              <p:cNvSpPr txBox="1"/>
              <p:nvPr/>
            </p:nvSpPr>
            <p:spPr>
              <a:xfrm>
                <a:off x="9875044" y="6223424"/>
                <a:ext cx="748723" cy="27212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defTabSz="685783"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2020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5BC9A1-5810-4607-84CC-18EEFFD0992B}"/>
                  </a:ext>
                </a:extLst>
              </p:cNvPr>
              <p:cNvSpPr txBox="1"/>
              <p:nvPr/>
            </p:nvSpPr>
            <p:spPr>
              <a:xfrm>
                <a:off x="10532161" y="6223424"/>
                <a:ext cx="748723" cy="27212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defTabSz="685783"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2021</a:t>
                </a:r>
              </a:p>
            </p:txBody>
          </p:sp>
        </p:grp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97922DE5-5A19-465E-A75D-045067A942B6}"/>
                </a:ext>
              </a:extLst>
            </p:cNvPr>
            <p:cNvSpPr/>
            <p:nvPr/>
          </p:nvSpPr>
          <p:spPr>
            <a:xfrm>
              <a:off x="6813698" y="1289205"/>
              <a:ext cx="4687294" cy="34634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defTabSz="742877">
                <a:spcBef>
                  <a:spcPts val="975"/>
                </a:spcBef>
                <a:defRPr sz="2200" b="0" i="0" u="none" strike="noStrike" kern="1200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r>
                <a:rPr lang="ru-RU" sz="1650" b="1" dirty="0">
                  <a:solidFill>
                    <a:srgbClr val="0E779D"/>
                  </a:solidFill>
                  <a:latin typeface="+mj-lt"/>
                  <a:cs typeface="Arial" panose="020B0604020202020204" pitchFamily="34" charset="0"/>
                </a:rPr>
                <a:t>Стабильная динамика роста</a:t>
              </a:r>
            </a:p>
          </p:txBody>
        </p:sp>
      </p:grpSp>
      <p:sp>
        <p:nvSpPr>
          <p:cNvPr id="69" name="Полилиния 8">
            <a:extLst>
              <a:ext uri="{FF2B5EF4-FFF2-40B4-BE49-F238E27FC236}">
                <a16:creationId xmlns:a16="http://schemas.microsoft.com/office/drawing/2014/main" id="{9027BBFB-CC4B-4F1A-82CC-D2B6837772BE}"/>
              </a:ext>
            </a:extLst>
          </p:cNvPr>
          <p:cNvSpPr/>
          <p:nvPr/>
        </p:nvSpPr>
        <p:spPr>
          <a:xfrm>
            <a:off x="5349475" y="810062"/>
            <a:ext cx="3036209" cy="2084361"/>
          </a:xfrm>
          <a:custGeom>
            <a:avLst/>
            <a:gdLst>
              <a:gd name="connsiteX0" fmla="*/ 0 w 2519680"/>
              <a:gd name="connsiteY0" fmla="*/ 2204720 h 2204720"/>
              <a:gd name="connsiteX1" fmla="*/ 538480 w 2519680"/>
              <a:gd name="connsiteY1" fmla="*/ 1595120 h 2204720"/>
              <a:gd name="connsiteX2" fmla="*/ 741680 w 2519680"/>
              <a:gd name="connsiteY2" fmla="*/ 1198880 h 2204720"/>
              <a:gd name="connsiteX3" fmla="*/ 1300480 w 2519680"/>
              <a:gd name="connsiteY3" fmla="*/ 944880 h 2204720"/>
              <a:gd name="connsiteX4" fmla="*/ 1625600 w 2519680"/>
              <a:gd name="connsiteY4" fmla="*/ 254000 h 2204720"/>
              <a:gd name="connsiteX5" fmla="*/ 2519680 w 2519680"/>
              <a:gd name="connsiteY5" fmla="*/ 0 h 2204720"/>
              <a:gd name="connsiteX0" fmla="*/ 0 w 2519680"/>
              <a:gd name="connsiteY0" fmla="*/ 2204720 h 2204720"/>
              <a:gd name="connsiteX1" fmla="*/ 538480 w 2519680"/>
              <a:gd name="connsiteY1" fmla="*/ 1595120 h 2204720"/>
              <a:gd name="connsiteX2" fmla="*/ 741680 w 2519680"/>
              <a:gd name="connsiteY2" fmla="*/ 1198880 h 2204720"/>
              <a:gd name="connsiteX3" fmla="*/ 1300480 w 2519680"/>
              <a:gd name="connsiteY3" fmla="*/ 944880 h 2204720"/>
              <a:gd name="connsiteX4" fmla="*/ 1625600 w 2519680"/>
              <a:gd name="connsiteY4" fmla="*/ 254000 h 2204720"/>
              <a:gd name="connsiteX5" fmla="*/ 2519680 w 2519680"/>
              <a:gd name="connsiteY5" fmla="*/ 0 h 2204720"/>
              <a:gd name="connsiteX0" fmla="*/ 0 w 2519680"/>
              <a:gd name="connsiteY0" fmla="*/ 2204720 h 2204720"/>
              <a:gd name="connsiteX1" fmla="*/ 538480 w 2519680"/>
              <a:gd name="connsiteY1" fmla="*/ 1595120 h 2204720"/>
              <a:gd name="connsiteX2" fmla="*/ 741680 w 2519680"/>
              <a:gd name="connsiteY2" fmla="*/ 1198880 h 2204720"/>
              <a:gd name="connsiteX3" fmla="*/ 1300480 w 2519680"/>
              <a:gd name="connsiteY3" fmla="*/ 944880 h 2204720"/>
              <a:gd name="connsiteX4" fmla="*/ 1625600 w 2519680"/>
              <a:gd name="connsiteY4" fmla="*/ 254000 h 2204720"/>
              <a:gd name="connsiteX5" fmla="*/ 2519680 w 2519680"/>
              <a:gd name="connsiteY5" fmla="*/ 0 h 2204720"/>
              <a:gd name="connsiteX0" fmla="*/ 0 w 2519680"/>
              <a:gd name="connsiteY0" fmla="*/ 2204720 h 2204720"/>
              <a:gd name="connsiteX1" fmla="*/ 538480 w 2519680"/>
              <a:gd name="connsiteY1" fmla="*/ 1595120 h 2204720"/>
              <a:gd name="connsiteX2" fmla="*/ 741680 w 2519680"/>
              <a:gd name="connsiteY2" fmla="*/ 1198880 h 2204720"/>
              <a:gd name="connsiteX3" fmla="*/ 1300480 w 2519680"/>
              <a:gd name="connsiteY3" fmla="*/ 944880 h 2204720"/>
              <a:gd name="connsiteX4" fmla="*/ 1625600 w 2519680"/>
              <a:gd name="connsiteY4" fmla="*/ 254000 h 2204720"/>
              <a:gd name="connsiteX5" fmla="*/ 2519680 w 2519680"/>
              <a:gd name="connsiteY5" fmla="*/ 0 h 2204720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625600 w 2473764"/>
              <a:gd name="connsiteY4" fmla="*/ 836558 h 2787278"/>
              <a:gd name="connsiteX5" fmla="*/ 2473764 w 2473764"/>
              <a:gd name="connsiteY5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625600 w 2473764"/>
              <a:gd name="connsiteY4" fmla="*/ 836558 h 2787278"/>
              <a:gd name="connsiteX5" fmla="*/ 2473764 w 2473764"/>
              <a:gd name="connsiteY5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625600 w 2473764"/>
              <a:gd name="connsiteY4" fmla="*/ 836558 h 2787278"/>
              <a:gd name="connsiteX5" fmla="*/ 1921449 w 2473764"/>
              <a:gd name="connsiteY5" fmla="*/ 510544 h 2787278"/>
              <a:gd name="connsiteX6" fmla="*/ 2473764 w 2473764"/>
              <a:gd name="connsiteY6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625600 w 2473764"/>
              <a:gd name="connsiteY4" fmla="*/ 836558 h 2787278"/>
              <a:gd name="connsiteX5" fmla="*/ 1921449 w 2473764"/>
              <a:gd name="connsiteY5" fmla="*/ 510544 h 2787278"/>
              <a:gd name="connsiteX6" fmla="*/ 2473764 w 2473764"/>
              <a:gd name="connsiteY6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583858 w 2473764"/>
              <a:gd name="connsiteY4" fmla="*/ 1059476 h 2787278"/>
              <a:gd name="connsiteX5" fmla="*/ 1921449 w 2473764"/>
              <a:gd name="connsiteY5" fmla="*/ 510544 h 2787278"/>
              <a:gd name="connsiteX6" fmla="*/ 2473764 w 2473764"/>
              <a:gd name="connsiteY6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583858 w 2473764"/>
              <a:gd name="connsiteY4" fmla="*/ 1059476 h 2787278"/>
              <a:gd name="connsiteX5" fmla="*/ 1921449 w 2473764"/>
              <a:gd name="connsiteY5" fmla="*/ 510544 h 2787278"/>
              <a:gd name="connsiteX6" fmla="*/ 2473764 w 2473764"/>
              <a:gd name="connsiteY6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583858 w 2473764"/>
              <a:gd name="connsiteY4" fmla="*/ 1059476 h 2787278"/>
              <a:gd name="connsiteX5" fmla="*/ 1905796 w 2473764"/>
              <a:gd name="connsiteY5" fmla="*/ 525405 h 2787278"/>
              <a:gd name="connsiteX6" fmla="*/ 2473764 w 2473764"/>
              <a:gd name="connsiteY6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583858 w 2473764"/>
              <a:gd name="connsiteY4" fmla="*/ 1059476 h 2787278"/>
              <a:gd name="connsiteX5" fmla="*/ 1921449 w 2473764"/>
              <a:gd name="connsiteY5" fmla="*/ 807768 h 2787278"/>
              <a:gd name="connsiteX6" fmla="*/ 2473764 w 2473764"/>
              <a:gd name="connsiteY6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583858 w 2473764"/>
              <a:gd name="connsiteY4" fmla="*/ 1059476 h 2787278"/>
              <a:gd name="connsiteX5" fmla="*/ 1921449 w 2473764"/>
              <a:gd name="connsiteY5" fmla="*/ 852351 h 2787278"/>
              <a:gd name="connsiteX6" fmla="*/ 2473764 w 2473764"/>
              <a:gd name="connsiteY6" fmla="*/ 0 h 2787278"/>
              <a:gd name="connsiteX0" fmla="*/ 0 w 2473764"/>
              <a:gd name="connsiteY0" fmla="*/ 2787278 h 2787278"/>
              <a:gd name="connsiteX1" fmla="*/ 538480 w 2473764"/>
              <a:gd name="connsiteY1" fmla="*/ 2177678 h 2787278"/>
              <a:gd name="connsiteX2" fmla="*/ 741680 w 2473764"/>
              <a:gd name="connsiteY2" fmla="*/ 1781438 h 2787278"/>
              <a:gd name="connsiteX3" fmla="*/ 1300480 w 2473764"/>
              <a:gd name="connsiteY3" fmla="*/ 1527438 h 2787278"/>
              <a:gd name="connsiteX4" fmla="*/ 1562987 w 2473764"/>
              <a:gd name="connsiteY4" fmla="*/ 1118921 h 2787278"/>
              <a:gd name="connsiteX5" fmla="*/ 1921449 w 2473764"/>
              <a:gd name="connsiteY5" fmla="*/ 852351 h 2787278"/>
              <a:gd name="connsiteX6" fmla="*/ 2473764 w 2473764"/>
              <a:gd name="connsiteY6" fmla="*/ 0 h 2787278"/>
              <a:gd name="connsiteX0" fmla="*/ 0 w 2473764"/>
              <a:gd name="connsiteY0" fmla="*/ 3039918 h 3039918"/>
              <a:gd name="connsiteX1" fmla="*/ 538480 w 2473764"/>
              <a:gd name="connsiteY1" fmla="*/ 2430318 h 3039918"/>
              <a:gd name="connsiteX2" fmla="*/ 741680 w 2473764"/>
              <a:gd name="connsiteY2" fmla="*/ 2034078 h 3039918"/>
              <a:gd name="connsiteX3" fmla="*/ 1300480 w 2473764"/>
              <a:gd name="connsiteY3" fmla="*/ 1780078 h 3039918"/>
              <a:gd name="connsiteX4" fmla="*/ 1562987 w 2473764"/>
              <a:gd name="connsiteY4" fmla="*/ 1371561 h 3039918"/>
              <a:gd name="connsiteX5" fmla="*/ 1921449 w 2473764"/>
              <a:gd name="connsiteY5" fmla="*/ 1104991 h 3039918"/>
              <a:gd name="connsiteX6" fmla="*/ 2473764 w 2473764"/>
              <a:gd name="connsiteY6" fmla="*/ 0 h 3039918"/>
              <a:gd name="connsiteX0" fmla="*/ 0 w 2463329"/>
              <a:gd name="connsiteY0" fmla="*/ 3262836 h 3262836"/>
              <a:gd name="connsiteX1" fmla="*/ 538480 w 2463329"/>
              <a:gd name="connsiteY1" fmla="*/ 2653236 h 3262836"/>
              <a:gd name="connsiteX2" fmla="*/ 741680 w 2463329"/>
              <a:gd name="connsiteY2" fmla="*/ 2256996 h 3262836"/>
              <a:gd name="connsiteX3" fmla="*/ 1300480 w 2463329"/>
              <a:gd name="connsiteY3" fmla="*/ 2002996 h 3262836"/>
              <a:gd name="connsiteX4" fmla="*/ 1562987 w 2463329"/>
              <a:gd name="connsiteY4" fmla="*/ 1594479 h 3262836"/>
              <a:gd name="connsiteX5" fmla="*/ 1921449 w 2463329"/>
              <a:gd name="connsiteY5" fmla="*/ 1327909 h 3262836"/>
              <a:gd name="connsiteX6" fmla="*/ 2463329 w 2463329"/>
              <a:gd name="connsiteY6" fmla="*/ 0 h 3262836"/>
              <a:gd name="connsiteX0" fmla="*/ 0 w 2463329"/>
              <a:gd name="connsiteY0" fmla="*/ 3262836 h 3262836"/>
              <a:gd name="connsiteX1" fmla="*/ 538480 w 2463329"/>
              <a:gd name="connsiteY1" fmla="*/ 2653236 h 3262836"/>
              <a:gd name="connsiteX2" fmla="*/ 741680 w 2463329"/>
              <a:gd name="connsiteY2" fmla="*/ 2256996 h 3262836"/>
              <a:gd name="connsiteX3" fmla="*/ 1159601 w 2463329"/>
              <a:gd name="connsiteY3" fmla="*/ 2047580 h 3262836"/>
              <a:gd name="connsiteX4" fmla="*/ 1562987 w 2463329"/>
              <a:gd name="connsiteY4" fmla="*/ 1594479 h 3262836"/>
              <a:gd name="connsiteX5" fmla="*/ 1921449 w 2463329"/>
              <a:gd name="connsiteY5" fmla="*/ 1327909 h 3262836"/>
              <a:gd name="connsiteX6" fmla="*/ 2463329 w 2463329"/>
              <a:gd name="connsiteY6" fmla="*/ 0 h 3262836"/>
              <a:gd name="connsiteX0" fmla="*/ 0 w 2463329"/>
              <a:gd name="connsiteY0" fmla="*/ 3262836 h 3262836"/>
              <a:gd name="connsiteX1" fmla="*/ 538480 w 2463329"/>
              <a:gd name="connsiteY1" fmla="*/ 2653236 h 3262836"/>
              <a:gd name="connsiteX2" fmla="*/ 741680 w 2463329"/>
              <a:gd name="connsiteY2" fmla="*/ 2256996 h 3262836"/>
              <a:gd name="connsiteX3" fmla="*/ 1159601 w 2463329"/>
              <a:gd name="connsiteY3" fmla="*/ 2047580 h 3262836"/>
              <a:gd name="connsiteX4" fmla="*/ 1552552 w 2463329"/>
              <a:gd name="connsiteY4" fmla="*/ 1505312 h 3262836"/>
              <a:gd name="connsiteX5" fmla="*/ 1921449 w 2463329"/>
              <a:gd name="connsiteY5" fmla="*/ 1327909 h 3262836"/>
              <a:gd name="connsiteX6" fmla="*/ 2463329 w 2463329"/>
              <a:gd name="connsiteY6" fmla="*/ 0 h 3262836"/>
              <a:gd name="connsiteX0" fmla="*/ 0 w 2463329"/>
              <a:gd name="connsiteY0" fmla="*/ 3262836 h 3262836"/>
              <a:gd name="connsiteX1" fmla="*/ 538480 w 2463329"/>
              <a:gd name="connsiteY1" fmla="*/ 2653236 h 3262836"/>
              <a:gd name="connsiteX2" fmla="*/ 741680 w 2463329"/>
              <a:gd name="connsiteY2" fmla="*/ 2256996 h 3262836"/>
              <a:gd name="connsiteX3" fmla="*/ 1159601 w 2463329"/>
              <a:gd name="connsiteY3" fmla="*/ 2047580 h 3262836"/>
              <a:gd name="connsiteX4" fmla="*/ 1552552 w 2463329"/>
              <a:gd name="connsiteY4" fmla="*/ 1505312 h 3262836"/>
              <a:gd name="connsiteX5" fmla="*/ 1921449 w 2463329"/>
              <a:gd name="connsiteY5" fmla="*/ 1327909 h 3262836"/>
              <a:gd name="connsiteX6" fmla="*/ 2219791 w 2463329"/>
              <a:gd name="connsiteY6" fmla="*/ 617509 h 3262836"/>
              <a:gd name="connsiteX7" fmla="*/ 2463329 w 2463329"/>
              <a:gd name="connsiteY7" fmla="*/ 0 h 3262836"/>
              <a:gd name="connsiteX0" fmla="*/ 0 w 2978239"/>
              <a:gd name="connsiteY0" fmla="*/ 3239102 h 3239102"/>
              <a:gd name="connsiteX1" fmla="*/ 538480 w 2978239"/>
              <a:gd name="connsiteY1" fmla="*/ 2629502 h 3239102"/>
              <a:gd name="connsiteX2" fmla="*/ 741680 w 2978239"/>
              <a:gd name="connsiteY2" fmla="*/ 2233262 h 3239102"/>
              <a:gd name="connsiteX3" fmla="*/ 1159601 w 2978239"/>
              <a:gd name="connsiteY3" fmla="*/ 2023846 h 3239102"/>
              <a:gd name="connsiteX4" fmla="*/ 1552552 w 2978239"/>
              <a:gd name="connsiteY4" fmla="*/ 1481578 h 3239102"/>
              <a:gd name="connsiteX5" fmla="*/ 1921449 w 2978239"/>
              <a:gd name="connsiteY5" fmla="*/ 1304175 h 3239102"/>
              <a:gd name="connsiteX6" fmla="*/ 2219791 w 2978239"/>
              <a:gd name="connsiteY6" fmla="*/ 593775 h 3239102"/>
              <a:gd name="connsiteX7" fmla="*/ 2978239 w 2978239"/>
              <a:gd name="connsiteY7" fmla="*/ 0 h 3239102"/>
              <a:gd name="connsiteX0" fmla="*/ 0 w 2978239"/>
              <a:gd name="connsiteY0" fmla="*/ 3239102 h 3239102"/>
              <a:gd name="connsiteX1" fmla="*/ 538480 w 2978239"/>
              <a:gd name="connsiteY1" fmla="*/ 2629502 h 3239102"/>
              <a:gd name="connsiteX2" fmla="*/ 741680 w 2978239"/>
              <a:gd name="connsiteY2" fmla="*/ 2233262 h 3239102"/>
              <a:gd name="connsiteX3" fmla="*/ 1159601 w 2978239"/>
              <a:gd name="connsiteY3" fmla="*/ 2023846 h 3239102"/>
              <a:gd name="connsiteX4" fmla="*/ 1552552 w 2978239"/>
              <a:gd name="connsiteY4" fmla="*/ 1481578 h 3239102"/>
              <a:gd name="connsiteX5" fmla="*/ 1921449 w 2978239"/>
              <a:gd name="connsiteY5" fmla="*/ 1304175 h 3239102"/>
              <a:gd name="connsiteX6" fmla="*/ 2421580 w 2978239"/>
              <a:gd name="connsiteY6" fmla="*/ 380171 h 3239102"/>
              <a:gd name="connsiteX7" fmla="*/ 2978239 w 2978239"/>
              <a:gd name="connsiteY7" fmla="*/ 0 h 3239102"/>
              <a:gd name="connsiteX0" fmla="*/ 0 w 2964323"/>
              <a:gd name="connsiteY0" fmla="*/ 2858931 h 2858931"/>
              <a:gd name="connsiteX1" fmla="*/ 538480 w 2964323"/>
              <a:gd name="connsiteY1" fmla="*/ 2249331 h 2858931"/>
              <a:gd name="connsiteX2" fmla="*/ 741680 w 2964323"/>
              <a:gd name="connsiteY2" fmla="*/ 1853091 h 2858931"/>
              <a:gd name="connsiteX3" fmla="*/ 1159601 w 2964323"/>
              <a:gd name="connsiteY3" fmla="*/ 1643675 h 2858931"/>
              <a:gd name="connsiteX4" fmla="*/ 1552552 w 2964323"/>
              <a:gd name="connsiteY4" fmla="*/ 1101407 h 2858931"/>
              <a:gd name="connsiteX5" fmla="*/ 1921449 w 2964323"/>
              <a:gd name="connsiteY5" fmla="*/ 924004 h 2858931"/>
              <a:gd name="connsiteX6" fmla="*/ 2421580 w 2964323"/>
              <a:gd name="connsiteY6" fmla="*/ 0 h 2858931"/>
              <a:gd name="connsiteX7" fmla="*/ 2964323 w 2964323"/>
              <a:gd name="connsiteY7" fmla="*/ 141974 h 2858931"/>
              <a:gd name="connsiteX0" fmla="*/ 0 w 2734701"/>
              <a:gd name="connsiteY0" fmla="*/ 3974423 h 3974423"/>
              <a:gd name="connsiteX1" fmla="*/ 308858 w 2734701"/>
              <a:gd name="connsiteY1" fmla="*/ 2249331 h 3974423"/>
              <a:gd name="connsiteX2" fmla="*/ 512058 w 2734701"/>
              <a:gd name="connsiteY2" fmla="*/ 1853091 h 3974423"/>
              <a:gd name="connsiteX3" fmla="*/ 929979 w 2734701"/>
              <a:gd name="connsiteY3" fmla="*/ 1643675 h 3974423"/>
              <a:gd name="connsiteX4" fmla="*/ 1322930 w 2734701"/>
              <a:gd name="connsiteY4" fmla="*/ 1101407 h 3974423"/>
              <a:gd name="connsiteX5" fmla="*/ 1691827 w 2734701"/>
              <a:gd name="connsiteY5" fmla="*/ 924004 h 3974423"/>
              <a:gd name="connsiteX6" fmla="*/ 2191958 w 2734701"/>
              <a:gd name="connsiteY6" fmla="*/ 0 h 3974423"/>
              <a:gd name="connsiteX7" fmla="*/ 2734701 w 2734701"/>
              <a:gd name="connsiteY7" fmla="*/ 141974 h 3974423"/>
              <a:gd name="connsiteX0" fmla="*/ 0 w 2734701"/>
              <a:gd name="connsiteY0" fmla="*/ 3974423 h 3974423"/>
              <a:gd name="connsiteX1" fmla="*/ 461939 w 2734701"/>
              <a:gd name="connsiteY1" fmla="*/ 3792032 h 3974423"/>
              <a:gd name="connsiteX2" fmla="*/ 512058 w 2734701"/>
              <a:gd name="connsiteY2" fmla="*/ 1853091 h 3974423"/>
              <a:gd name="connsiteX3" fmla="*/ 929979 w 2734701"/>
              <a:gd name="connsiteY3" fmla="*/ 1643675 h 3974423"/>
              <a:gd name="connsiteX4" fmla="*/ 1322930 w 2734701"/>
              <a:gd name="connsiteY4" fmla="*/ 1101407 h 3974423"/>
              <a:gd name="connsiteX5" fmla="*/ 1691827 w 2734701"/>
              <a:gd name="connsiteY5" fmla="*/ 924004 h 3974423"/>
              <a:gd name="connsiteX6" fmla="*/ 2191958 w 2734701"/>
              <a:gd name="connsiteY6" fmla="*/ 0 h 3974423"/>
              <a:gd name="connsiteX7" fmla="*/ 2734701 w 2734701"/>
              <a:gd name="connsiteY7" fmla="*/ 141974 h 3974423"/>
              <a:gd name="connsiteX0" fmla="*/ 0 w 2734701"/>
              <a:gd name="connsiteY0" fmla="*/ 3974423 h 3974423"/>
              <a:gd name="connsiteX1" fmla="*/ 461939 w 2734701"/>
              <a:gd name="connsiteY1" fmla="*/ 3792032 h 3974423"/>
              <a:gd name="connsiteX2" fmla="*/ 873886 w 2734701"/>
              <a:gd name="connsiteY2" fmla="*/ 3561930 h 3974423"/>
              <a:gd name="connsiteX3" fmla="*/ 929979 w 2734701"/>
              <a:gd name="connsiteY3" fmla="*/ 1643675 h 3974423"/>
              <a:gd name="connsiteX4" fmla="*/ 1322930 w 2734701"/>
              <a:gd name="connsiteY4" fmla="*/ 1101407 h 3974423"/>
              <a:gd name="connsiteX5" fmla="*/ 1691827 w 2734701"/>
              <a:gd name="connsiteY5" fmla="*/ 924004 h 3974423"/>
              <a:gd name="connsiteX6" fmla="*/ 2191958 w 2734701"/>
              <a:gd name="connsiteY6" fmla="*/ 0 h 3974423"/>
              <a:gd name="connsiteX7" fmla="*/ 2734701 w 2734701"/>
              <a:gd name="connsiteY7" fmla="*/ 141974 h 3974423"/>
              <a:gd name="connsiteX0" fmla="*/ 0 w 2734701"/>
              <a:gd name="connsiteY0" fmla="*/ 3974423 h 3974423"/>
              <a:gd name="connsiteX1" fmla="*/ 461939 w 2734701"/>
              <a:gd name="connsiteY1" fmla="*/ 3792032 h 3974423"/>
              <a:gd name="connsiteX2" fmla="*/ 873886 w 2734701"/>
              <a:gd name="connsiteY2" fmla="*/ 3561930 h 3974423"/>
              <a:gd name="connsiteX3" fmla="*/ 1347473 w 2734701"/>
              <a:gd name="connsiteY3" fmla="*/ 3115175 h 3974423"/>
              <a:gd name="connsiteX4" fmla="*/ 1322930 w 2734701"/>
              <a:gd name="connsiteY4" fmla="*/ 1101407 h 3974423"/>
              <a:gd name="connsiteX5" fmla="*/ 1691827 w 2734701"/>
              <a:gd name="connsiteY5" fmla="*/ 924004 h 3974423"/>
              <a:gd name="connsiteX6" fmla="*/ 2191958 w 2734701"/>
              <a:gd name="connsiteY6" fmla="*/ 0 h 3974423"/>
              <a:gd name="connsiteX7" fmla="*/ 2734701 w 2734701"/>
              <a:gd name="connsiteY7" fmla="*/ 141974 h 3974423"/>
              <a:gd name="connsiteX0" fmla="*/ 0 w 2734701"/>
              <a:gd name="connsiteY0" fmla="*/ 3974423 h 3974423"/>
              <a:gd name="connsiteX1" fmla="*/ 461939 w 2734701"/>
              <a:gd name="connsiteY1" fmla="*/ 3792032 h 3974423"/>
              <a:gd name="connsiteX2" fmla="*/ 873886 w 2734701"/>
              <a:gd name="connsiteY2" fmla="*/ 3561930 h 3974423"/>
              <a:gd name="connsiteX3" fmla="*/ 1347473 w 2734701"/>
              <a:gd name="connsiteY3" fmla="*/ 3115175 h 3974423"/>
              <a:gd name="connsiteX4" fmla="*/ 1886547 w 2734701"/>
              <a:gd name="connsiteY4" fmla="*/ 1647285 h 3974423"/>
              <a:gd name="connsiteX5" fmla="*/ 1691827 w 2734701"/>
              <a:gd name="connsiteY5" fmla="*/ 924004 h 3974423"/>
              <a:gd name="connsiteX6" fmla="*/ 2191958 w 2734701"/>
              <a:gd name="connsiteY6" fmla="*/ 0 h 3974423"/>
              <a:gd name="connsiteX7" fmla="*/ 2734701 w 2734701"/>
              <a:gd name="connsiteY7" fmla="*/ 141974 h 3974423"/>
              <a:gd name="connsiteX0" fmla="*/ 0 w 2734701"/>
              <a:gd name="connsiteY0" fmla="*/ 3974423 h 3974423"/>
              <a:gd name="connsiteX1" fmla="*/ 461939 w 2734701"/>
              <a:gd name="connsiteY1" fmla="*/ 3792032 h 3974423"/>
              <a:gd name="connsiteX2" fmla="*/ 873886 w 2734701"/>
              <a:gd name="connsiteY2" fmla="*/ 3561930 h 3974423"/>
              <a:gd name="connsiteX3" fmla="*/ 1347473 w 2734701"/>
              <a:gd name="connsiteY3" fmla="*/ 3115175 h 3974423"/>
              <a:gd name="connsiteX4" fmla="*/ 1886547 w 2734701"/>
              <a:gd name="connsiteY4" fmla="*/ 1647285 h 3974423"/>
              <a:gd name="connsiteX5" fmla="*/ 2359818 w 2734701"/>
              <a:gd name="connsiteY5" fmla="*/ 734133 h 3974423"/>
              <a:gd name="connsiteX6" fmla="*/ 2191958 w 2734701"/>
              <a:gd name="connsiteY6" fmla="*/ 0 h 3974423"/>
              <a:gd name="connsiteX7" fmla="*/ 2734701 w 2734701"/>
              <a:gd name="connsiteY7" fmla="*/ 141974 h 3974423"/>
              <a:gd name="connsiteX0" fmla="*/ 0 w 2734701"/>
              <a:gd name="connsiteY0" fmla="*/ 3832448 h 3832448"/>
              <a:gd name="connsiteX1" fmla="*/ 461939 w 2734701"/>
              <a:gd name="connsiteY1" fmla="*/ 3650057 h 3832448"/>
              <a:gd name="connsiteX2" fmla="*/ 873886 w 2734701"/>
              <a:gd name="connsiteY2" fmla="*/ 3419955 h 3832448"/>
              <a:gd name="connsiteX3" fmla="*/ 1347473 w 2734701"/>
              <a:gd name="connsiteY3" fmla="*/ 2973200 h 3832448"/>
              <a:gd name="connsiteX4" fmla="*/ 1886547 w 2734701"/>
              <a:gd name="connsiteY4" fmla="*/ 1505310 h 3832448"/>
              <a:gd name="connsiteX5" fmla="*/ 2359818 w 2734701"/>
              <a:gd name="connsiteY5" fmla="*/ 592158 h 3832448"/>
              <a:gd name="connsiteX6" fmla="*/ 2734701 w 2734701"/>
              <a:gd name="connsiteY6" fmla="*/ -1 h 3832448"/>
              <a:gd name="connsiteX0" fmla="*/ 0 w 2901699"/>
              <a:gd name="connsiteY0" fmla="*/ 4686867 h 4686867"/>
              <a:gd name="connsiteX1" fmla="*/ 461939 w 2901699"/>
              <a:gd name="connsiteY1" fmla="*/ 4504476 h 4686867"/>
              <a:gd name="connsiteX2" fmla="*/ 873886 w 2901699"/>
              <a:gd name="connsiteY2" fmla="*/ 4274374 h 4686867"/>
              <a:gd name="connsiteX3" fmla="*/ 1347473 w 2901699"/>
              <a:gd name="connsiteY3" fmla="*/ 3827619 h 4686867"/>
              <a:gd name="connsiteX4" fmla="*/ 1886547 w 2901699"/>
              <a:gd name="connsiteY4" fmla="*/ 2359729 h 4686867"/>
              <a:gd name="connsiteX5" fmla="*/ 2359818 w 2901699"/>
              <a:gd name="connsiteY5" fmla="*/ 1446577 h 4686867"/>
              <a:gd name="connsiteX6" fmla="*/ 2901699 w 2901699"/>
              <a:gd name="connsiteY6" fmla="*/ 0 h 46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699" h="4686867">
                <a:moveTo>
                  <a:pt x="0" y="4686867"/>
                </a:moveTo>
                <a:lnTo>
                  <a:pt x="461939" y="4504476"/>
                </a:lnTo>
                <a:lnTo>
                  <a:pt x="873886" y="4274374"/>
                </a:lnTo>
                <a:lnTo>
                  <a:pt x="1347473" y="3827619"/>
                </a:lnTo>
                <a:lnTo>
                  <a:pt x="1886547" y="2359729"/>
                </a:lnTo>
                <a:lnTo>
                  <a:pt x="2359818" y="1446577"/>
                </a:lnTo>
                <a:lnTo>
                  <a:pt x="2901699" y="0"/>
                </a:lnTo>
              </a:path>
            </a:pathLst>
          </a:custGeom>
          <a:ln w="47625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90455">
              <a:defRPr/>
            </a:pPr>
            <a:endParaRPr lang="ru-RU" sz="2000" dirty="0">
              <a:solidFill>
                <a:srgbClr val="191919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FC869-552D-425D-9293-27830FEBFC59}"/>
              </a:ext>
            </a:extLst>
          </p:cNvPr>
          <p:cNvSpPr txBox="1"/>
          <p:nvPr/>
        </p:nvSpPr>
        <p:spPr>
          <a:xfrm>
            <a:off x="303655" y="1077917"/>
            <a:ext cx="4272705" cy="438582"/>
          </a:xfrm>
          <a:prstGeom prst="rect">
            <a:avLst/>
          </a:prstGeom>
          <a:solidFill>
            <a:srgbClr val="0085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50" b="1" dirty="0">
                <a:solidFill>
                  <a:schemeClr val="bg1"/>
                </a:solidFill>
              </a:rPr>
              <a:t>ЭТП ТЭК-ТОРГ №1 в РФ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9D79319-64CE-439F-8C9B-129B824C6055}"/>
              </a:ext>
            </a:extLst>
          </p:cNvPr>
          <p:cNvSpPr/>
          <p:nvPr/>
        </p:nvSpPr>
        <p:spPr>
          <a:xfrm>
            <a:off x="290952" y="611881"/>
            <a:ext cx="3912634" cy="3231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742877">
              <a:spcBef>
                <a:spcPts val="975"/>
              </a:spcBef>
              <a:defRPr sz="2200" b="0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r>
              <a:rPr lang="ru-RU" sz="1650" b="1" dirty="0">
                <a:solidFill>
                  <a:srgbClr val="0E779D"/>
                </a:solidFill>
                <a:latin typeface="+mj-lt"/>
                <a:cs typeface="Arial" panose="020B0604020202020204" pitchFamily="34" charset="0"/>
              </a:rPr>
              <a:t>Наши достижения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2E2C44-5FD4-467B-8C81-1C6E9ED2E171}"/>
              </a:ext>
            </a:extLst>
          </p:cNvPr>
          <p:cNvSpPr txBox="1"/>
          <p:nvPr/>
        </p:nvSpPr>
        <p:spPr>
          <a:xfrm>
            <a:off x="312281" y="2429543"/>
            <a:ext cx="4272705" cy="380873"/>
          </a:xfrm>
          <a:prstGeom prst="rect">
            <a:avLst/>
          </a:prstGeom>
          <a:solidFill>
            <a:srgbClr val="0085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75" b="1" dirty="0">
                <a:solidFill>
                  <a:schemeClr val="bg1"/>
                </a:solidFill>
              </a:rPr>
              <a:t>ЭТП ТЭК-ТОРГ №2 в РФ</a:t>
            </a:r>
          </a:p>
        </p:txBody>
      </p:sp>
    </p:spTree>
    <p:extLst>
      <p:ext uri="{BB962C8B-B14F-4D97-AF65-F5344CB8AC3E}">
        <p14:creationId xmlns:p14="http://schemas.microsoft.com/office/powerpoint/2010/main" val="266609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legal-mos.ru/assets/images/internet_privatizaciya.png">
            <a:extLst>
              <a:ext uri="{FF2B5EF4-FFF2-40B4-BE49-F238E27FC236}">
                <a16:creationId xmlns:a16="http://schemas.microsoft.com/office/drawing/2014/main" id="{B5256588-8283-4F0E-A55D-323B3D24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6" y="752398"/>
            <a:ext cx="7239444" cy="43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FC52315-D7F1-4774-94F3-E9AEC30BF9C1}"/>
              </a:ext>
            </a:extLst>
          </p:cNvPr>
          <p:cNvSpPr/>
          <p:nvPr/>
        </p:nvSpPr>
        <p:spPr>
          <a:xfrm>
            <a:off x="516309" y="731724"/>
            <a:ext cx="8622039" cy="4397010"/>
          </a:xfrm>
          <a:prstGeom prst="rect">
            <a:avLst/>
          </a:prstGeom>
          <a:gradFill flip="none" rotWithShape="1">
            <a:gsLst>
              <a:gs pos="16000">
                <a:srgbClr val="FFFFFF"/>
              </a:gs>
              <a:gs pos="9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371895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/>
              <a:t>ПЕРЕЧЕНЬ ЭЛЕКТРОННЫХ ПЛОЩАДОК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A28997-838F-4B65-B899-73275F70E830}"/>
              </a:ext>
            </a:extLst>
          </p:cNvPr>
          <p:cNvSpPr txBox="1"/>
          <p:nvPr/>
        </p:nvSpPr>
        <p:spPr>
          <a:xfrm>
            <a:off x="454141" y="835926"/>
            <a:ext cx="799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  <a:defRPr/>
            </a:pPr>
            <a:r>
              <a:rPr lang="ru-RU" altLang="ru-RU" sz="1400" dirty="0"/>
              <a:t>Распоряжением Правительства РФ от 12 июля 2018 г. № 1447-р утверждён перечень операторов электронных площадок для проведения закупок по 44-ФЗ и по 223-ФЗ для субъектов МСП: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1FF178-751D-40EF-BB5C-C0510F41F1D4}"/>
              </a:ext>
            </a:extLst>
          </p:cNvPr>
          <p:cNvSpPr txBox="1"/>
          <p:nvPr/>
        </p:nvSpPr>
        <p:spPr>
          <a:xfrm>
            <a:off x="5542269" y="1873715"/>
            <a:ext cx="3093638" cy="18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25000"/>
              </a:lnSpc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5000"/>
              </a:lnSpc>
              <a:spcAft>
                <a:spcPts val="300"/>
              </a:spcAft>
              <a:defRPr/>
            </a:pPr>
            <a:r>
              <a:rPr lang="ru-RU" sz="1400" dirty="0"/>
              <a:t>АО «ЕЭТП»</a:t>
            </a:r>
          </a:p>
          <a:p>
            <a:pPr algn="just">
              <a:lnSpc>
                <a:spcPct val="125000"/>
              </a:lnSpc>
              <a:spcAft>
                <a:spcPts val="300"/>
              </a:spcAft>
              <a:defRPr/>
            </a:pPr>
            <a:endParaRPr lang="ru-RU" sz="1400" dirty="0"/>
          </a:p>
          <a:p>
            <a:pPr algn="just">
              <a:lnSpc>
                <a:spcPct val="125000"/>
              </a:lnSpc>
              <a:spcAft>
                <a:spcPts val="300"/>
              </a:spcAft>
              <a:defRPr/>
            </a:pPr>
            <a:r>
              <a:rPr lang="ru-RU" sz="1400" dirty="0"/>
              <a:t>АО «Российский аукционный дом»</a:t>
            </a:r>
          </a:p>
          <a:p>
            <a:pPr algn="just">
              <a:lnSpc>
                <a:spcPct val="125000"/>
              </a:lnSpc>
              <a:spcAft>
                <a:spcPts val="300"/>
              </a:spcAft>
              <a:defRPr/>
            </a:pPr>
            <a:endParaRPr lang="ru-RU" sz="1400" dirty="0"/>
          </a:p>
          <a:p>
            <a:pPr algn="just">
              <a:lnSpc>
                <a:spcPct val="125000"/>
              </a:lnSpc>
              <a:spcAft>
                <a:spcPts val="300"/>
              </a:spcAft>
              <a:defRPr/>
            </a:pPr>
            <a:r>
              <a:rPr lang="ru-RU" sz="1400" dirty="0"/>
              <a:t>ООО «ЭТП ГПБ»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3CB895-8F99-4DF6-9528-04248A92043E}"/>
              </a:ext>
            </a:extLst>
          </p:cNvPr>
          <p:cNvSpPr txBox="1"/>
          <p:nvPr/>
        </p:nvSpPr>
        <p:spPr>
          <a:xfrm>
            <a:off x="1402214" y="3447982"/>
            <a:ext cx="351228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  <a:defRPr/>
            </a:pPr>
            <a:r>
              <a:rPr lang="ru-RU" sz="1400" dirty="0"/>
              <a:t>ЭТП «Фабрикант»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D29552-DB64-4574-8B2C-9013D4FEE19D}"/>
              </a:ext>
            </a:extLst>
          </p:cNvPr>
          <p:cNvSpPr txBox="1"/>
          <p:nvPr/>
        </p:nvSpPr>
        <p:spPr>
          <a:xfrm>
            <a:off x="1376262" y="2258567"/>
            <a:ext cx="3195738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300"/>
              </a:spcAft>
              <a:defRPr/>
            </a:pPr>
            <a:r>
              <a:rPr lang="ru-RU" altLang="ru-RU" sz="1600" b="1" dirty="0"/>
              <a:t>федеральная торговая площадка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53DCDA1-8A9C-4BF9-BEC9-8131C852FA29}"/>
              </a:ext>
            </a:extLst>
          </p:cNvPr>
          <p:cNvSpPr/>
          <p:nvPr/>
        </p:nvSpPr>
        <p:spPr>
          <a:xfrm>
            <a:off x="1355397" y="1920238"/>
            <a:ext cx="2868331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300"/>
              </a:spcAft>
              <a:defRPr/>
            </a:pPr>
            <a:r>
              <a:rPr lang="ru-RU" sz="2400" b="1" dirty="0"/>
              <a:t>«ТЭК-ТОРГ»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F132723-B2A6-44DF-85E1-80ADF85FE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2" y="2110259"/>
            <a:ext cx="419797" cy="419797"/>
          </a:xfrm>
          <a:prstGeom prst="rect">
            <a:avLst/>
          </a:prstGeom>
        </p:spPr>
      </p:pic>
      <p:pic>
        <p:nvPicPr>
          <p:cNvPr id="61" name="Picture 18" descr="ÐÐ°ÑÑÐ¸Ð½ÐºÐ¸ Ð¿Ð¾ Ð·Ð°Ð¿ÑÐ¾ÑÑ ÐÐÐ Â«Ð­Ð»ÐµÐºÑÑÐ¾Ð½Ð½Ð°Ñ ÑÐ¾ÑÐ³Ð¾Ð²Ð°Ñ Ð¿Ð»Ð¾ÑÐ°Ð´ÐºÐ° ÐÐÐÂ»">
            <a:extLst>
              <a:ext uri="{FF2B5EF4-FFF2-40B4-BE49-F238E27FC236}">
                <a16:creationId xmlns:a16="http://schemas.microsoft.com/office/drawing/2014/main" id="{3C7D5197-DB4D-445A-8670-E52BE221E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2" b="22889"/>
          <a:stretch/>
        </p:blipFill>
        <p:spPr bwMode="auto">
          <a:xfrm>
            <a:off x="4827329" y="3305550"/>
            <a:ext cx="579596" cy="5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1ED7AC5-51D9-4A54-9FC3-DFC5B9BC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30" y="2074019"/>
            <a:ext cx="527394" cy="52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A2870492-28FC-48D9-ADF1-D5A90F0E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1405" y1="64943" x2="71405" y2="64943"/>
                        <a14:foregroundMark x1="79806" y1="60743" x2="79806" y2="60743"/>
                        <a14:foregroundMark x1="81099" y1="56543" x2="75606" y2="63489"/>
                        <a14:foregroundMark x1="70113" y1="37157" x2="31341" y2="44103"/>
                        <a14:foregroundMark x1="81099" y1="34410" x2="43780" y2="44103"/>
                        <a14:foregroundMark x1="79806" y1="49596" x2="82553" y2="63489"/>
                        <a14:foregroundMark x1="42326" y1="48304" x2="42326" y2="62197"/>
                        <a14:foregroundMark x1="71405" y1="45557" x2="49273" y2="39903"/>
                        <a14:foregroundMark x1="61712" y1="42811" x2="47819" y2="51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32" y="2763617"/>
            <a:ext cx="492817" cy="49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3E8284-8BC3-EDCB-C6F8-A12382C62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073" y="2828792"/>
            <a:ext cx="484348" cy="26694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0611FD2-4184-A431-ADBF-214BBA587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4" b="194"/>
          <a:stretch/>
        </p:blipFill>
        <p:spPr bwMode="auto">
          <a:xfrm>
            <a:off x="801533" y="3561019"/>
            <a:ext cx="620015" cy="2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6FBDF4-2957-83BC-6C5C-8849AEDE6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5238" y="4064680"/>
            <a:ext cx="834971" cy="3772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A476C9-C19E-9803-CB36-0C526A2F4FFD}"/>
              </a:ext>
            </a:extLst>
          </p:cNvPr>
          <p:cNvSpPr txBox="1"/>
          <p:nvPr/>
        </p:nvSpPr>
        <p:spPr>
          <a:xfrm>
            <a:off x="1402214" y="4169904"/>
            <a:ext cx="188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ООО «РТС – тендер»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AD51-710F-9F3E-6908-E011B1E17EF9}"/>
              </a:ext>
            </a:extLst>
          </p:cNvPr>
          <p:cNvSpPr txBox="1"/>
          <p:nvPr/>
        </p:nvSpPr>
        <p:spPr>
          <a:xfrm>
            <a:off x="1402214" y="2787976"/>
            <a:ext cx="351228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  <a:defRPr/>
            </a:pPr>
            <a:r>
              <a:rPr lang="ru-RU" sz="1400" dirty="0"/>
              <a:t>ЗАО «</a:t>
            </a:r>
            <a:r>
              <a:rPr lang="ru-RU" sz="1400" dirty="0" err="1"/>
              <a:t>Сбер</a:t>
            </a:r>
            <a:r>
              <a:rPr lang="ru-RU" sz="1400" dirty="0"/>
              <a:t> А»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D77D66-555E-48AB-FB6B-4DD251212FCB}"/>
              </a:ext>
            </a:extLst>
          </p:cNvPr>
          <p:cNvSpPr txBox="1"/>
          <p:nvPr/>
        </p:nvSpPr>
        <p:spPr>
          <a:xfrm>
            <a:off x="5560209" y="3947820"/>
            <a:ext cx="2797343" cy="611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  <a:defRPr/>
            </a:pPr>
            <a:r>
              <a:rPr lang="ru-RU" sz="1400" dirty="0"/>
              <a:t>«Общероссийская система электронной торговли»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660F89-7949-2B31-EB8A-DB5D23A02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616" y="4120318"/>
            <a:ext cx="687849" cy="4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egal-mos.ru/assets/images/internet_privatizaciya.png">
            <a:extLst>
              <a:ext uri="{FF2B5EF4-FFF2-40B4-BE49-F238E27FC236}">
                <a16:creationId xmlns:a16="http://schemas.microsoft.com/office/drawing/2014/main" id="{AE3B4D12-B145-BD89-33B0-0C1F4BA7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6" y="752398"/>
            <a:ext cx="7239444" cy="43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14406A-A39E-9F72-729F-49907E7EAAFC}"/>
              </a:ext>
            </a:extLst>
          </p:cNvPr>
          <p:cNvSpPr/>
          <p:nvPr/>
        </p:nvSpPr>
        <p:spPr>
          <a:xfrm>
            <a:off x="521961" y="746491"/>
            <a:ext cx="8622039" cy="4397010"/>
          </a:xfrm>
          <a:prstGeom prst="rect">
            <a:avLst/>
          </a:prstGeom>
          <a:gradFill flip="none" rotWithShape="1">
            <a:gsLst>
              <a:gs pos="16000">
                <a:srgbClr val="FFFFFF"/>
              </a:gs>
              <a:gs pos="9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371895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/>
              <a:t>ЕДИНАЯ ТАРИФНАЯ ПОЛИТИКА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0F7BA-D98C-4EF2-960C-DD24A1BFA65B}"/>
              </a:ext>
            </a:extLst>
          </p:cNvPr>
          <p:cNvSpPr txBox="1"/>
          <p:nvPr/>
        </p:nvSpPr>
        <p:spPr>
          <a:xfrm>
            <a:off x="1352480" y="941463"/>
            <a:ext cx="6629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dirty="0">
                <a:solidFill>
                  <a:srgbClr val="191919"/>
                </a:solidFill>
              </a:rPr>
              <a:t>Предельный размер платы, которую Победитель закупочной процедуры, участниками которой могут быть только субъекты МСП, должен оплатить в соответствии с Постановлением Правительства РФ от 10.05.2018 №564, составляет: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33D6E4B9-38D4-4C19-BB9C-C4D66992A76A}"/>
              </a:ext>
            </a:extLst>
          </p:cNvPr>
          <p:cNvSpPr txBox="1"/>
          <p:nvPr/>
        </p:nvSpPr>
        <p:spPr>
          <a:xfrm>
            <a:off x="1372499" y="3163369"/>
            <a:ext cx="6650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191919"/>
                </a:solidFill>
              </a:rPr>
              <a:t>Плата списывается только при заключении договора с участником – победителем, либо при уклонении участника – победителя от заключения договора.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191919"/>
                </a:solidFill>
              </a:rPr>
              <a:t>Оператор вправе изменить размер тарифа, но не выше предельного уровня установленного Правительством РФ. 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191919"/>
                </a:solidFill>
              </a:rPr>
              <a:t>Если победитель уклонится от заключения договора, участнику, занявшему второе место и получившему возможность заключения договора, платить не придётся.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C8CE4-C762-489F-B59E-46768D3CC27E}"/>
              </a:ext>
            </a:extLst>
          </p:cNvPr>
          <p:cNvSpPr txBox="1"/>
          <p:nvPr/>
        </p:nvSpPr>
        <p:spPr>
          <a:xfrm>
            <a:off x="1372499" y="1669193"/>
            <a:ext cx="1407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4800" b="1" dirty="0">
                <a:solidFill>
                  <a:srgbClr val="0085A4"/>
                </a:solidFill>
              </a:rPr>
              <a:t>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1FC44C-2E0B-4828-93FA-7383E8F1F760}"/>
              </a:ext>
            </a:extLst>
          </p:cNvPr>
          <p:cNvSpPr txBox="1"/>
          <p:nvPr/>
        </p:nvSpPr>
        <p:spPr>
          <a:xfrm>
            <a:off x="4308152" y="1761527"/>
            <a:ext cx="256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3600" b="1" dirty="0">
                <a:solidFill>
                  <a:srgbClr val="0085A4"/>
                </a:solidFill>
              </a:rPr>
              <a:t>5 000 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78C5B4-97CB-412B-A96B-47A5BCD44473}"/>
              </a:ext>
            </a:extLst>
          </p:cNvPr>
          <p:cNvSpPr txBox="1"/>
          <p:nvPr/>
        </p:nvSpPr>
        <p:spPr>
          <a:xfrm>
            <a:off x="2368126" y="1824929"/>
            <a:ext cx="322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1400" dirty="0">
                <a:solidFill>
                  <a:srgbClr val="191919"/>
                </a:solidFill>
              </a:rPr>
              <a:t>от НМЦ контракта, </a:t>
            </a:r>
          </a:p>
          <a:p>
            <a:pPr defTabSz="914377">
              <a:defRPr/>
            </a:pPr>
            <a:r>
              <a:rPr lang="ru-RU" sz="1400" dirty="0">
                <a:solidFill>
                  <a:srgbClr val="191919"/>
                </a:solidFill>
              </a:rPr>
              <a:t>но не больше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72866-0316-4D7A-99CF-E961CE225172}"/>
              </a:ext>
            </a:extLst>
          </p:cNvPr>
          <p:cNvSpPr txBox="1"/>
          <p:nvPr/>
        </p:nvSpPr>
        <p:spPr>
          <a:xfrm>
            <a:off x="5794710" y="1954684"/>
            <a:ext cx="1481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1400" dirty="0">
                <a:solidFill>
                  <a:srgbClr val="191919"/>
                </a:solidFill>
              </a:rPr>
              <a:t>без учета НДС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D1C5D1-B9EB-4DE9-BC56-D17FBC3C25AC}"/>
              </a:ext>
            </a:extLst>
          </p:cNvPr>
          <p:cNvSpPr txBox="1"/>
          <p:nvPr/>
        </p:nvSpPr>
        <p:spPr>
          <a:xfrm>
            <a:off x="1372050" y="2709629"/>
            <a:ext cx="5016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191919"/>
                </a:solidFill>
              </a:rPr>
              <a:t>Тариф устанавливается ЭТП, на которой размещена процедура </a:t>
            </a:r>
          </a:p>
        </p:txBody>
      </p:sp>
    </p:spTree>
    <p:extLst>
      <p:ext uri="{BB962C8B-B14F-4D97-AF65-F5344CB8AC3E}">
        <p14:creationId xmlns:p14="http://schemas.microsoft.com/office/powerpoint/2010/main" val="102592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egal-mos.ru/assets/images/internet_privatizaciya.png">
            <a:extLst>
              <a:ext uri="{FF2B5EF4-FFF2-40B4-BE49-F238E27FC236}">
                <a16:creationId xmlns:a16="http://schemas.microsoft.com/office/drawing/2014/main" id="{0963876C-6C12-4F91-A701-6CEEF2CEB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1"/>
          <a:stretch/>
        </p:blipFill>
        <p:spPr bwMode="auto">
          <a:xfrm>
            <a:off x="345711" y="755947"/>
            <a:ext cx="5372985" cy="43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2AE2114-652E-42EB-BA54-BA9AF7EEC2BF}"/>
              </a:ext>
            </a:extLst>
          </p:cNvPr>
          <p:cNvSpPr/>
          <p:nvPr/>
        </p:nvSpPr>
        <p:spPr>
          <a:xfrm>
            <a:off x="927279" y="746491"/>
            <a:ext cx="8216721" cy="4397010"/>
          </a:xfrm>
          <a:prstGeom prst="rect">
            <a:avLst/>
          </a:prstGeom>
          <a:gradFill flip="none" rotWithShape="1">
            <a:gsLst>
              <a:gs pos="32000">
                <a:srgbClr val="FFFFFF"/>
              </a:gs>
              <a:gs pos="8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1570607-5F6E-4403-8B78-08B52674B8E8}"/>
              </a:ext>
            </a:extLst>
          </p:cNvPr>
          <p:cNvSpPr/>
          <p:nvPr/>
        </p:nvSpPr>
        <p:spPr>
          <a:xfrm>
            <a:off x="130713" y="-1"/>
            <a:ext cx="8485790" cy="32316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97681">
                <a:srgbClr val="FFFFFF">
                  <a:alpha val="75000"/>
                </a:srgbClr>
              </a:gs>
              <a:gs pos="1000">
                <a:srgbClr val="FFFFFF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id="{F438FFA0-C17D-4D49-85D7-A356380EF470}"/>
              </a:ext>
            </a:extLst>
          </p:cNvPr>
          <p:cNvSpPr/>
          <p:nvPr/>
        </p:nvSpPr>
        <p:spPr>
          <a:xfrm>
            <a:off x="0" y="0"/>
            <a:ext cx="120397" cy="5143500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5B7B5E1-B50E-40A1-8668-8751D6F3D632}"/>
              </a:ext>
            </a:extLst>
          </p:cNvPr>
          <p:cNvSpPr/>
          <p:nvPr/>
        </p:nvSpPr>
        <p:spPr>
          <a:xfrm>
            <a:off x="1977373" y="2903786"/>
            <a:ext cx="6448598" cy="192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Обеспечение заявок может осуществляться путем внесения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денежных средств или предоставлением банковской гарантии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Выбор способа осуществляется участником закупки (ч. 12 ст. 3.4).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Денежные средства для обеспечения заявки должны быть внесены на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специальный счет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открытый участником в банке, включенном в перечень, определенный Правительством РФ (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чч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13-17 ст. 3.4</a:t>
            </a:r>
            <a:r>
              <a:rPr lang="ru-RU" sz="1400" dirty="0">
                <a:solidFill>
                  <a:srgbClr val="191919"/>
                </a:solidFill>
              </a:rPr>
              <a:t>). 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3" name="Рисунок 32" descr="Сейф">
            <a:extLst>
              <a:ext uri="{FF2B5EF4-FFF2-40B4-BE49-F238E27FC236}">
                <a16:creationId xmlns:a16="http://schemas.microsoft.com/office/drawing/2014/main" id="{6206BC35-2898-4B45-BC6A-8433EB885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895" y="3819325"/>
            <a:ext cx="685800" cy="685800"/>
          </a:xfrm>
          <a:prstGeom prst="rect">
            <a:avLst/>
          </a:prstGeom>
        </p:spPr>
      </p:pic>
      <p:pic>
        <p:nvPicPr>
          <p:cNvPr id="39" name="Рисунок 38" descr="Голова с шестеренками">
            <a:extLst>
              <a:ext uri="{FF2B5EF4-FFF2-40B4-BE49-F238E27FC236}">
                <a16:creationId xmlns:a16="http://schemas.microsoft.com/office/drawing/2014/main" id="{0FBEBA00-8CAA-4F82-B453-4C87BC1E3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00" y="2888183"/>
            <a:ext cx="685800" cy="685800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220F138-651E-4169-A59B-E11BE34FC2FF}"/>
              </a:ext>
            </a:extLst>
          </p:cNvPr>
          <p:cNvSpPr/>
          <p:nvPr/>
        </p:nvSpPr>
        <p:spPr>
          <a:xfrm>
            <a:off x="1977372" y="1852611"/>
            <a:ext cx="6782151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конкурентные закупки, проводимые только для субъектов МСП, должны проходить в электронной форме, </a:t>
            </a:r>
            <a:r>
              <a:rPr lang="ru-RU" sz="1400" dirty="0"/>
              <a:t>путем проведения </a:t>
            </a:r>
            <a:r>
              <a:rPr lang="ru-RU" sz="1400" b="1" dirty="0"/>
              <a:t>конкурса</a:t>
            </a:r>
            <a:r>
              <a:rPr lang="ru-RU" sz="1400" dirty="0"/>
              <a:t> в электронной форме, </a:t>
            </a:r>
            <a:r>
              <a:rPr lang="ru-RU" sz="1400" b="1" dirty="0"/>
              <a:t>аукциона</a:t>
            </a:r>
            <a:r>
              <a:rPr lang="ru-RU" sz="1400" dirty="0"/>
              <a:t> в электронной форме, </a:t>
            </a:r>
            <a:r>
              <a:rPr lang="ru-RU" sz="1400" b="1" dirty="0"/>
              <a:t>запроса котировок </a:t>
            </a:r>
            <a:r>
              <a:rPr lang="ru-RU" sz="1400" dirty="0"/>
              <a:t>в электронной форме или </a:t>
            </a:r>
            <a:r>
              <a:rPr lang="ru-RU" sz="1400" b="1" dirty="0"/>
              <a:t>запроса предложений </a:t>
            </a:r>
            <a:r>
              <a:rPr lang="ru-RU" sz="1400" dirty="0"/>
              <a:t>в электронной форме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(ч. 2 ст. 3.4).</a:t>
            </a:r>
          </a:p>
        </p:txBody>
      </p:sp>
      <p:pic>
        <p:nvPicPr>
          <p:cNvPr id="48" name="Рисунок 47" descr="Ноутбук">
            <a:extLst>
              <a:ext uri="{FF2B5EF4-FFF2-40B4-BE49-F238E27FC236}">
                <a16:creationId xmlns:a16="http://schemas.microsoft.com/office/drawing/2014/main" id="{833911C7-383F-472D-980B-C12965E0B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145" y="1930675"/>
            <a:ext cx="755300" cy="7553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4873478-03AF-4EAC-8CCC-2416631DC187}"/>
              </a:ext>
            </a:extLst>
          </p:cNvPr>
          <p:cNvSpPr/>
          <p:nvPr/>
        </p:nvSpPr>
        <p:spPr>
          <a:xfrm>
            <a:off x="1103895" y="920624"/>
            <a:ext cx="5314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85A4"/>
                </a:solidFill>
                <a:latin typeface="Calibri" panose="020F0502020204030204" pitchFamily="34" charset="0"/>
              </a:rPr>
              <a:t>Особенности проведения закупок у субъектов МСП в соответствии с 223-ФЗ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4288F4D-8D69-4E1D-AB5C-D452EBD10E78}"/>
              </a:ext>
            </a:extLst>
          </p:cNvPr>
          <p:cNvSpPr/>
          <p:nvPr/>
        </p:nvSpPr>
        <p:spPr>
          <a:xfrm>
            <a:off x="7223" y="0"/>
            <a:ext cx="348648" cy="5143500"/>
          </a:xfrm>
          <a:prstGeom prst="roundRect">
            <a:avLst>
              <a:gd name="adj" fmla="val 0"/>
            </a:avLst>
          </a:prstGeom>
          <a:solidFill>
            <a:srgbClr val="0E7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0" name="Название 1">
            <a:extLst>
              <a:ext uri="{FF2B5EF4-FFF2-40B4-BE49-F238E27FC236}">
                <a16:creationId xmlns:a16="http://schemas.microsoft.com/office/drawing/2014/main" id="{177D33C6-4DB0-4D38-9289-97B5D0DF94C2}"/>
              </a:ext>
            </a:extLst>
          </p:cNvPr>
          <p:cNvSpPr txBox="1">
            <a:spLocks/>
          </p:cNvSpPr>
          <p:nvPr/>
        </p:nvSpPr>
        <p:spPr>
          <a:xfrm>
            <a:off x="365645" y="13023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ОСОБЕННОСТИ ЗАКУПОК У СУБЪЕКТОВ МСП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FE12C6-6ECE-42EC-A6DE-C905D9D7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00" dirty="0">
                <a:solidFill>
                  <a:srgbClr val="E6E6E6"/>
                </a:solidFill>
              </a:rPr>
              <a:t>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E7E3A4-0F41-8FDB-1716-793B63412012}"/>
              </a:ext>
            </a:extLst>
          </p:cNvPr>
          <p:cNvSpPr txBox="1">
            <a:spLocks/>
          </p:cNvSpPr>
          <p:nvPr/>
        </p:nvSpPr>
        <p:spPr>
          <a:xfrm>
            <a:off x="8848725" y="4859744"/>
            <a:ext cx="281755" cy="27384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A03B21-C9A9-1528-0117-55B6734279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9435" y="76587"/>
            <a:ext cx="1397699" cy="3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371895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/>
              <a:t>АЛГОРИТМ ДЕЙСТВИЙ ДЛЯ УЧАСТИЯ В ЗАКУПКАХ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C3B87D-C60F-498F-A3C4-3D737AC9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2B79DD-828B-4A90-8D30-27DF0E3EF519}"/>
              </a:ext>
            </a:extLst>
          </p:cNvPr>
          <p:cNvSpPr/>
          <p:nvPr/>
        </p:nvSpPr>
        <p:spPr>
          <a:xfrm>
            <a:off x="2269886" y="1375642"/>
            <a:ext cx="294075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участвовать в закупках только для субъектов МСП?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3C5E25-9635-49E0-8F7A-5244311091D3}"/>
              </a:ext>
            </a:extLst>
          </p:cNvPr>
          <p:cNvSpPr/>
          <p:nvPr/>
        </p:nvSpPr>
        <p:spPr>
          <a:xfrm>
            <a:off x="2265445" y="866870"/>
            <a:ext cx="2945191" cy="3126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Получение электронной подписи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1DD4FB3-C015-49E3-9679-EA5E2F920C82}"/>
              </a:ext>
            </a:extLst>
          </p:cNvPr>
          <p:cNvCxnSpPr>
            <a:cxnSpLocks/>
            <a:stCxn id="13" idx="2"/>
            <a:endCxn id="6" idx="0"/>
          </p:cNvCxnSpPr>
          <p:nvPr/>
        </p:nvCxnSpPr>
        <p:spPr>
          <a:xfrm>
            <a:off x="3738041" y="1179520"/>
            <a:ext cx="2220" cy="196122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394F8E7-ABEA-488A-AAC2-094B49E746AB}"/>
              </a:ext>
            </a:extLst>
          </p:cNvPr>
          <p:cNvSpPr/>
          <p:nvPr/>
        </p:nvSpPr>
        <p:spPr>
          <a:xfrm>
            <a:off x="1339128" y="2245797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2а. Регистрация юрлица на Госуслугах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273E5C-4AF9-4F92-85AA-D46218DF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8" y="2139017"/>
            <a:ext cx="814341" cy="756723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DF73C05-0EED-4A78-A84F-225F1BA2660D}"/>
              </a:ext>
            </a:extLst>
          </p:cNvPr>
          <p:cNvSpPr/>
          <p:nvPr/>
        </p:nvSpPr>
        <p:spPr>
          <a:xfrm>
            <a:off x="1339128" y="3044479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Регистрация поставщика в ЕРУЗ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081BAE1-AE8C-4B85-931E-9871029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0" y="3083139"/>
            <a:ext cx="666512" cy="465842"/>
          </a:xfrm>
          <a:prstGeom prst="rect">
            <a:avLst/>
          </a:prstGeom>
        </p:spPr>
      </p:pic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847D894-D0D6-4083-BD92-1EB62DECDA99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>
            <a:off x="2419128" y="2788959"/>
            <a:ext cx="0" cy="25552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3A6EA6B8-F226-4792-9A3D-F741DE070B7D}"/>
              </a:ext>
            </a:extLst>
          </p:cNvPr>
          <p:cNvCxnSpPr>
            <a:cxnSpLocks/>
            <a:stCxn id="32" idx="3"/>
            <a:endCxn id="53" idx="1"/>
          </p:cNvCxnSpPr>
          <p:nvPr/>
        </p:nvCxnSpPr>
        <p:spPr>
          <a:xfrm>
            <a:off x="3499128" y="3316060"/>
            <a:ext cx="668832" cy="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B6D0D6E-EC8F-435D-B854-679C392E6FC3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flipH="1">
            <a:off x="2419128" y="1918804"/>
            <a:ext cx="1321133" cy="326993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D9E8E69-6537-4A19-BBDE-1CA4D8A8D0C8}"/>
              </a:ext>
            </a:extLst>
          </p:cNvPr>
          <p:cNvSpPr/>
          <p:nvPr/>
        </p:nvSpPr>
        <p:spPr>
          <a:xfrm>
            <a:off x="4167960" y="2245797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Аккредитация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поставщика на ЭТП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B71B209-153A-495B-880D-A2D92480EB28}"/>
              </a:ext>
            </a:extLst>
          </p:cNvPr>
          <p:cNvSpPr/>
          <p:nvPr/>
        </p:nvSpPr>
        <p:spPr>
          <a:xfrm>
            <a:off x="4167960" y="3044479"/>
            <a:ext cx="2160000" cy="54316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Поиск подходящей закупки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5FBFB3F-3FD7-4DF4-AE4C-914A9DFEB508}"/>
              </a:ext>
            </a:extLst>
          </p:cNvPr>
          <p:cNvSpPr/>
          <p:nvPr/>
        </p:nvSpPr>
        <p:spPr>
          <a:xfrm>
            <a:off x="4167960" y="3863353"/>
            <a:ext cx="2160000" cy="54316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Направление заявки </a:t>
            </a:r>
            <a:b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на участие в закупке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CCB2D857-51CF-40F5-9220-279932106E5C}"/>
              </a:ext>
            </a:extLst>
          </p:cNvPr>
          <p:cNvCxnSpPr>
            <a:cxnSpLocks/>
          </p:cNvCxnSpPr>
          <p:nvPr/>
        </p:nvCxnSpPr>
        <p:spPr>
          <a:xfrm>
            <a:off x="5247960" y="2788959"/>
            <a:ext cx="0" cy="25552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FC3231-984F-441A-9461-07641F7D132B}"/>
              </a:ext>
            </a:extLst>
          </p:cNvPr>
          <p:cNvCxnSpPr>
            <a:cxnSpLocks/>
            <a:stCxn id="6" idx="2"/>
            <a:endCxn id="52" idx="0"/>
          </p:cNvCxnSpPr>
          <p:nvPr/>
        </p:nvCxnSpPr>
        <p:spPr>
          <a:xfrm>
            <a:off x="3740261" y="1918804"/>
            <a:ext cx="1507699" cy="326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FC7CD61E-647C-4157-94BE-734E813F8885}"/>
              </a:ext>
            </a:extLst>
          </p:cNvPr>
          <p:cNvCxnSpPr>
            <a:cxnSpLocks/>
          </p:cNvCxnSpPr>
          <p:nvPr/>
        </p:nvCxnSpPr>
        <p:spPr>
          <a:xfrm>
            <a:off x="5247960" y="3587641"/>
            <a:ext cx="0" cy="275712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087FDF-4DC8-4DB7-A2AD-6AA5A1458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87" b="-4633"/>
          <a:stretch/>
        </p:blipFill>
        <p:spPr bwMode="auto">
          <a:xfrm>
            <a:off x="6501417" y="2245797"/>
            <a:ext cx="495708" cy="5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Рисунок 68" descr="Лупа контур">
            <a:extLst>
              <a:ext uri="{FF2B5EF4-FFF2-40B4-BE49-F238E27FC236}">
                <a16:creationId xmlns:a16="http://schemas.microsoft.com/office/drawing/2014/main" id="{8B258793-33B4-4E85-BAF5-AB11A20C3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477690" y="3005818"/>
            <a:ext cx="543163" cy="543163"/>
          </a:xfrm>
          <a:prstGeom prst="rect">
            <a:avLst/>
          </a:prstGeom>
        </p:spPr>
      </p:pic>
      <p:pic>
        <p:nvPicPr>
          <p:cNvPr id="71" name="Рисунок 70" descr="Электронная почта контур">
            <a:extLst>
              <a:ext uri="{FF2B5EF4-FFF2-40B4-BE49-F238E27FC236}">
                <a16:creationId xmlns:a16="http://schemas.microsoft.com/office/drawing/2014/main" id="{9701A25C-A763-4357-9418-9ADBABAE82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3861" y="3729992"/>
            <a:ext cx="570821" cy="570821"/>
          </a:xfrm>
          <a:prstGeom prst="rect">
            <a:avLst/>
          </a:prstGeom>
        </p:spPr>
      </p:pic>
      <p:pic>
        <p:nvPicPr>
          <p:cNvPr id="73" name="Рисунок 72" descr="Значок &quot;Вопросительный знак&quot; контур">
            <a:extLst>
              <a:ext uri="{FF2B5EF4-FFF2-40B4-BE49-F238E27FC236}">
                <a16:creationId xmlns:a16="http://schemas.microsoft.com/office/drawing/2014/main" id="{9C0B9BFB-FBD2-43F8-B375-E0FA2557F2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8315" y="1396398"/>
            <a:ext cx="570820" cy="570820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5B3D1413-1BA1-4B47-B015-51F3835F861C}"/>
              </a:ext>
            </a:extLst>
          </p:cNvPr>
          <p:cNvSpPr/>
          <p:nvPr/>
        </p:nvSpPr>
        <p:spPr>
          <a:xfrm>
            <a:off x="4167960" y="4657903"/>
            <a:ext cx="2160000" cy="3126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Заключение договора </a:t>
            </a:r>
          </a:p>
        </p:txBody>
      </p: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5740C5AE-E1C7-48CA-B0E6-0BD22734F473}"/>
              </a:ext>
            </a:extLst>
          </p:cNvPr>
          <p:cNvCxnSpPr>
            <a:cxnSpLocks/>
            <a:stCxn id="54" idx="2"/>
            <a:endCxn id="76" idx="0"/>
          </p:cNvCxnSpPr>
          <p:nvPr/>
        </p:nvCxnSpPr>
        <p:spPr>
          <a:xfrm>
            <a:off x="5247960" y="4406515"/>
            <a:ext cx="0" cy="251388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1" name="Рисунок 80" descr="Контракт контур">
            <a:extLst>
              <a:ext uri="{FF2B5EF4-FFF2-40B4-BE49-F238E27FC236}">
                <a16:creationId xmlns:a16="http://schemas.microsoft.com/office/drawing/2014/main" id="{58FA98C9-C211-42B5-A9BE-D06F9C41EA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50353" y="4481825"/>
            <a:ext cx="597836" cy="597836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E6F93C28-F6BA-43B1-A587-1EB81747B4F8}"/>
              </a:ext>
            </a:extLst>
          </p:cNvPr>
          <p:cNvSpPr/>
          <p:nvPr/>
        </p:nvSpPr>
        <p:spPr>
          <a:xfrm>
            <a:off x="3959444" y="2923989"/>
            <a:ext cx="4789140" cy="214292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411F9F-38ED-4E7E-8AC8-99298A4BA408}"/>
              </a:ext>
            </a:extLst>
          </p:cNvPr>
          <p:cNvSpPr txBox="1"/>
          <p:nvPr/>
        </p:nvSpPr>
        <p:spPr>
          <a:xfrm>
            <a:off x="7180861" y="2923989"/>
            <a:ext cx="1535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E77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повторяющиеся операции</a:t>
            </a:r>
            <a:endParaRPr lang="ru-RU" sz="1200" dirty="0">
              <a:solidFill>
                <a:srgbClr val="0E779D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E5A692-CB48-4EF8-B465-627E99B4B544}"/>
              </a:ext>
            </a:extLst>
          </p:cNvPr>
          <p:cNvSpPr txBox="1"/>
          <p:nvPr/>
        </p:nvSpPr>
        <p:spPr>
          <a:xfrm>
            <a:off x="2607594" y="3544204"/>
            <a:ext cx="1075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E77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однократно</a:t>
            </a:r>
            <a:endParaRPr lang="ru-RU" sz="1200" dirty="0">
              <a:solidFill>
                <a:srgbClr val="0E779D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2C5E89F-0B40-49CF-B7F4-12BC5024DFA8}"/>
              </a:ext>
            </a:extLst>
          </p:cNvPr>
          <p:cNvSpPr txBox="1"/>
          <p:nvPr/>
        </p:nvSpPr>
        <p:spPr>
          <a:xfrm>
            <a:off x="2611063" y="2712068"/>
            <a:ext cx="10404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E77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однократно</a:t>
            </a:r>
            <a:endParaRPr lang="ru-RU" sz="1200" dirty="0">
              <a:solidFill>
                <a:srgbClr val="0E779D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5C1796-4E0D-4354-8747-C9CBB133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091" b="94318" l="10000" r="90000">
                        <a14:foregroundMark x1="69697" y1="4091" x2="66667" y2="9773"/>
                        <a14:foregroundMark x1="44848" y1="47955" x2="44394" y2="51818"/>
                        <a14:foregroundMark x1="54848" y1="42273" x2="56515" y2="45455"/>
                        <a14:foregroundMark x1="57879" y1="46818" x2="58030" y2="53409"/>
                        <a14:foregroundMark x1="55000" y1="49545" x2="53333" y2="47955"/>
                        <a14:foregroundMark x1="57879" y1="55682" x2="50455" y2="60682"/>
                        <a14:foregroundMark x1="50455" y1="60682" x2="35909" y2="76818"/>
                        <a14:foregroundMark x1="35909" y1="76818" x2="34697" y2="68864"/>
                        <a14:foregroundMark x1="67121" y1="22045" x2="67424" y2="21364"/>
                        <a14:foregroundMark x1="74242" y1="22500" x2="73939" y2="24091"/>
                        <a14:foregroundMark x1="49242" y1="43864" x2="48030" y2="55455"/>
                        <a14:foregroundMark x1="53485" y1="46136" x2="50303" y2="56818"/>
                        <a14:foregroundMark x1="50303" y1="56818" x2="40909" y2="68182"/>
                        <a14:foregroundMark x1="40909" y1="68182" x2="40303" y2="70000"/>
                        <a14:foregroundMark x1="25606" y1="89318" x2="29811" y2="92093"/>
                        <a14:foregroundMark x1="43060" y1="88859" x2="44697" y2="87955"/>
                        <a14:foregroundMark x1="38987" y1="93182" x2="39598" y2="93182"/>
                        <a14:foregroundMark x1="43258" y1="89044" x2="44848" y2="86818"/>
                        <a14:foregroundMark x1="35606" y1="93409" x2="33636" y2="93864"/>
                        <a14:backgroundMark x1="38333" y1="91818" x2="35253" y2="92658"/>
                        <a14:backgroundMark x1="38182" y1="91364" x2="41364" y2="88636"/>
                        <a14:backgroundMark x1="40758" y1="89318" x2="40455" y2="91136"/>
                        <a14:backgroundMark x1="33005" y1="92520" x2="29242" y2="90455"/>
                        <a14:backgroundMark x1="41515" y1="89091" x2="39848" y2="90000"/>
                        <a14:backgroundMark x1="40455" y1="90455" x2="42424" y2="88636"/>
                        <a14:backgroundMark x1="42576" y1="88409" x2="4181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08" y="814973"/>
            <a:ext cx="727834" cy="4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Овал 96">
            <a:extLst>
              <a:ext uri="{FF2B5EF4-FFF2-40B4-BE49-F238E27FC236}">
                <a16:creationId xmlns:a16="http://schemas.microsoft.com/office/drawing/2014/main" id="{9750B75D-7079-4DAA-A698-4BBC882E96C1}"/>
              </a:ext>
            </a:extLst>
          </p:cNvPr>
          <p:cNvSpPr/>
          <p:nvPr/>
        </p:nvSpPr>
        <p:spPr>
          <a:xfrm>
            <a:off x="3053887" y="1945331"/>
            <a:ext cx="235247" cy="243975"/>
          </a:xfrm>
          <a:prstGeom prst="ellipse">
            <a:avLst/>
          </a:prstGeom>
          <a:solidFill>
            <a:srgbClr val="22A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FEC0FD6D-E7C1-47EF-9C82-934611098DA5}"/>
              </a:ext>
            </a:extLst>
          </p:cNvPr>
          <p:cNvSpPr/>
          <p:nvPr/>
        </p:nvSpPr>
        <p:spPr>
          <a:xfrm>
            <a:off x="4167960" y="1945331"/>
            <a:ext cx="235247" cy="243975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-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535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C3B87D-C60F-498F-A3C4-3D737AC9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B71B209-153A-495B-880D-A2D92480EB28}"/>
              </a:ext>
            </a:extLst>
          </p:cNvPr>
          <p:cNvSpPr/>
          <p:nvPr/>
        </p:nvSpPr>
        <p:spPr>
          <a:xfrm>
            <a:off x="724320" y="630510"/>
            <a:ext cx="2160000" cy="54316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1. Получение электронной подписи</a:t>
            </a:r>
          </a:p>
        </p:txBody>
      </p:sp>
      <p:pic>
        <p:nvPicPr>
          <p:cNvPr id="98" name="Picture 4">
            <a:extLst>
              <a:ext uri="{FF2B5EF4-FFF2-40B4-BE49-F238E27FC236}">
                <a16:creationId xmlns:a16="http://schemas.microsoft.com/office/drawing/2014/main" id="{1EC3D58A-AE11-43C1-8F72-3AD1B06A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1" b="94318" l="10000" r="90000">
                        <a14:foregroundMark x1="69697" y1="4091" x2="66667" y2="9773"/>
                        <a14:foregroundMark x1="44848" y1="47955" x2="44394" y2="51818"/>
                        <a14:foregroundMark x1="54848" y1="42273" x2="56515" y2="45455"/>
                        <a14:foregroundMark x1="57879" y1="46818" x2="58030" y2="53409"/>
                        <a14:foregroundMark x1="55000" y1="49545" x2="53333" y2="47955"/>
                        <a14:foregroundMark x1="57879" y1="55682" x2="50455" y2="60682"/>
                        <a14:foregroundMark x1="50455" y1="60682" x2="35909" y2="76818"/>
                        <a14:foregroundMark x1="35909" y1="76818" x2="34697" y2="68864"/>
                        <a14:foregroundMark x1="67121" y1="22045" x2="67424" y2="21364"/>
                        <a14:foregroundMark x1="74242" y1="22500" x2="73939" y2="24091"/>
                        <a14:foregroundMark x1="49242" y1="43864" x2="48030" y2="55455"/>
                        <a14:foregroundMark x1="53485" y1="46136" x2="50303" y2="56818"/>
                        <a14:foregroundMark x1="50303" y1="56818" x2="40909" y2="68182"/>
                        <a14:foregroundMark x1="40909" y1="68182" x2="40303" y2="70000"/>
                        <a14:foregroundMark x1="25606" y1="89318" x2="29811" y2="92093"/>
                        <a14:foregroundMark x1="43060" y1="88859" x2="44697" y2="87955"/>
                        <a14:foregroundMark x1="38987" y1="93182" x2="39598" y2="93182"/>
                        <a14:foregroundMark x1="43258" y1="89044" x2="44848" y2="86818"/>
                        <a14:foregroundMark x1="35606" y1="93409" x2="33636" y2="93864"/>
                        <a14:backgroundMark x1="38333" y1="91818" x2="35253" y2="92658"/>
                        <a14:backgroundMark x1="38182" y1="91364" x2="41364" y2="88636"/>
                        <a14:backgroundMark x1="40758" y1="89318" x2="40455" y2="91136"/>
                        <a14:backgroundMark x1="33005" y1="92520" x2="29242" y2="90455"/>
                        <a14:backgroundMark x1="41515" y1="89091" x2="39848" y2="90000"/>
                        <a14:backgroundMark x1="40455" y1="90455" x2="42424" y2="88636"/>
                        <a14:backgroundMark x1="42576" y1="88409" x2="4181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70" y="642581"/>
            <a:ext cx="727834" cy="4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8BAAC667-E0E7-4E47-90D7-F5F8E7CF44DA}"/>
              </a:ext>
            </a:extLst>
          </p:cNvPr>
          <p:cNvSpPr/>
          <p:nvPr/>
        </p:nvSpPr>
        <p:spPr>
          <a:xfrm>
            <a:off x="781752" y="3127129"/>
            <a:ext cx="35685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любую удобную точку выдачи.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Записаться на получение услуги в точку выдачи Удостоверяющего центра, направить документы для изготовления сертификата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15D490FF-033B-412C-A89C-E89825695EDB}"/>
              </a:ext>
            </a:extLst>
          </p:cNvPr>
          <p:cNvSpPr/>
          <p:nvPr/>
        </p:nvSpPr>
        <p:spPr>
          <a:xfrm>
            <a:off x="4703446" y="3127129"/>
            <a:ext cx="35685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электронную подпись,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сертификат, крипто провайдер</a:t>
            </a:r>
          </a:p>
          <a:p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крипто провайдер и электронную подпись на компьютер</a:t>
            </a:r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ECC56F63-A440-9544-CE75-5A4E6A344AB0}"/>
              </a:ext>
            </a:extLst>
          </p:cNvPr>
          <p:cNvSpPr txBox="1">
            <a:spLocks/>
          </p:cNvSpPr>
          <p:nvPr/>
        </p:nvSpPr>
        <p:spPr>
          <a:xfrm>
            <a:off x="371895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/>
              <a:t>АЛГОРИТМ ДЕЙСТВИЙ ДЛЯ УЧАСТИЯ В ЗАКУПКАХ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A0761-BB10-A6FF-53B5-3527A8349C79}"/>
              </a:ext>
            </a:extLst>
          </p:cNvPr>
          <p:cNvSpPr txBox="1"/>
          <p:nvPr/>
        </p:nvSpPr>
        <p:spPr>
          <a:xfrm>
            <a:off x="4703446" y="4349986"/>
            <a:ext cx="3440045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обратиться в ТЭК-Торг. 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запустили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сервис по выпуску ЭП</a:t>
            </a:r>
            <a:endParaRPr lang="ru-RU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6F4D20-3A9F-0BEA-2AD0-6243A87FE489}"/>
              </a:ext>
            </a:extLst>
          </p:cNvPr>
          <p:cNvSpPr/>
          <p:nvPr/>
        </p:nvSpPr>
        <p:spPr>
          <a:xfrm>
            <a:off x="736846" y="1392285"/>
            <a:ext cx="7226944" cy="163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288137D-9D30-9022-0DCF-34A043C10696}"/>
              </a:ext>
            </a:extLst>
          </p:cNvPr>
          <p:cNvSpPr/>
          <p:nvPr/>
        </p:nvSpPr>
        <p:spPr>
          <a:xfrm>
            <a:off x="1231277" y="1467416"/>
            <a:ext cx="6912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cs typeface="Arial" panose="020B0604020202020204" pitchFamily="34" charset="0"/>
              </a:rPr>
              <a:t>с 01.01.202</a:t>
            </a:r>
            <a:r>
              <a:rPr lang="en-US" sz="1200" dirty="0">
                <a:cs typeface="Arial" panose="020B0604020202020204" pitchFamily="34" charset="0"/>
              </a:rPr>
              <a:t>2</a:t>
            </a:r>
            <a:r>
              <a:rPr lang="ru-RU" sz="1200" dirty="0">
                <a:cs typeface="Arial" panose="020B0604020202020204" pitchFamily="34" charset="0"/>
              </a:rPr>
              <a:t> получить квалифицированную электронную подпись можно:</a:t>
            </a:r>
          </a:p>
          <a:p>
            <a:pPr algn="just"/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EA786A-4930-8094-7188-D3FC6941043B}"/>
              </a:ext>
            </a:extLst>
          </p:cNvPr>
          <p:cNvSpPr/>
          <p:nvPr/>
        </p:nvSpPr>
        <p:spPr>
          <a:xfrm>
            <a:off x="2961747" y="1792141"/>
            <a:ext cx="19910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должностным лицам государственных и муниципальных органов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48456C9-4E2D-55FB-3732-E8CA1E42FDDE}"/>
              </a:ext>
            </a:extLst>
          </p:cNvPr>
          <p:cNvSpPr/>
          <p:nvPr/>
        </p:nvSpPr>
        <p:spPr>
          <a:xfrm>
            <a:off x="1232146" y="1792142"/>
            <a:ext cx="16646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cs typeface="Arial" panose="020B0604020202020204" pitchFamily="34" charset="0"/>
              </a:rPr>
              <a:t>руководителям</a:t>
            </a:r>
          </a:p>
          <a:p>
            <a:pPr algn="just"/>
            <a:r>
              <a:rPr lang="ru-RU" sz="1100" dirty="0">
                <a:cs typeface="Arial" panose="020B0604020202020204" pitchFamily="34" charset="0"/>
              </a:rPr>
              <a:t>юридических лиц и ИП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8AB8E84-735B-EF5C-5CEA-6C4254F01C1D}"/>
              </a:ext>
            </a:extLst>
          </p:cNvPr>
          <p:cNvSpPr/>
          <p:nvPr/>
        </p:nvSpPr>
        <p:spPr>
          <a:xfrm>
            <a:off x="4835725" y="1782906"/>
            <a:ext cx="2545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cs typeface="Arial" panose="020B0604020202020204" pitchFamily="34" charset="0"/>
              </a:rPr>
              <a:t>физическим лицам, самозанятым, сотрудникам юрлиц (по доверенности)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F0A192-21C1-78D0-9E06-A981B42601D9}"/>
              </a:ext>
            </a:extLst>
          </p:cNvPr>
          <p:cNvSpPr txBox="1"/>
          <p:nvPr/>
        </p:nvSpPr>
        <p:spPr>
          <a:xfrm>
            <a:off x="4703446" y="2474088"/>
            <a:ext cx="3260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в аккредитованных коммерческих УЦ </a:t>
            </a:r>
            <a:br>
              <a:rPr lang="ru-RU" sz="1200" dirty="0">
                <a:cs typeface="Arial" panose="020B0604020202020204" pitchFamily="34" charset="0"/>
              </a:rPr>
            </a:br>
            <a:r>
              <a:rPr lang="ru-RU" sz="1200" dirty="0">
                <a:cs typeface="Arial" panose="020B0604020202020204" pitchFamily="34" charset="0"/>
              </a:rPr>
              <a:t>(реестр представлен на сайте </a:t>
            </a:r>
            <a:r>
              <a:rPr lang="en-US" sz="1200" dirty="0"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digital.gov.ru</a:t>
            </a:r>
            <a:r>
              <a:rPr lang="ru-RU" sz="1200" dirty="0"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7B1DD3C-45C4-5921-0F05-4D4181739F89}"/>
              </a:ext>
            </a:extLst>
          </p:cNvPr>
          <p:cNvCxnSpPr>
            <a:cxnSpLocks/>
          </p:cNvCxnSpPr>
          <p:nvPr/>
        </p:nvCxnSpPr>
        <p:spPr>
          <a:xfrm>
            <a:off x="5878013" y="2302427"/>
            <a:ext cx="1" cy="18000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31B9511-CC23-8A20-1694-76A8553CB6B1}"/>
              </a:ext>
            </a:extLst>
          </p:cNvPr>
          <p:cNvSpPr/>
          <p:nvPr/>
        </p:nvSpPr>
        <p:spPr>
          <a:xfrm>
            <a:off x="2961747" y="2474088"/>
            <a:ext cx="1609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в УЦ Федерального Казначейства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C080F91-45C3-0AAA-802D-C6E0112FD906}"/>
              </a:ext>
            </a:extLst>
          </p:cNvPr>
          <p:cNvSpPr/>
          <p:nvPr/>
        </p:nvSpPr>
        <p:spPr>
          <a:xfrm>
            <a:off x="1232146" y="2474088"/>
            <a:ext cx="1556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в УЦ ФНС России или доверенных УЦ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25477CB-14D9-2354-EEF2-E45F79D0AA74}"/>
              </a:ext>
            </a:extLst>
          </p:cNvPr>
          <p:cNvCxnSpPr>
            <a:cxnSpLocks/>
          </p:cNvCxnSpPr>
          <p:nvPr/>
        </p:nvCxnSpPr>
        <p:spPr>
          <a:xfrm flipH="1">
            <a:off x="3628607" y="2325683"/>
            <a:ext cx="26" cy="18000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5A29EA8-532C-C33C-662F-7BC486967306}"/>
              </a:ext>
            </a:extLst>
          </p:cNvPr>
          <p:cNvCxnSpPr>
            <a:cxnSpLocks/>
          </p:cNvCxnSpPr>
          <p:nvPr/>
        </p:nvCxnSpPr>
        <p:spPr>
          <a:xfrm>
            <a:off x="1858049" y="2267923"/>
            <a:ext cx="0" cy="18000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0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C3B87D-C60F-498F-A3C4-3D737AC9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4A52CB-7EB9-45A5-BE17-340C3FCCC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87" y="630584"/>
            <a:ext cx="600847" cy="5583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3EF286-8F99-43F0-8973-E96433738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92" y="737894"/>
            <a:ext cx="491775" cy="343714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9817FA7-FC27-419F-A619-C14A0C0D5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87" b="-4633"/>
          <a:stretch/>
        </p:blipFill>
        <p:spPr bwMode="auto">
          <a:xfrm>
            <a:off x="7409775" y="709370"/>
            <a:ext cx="365750" cy="4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15CCAA-17E6-4159-BFAE-44000D6F7845}"/>
              </a:ext>
            </a:extLst>
          </p:cNvPr>
          <p:cNvSpPr/>
          <p:nvPr/>
        </p:nvSpPr>
        <p:spPr>
          <a:xfrm>
            <a:off x="552998" y="1844543"/>
            <a:ext cx="2763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Госуслуг (ЕСИА) создать личный кабинет (ЛК) физического лица</a:t>
            </a:r>
            <a:endParaRPr lang="ru-RU" sz="1400" dirty="0">
              <a:solidFill>
                <a:srgbClr val="0E77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ЛК физлица заполнить сведения о юридическом лице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Подписать направление сведений электронной подписью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AA74137-BFAE-4D55-926C-775B11D34754}"/>
              </a:ext>
            </a:extLst>
          </p:cNvPr>
          <p:cNvSpPr/>
          <p:nvPr/>
        </p:nvSpPr>
        <p:spPr>
          <a:xfrm>
            <a:off x="3381830" y="1844543"/>
            <a:ext cx="2614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Зайти на сайте ЕИС в раздел «ЛК участника закупок»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E779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Установить необходимое ПО с сайта ЕИС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экранную форму заявки на регистрацию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Загрузить требуемые документы и подписать заявку с помощью ЭП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B683C20-6628-4EBD-B54D-8A4A9324D111}"/>
              </a:ext>
            </a:extLst>
          </p:cNvPr>
          <p:cNvSpPr/>
          <p:nvPr/>
        </p:nvSpPr>
        <p:spPr>
          <a:xfrm>
            <a:off x="6210662" y="1844543"/>
            <a:ext cx="2763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ЭТП выбрать раздел «Регистрация»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экранную форму заявки на регистрацию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Подтвердить используемую электронную почту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сведения об организации для регистрации в качестве поставщика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F580898-FE18-46F6-9DA7-DD4742347A9D}"/>
              </a:ext>
            </a:extLst>
          </p:cNvPr>
          <p:cNvSpPr/>
          <p:nvPr/>
        </p:nvSpPr>
        <p:spPr>
          <a:xfrm>
            <a:off x="822558" y="1222475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2а. Регистрация юрлица на Госуслугах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B5A4663-0594-45B6-BF22-BF08DAE13F15}"/>
              </a:ext>
            </a:extLst>
          </p:cNvPr>
          <p:cNvSpPr/>
          <p:nvPr/>
        </p:nvSpPr>
        <p:spPr>
          <a:xfrm>
            <a:off x="3651390" y="1222475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Регистрация поставщика в ЕРУЗ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3F944DE-2A62-4514-A4E0-C9C108B4EA44}"/>
              </a:ext>
            </a:extLst>
          </p:cNvPr>
          <p:cNvSpPr/>
          <p:nvPr/>
        </p:nvSpPr>
        <p:spPr>
          <a:xfrm>
            <a:off x="6480222" y="1222475"/>
            <a:ext cx="2160000" cy="543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Аккредитация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поставщика на ЭТП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8A159A2-9923-4400-A7E9-AFDA6740B871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2982558" y="1494056"/>
            <a:ext cx="668832" cy="0"/>
          </a:xfrm>
          <a:prstGeom prst="straightConnector1">
            <a:avLst/>
          </a:prstGeom>
          <a:ln>
            <a:solidFill>
              <a:srgbClr val="16A22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EBB18AEA-A9C5-863D-2FCF-F3D2E95FAD5B}"/>
              </a:ext>
            </a:extLst>
          </p:cNvPr>
          <p:cNvSpPr txBox="1">
            <a:spLocks/>
          </p:cNvSpPr>
          <p:nvPr/>
        </p:nvSpPr>
        <p:spPr>
          <a:xfrm>
            <a:off x="371895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/>
              <a:t>АЛГОРИТМ ДЕЙСТВИЙ ДЛЯ УЧАСТИЯ В ЗАКУПКАХ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3C541-CA63-130B-635E-DB78FAC43F7D}"/>
              </a:ext>
            </a:extLst>
          </p:cNvPr>
          <p:cNvSpPr txBox="1"/>
          <p:nvPr/>
        </p:nvSpPr>
        <p:spPr>
          <a:xfrm>
            <a:off x="624420" y="3892012"/>
            <a:ext cx="414509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Обратиться в ТЭК-Торг и упростить себе задачу.</a:t>
            </a:r>
            <a:b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На ЭТП реализована услуга – помощь по 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  <a:hlinkClick r:id="rId6"/>
              </a:rPr>
              <a:t>регистрации в ЕИС, на портале Госуслуг (ЕСИА)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а также по настройке рабочего места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CE929-7FF2-6189-95CF-9FA14C861ECB}"/>
              </a:ext>
            </a:extLst>
          </p:cNvPr>
          <p:cNvSpPr txBox="1"/>
          <p:nvPr/>
        </p:nvSpPr>
        <p:spPr>
          <a:xfrm>
            <a:off x="4945573" y="3892012"/>
            <a:ext cx="3710152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400" dirty="0"/>
              <a:t>Для секций «Интер РАО», «Коммерческие закупки и 223-ФЗ» на ТЭК-Торг предусмотрена </a:t>
            </a:r>
            <a:r>
              <a:rPr lang="ru-RU" sz="1400" dirty="0">
                <a:hlinkClick r:id="rId7"/>
              </a:rPr>
              <a:t>ускоренная процедура проверки документов на аккредитацию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4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33DBDF886836428E5D672B342F8A35" ma:contentTypeVersion="10" ma:contentTypeDescription="Создание документа." ma:contentTypeScope="" ma:versionID="b64b17beefba5dfadd20140c7c18b03c">
  <xsd:schema xmlns:xsd="http://www.w3.org/2001/XMLSchema" xmlns:xs="http://www.w3.org/2001/XMLSchema" xmlns:p="http://schemas.microsoft.com/office/2006/metadata/properties" xmlns:ns2="fe68ce1e-7090-443b-a36d-0f1ceec21443" xmlns:ns3="ce604ee6-28c0-4053-ad31-9d839b20ca03" targetNamespace="http://schemas.microsoft.com/office/2006/metadata/properties" ma:root="true" ma:fieldsID="06095eb5ab8d2c48c96e926aeded53e7" ns2:_="" ns3:_="">
    <xsd:import namespace="fe68ce1e-7090-443b-a36d-0f1ceec21443"/>
    <xsd:import namespace="ce604ee6-28c0-4053-ad31-9d839b20ca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8ce1e-7090-443b-a36d-0f1ceec214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04ee6-28c0-4053-ad31-9d839b20c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70CA2F-1D6A-4BE5-9704-467639E38F6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e68ce1e-7090-443b-a36d-0f1ceec21443"/>
    <ds:schemaRef ds:uri="ce604ee6-28c0-4053-ad31-9d839b20ca0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5151</TotalTime>
  <Words>2029</Words>
  <Application>Microsoft Office PowerPoint</Application>
  <PresentationFormat>Экран (16:9)</PresentationFormat>
  <Paragraphs>376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Fira Sans ExtraLight</vt:lpstr>
      <vt:lpstr>Fira Sans Heavy</vt:lpstr>
      <vt:lpstr>Helvetica Neue</vt:lpstr>
      <vt:lpstr>Lato Light</vt:lpstr>
      <vt:lpstr>Myriad Pro</vt:lpstr>
      <vt:lpstr>Open Sans</vt:lpstr>
      <vt:lpstr>Reg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Кузнецов Александр</cp:lastModifiedBy>
  <cp:revision>217</cp:revision>
  <cp:lastPrinted>2019-08-12T07:59:25Z</cp:lastPrinted>
  <dcterms:created xsi:type="dcterms:W3CDTF">2010-04-12T23:12:02Z</dcterms:created>
  <dcterms:modified xsi:type="dcterms:W3CDTF">2023-05-10T10:11:49Z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0x0101001D33DBDF886836428E5D672B342F8A35</vt:lpwstr>
  </property>
</Properties>
</file>