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80" r:id="rId1"/>
  </p:sldMasterIdLst>
  <p:notesMasterIdLst>
    <p:notesMasterId r:id="rId13"/>
  </p:notesMasterIdLst>
  <p:sldIdLst>
    <p:sldId id="256" r:id="rId2"/>
    <p:sldId id="346" r:id="rId3"/>
    <p:sldId id="345" r:id="rId4"/>
    <p:sldId id="334" r:id="rId5"/>
    <p:sldId id="336" r:id="rId6"/>
    <p:sldId id="341" r:id="rId7"/>
    <p:sldId id="343" r:id="rId8"/>
    <p:sldId id="339" r:id="rId9"/>
    <p:sldId id="322" r:id="rId10"/>
    <p:sldId id="319" r:id="rId11"/>
    <p:sldId id="269" r:id="rId12"/>
  </p:sldIdLst>
  <p:sldSz cx="9144000" cy="6858000" type="screen4x3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28CC6"/>
    <a:srgbClr val="336699"/>
    <a:srgbClr val="6699FF"/>
    <a:srgbClr val="99CCFF"/>
    <a:srgbClr val="8ABFEA"/>
    <a:srgbClr val="55A2E1"/>
    <a:srgbClr val="185ABA"/>
    <a:srgbClr val="83C937"/>
    <a:srgbClr val="4DD370"/>
    <a:srgbClr val="51CF6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8B1032C-EA38-4F05-BA0D-38AFFFC7BED3}" styleName="Светлый стиль 3 — акцент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6" autoAdjust="0"/>
    <p:restoredTop sz="94660"/>
  </p:normalViewPr>
  <p:slideViewPr>
    <p:cSldViewPr>
      <p:cViewPr varScale="1">
        <p:scale>
          <a:sx n="107" d="100"/>
          <a:sy n="107" d="100"/>
        </p:scale>
        <p:origin x="828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8228EB3-A118-40C4-898F-7276007139A8}" type="datetimeFigureOut">
              <a:rPr lang="ru-RU" smtClean="0"/>
              <a:t>19.03.2024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41425"/>
            <a:ext cx="44672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0653D79-7FCE-4190-8201-33CFE7F6AF4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268752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1C2359-6452-4C94-86BF-3A0BA43E2353}" type="datetimeFigureOut">
              <a:rPr lang="ru-RU" smtClean="0"/>
              <a:t>19.03.2024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Овал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D76FB5D6-6AF1-4BE6-9B51-0F9D0C81058D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1C2359-6452-4C94-86BF-3A0BA43E2353}" type="datetimeFigureOut">
              <a:rPr lang="ru-RU" smtClean="0"/>
              <a:t>19.03.2024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6FB5D6-6AF1-4BE6-9B51-0F9D0C81058D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Овал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D76FB5D6-6AF1-4BE6-9B51-0F9D0C81058D}" type="slidenum">
              <a:rPr lang="ru-RU" smtClean="0"/>
              <a:t>‹#›</a:t>
            </a:fld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1C2359-6452-4C94-86BF-3A0BA43E2353}" type="datetimeFigureOut">
              <a:rPr lang="ru-RU" smtClean="0"/>
              <a:t>19.03.2024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1C2359-6452-4C94-86BF-3A0BA43E2353}" type="datetimeFigureOut">
              <a:rPr lang="ru-RU" smtClean="0"/>
              <a:t>19.03.2024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D76FB5D6-6AF1-4BE6-9B51-0F9D0C81058D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Объект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Прямоугольник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1C2359-6452-4C94-86BF-3A0BA43E2353}" type="datetimeFigureOut">
              <a:rPr lang="ru-RU" smtClean="0"/>
              <a:t>19.03.2024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Овал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Овал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D76FB5D6-6AF1-4BE6-9B51-0F9D0C81058D}" type="slidenum">
              <a:rPr lang="ru-RU" smtClean="0"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C81C2359-6452-4C94-86BF-3A0BA43E2353}" type="datetimeFigureOut">
              <a:rPr lang="ru-RU" smtClean="0"/>
              <a:t>19.03.2024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6FB5D6-6AF1-4BE6-9B51-0F9D0C81058D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Объект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12" name="Объект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Прямоугольник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Прямоугольник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Прямоугольник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1C2359-6452-4C94-86BF-3A0BA43E2353}" type="datetimeFigureOut">
              <a:rPr lang="ru-RU" smtClean="0"/>
              <a:t>19.03.2024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ru-RU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Объект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26" name="Объект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25" name="Овал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Овал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D76FB5D6-6AF1-4BE6-9B51-0F9D0C81058D}" type="slidenum">
              <a:rPr lang="ru-RU" smtClean="0"/>
              <a:t>‹#›</a:t>
            </a:fld>
            <a:endParaRPr lang="ru-RU"/>
          </a:p>
        </p:txBody>
      </p:sp>
      <p:sp>
        <p:nvSpPr>
          <p:cNvPr id="23" name="Заголовок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1C2359-6452-4C94-86BF-3A0BA43E2353}" type="datetimeFigureOut">
              <a:rPr lang="ru-RU" smtClean="0"/>
              <a:t>19.03.2024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D76FB5D6-6AF1-4BE6-9B51-0F9D0C81058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Прямоугольник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Прямоугольник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1C2359-6452-4C94-86BF-3A0BA43E2353}" type="datetimeFigureOut">
              <a:rPr lang="ru-RU" smtClean="0"/>
              <a:t>19.03.2024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D76FB5D6-6AF1-4BE6-9B51-0F9D0C81058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Прямоугольник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Прямоугольник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Объект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10" name="Овал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Овал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D76FB5D6-6AF1-4BE6-9B51-0F9D0C81058D}" type="slidenum">
              <a:rPr lang="ru-RU" smtClean="0"/>
              <a:t>‹#›</a:t>
            </a:fld>
            <a:endParaRPr lang="ru-RU"/>
          </a:p>
        </p:txBody>
      </p:sp>
      <p:sp>
        <p:nvSpPr>
          <p:cNvPr id="21" name="Прямоугольник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1C2359-6452-4C94-86BF-3A0BA43E2353}" type="datetimeFigureOut">
              <a:rPr lang="ru-RU" smtClean="0"/>
              <a:t>19.03.2024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Прямая соединительная линия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Прямоугольник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Овал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D76FB5D6-6AF1-4BE6-9B51-0F9D0C81058D}" type="slidenum">
              <a:rPr lang="ru-RU" smtClean="0"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22" name="Прямоугольник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C81C2359-6452-4C94-86BF-3A0BA43E2353}" type="datetimeFigureOut">
              <a:rPr lang="ru-RU" smtClean="0"/>
              <a:t>19.03.2024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C81C2359-6452-4C94-86BF-3A0BA43E2353}" type="datetimeFigureOut">
              <a:rPr lang="ru-RU" smtClean="0"/>
              <a:t>19.03.2024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Овал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D76FB5D6-6AF1-4BE6-9B51-0F9D0C81058D}" type="slidenum">
              <a:rPr lang="ru-RU" smtClean="0"/>
              <a:t>‹#›</a:t>
            </a:fld>
            <a:endParaRPr lang="ru-RU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/>
              <a:t>Образец текста</a:t>
            </a:r>
          </a:p>
          <a:p>
            <a:pPr lvl="1" eaLnBrk="1" latinLnBrk="0" hangingPunct="1"/>
            <a:r>
              <a:rPr kumimoji="0" lang="ru-RU"/>
              <a:t>Второй уровень</a:t>
            </a:r>
          </a:p>
          <a:p>
            <a:pPr lvl="2" eaLnBrk="1" latinLnBrk="0" hangingPunct="1"/>
            <a:r>
              <a:rPr kumimoji="0" lang="ru-RU"/>
              <a:t>Третий уровень</a:t>
            </a:r>
          </a:p>
          <a:p>
            <a:pPr lvl="3" eaLnBrk="1" latinLnBrk="0" hangingPunct="1"/>
            <a:r>
              <a:rPr kumimoji="0" lang="ru-RU"/>
              <a:t>Четвертый уровень</a:t>
            </a:r>
          </a:p>
          <a:p>
            <a:pPr lvl="4" eaLnBrk="1" latinLnBrk="0" hangingPunct="1"/>
            <a:r>
              <a:rPr kumimoji="0" lang="ru-RU"/>
              <a:t>Пятый уровень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81" r:id="rId1"/>
    <p:sldLayoutId id="2147484082" r:id="rId2"/>
    <p:sldLayoutId id="2147484083" r:id="rId3"/>
    <p:sldLayoutId id="2147484084" r:id="rId4"/>
    <p:sldLayoutId id="2147484085" r:id="rId5"/>
    <p:sldLayoutId id="2147484086" r:id="rId6"/>
    <p:sldLayoutId id="2147484087" r:id="rId7"/>
    <p:sldLayoutId id="2147484088" r:id="rId8"/>
    <p:sldLayoutId id="2147484089" r:id="rId9"/>
    <p:sldLayoutId id="2147484090" r:id="rId10"/>
    <p:sldLayoutId id="214748409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3861048"/>
            <a:ext cx="8568952" cy="1975510"/>
          </a:xfrm>
        </p:spPr>
        <p:txBody>
          <a:bodyPr>
            <a:noAutofit/>
          </a:bodyPr>
          <a:lstStyle/>
          <a:p>
            <a:r>
              <a:rPr lang="ru-RU" sz="32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ЗАКЛЮЧЕНИЕ ЦИФРОВОГО КОНТРАКТА ПО ИТОГАМ КОНКУРЕНТНЫХ ЗАКУПОК </a:t>
            </a:r>
            <a:br>
              <a:rPr lang="ru-RU" sz="32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 01.04.2024</a:t>
            </a:r>
            <a:br>
              <a:rPr lang="ru-RU" sz="32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b="1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200" b="1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3200" b="1" dirty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474458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7" presetClass="emph" presetSubtype="0" fill="remove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1" dur="1000" autoRev="1" fill="remove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12" dur="1000" autoRev="1" fill="remove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13" dur="1000" autoRev="1" fill="remove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" dur="1000" autoRev="1" fill="remove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0" presetClass="emph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 override="childStyle">
                                        <p:cTn id="1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normal"/>
                                          </p:val>
                                        </p:tav>
                                        <p:tav tm="50000">
                                          <p:val>
                                            <p:strVal val="bold"/>
                                          </p:val>
                                        </p:tav>
                                        <p:tav tm="60000">
                                          <p:val>
                                            <p:strVal val="normal"/>
                                          </p:val>
                                        </p:tav>
                                        <p:tav tm="100000">
                                          <p:val>
                                            <p:strVal val="normal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2" grpId="2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5" name="Прямая соединительная линия 14"/>
          <p:cNvCxnSpPr/>
          <p:nvPr/>
        </p:nvCxnSpPr>
        <p:spPr>
          <a:xfrm>
            <a:off x="250612" y="745885"/>
            <a:ext cx="8731309" cy="0"/>
          </a:xfrm>
          <a:prstGeom prst="line">
            <a:avLst/>
          </a:prstGeom>
          <a:noFill/>
          <a:ln w="38100" cap="flat" cmpd="sng" algn="ctr">
            <a:solidFill>
              <a:schemeClr val="accent3">
                <a:lumMod val="75000"/>
              </a:scheme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</p:cxnSp>
      <p:sp>
        <p:nvSpPr>
          <p:cNvPr id="16" name="Заголовок 1"/>
          <p:cNvSpPr txBox="1">
            <a:spLocks/>
          </p:cNvSpPr>
          <p:nvPr/>
        </p:nvSpPr>
        <p:spPr>
          <a:xfrm>
            <a:off x="370602" y="283619"/>
            <a:ext cx="8640960" cy="33707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>
              <a:defRPr/>
            </a:pPr>
            <a:r>
              <a:rPr lang="ru-RU" sz="2100" b="1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Планы развития</a:t>
            </a:r>
            <a:endParaRPr lang="ru-RU" sz="2100" b="1" dirty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Объект 2">
            <a:extLst>
              <a:ext uri="{FF2B5EF4-FFF2-40B4-BE49-F238E27FC236}">
                <a16:creationId xmlns:a16="http://schemas.microsoft.com/office/drawing/2014/main" id="{FE406B64-D778-430A-AB2A-386B3EF3723A}"/>
              </a:ext>
            </a:extLst>
          </p:cNvPr>
          <p:cNvSpPr txBox="1">
            <a:spLocks/>
          </p:cNvSpPr>
          <p:nvPr/>
        </p:nvSpPr>
        <p:spPr>
          <a:xfrm>
            <a:off x="107504" y="745885"/>
            <a:ext cx="8849555" cy="5347411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77800" indent="-177800" algn="just">
              <a:lnSpc>
                <a:spcPct val="100000"/>
              </a:lnSpc>
              <a:spcBef>
                <a:spcPts val="0"/>
              </a:spcBef>
            </a:pPr>
            <a:r>
              <a:rPr lang="ru-RU" sz="18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endParaRPr lang="ru-RU" sz="6400" dirty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207855" y="974753"/>
            <a:ext cx="8732940" cy="747444"/>
          </a:xfrm>
          <a:prstGeom prst="roundRect">
            <a:avLst/>
          </a:prstGeom>
          <a:solidFill>
            <a:srgbClr val="528CC6"/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400" b="1" dirty="0" smtClean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ЦИФРОВАЯ КОНТРАКТАЦИЯ С ЕД. ПОСТАВЩИКОМ</a:t>
            </a:r>
            <a:endParaRPr lang="ru-RU" sz="1400" b="1" dirty="0">
              <a:solidFill>
                <a:schemeClr val="bg1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207855" y="2960628"/>
            <a:ext cx="8713266" cy="747444"/>
          </a:xfrm>
          <a:prstGeom prst="roundRect">
            <a:avLst/>
          </a:prstGeom>
          <a:solidFill>
            <a:srgbClr val="528CC6"/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400" b="1" dirty="0" smtClean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ЦИФРОВЫЕ ДОПОЛНИТЕЛЬНЫЕ СОГЛАШЕНИЯ</a:t>
            </a:r>
            <a:endParaRPr lang="ru-RU" sz="1400" b="1" dirty="0">
              <a:solidFill>
                <a:schemeClr val="bg1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283355" y="1722197"/>
            <a:ext cx="8497852" cy="1193268"/>
          </a:xfrm>
          <a:prstGeom prst="roundRect">
            <a:avLst/>
          </a:prstGeom>
          <a:solidFill>
            <a:schemeClr val="bg1"/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1524000" lvl="3" indent="-152400" defTabSz="762000" latinLnBrk="1">
              <a:buFont typeface="Arial" panose="020B0604020202020204" pitchFamily="34" charset="0"/>
              <a:buChar char="•"/>
              <a:defRPr/>
            </a:pPr>
            <a:r>
              <a:rPr lang="ru-RU" sz="13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контракты по результатам несостоявшихся процедур (0 заявок)</a:t>
            </a:r>
          </a:p>
          <a:p>
            <a:pPr marL="1524000" lvl="3" indent="-152400" algn="just" latinLnBrk="1">
              <a:buFont typeface="Arial" panose="020B0604020202020204" pitchFamily="34" charset="0"/>
              <a:buChar char="•"/>
              <a:defRPr/>
            </a:pPr>
            <a:r>
              <a:rPr lang="ru-RU" sz="13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контракты с прямыми ед. поставщиками по пунктам </a:t>
            </a:r>
            <a:r>
              <a:rPr lang="ru-RU" sz="13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1, 10, 13–21, 26, 28, 30, 33, 35–37, 40, 41, </a:t>
            </a:r>
            <a:r>
              <a:rPr lang="ru-RU" sz="13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46 (</a:t>
            </a:r>
            <a:r>
              <a:rPr lang="ru-RU" sz="13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кроме соглашений с физлицами</a:t>
            </a:r>
            <a:r>
              <a:rPr lang="ru-RU" sz="13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ru-RU" sz="13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47, 48, 52, 56, 60  </a:t>
            </a:r>
            <a:r>
              <a:rPr lang="ru-RU" sz="13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части 1 статьи 93 Закона №44-ФЗ – </a:t>
            </a:r>
            <a:br>
              <a:rPr lang="ru-RU" sz="13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3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право заказчика, </a:t>
            </a:r>
            <a:r>
              <a:rPr lang="ru-RU" sz="13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 пунктам </a:t>
            </a:r>
            <a:r>
              <a:rPr lang="ru-RU" sz="13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2, 6, </a:t>
            </a:r>
            <a:r>
              <a:rPr lang="ru-RU" sz="13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6.1, 11</a:t>
            </a:r>
            <a:r>
              <a:rPr lang="ru-RU" sz="13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12, 28.1, 54, </a:t>
            </a:r>
            <a:r>
              <a:rPr lang="ru-RU" sz="13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55 части 1 статьи 93 </a:t>
            </a:r>
            <a:br>
              <a:rPr lang="ru-RU" sz="13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3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Закона №44-ФЗ – </a:t>
            </a:r>
            <a:r>
              <a:rPr lang="ru-RU" sz="13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обязанность</a:t>
            </a:r>
            <a:endParaRPr lang="ru-RU" sz="1300" b="1" dirty="0">
              <a:solidFill>
                <a:schemeClr val="bg1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470665" y="1981987"/>
            <a:ext cx="1130424" cy="58147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3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01.01.2025</a:t>
            </a:r>
            <a:endParaRPr lang="ru-RU" sz="13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367340" y="3785447"/>
            <a:ext cx="8497852" cy="747444"/>
          </a:xfrm>
          <a:prstGeom prst="roundRect">
            <a:avLst/>
          </a:prstGeom>
          <a:solidFill>
            <a:schemeClr val="bg1"/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1524000" lvl="3" indent="-152400" algn="just" defTabSz="762000" latinLnBrk="1">
              <a:buFont typeface="Arial" panose="020B0604020202020204" pitchFamily="34" charset="0"/>
              <a:buChar char="•"/>
              <a:defRPr/>
            </a:pPr>
            <a:r>
              <a:rPr lang="ru-RU" sz="13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соглашения об изменении/расторжении ко всем электронным контрактам подписываются </a:t>
            </a:r>
            <a:br>
              <a:rPr lang="ru-RU" sz="13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3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 электронной форме в ГИС ЕИС</a:t>
            </a:r>
          </a:p>
          <a:p>
            <a:pPr lvl="3" latinLnBrk="1">
              <a:defRPr/>
            </a:pPr>
            <a:endParaRPr lang="ru-RU" sz="1300" b="1" dirty="0">
              <a:solidFill>
                <a:schemeClr val="bg1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467544" y="3828880"/>
            <a:ext cx="1130424" cy="58147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3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01.01.2025</a:t>
            </a:r>
            <a:endParaRPr lang="ru-RU" sz="13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581747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2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51D7D17B-F140-45F8-8C66-CDCCAC1C3AE7}"/>
              </a:ext>
            </a:extLst>
          </p:cNvPr>
          <p:cNvSpPr/>
          <p:nvPr/>
        </p:nvSpPr>
        <p:spPr>
          <a:xfrm>
            <a:off x="169887" y="154362"/>
            <a:ext cx="8784976" cy="293171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336699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59024" y="1476073"/>
            <a:ext cx="878497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 smtClean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СПАСИБО ЗА ВНИМАНИЕ!</a:t>
            </a:r>
            <a:endParaRPr lang="ru-RU" sz="3200" b="1" dirty="0">
              <a:solidFill>
                <a:schemeClr val="bg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4" name="Google Shape;88;p12"/>
          <p:cNvSpPr txBox="1">
            <a:spLocks/>
          </p:cNvSpPr>
          <p:nvPr/>
        </p:nvSpPr>
        <p:spPr>
          <a:xfrm>
            <a:off x="0" y="6335195"/>
            <a:ext cx="9144000" cy="407436"/>
          </a:xfrm>
          <a:prstGeom prst="rect">
            <a:avLst/>
          </a:prstGeom>
          <a:effectLst/>
        </p:spPr>
        <p:txBody>
          <a:bodyPr spcFirstLastPara="1" vert="horz" wrap="square" lIns="91425" tIns="91425" rIns="91425" bIns="91425" rtlCol="0" anchor="t" anchorCtr="0">
            <a:noAutofit/>
          </a:bodyPr>
          <a:lstStyle>
            <a:lvl1pPr lvl="0" algn="ctr" defTabSz="457200" rtl="0" eaLnBrk="1" latinLnBrk="0" hangingPunct="1">
              <a:spcBef>
                <a:spcPts val="0"/>
              </a:spcBef>
              <a:spcAft>
                <a:spcPts val="0"/>
              </a:spcAft>
              <a:buClr>
                <a:srgbClr val="2185C5"/>
              </a:buClr>
              <a:buSzPts val="4800"/>
              <a:buNone/>
              <a:defRPr sz="4800" kern="1200" cap="none">
                <a:ln w="3175" cmpd="sng">
                  <a:noFill/>
                </a:ln>
                <a:solidFill>
                  <a:srgbClr val="2185C5"/>
                </a:solidFill>
                <a:effectLst/>
                <a:latin typeface="+mj-lt"/>
                <a:ea typeface="+mj-ea"/>
                <a:cs typeface="+mj-cs"/>
              </a:defRPr>
            </a:lvl1pPr>
            <a:lvl2pPr lvl="1" eaLnBrk="1" hangingPunct="1">
              <a:spcBef>
                <a:spcPts val="0"/>
              </a:spcBef>
              <a:spcAft>
                <a:spcPts val="0"/>
              </a:spcAft>
              <a:buClr>
                <a:srgbClr val="2185C5"/>
              </a:buClr>
              <a:buSzPts val="4800"/>
              <a:buNone/>
              <a:defRPr sz="4800">
                <a:solidFill>
                  <a:srgbClr val="2185C5"/>
                </a:solidFill>
              </a:defRPr>
            </a:lvl2pPr>
            <a:lvl3pPr lvl="2" eaLnBrk="1" hangingPunct="1">
              <a:spcBef>
                <a:spcPts val="0"/>
              </a:spcBef>
              <a:spcAft>
                <a:spcPts val="0"/>
              </a:spcAft>
              <a:buClr>
                <a:srgbClr val="2185C5"/>
              </a:buClr>
              <a:buSzPts val="4800"/>
              <a:buNone/>
              <a:defRPr sz="4800">
                <a:solidFill>
                  <a:srgbClr val="2185C5"/>
                </a:solidFill>
              </a:defRPr>
            </a:lvl3pPr>
            <a:lvl4pPr lvl="3" eaLnBrk="1" hangingPunct="1">
              <a:spcBef>
                <a:spcPts val="0"/>
              </a:spcBef>
              <a:spcAft>
                <a:spcPts val="0"/>
              </a:spcAft>
              <a:buClr>
                <a:srgbClr val="2185C5"/>
              </a:buClr>
              <a:buSzPts val="4800"/>
              <a:buNone/>
              <a:defRPr sz="4800">
                <a:solidFill>
                  <a:srgbClr val="2185C5"/>
                </a:solidFill>
              </a:defRPr>
            </a:lvl4pPr>
            <a:lvl5pPr lvl="4" eaLnBrk="1" hangingPunct="1">
              <a:spcBef>
                <a:spcPts val="0"/>
              </a:spcBef>
              <a:spcAft>
                <a:spcPts val="0"/>
              </a:spcAft>
              <a:buClr>
                <a:srgbClr val="2185C5"/>
              </a:buClr>
              <a:buSzPts val="4800"/>
              <a:buNone/>
              <a:defRPr sz="4800">
                <a:solidFill>
                  <a:srgbClr val="2185C5"/>
                </a:solidFill>
              </a:defRPr>
            </a:lvl5pPr>
            <a:lvl6pPr lvl="5" eaLnBrk="1" hangingPunct="1">
              <a:spcBef>
                <a:spcPts val="0"/>
              </a:spcBef>
              <a:spcAft>
                <a:spcPts val="0"/>
              </a:spcAft>
              <a:buClr>
                <a:srgbClr val="2185C5"/>
              </a:buClr>
              <a:buSzPts val="4800"/>
              <a:buNone/>
              <a:defRPr sz="4800">
                <a:solidFill>
                  <a:srgbClr val="2185C5"/>
                </a:solidFill>
              </a:defRPr>
            </a:lvl6pPr>
            <a:lvl7pPr lvl="6" eaLnBrk="1" hangingPunct="1">
              <a:spcBef>
                <a:spcPts val="0"/>
              </a:spcBef>
              <a:spcAft>
                <a:spcPts val="0"/>
              </a:spcAft>
              <a:buClr>
                <a:srgbClr val="2185C5"/>
              </a:buClr>
              <a:buSzPts val="4800"/>
              <a:buNone/>
              <a:defRPr sz="4800">
                <a:solidFill>
                  <a:srgbClr val="2185C5"/>
                </a:solidFill>
              </a:defRPr>
            </a:lvl7pPr>
            <a:lvl8pPr lvl="7" eaLnBrk="1" hangingPunct="1">
              <a:spcBef>
                <a:spcPts val="0"/>
              </a:spcBef>
              <a:spcAft>
                <a:spcPts val="0"/>
              </a:spcAft>
              <a:buClr>
                <a:srgbClr val="2185C5"/>
              </a:buClr>
              <a:buSzPts val="4800"/>
              <a:buNone/>
              <a:defRPr sz="4800">
                <a:solidFill>
                  <a:srgbClr val="2185C5"/>
                </a:solidFill>
              </a:defRPr>
            </a:lvl8pPr>
            <a:lvl9pPr lvl="8" eaLnBrk="1" hangingPunct="1">
              <a:spcBef>
                <a:spcPts val="0"/>
              </a:spcBef>
              <a:spcAft>
                <a:spcPts val="0"/>
              </a:spcAft>
              <a:buClr>
                <a:srgbClr val="2185C5"/>
              </a:buClr>
              <a:buSzPts val="4800"/>
              <a:buNone/>
              <a:defRPr sz="4800">
                <a:solidFill>
                  <a:srgbClr val="2185C5"/>
                </a:solidFill>
              </a:defRPr>
            </a:lvl9pPr>
          </a:lstStyle>
          <a:p>
            <a:pPr>
              <a:buFontTx/>
            </a:pPr>
            <a:r>
              <a:rPr lang="ru-RU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Управление муниципальных закупок Администрации города Сургута, </a:t>
            </a:r>
            <a:r>
              <a:rPr lang="ru-RU" sz="1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2024 </a:t>
            </a:r>
            <a:r>
              <a:rPr lang="ru-RU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г.</a:t>
            </a:r>
          </a:p>
        </p:txBody>
      </p:sp>
      <p:pic>
        <p:nvPicPr>
          <p:cNvPr id="6" name="Рисунок 5" descr="https://slarb.ru/wp-content/uploads/2022/03/int-1536x964-1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5696" y="3573016"/>
            <a:ext cx="5112710" cy="251213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3404579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grpId="2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1" presetID="53" presetClass="entr" presetSubtype="16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3" presetClass="entr" presetSubtype="16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3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2" grpId="2"/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5" name="Прямая соединительная линия 14"/>
          <p:cNvCxnSpPr/>
          <p:nvPr/>
        </p:nvCxnSpPr>
        <p:spPr>
          <a:xfrm>
            <a:off x="250612" y="745885"/>
            <a:ext cx="8731309" cy="0"/>
          </a:xfrm>
          <a:prstGeom prst="line">
            <a:avLst/>
          </a:prstGeom>
          <a:noFill/>
          <a:ln w="38100" cap="flat" cmpd="sng" algn="ctr">
            <a:solidFill>
              <a:schemeClr val="accent3">
                <a:lumMod val="75000"/>
              </a:scheme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</p:cxnSp>
      <p:sp>
        <p:nvSpPr>
          <p:cNvPr id="16" name="Заголовок 1"/>
          <p:cNvSpPr txBox="1">
            <a:spLocks/>
          </p:cNvSpPr>
          <p:nvPr/>
        </p:nvSpPr>
        <p:spPr>
          <a:xfrm>
            <a:off x="370602" y="283619"/>
            <a:ext cx="8640960" cy="33707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>
              <a:defRPr/>
            </a:pPr>
            <a:r>
              <a:rPr lang="ru-RU" sz="2100" b="1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Цифровизация закупок</a:t>
            </a:r>
            <a:endParaRPr lang="ru-RU" sz="2100" b="1" dirty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Объект 2">
            <a:extLst>
              <a:ext uri="{FF2B5EF4-FFF2-40B4-BE49-F238E27FC236}">
                <a16:creationId xmlns:a16="http://schemas.microsoft.com/office/drawing/2014/main" id="{FE406B64-D778-430A-AB2A-386B3EF3723A}"/>
              </a:ext>
            </a:extLst>
          </p:cNvPr>
          <p:cNvSpPr txBox="1">
            <a:spLocks/>
          </p:cNvSpPr>
          <p:nvPr/>
        </p:nvSpPr>
        <p:spPr>
          <a:xfrm>
            <a:off x="107504" y="745885"/>
            <a:ext cx="8849555" cy="5347411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77800" indent="-177800" algn="just">
              <a:lnSpc>
                <a:spcPct val="100000"/>
              </a:lnSpc>
              <a:spcBef>
                <a:spcPts val="0"/>
              </a:spcBef>
            </a:pPr>
            <a:r>
              <a:rPr lang="ru-RU" sz="18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endParaRPr lang="ru-RU" sz="6400" dirty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342895" y="803313"/>
            <a:ext cx="854674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tabLst>
                <a:tab pos="538163" algn="l"/>
              </a:tabLst>
            </a:pPr>
            <a:r>
              <a:rPr lang="ru-RU" sz="14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14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 </a:t>
            </a:r>
            <a:r>
              <a:rPr lang="ru-RU" sz="14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начала октября 2023 года была внедрена цифровизация в </a:t>
            </a:r>
            <a:r>
              <a:rPr lang="ru-RU" sz="14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ключевых </a:t>
            </a:r>
            <a:r>
              <a:rPr lang="ru-RU" sz="14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этапах </a:t>
            </a:r>
            <a:r>
              <a:rPr lang="ru-RU" sz="14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закупок, </a:t>
            </a:r>
            <a:r>
              <a:rPr lang="ru-RU" sz="14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цифровой </a:t>
            </a:r>
            <a:r>
              <a:rPr lang="ru-RU" sz="1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контракт </a:t>
            </a:r>
            <a:r>
              <a:rPr lang="ru-RU" sz="14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– финальный </a:t>
            </a:r>
            <a:r>
              <a:rPr lang="ru-RU" sz="14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этап цифровизации закупок</a:t>
            </a:r>
            <a:r>
              <a:rPr lang="ru-RU" sz="14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1400" b="1" dirty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250612" y="1450964"/>
            <a:ext cx="2271500" cy="747444"/>
          </a:xfrm>
          <a:prstGeom prst="roundRect">
            <a:avLst/>
          </a:prstGeom>
          <a:solidFill>
            <a:srgbClr val="528CC6"/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400" b="1" dirty="0" smtClean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ИЗВЕЩЕНИЕ</a:t>
            </a:r>
            <a:endParaRPr lang="ru-RU" sz="1400" b="1" dirty="0">
              <a:solidFill>
                <a:schemeClr val="bg1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2620964" y="1423423"/>
            <a:ext cx="6313009" cy="844325"/>
          </a:xfrm>
          <a:prstGeom prst="rect">
            <a:avLst/>
          </a:prstGeom>
          <a:solidFill>
            <a:schemeClr val="bg1"/>
          </a:solidFill>
          <a:ln>
            <a:solidFill>
              <a:srgbClr val="185AB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13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 осуществлении закупок товаров, работ, услуг описание объекта закупки в части информации, предусмотренной пунктом 1 части 1 статьи 33 Закона </a:t>
            </a:r>
            <a:r>
              <a:rPr lang="ru-RU" sz="13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№44-ФЗ </a:t>
            </a:r>
            <a:r>
              <a:rPr lang="ru-RU" sz="13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(требования к характеристикам товара, товарный знак), </a:t>
            </a:r>
            <a:r>
              <a:rPr lang="ru-RU" sz="13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осуществляется </a:t>
            </a:r>
            <a:br>
              <a:rPr lang="ru-RU" sz="13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3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13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структурированном виде с использованием ЕИС.</a:t>
            </a:r>
          </a:p>
        </p:txBody>
      </p:sp>
      <p:sp>
        <p:nvSpPr>
          <p:cNvPr id="19" name="Скругленный прямоугольник 18"/>
          <p:cNvSpPr/>
          <p:nvPr/>
        </p:nvSpPr>
        <p:spPr>
          <a:xfrm>
            <a:off x="242235" y="2473657"/>
            <a:ext cx="2271500" cy="747444"/>
          </a:xfrm>
          <a:prstGeom prst="roundRect">
            <a:avLst/>
          </a:prstGeom>
          <a:solidFill>
            <a:srgbClr val="528CC6"/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400" b="1" dirty="0" smtClean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ЗАЯВКА</a:t>
            </a:r>
            <a:endParaRPr lang="ru-RU" sz="1400" b="1" dirty="0">
              <a:solidFill>
                <a:schemeClr val="bg1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2620964" y="2392187"/>
            <a:ext cx="6313009" cy="828914"/>
          </a:xfrm>
          <a:prstGeom prst="rect">
            <a:avLst/>
          </a:prstGeom>
          <a:solidFill>
            <a:schemeClr val="bg1"/>
          </a:solidFill>
          <a:ln>
            <a:solidFill>
              <a:srgbClr val="185AB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13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 подаче заявки на участие в закупке конкретные характеристики товара, товарный знак, страна происхождения товара, в том числе поставляемого в рамках работ (услуг), </a:t>
            </a:r>
            <a:r>
              <a:rPr lang="ru-RU" sz="13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указываются в </a:t>
            </a:r>
            <a:r>
              <a:rPr lang="ru-RU" sz="13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структурированном виде на основании структурированного извещения. </a:t>
            </a:r>
          </a:p>
        </p:txBody>
      </p:sp>
      <p:sp>
        <p:nvSpPr>
          <p:cNvPr id="21" name="Скругленный прямоугольник 20"/>
          <p:cNvSpPr/>
          <p:nvPr/>
        </p:nvSpPr>
        <p:spPr>
          <a:xfrm>
            <a:off x="250612" y="3468931"/>
            <a:ext cx="2271499" cy="747444"/>
          </a:xfrm>
          <a:prstGeom prst="roundRect">
            <a:avLst/>
          </a:prstGeom>
          <a:solidFill>
            <a:srgbClr val="528CC6"/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400" b="1" dirty="0" smtClean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ПРОТОКОЛ</a:t>
            </a:r>
            <a:endParaRPr lang="ru-RU" sz="1400" b="1" dirty="0">
              <a:solidFill>
                <a:schemeClr val="bg1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2616927" y="3478493"/>
            <a:ext cx="6309366" cy="747444"/>
          </a:xfrm>
          <a:prstGeom prst="rect">
            <a:avLst/>
          </a:prstGeom>
          <a:solidFill>
            <a:schemeClr val="bg1"/>
          </a:solidFill>
          <a:ln>
            <a:solidFill>
              <a:srgbClr val="185AB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13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Характеристики </a:t>
            </a:r>
            <a:r>
              <a:rPr lang="ru-RU" sz="13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 заявки размещаются оператором </a:t>
            </a:r>
            <a:r>
              <a:rPr lang="ru-RU" sz="13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электронной площадки </a:t>
            </a:r>
            <a:r>
              <a:rPr lang="ru-RU" sz="13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ЕИС одновременно с протоколом подведения итогов.</a:t>
            </a:r>
          </a:p>
        </p:txBody>
      </p:sp>
      <p:sp>
        <p:nvSpPr>
          <p:cNvPr id="24" name="Прямоугольник 23"/>
          <p:cNvSpPr/>
          <p:nvPr/>
        </p:nvSpPr>
        <p:spPr>
          <a:xfrm>
            <a:off x="3323632" y="4676816"/>
            <a:ext cx="5602661" cy="369332"/>
          </a:xfrm>
          <a:prstGeom prst="rect">
            <a:avLst/>
          </a:prstGeom>
          <a:ln>
            <a:solidFill>
              <a:srgbClr val="185ABA"/>
            </a:solidFill>
          </a:ln>
          <a:effectLst>
            <a:glow rad="139700">
              <a:schemeClr val="accent3">
                <a:satMod val="175000"/>
                <a:alpha val="40000"/>
              </a:schemeClr>
            </a:glow>
            <a:innerShdw blurRad="63500" dist="50800" dir="16200000">
              <a:prstClr val="black">
                <a:alpha val="50000"/>
              </a:prstClr>
            </a:innerShdw>
          </a:effectLst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square">
            <a:spAutoFit/>
          </a:bodyPr>
          <a:lstStyle/>
          <a:p>
            <a:pPr lvl="0" algn="just">
              <a:tabLst>
                <a:tab pos="538163" algn="l"/>
              </a:tabLst>
            </a:pPr>
            <a:r>
              <a:rPr lang="ru-RU" sz="14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14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 1 апреля 2024 года </a:t>
            </a:r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обязанность</a:t>
            </a:r>
            <a:endParaRPr lang="ru-RU" b="1" dirty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Скругленный прямоугольник 24"/>
          <p:cNvSpPr/>
          <p:nvPr/>
        </p:nvSpPr>
        <p:spPr>
          <a:xfrm>
            <a:off x="233860" y="4510697"/>
            <a:ext cx="2288251" cy="747444"/>
          </a:xfrm>
          <a:prstGeom prst="roundRect">
            <a:avLst/>
          </a:prstGeom>
          <a:solidFill>
            <a:srgbClr val="528CC6"/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400" b="1" dirty="0" smtClean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ЦИФРОВОЙ </a:t>
            </a:r>
            <a:br>
              <a:rPr lang="ru-RU" sz="1400" b="1" dirty="0" smtClean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400" b="1" dirty="0" smtClean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КОНТРАКТ </a:t>
            </a:r>
            <a:r>
              <a:rPr lang="ru-RU" sz="1400" b="1" i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 01.10.2023 - ПРАВО</a:t>
            </a:r>
            <a:endParaRPr lang="ru-RU" sz="1400" b="1" i="1" dirty="0">
              <a:solidFill>
                <a:schemeClr val="accent6">
                  <a:lumMod val="60000"/>
                  <a:lumOff val="40000"/>
                </a:schemeClr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Стрелка вправо 2"/>
          <p:cNvSpPr/>
          <p:nvPr/>
        </p:nvSpPr>
        <p:spPr>
          <a:xfrm>
            <a:off x="2546038" y="4619166"/>
            <a:ext cx="746828" cy="484632"/>
          </a:xfrm>
          <a:prstGeom prst="rightArrow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4" name="Прямая соединительная линия 3"/>
          <p:cNvCxnSpPr>
            <a:stCxn id="17" idx="2"/>
          </p:cNvCxnSpPr>
          <p:nvPr/>
        </p:nvCxnSpPr>
        <p:spPr>
          <a:xfrm flipH="1">
            <a:off x="1377985" y="2198408"/>
            <a:ext cx="8377" cy="28562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единительная линия 25"/>
          <p:cNvCxnSpPr/>
          <p:nvPr/>
        </p:nvCxnSpPr>
        <p:spPr>
          <a:xfrm>
            <a:off x="1377985" y="3230663"/>
            <a:ext cx="0" cy="23826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единительная линия 26"/>
          <p:cNvCxnSpPr/>
          <p:nvPr/>
        </p:nvCxnSpPr>
        <p:spPr>
          <a:xfrm flipH="1">
            <a:off x="1386361" y="4225937"/>
            <a:ext cx="1" cy="26563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190647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22" grpId="0"/>
      <p:bldP spid="11" grpId="0"/>
      <p:bldP spid="2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5" name="Прямая соединительная линия 14"/>
          <p:cNvCxnSpPr/>
          <p:nvPr/>
        </p:nvCxnSpPr>
        <p:spPr>
          <a:xfrm>
            <a:off x="238451" y="724186"/>
            <a:ext cx="8731309" cy="0"/>
          </a:xfrm>
          <a:prstGeom prst="line">
            <a:avLst/>
          </a:prstGeom>
          <a:noFill/>
          <a:ln w="38100" cap="flat" cmpd="sng" algn="ctr">
            <a:solidFill>
              <a:schemeClr val="accent3">
                <a:lumMod val="75000"/>
              </a:scheme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</p:cxnSp>
      <p:sp>
        <p:nvSpPr>
          <p:cNvPr id="16" name="Заголовок 1"/>
          <p:cNvSpPr txBox="1">
            <a:spLocks/>
          </p:cNvSpPr>
          <p:nvPr/>
        </p:nvSpPr>
        <p:spPr>
          <a:xfrm>
            <a:off x="364078" y="189307"/>
            <a:ext cx="8640960" cy="388692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>
              <a:defRPr/>
            </a:pPr>
            <a:r>
              <a:rPr lang="ru-RU" sz="2100" b="1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Эффекты цифрового контракта</a:t>
            </a:r>
            <a:endParaRPr lang="ru-RU" sz="2100" b="1" dirty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Объект 2">
            <a:extLst>
              <a:ext uri="{FF2B5EF4-FFF2-40B4-BE49-F238E27FC236}">
                <a16:creationId xmlns:a16="http://schemas.microsoft.com/office/drawing/2014/main" id="{FE406B64-D778-430A-AB2A-386B3EF3723A}"/>
              </a:ext>
            </a:extLst>
          </p:cNvPr>
          <p:cNvSpPr txBox="1">
            <a:spLocks/>
          </p:cNvSpPr>
          <p:nvPr/>
        </p:nvSpPr>
        <p:spPr>
          <a:xfrm>
            <a:off x="107504" y="939209"/>
            <a:ext cx="8849555" cy="5154087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77800" indent="-177800" algn="just">
              <a:lnSpc>
                <a:spcPct val="100000"/>
              </a:lnSpc>
              <a:spcBef>
                <a:spcPts val="0"/>
              </a:spcBef>
            </a:pPr>
            <a:r>
              <a:rPr lang="ru-RU" sz="18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endParaRPr lang="ru-RU" sz="6400" dirty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67551" y="4313526"/>
            <a:ext cx="864770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/>
              <a:t>	</a:t>
            </a:r>
            <a:endParaRPr lang="ru-RU" sz="1400" dirty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4622357" y="853984"/>
            <a:ext cx="3960440" cy="5324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tabLst>
                <a:tab pos="538163" algn="l"/>
              </a:tabLst>
            </a:pPr>
            <a:r>
              <a:rPr lang="ru-RU" sz="14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ДЛЯ ЗАКАЗЧИКОВ</a:t>
            </a:r>
          </a:p>
          <a:p>
            <a:pPr lvl="0" algn="just">
              <a:tabLst>
                <a:tab pos="538163" algn="l"/>
              </a:tabLst>
            </a:pPr>
            <a:endParaRPr lang="ru-RU" sz="800" b="1" dirty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lvl="0" indent="-285750" algn="just">
              <a:buFont typeface="Arial" panose="020B0604020202020204" pitchFamily="34" charset="0"/>
              <a:buChar char="•"/>
              <a:tabLst>
                <a:tab pos="538163" algn="l"/>
              </a:tabLst>
            </a:pPr>
            <a:r>
              <a:rPr lang="ru-RU" sz="12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Исключение ошибок в процессе заключения контракта за счет автоматического заполнения большей части информации (95</a:t>
            </a:r>
            <a:r>
              <a:rPr lang="ru-RU" sz="12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%)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tabLst>
                <a:tab pos="538163" algn="l"/>
              </a:tabLst>
            </a:pPr>
            <a:r>
              <a:rPr lang="ru-RU" sz="12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Однократный ввод юридически значимой информации и последующий автоматизированный контроль, в том числе финансовый</a:t>
            </a:r>
          </a:p>
          <a:p>
            <a:pPr lvl="0" algn="just">
              <a:tabLst>
                <a:tab pos="538163" algn="l"/>
              </a:tabLst>
            </a:pPr>
            <a:endParaRPr lang="ru-RU" sz="800" dirty="0" smtClean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tabLst>
                <a:tab pos="538163" algn="l"/>
              </a:tabLst>
            </a:pPr>
            <a:r>
              <a:rPr lang="ru-RU" sz="14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ДЛЯ ПОСТАВЩИКОВ</a:t>
            </a:r>
          </a:p>
          <a:p>
            <a:pPr lvl="0" algn="just">
              <a:tabLst>
                <a:tab pos="538163" algn="l"/>
              </a:tabLst>
            </a:pPr>
            <a:endParaRPr lang="ru-RU" sz="800" dirty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68288" lvl="0" algn="just">
              <a:tabLst>
                <a:tab pos="538163" algn="l"/>
              </a:tabLst>
            </a:pPr>
            <a:r>
              <a:rPr lang="ru-RU" sz="12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Автоматическое включение предложения из заявки</a:t>
            </a:r>
            <a:br>
              <a:rPr lang="ru-RU" sz="12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2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в контракт: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tabLst>
                <a:tab pos="538163" algn="l"/>
              </a:tabLst>
            </a:pPr>
            <a:r>
              <a:rPr lang="ru-RU" sz="12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Гарантия достоверности условий контракта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tabLst>
                <a:tab pos="538163" algn="l"/>
              </a:tabLst>
            </a:pPr>
            <a:r>
              <a:rPr lang="ru-RU" sz="12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Минимизация случаев формирования протокола разногласий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tabLst>
                <a:tab pos="538163" algn="l"/>
              </a:tabLst>
            </a:pPr>
            <a:endParaRPr lang="ru-RU" sz="800" dirty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tabLst>
                <a:tab pos="538163" algn="l"/>
              </a:tabLst>
            </a:pPr>
            <a:r>
              <a:rPr lang="ru-RU" sz="14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ДЛЯ ГОСУДАРСТВА</a:t>
            </a:r>
          </a:p>
          <a:p>
            <a:pPr lvl="0" algn="just">
              <a:tabLst>
                <a:tab pos="538163" algn="l"/>
              </a:tabLst>
            </a:pPr>
            <a:endParaRPr lang="ru-RU" sz="800" dirty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lvl="0" indent="-285750" algn="just">
              <a:buFont typeface="Arial" panose="020B0604020202020204" pitchFamily="34" charset="0"/>
              <a:buChar char="•"/>
              <a:tabLst>
                <a:tab pos="538163" algn="l"/>
              </a:tabLst>
            </a:pPr>
            <a:r>
              <a:rPr lang="ru-RU" sz="12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Прозрачность закупочного процесса за счет наследования данных по всем закупочным документам: извещение, протокол, заявка участника, документами об исполнении и оплате контракта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tabLst>
                <a:tab pos="538163" algn="l"/>
              </a:tabLst>
            </a:pPr>
            <a:endParaRPr lang="ru-RU" sz="800" dirty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tabLst>
                <a:tab pos="538163" algn="l"/>
              </a:tabLst>
            </a:pPr>
            <a:r>
              <a:rPr lang="ru-RU" sz="14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ДОПОЛНИТЕЛЬНЫЕ СЕРВИСЫ</a:t>
            </a:r>
          </a:p>
          <a:p>
            <a:pPr lvl="0" algn="just">
              <a:tabLst>
                <a:tab pos="538163" algn="l"/>
              </a:tabLst>
            </a:pPr>
            <a:endParaRPr lang="ru-RU" sz="800" dirty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lvl="0" indent="-285750" algn="just">
              <a:buFont typeface="Arial" panose="020B0604020202020204" pitchFamily="34" charset="0"/>
              <a:buChar char="•"/>
              <a:tabLst>
                <a:tab pos="538163" algn="l"/>
              </a:tabLst>
            </a:pPr>
            <a:r>
              <a:rPr lang="ru-RU" sz="12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Сервис проверки контракта с использование </a:t>
            </a:r>
            <a:r>
              <a:rPr lang="en-US" sz="12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QR</a:t>
            </a:r>
            <a:r>
              <a:rPr lang="ru-RU" sz="12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-кода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tabLst>
                <a:tab pos="538163" algn="l"/>
              </a:tabLst>
            </a:pPr>
            <a:r>
              <a:rPr lang="ru-RU" sz="12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Автоматическое формирование сведений в Реестре контрактов на основе структурированного контракта, дополнительного соглашения</a:t>
            </a:r>
            <a:endParaRPr lang="ru-RU" sz="1400" dirty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4078" y="1052736"/>
            <a:ext cx="4258279" cy="4680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30894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22" grpId="0"/>
      <p:bldP spid="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5" name="Прямая соединительная линия 14"/>
          <p:cNvCxnSpPr/>
          <p:nvPr/>
        </p:nvCxnSpPr>
        <p:spPr>
          <a:xfrm>
            <a:off x="173985" y="550701"/>
            <a:ext cx="8845704" cy="0"/>
          </a:xfrm>
          <a:prstGeom prst="line">
            <a:avLst/>
          </a:prstGeom>
          <a:noFill/>
          <a:ln w="38100" cap="flat" cmpd="sng" algn="ctr">
            <a:solidFill>
              <a:schemeClr val="accent3">
                <a:lumMod val="75000"/>
              </a:scheme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</p:cxnSp>
      <p:sp>
        <p:nvSpPr>
          <p:cNvPr id="16" name="Заголовок 1"/>
          <p:cNvSpPr txBox="1">
            <a:spLocks/>
          </p:cNvSpPr>
          <p:nvPr/>
        </p:nvSpPr>
        <p:spPr>
          <a:xfrm>
            <a:off x="203793" y="116632"/>
            <a:ext cx="8640960" cy="434069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>
              <a:defRPr/>
            </a:pPr>
            <a:r>
              <a:rPr lang="ru-RU" sz="2100" b="1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Информация, содержащаяся в цифровом контракте</a:t>
            </a:r>
          </a:p>
        </p:txBody>
      </p:sp>
      <p:sp>
        <p:nvSpPr>
          <p:cNvPr id="22" name="Объект 2">
            <a:extLst>
              <a:ext uri="{FF2B5EF4-FFF2-40B4-BE49-F238E27FC236}">
                <a16:creationId xmlns:a16="http://schemas.microsoft.com/office/drawing/2014/main" id="{FE406B64-D778-430A-AB2A-386B3EF3723A}"/>
              </a:ext>
            </a:extLst>
          </p:cNvPr>
          <p:cNvSpPr txBox="1">
            <a:spLocks/>
          </p:cNvSpPr>
          <p:nvPr/>
        </p:nvSpPr>
        <p:spPr>
          <a:xfrm>
            <a:off x="225750" y="939209"/>
            <a:ext cx="8731309" cy="532998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77800" lvl="0" indent="-177800" algn="l">
              <a:lnSpc>
                <a:spcPct val="100000"/>
              </a:lnSpc>
              <a:spcBef>
                <a:spcPts val="0"/>
              </a:spcBef>
            </a:pPr>
            <a:r>
              <a:rPr lang="ru-RU" sz="18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ru-RU" sz="16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endParaRPr lang="ru-RU" sz="1600" dirty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77800" indent="-177800" algn="just">
              <a:lnSpc>
                <a:spcPct val="100000"/>
              </a:lnSpc>
              <a:spcBef>
                <a:spcPts val="0"/>
              </a:spcBef>
            </a:pPr>
            <a:endParaRPr lang="ru-RU" sz="1800" dirty="0" smtClean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77800" indent="-177800" algn="just">
              <a:spcBef>
                <a:spcPts val="0"/>
              </a:spcBef>
            </a:pPr>
            <a:endParaRPr lang="ru-RU" sz="6400" dirty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79512" y="939209"/>
            <a:ext cx="8647705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ru-RU" sz="1400" dirty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77800" lvl="0" indent="-177800" algn="just"/>
            <a:r>
              <a:rPr lang="ru-RU" sz="14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endParaRPr lang="ru-RU" sz="1400" strike="sngStrike" dirty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225750" y="404664"/>
            <a:ext cx="8731309" cy="51149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Цифровой (структурированный контракт) – это документ, который формируют С 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ИСПОЛЬЗОВАНИЕМ </a:t>
            </a:r>
            <a:r>
              <a:rPr lang="ru-RU" sz="1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ЕИС</a:t>
            </a: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63439816"/>
              </p:ext>
            </p:extLst>
          </p:nvPr>
        </p:nvGraphicFramePr>
        <p:xfrm>
          <a:off x="225750" y="797800"/>
          <a:ext cx="8778129" cy="53675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26043">
                  <a:extLst>
                    <a:ext uri="{9D8B030D-6E8A-4147-A177-3AD203B41FA5}">
                      <a16:colId xmlns:a16="http://schemas.microsoft.com/office/drawing/2014/main" val="3197419503"/>
                    </a:ext>
                  </a:extLst>
                </a:gridCol>
                <a:gridCol w="2926043">
                  <a:extLst>
                    <a:ext uri="{9D8B030D-6E8A-4147-A177-3AD203B41FA5}">
                      <a16:colId xmlns:a16="http://schemas.microsoft.com/office/drawing/2014/main" val="2465741083"/>
                    </a:ext>
                  </a:extLst>
                </a:gridCol>
                <a:gridCol w="2926043">
                  <a:extLst>
                    <a:ext uri="{9D8B030D-6E8A-4147-A177-3AD203B41FA5}">
                      <a16:colId xmlns:a16="http://schemas.microsoft.com/office/drawing/2014/main" val="3959359588"/>
                    </a:ext>
                  </a:extLst>
                </a:gridCol>
              </a:tblGrid>
              <a:tr h="374477">
                <a:tc gridSpan="3">
                  <a:txBody>
                    <a:bodyPr/>
                    <a:lstStyle/>
                    <a:p>
                      <a:pPr algn="ctr"/>
                      <a:r>
                        <a:rPr lang="ru-RU" sz="1800" b="1" kern="1200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ea typeface="+mj-ea"/>
                          <a:cs typeface="Times New Roman" panose="02020603050405020304" pitchFamily="18" charset="0"/>
                        </a:rPr>
                        <a:t>Основные сведения, которые автоматически подтягиваются из: </a:t>
                      </a:r>
                      <a:endParaRPr lang="ru-RU" sz="1800" b="1" kern="1200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75960214"/>
                  </a:ext>
                </a:extLst>
              </a:tr>
              <a:tr h="4993027">
                <a:tc>
                  <a:txBody>
                    <a:bodyPr/>
                    <a:lstStyle/>
                    <a:p>
                      <a:r>
                        <a:rPr kumimoji="0" lang="ru-RU" sz="1400" b="1" i="1" u="sng" strike="noStrike" kern="0" cap="none" spc="0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Извещения:</a:t>
                      </a:r>
                    </a:p>
                    <a:p>
                      <a:pPr marL="179388" marR="0" lvl="0" indent="-179388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kumimoji="0" lang="ru-RU" sz="1100" b="0" i="1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rgbClr val="4F81BD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Сведения о заказчике</a:t>
                      </a:r>
                    </a:p>
                    <a:p>
                      <a:pPr marL="179388" marR="0" lvl="0" indent="-179388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kumimoji="0" lang="ru-RU" sz="1100" b="0" i="1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rgbClr val="4F81BD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Идентификационный код закупки</a:t>
                      </a:r>
                    </a:p>
                    <a:p>
                      <a:pPr marL="179388" marR="0" lvl="0" indent="-179388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kumimoji="0" lang="ru-RU" sz="1100" b="0" i="1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rgbClr val="4F81BD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Наименование объекта закупки, </a:t>
                      </a:r>
                      <a:br>
                        <a:rPr kumimoji="0" lang="ru-RU" sz="1100" b="0" i="1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rgbClr val="4F81BD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</a:br>
                      <a:r>
                        <a:rPr kumimoji="0" lang="ru-RU" sz="1100" b="0" i="1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rgbClr val="4F81BD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информация (при наличии), </a:t>
                      </a:r>
                      <a:br>
                        <a:rPr kumimoji="0" lang="ru-RU" sz="1100" b="0" i="1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rgbClr val="4F81BD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</a:br>
                      <a:r>
                        <a:rPr kumimoji="0" lang="ru-RU" sz="1100" b="0" i="1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rgbClr val="4F81BD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предусмотренная правилами </a:t>
                      </a:r>
                      <a:br>
                        <a:rPr kumimoji="0" lang="ru-RU" sz="1100" b="0" i="1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rgbClr val="4F81BD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</a:br>
                      <a:r>
                        <a:rPr kumimoji="0" lang="ru-RU" sz="1100" b="0" i="1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rgbClr val="4F81BD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использования КТРУ</a:t>
                      </a:r>
                    </a:p>
                    <a:p>
                      <a:pPr marL="179388" marR="0" lvl="0" indent="-179388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kumimoji="0" lang="ru-RU" sz="1100" b="0" i="1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rgbClr val="4F81BD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Количество/объем, единица </a:t>
                      </a:r>
                      <a:br>
                        <a:rPr kumimoji="0" lang="ru-RU" sz="1100" b="0" i="1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rgbClr val="4F81BD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</a:br>
                      <a:r>
                        <a:rPr kumimoji="0" lang="ru-RU" sz="1100" b="0" i="1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rgbClr val="4F81BD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измерения</a:t>
                      </a:r>
                    </a:p>
                    <a:p>
                      <a:pPr marL="179388" marR="0" lvl="0" indent="-179388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kumimoji="0" lang="ru-RU" sz="1100" b="0" i="1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rgbClr val="4F81BD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Место поставки товаров/работ/</a:t>
                      </a:r>
                      <a:br>
                        <a:rPr kumimoji="0" lang="ru-RU" sz="1100" b="0" i="1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rgbClr val="4F81BD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</a:br>
                      <a:r>
                        <a:rPr kumimoji="0" lang="ru-RU" sz="1100" b="0" i="1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rgbClr val="4F81BD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услуг</a:t>
                      </a:r>
                    </a:p>
                    <a:p>
                      <a:pPr marL="179388" marR="0" lvl="0" indent="-179388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kumimoji="0" lang="ru-RU" sz="1100" b="0" i="1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rgbClr val="4F81BD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Срок выполнения контракта/этапов</a:t>
                      </a:r>
                    </a:p>
                    <a:p>
                      <a:pPr marL="179388" marR="0" lvl="0" indent="-179388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kumimoji="0" lang="ru-RU" sz="1100" b="0" i="1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rgbClr val="4F81BD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Аванс/обеспечение исполнения </a:t>
                      </a:r>
                      <a:br>
                        <a:rPr kumimoji="0" lang="ru-RU" sz="1100" b="0" i="1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rgbClr val="4F81BD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</a:br>
                      <a:r>
                        <a:rPr kumimoji="0" lang="ru-RU" sz="1100" b="0" i="1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rgbClr val="4F81BD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контракта/обеспечение </a:t>
                      </a:r>
                      <a:br>
                        <a:rPr kumimoji="0" lang="ru-RU" sz="1100" b="0" i="1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rgbClr val="4F81BD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</a:br>
                      <a:r>
                        <a:rPr kumimoji="0" lang="ru-RU" sz="1100" b="0" i="1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rgbClr val="4F81BD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гарантийных обязательств</a:t>
                      </a:r>
                    </a:p>
                    <a:p>
                      <a:pPr marL="179388" marR="0" lvl="0" indent="-179388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kumimoji="0" lang="ru-RU" sz="1100" b="0" i="1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rgbClr val="4F81BD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Максимальное значение цены </a:t>
                      </a:r>
                      <a:br>
                        <a:rPr kumimoji="0" lang="ru-RU" sz="1100" b="0" i="1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rgbClr val="4F81BD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</a:br>
                      <a:r>
                        <a:rPr kumimoji="0" lang="ru-RU" sz="1100" b="0" i="1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rgbClr val="4F81BD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контракта (закупка неопределенного </a:t>
                      </a:r>
                      <a:br>
                        <a:rPr kumimoji="0" lang="ru-RU" sz="1100" b="0" i="1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rgbClr val="4F81BD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</a:br>
                      <a:r>
                        <a:rPr kumimoji="0" lang="ru-RU" sz="1100" b="0" i="1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rgbClr val="4F81BD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объема)</a:t>
                      </a:r>
                    </a:p>
                    <a:p>
                      <a:pPr marL="179388" marR="0" lvl="0" indent="-179388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kumimoji="0" lang="ru-RU" sz="1100" b="0" i="1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rgbClr val="4F81BD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Банковское/казначейское </a:t>
                      </a:r>
                      <a:br>
                        <a:rPr kumimoji="0" lang="ru-RU" sz="1100" b="0" i="1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rgbClr val="4F81BD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</a:br>
                      <a:r>
                        <a:rPr kumimoji="0" lang="ru-RU" sz="1100" b="0" i="1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rgbClr val="4F81BD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сопровождение (при наличии)</a:t>
                      </a:r>
                    </a:p>
                    <a:p>
                      <a:pPr marL="179388" marR="0" lvl="0" indent="-179388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kumimoji="0" lang="ru-RU" sz="1100" b="0" i="1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rgbClr val="4F81BD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Информация об одностороннем </a:t>
                      </a:r>
                      <a:br>
                        <a:rPr kumimoji="0" lang="ru-RU" sz="1100" b="0" i="1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rgbClr val="4F81BD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</a:br>
                      <a:r>
                        <a:rPr kumimoji="0" lang="ru-RU" sz="1100" b="0" i="1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rgbClr val="4F81BD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отказе от исполнения  контракта</a:t>
                      </a:r>
                      <a:br>
                        <a:rPr kumimoji="0" lang="ru-RU" sz="1100" b="0" i="1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rgbClr val="4F81BD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</a:br>
                      <a:r>
                        <a:rPr kumimoji="0" lang="ru-RU" sz="1100" b="0" i="1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rgbClr val="4F81BD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(при наличии)</a:t>
                      </a:r>
                    </a:p>
                    <a:p>
                      <a:pPr marL="179388" marR="0" lvl="0" indent="-179388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kumimoji="0" lang="ru-RU" sz="1100" b="0" i="1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rgbClr val="4F81BD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Привлечение СМП/СОНКО </a:t>
                      </a:r>
                      <a:br>
                        <a:rPr kumimoji="0" lang="ru-RU" sz="1100" b="0" i="1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rgbClr val="4F81BD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</a:br>
                      <a:r>
                        <a:rPr kumimoji="0" lang="ru-RU" sz="1100" b="0" i="1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rgbClr val="4F81BD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(при наличии)</a:t>
                      </a:r>
                    </a:p>
                    <a:p>
                      <a:endParaRPr kumimoji="0" lang="ru-RU" sz="1400" b="1" i="1" u="none" strike="noStrike" kern="0" cap="none" spc="0" normalizeH="0" baseline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uLnTx/>
                        <a:uFillTx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0" lang="ru-RU" sz="1400" b="1" i="1" u="sng" strike="noStrike" kern="0" cap="none" spc="0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ЕРУЗ:</a:t>
                      </a:r>
                    </a:p>
                    <a:p>
                      <a:pPr marL="179388" marR="0" lvl="0" indent="-179388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kumimoji="0" lang="ru-RU" sz="1100" b="0" i="1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rgbClr val="4F81BD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Наименование </a:t>
                      </a:r>
                      <a:br>
                        <a:rPr kumimoji="0" lang="ru-RU" sz="1100" b="0" i="1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rgbClr val="4F81BD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</a:br>
                      <a:r>
                        <a:rPr kumimoji="0" lang="ru-RU" sz="1100" b="0" i="1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rgbClr val="4F81BD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(для юридического лица)/ФИО </a:t>
                      </a:r>
                      <a:br>
                        <a:rPr kumimoji="0" lang="ru-RU" sz="1100" b="0" i="1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rgbClr val="4F81BD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</a:br>
                      <a:r>
                        <a:rPr kumimoji="0" lang="ru-RU" sz="1100" b="0" i="1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rgbClr val="4F81BD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для физического лица, в том числе  </a:t>
                      </a:r>
                      <a:br>
                        <a:rPr kumimoji="0" lang="ru-RU" sz="1100" b="0" i="1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rgbClr val="4F81BD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</a:br>
                      <a:r>
                        <a:rPr kumimoji="0" lang="ru-RU" sz="1100" b="0" i="1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rgbClr val="4F81BD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индивидуального предпринимателя</a:t>
                      </a:r>
                    </a:p>
                    <a:p>
                      <a:pPr marL="179388" marR="0" lvl="0" indent="-179388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kumimoji="0" lang="ru-RU" sz="1100" b="0" i="1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rgbClr val="4F81BD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Адрес юридического лица/место </a:t>
                      </a:r>
                      <a:br>
                        <a:rPr kumimoji="0" lang="ru-RU" sz="1100" b="0" i="1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rgbClr val="4F81BD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</a:br>
                      <a:r>
                        <a:rPr kumimoji="0" lang="ru-RU" sz="1100" b="0" i="1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rgbClr val="4F81BD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жительства физического лица</a:t>
                      </a:r>
                    </a:p>
                    <a:p>
                      <a:pPr marL="179388" marR="0" lvl="0" indent="-179388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kumimoji="0" lang="ru-RU" sz="1100" b="0" i="1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rgbClr val="4F81BD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ИНН</a:t>
                      </a:r>
                    </a:p>
                    <a:p>
                      <a:pPr marL="179388" marR="0" lvl="0" indent="-179388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kumimoji="0" lang="ru-RU" sz="1100" b="0" i="1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rgbClr val="4F81BD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КПП (для юридического лица)</a:t>
                      </a:r>
                    </a:p>
                    <a:p>
                      <a:pPr marL="179388" marR="0" lvl="0" indent="-179388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kumimoji="0" lang="ru-RU" sz="1100" b="0" i="1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rgbClr val="4F81BD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Адрес электронной почты, </a:t>
                      </a:r>
                      <a:br>
                        <a:rPr kumimoji="0" lang="ru-RU" sz="1100" b="0" i="1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rgbClr val="4F81BD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</a:br>
                      <a:r>
                        <a:rPr kumimoji="0" lang="ru-RU" sz="1100" b="0" i="1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rgbClr val="4F81BD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номер контактного телефона</a:t>
                      </a:r>
                    </a:p>
                    <a:p>
                      <a:pPr marL="179388" marR="0" lvl="0" indent="-179388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kumimoji="0" lang="ru-RU" sz="1100" b="0" i="1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rgbClr val="4F81BD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ФИО/ИНН и должность лица, </a:t>
                      </a:r>
                      <a:br>
                        <a:rPr kumimoji="0" lang="ru-RU" sz="1100" b="0" i="1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rgbClr val="4F81BD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</a:br>
                      <a:r>
                        <a:rPr kumimoji="0" lang="ru-RU" sz="1100" b="0" i="1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rgbClr val="4F81BD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имеющего право действовать </a:t>
                      </a:r>
                      <a:br>
                        <a:rPr kumimoji="0" lang="ru-RU" sz="1100" b="0" i="1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rgbClr val="4F81BD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</a:br>
                      <a:r>
                        <a:rPr kumimoji="0" lang="ru-RU" sz="1100" b="0" i="1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rgbClr val="4F81BD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от имени юридического лица  </a:t>
                      </a:r>
                      <a:br>
                        <a:rPr kumimoji="0" lang="ru-RU" sz="1100" b="0" i="1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rgbClr val="4F81BD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</a:br>
                      <a:r>
                        <a:rPr kumimoji="0" lang="ru-RU" sz="1100" b="1" i="1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(!!!информация по состоянию </a:t>
                      </a:r>
                      <a:br>
                        <a:rPr kumimoji="0" lang="ru-RU" sz="1100" b="1" i="1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</a:br>
                      <a:r>
                        <a:rPr kumimoji="0" lang="ru-RU" sz="1100" b="1" i="1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на дату и время формирования </a:t>
                      </a:r>
                      <a:br>
                        <a:rPr kumimoji="0" lang="ru-RU" sz="1100" b="1" i="1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</a:br>
                      <a:r>
                        <a:rPr kumimoji="0" lang="ru-RU" sz="1100" b="1" i="1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проекта контракта)</a:t>
                      </a:r>
                    </a:p>
                    <a:p>
                      <a:endParaRPr kumimoji="0" lang="ru-RU" sz="1400" b="1" i="1" u="none" strike="noStrike" kern="0" cap="none" spc="0" normalizeH="0" baseline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uLnTx/>
                        <a:uFillTx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0" lang="ru-RU" sz="1400" b="1" i="1" u="sng" strike="noStrike" kern="0" cap="none" spc="0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Заявки </a:t>
                      </a:r>
                      <a:br>
                        <a:rPr kumimoji="0" lang="ru-RU" sz="1400" b="1" i="1" u="sng" strike="noStrike" kern="0" cap="none" spc="0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</a:br>
                      <a:r>
                        <a:rPr kumimoji="0" lang="ru-RU" sz="1400" b="1" i="1" u="sng" strike="noStrike" kern="0" cap="none" spc="0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участника закупки:</a:t>
                      </a:r>
                    </a:p>
                    <a:p>
                      <a:pPr marL="179388" marR="0" lvl="0" indent="-179388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kumimoji="0" lang="ru-RU" sz="1100" b="0" i="1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rgbClr val="4F81BD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Предложение о цене/цене </a:t>
                      </a:r>
                      <a:br>
                        <a:rPr kumimoji="0" lang="ru-RU" sz="1100" b="0" i="1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rgbClr val="4F81BD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</a:br>
                      <a:r>
                        <a:rPr kumimoji="0" lang="ru-RU" sz="1100" b="0" i="1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rgbClr val="4F81BD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единицы (закупка </a:t>
                      </a:r>
                      <a:br>
                        <a:rPr kumimoji="0" lang="ru-RU" sz="1100" b="0" i="1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rgbClr val="4F81BD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</a:br>
                      <a:r>
                        <a:rPr kumimoji="0" lang="ru-RU" sz="1100" b="0" i="1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rgbClr val="4F81BD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неопределенного объема; </a:t>
                      </a:r>
                      <a:br>
                        <a:rPr kumimoji="0" lang="ru-RU" sz="1100" b="0" i="1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rgbClr val="4F81BD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</a:br>
                      <a:r>
                        <a:rPr kumimoji="0" lang="ru-RU" sz="1100" b="0" i="1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rgbClr val="4F81BD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по коэффициенту снижения); </a:t>
                      </a:r>
                      <a:br>
                        <a:rPr kumimoji="0" lang="ru-RU" sz="1100" b="0" i="1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rgbClr val="4F81BD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</a:br>
                      <a:r>
                        <a:rPr kumimoji="0" lang="ru-RU" sz="1100" b="0" i="1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rgbClr val="4F81BD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с учетом статьи 14, 28, 29 </a:t>
                      </a:r>
                      <a:br>
                        <a:rPr kumimoji="0" lang="ru-RU" sz="1100" b="0" i="1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rgbClr val="4F81BD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</a:br>
                      <a:r>
                        <a:rPr kumimoji="0" lang="ru-RU" sz="1100" b="0" i="1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rgbClr val="4F81BD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Закона № 44-ФЗ/цена этапа</a:t>
                      </a:r>
                      <a:br>
                        <a:rPr kumimoji="0" lang="ru-RU" sz="1100" b="0" i="1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rgbClr val="4F81BD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</a:br>
                      <a:r>
                        <a:rPr kumimoji="0" lang="ru-RU" sz="1100" b="0" i="1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rgbClr val="4F81BD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(если предусмотрено; </a:t>
                      </a:r>
                      <a:br>
                        <a:rPr kumimoji="0" lang="ru-RU" sz="1100" b="0" i="1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rgbClr val="4F81BD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</a:br>
                      <a:r>
                        <a:rPr kumimoji="0" lang="ru-RU" sz="1100" b="0" i="1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rgbClr val="4F81BD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по коэффициенту снижения)/</a:t>
                      </a:r>
                      <a:br>
                        <a:rPr kumimoji="0" lang="ru-RU" sz="1100" b="0" i="1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rgbClr val="4F81BD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</a:br>
                      <a:r>
                        <a:rPr kumimoji="0" lang="ru-RU" sz="1100" b="0" i="1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rgbClr val="4F81BD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размер платы (на право </a:t>
                      </a:r>
                      <a:br>
                        <a:rPr kumimoji="0" lang="ru-RU" sz="1100" b="0" i="1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rgbClr val="4F81BD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</a:br>
                      <a:r>
                        <a:rPr kumimoji="0" lang="ru-RU" sz="1100" b="0" i="1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rgbClr val="4F81BD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заключения контракта)</a:t>
                      </a:r>
                    </a:p>
                    <a:p>
                      <a:pPr marL="179388" marR="0" lvl="0" indent="-179388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kumimoji="0" lang="ru-RU" sz="1100" b="0" i="1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rgbClr val="4F81BD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Характеристики предлагаемого </a:t>
                      </a:r>
                      <a:br>
                        <a:rPr kumimoji="0" lang="ru-RU" sz="1100" b="0" i="1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rgbClr val="4F81BD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</a:br>
                      <a:r>
                        <a:rPr kumimoji="0" lang="ru-RU" sz="1100" b="0" i="1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rgbClr val="4F81BD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участником закупки товара, </a:t>
                      </a:r>
                      <a:br>
                        <a:rPr kumimoji="0" lang="ru-RU" sz="1100" b="0" i="1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rgbClr val="4F81BD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</a:br>
                      <a:r>
                        <a:rPr kumimoji="0" lang="ru-RU" sz="1100" b="0" i="1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rgbClr val="4F81BD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товарный знак (при наличии)</a:t>
                      </a:r>
                    </a:p>
                    <a:p>
                      <a:pPr marL="179388" marR="0" lvl="0" indent="-179388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kumimoji="0" lang="ru-RU" sz="1100" b="0" i="1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rgbClr val="4F81BD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Наименование страны </a:t>
                      </a:r>
                      <a:br>
                        <a:rPr kumimoji="0" lang="ru-RU" sz="1100" b="0" i="1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rgbClr val="4F81BD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</a:br>
                      <a:r>
                        <a:rPr kumimoji="0" lang="ru-RU" sz="1100" b="0" i="1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rgbClr val="4F81BD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происхождения товара </a:t>
                      </a:r>
                      <a:br>
                        <a:rPr kumimoji="0" lang="ru-RU" sz="1100" b="0" i="1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rgbClr val="4F81BD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</a:br>
                      <a:r>
                        <a:rPr kumimoji="0" lang="ru-RU" sz="1100" b="0" i="1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rgbClr val="4F81BD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в соответствии с ОКСМ</a:t>
                      </a:r>
                    </a:p>
                    <a:p>
                      <a:pPr marL="179388" marR="0" lvl="0" indent="-179388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kumimoji="0" lang="ru-RU" sz="1100" b="0" i="1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rgbClr val="4F81BD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Реквизиты счета участника </a:t>
                      </a:r>
                      <a:br>
                        <a:rPr kumimoji="0" lang="ru-RU" sz="1100" b="0" i="1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rgbClr val="4F81BD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</a:br>
                      <a:r>
                        <a:rPr kumimoji="0" lang="ru-RU" sz="1100" b="0" i="1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rgbClr val="4F81BD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закупки, на который будет </a:t>
                      </a:r>
                      <a:br>
                        <a:rPr kumimoji="0" lang="ru-RU" sz="1100" b="0" i="1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rgbClr val="4F81BD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</a:br>
                      <a:r>
                        <a:rPr kumimoji="0" lang="ru-RU" sz="1100" b="0" i="1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rgbClr val="4F81BD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осуществляться оплата</a:t>
                      </a:r>
                    </a:p>
                    <a:p>
                      <a:pPr marL="179388" marR="0" lvl="0" indent="-179388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kumimoji="0" lang="ru-RU" sz="1100" b="0" i="1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rgbClr val="4F81BD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Предложение по критериям </a:t>
                      </a:r>
                      <a:br>
                        <a:rPr kumimoji="0" lang="ru-RU" sz="1100" b="0" i="1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rgbClr val="4F81BD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</a:br>
                      <a:r>
                        <a:rPr kumimoji="0" lang="ru-RU" sz="1100" b="0" i="1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rgbClr val="4F81BD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пункта 2 и (или) 3 части 1 </a:t>
                      </a:r>
                      <a:br>
                        <a:rPr kumimoji="0" lang="ru-RU" sz="1100" b="0" i="1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rgbClr val="4F81BD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</a:br>
                      <a:r>
                        <a:rPr kumimoji="0" lang="ru-RU" sz="1100" b="0" i="1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rgbClr val="4F81BD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статьи 32 Закона № 44-ФЗ (если </a:t>
                      </a:r>
                      <a:br>
                        <a:rPr kumimoji="0" lang="ru-RU" sz="1100" b="0" i="1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rgbClr val="4F81BD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</a:br>
                      <a:r>
                        <a:rPr kumimoji="0" lang="ru-RU" sz="1100" b="0" i="1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rgbClr val="4F81BD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конкурс и установлены такие </a:t>
                      </a:r>
                      <a:br>
                        <a:rPr kumimoji="0" lang="ru-RU" sz="1100" b="0" i="1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rgbClr val="4F81BD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</a:br>
                      <a:r>
                        <a:rPr kumimoji="0" lang="ru-RU" sz="1100" b="0" i="1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rgbClr val="4F81BD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критерии)</a:t>
                      </a:r>
                    </a:p>
                    <a:p>
                      <a:endParaRPr kumimoji="0" lang="ru-RU" sz="1400" b="1" i="1" u="none" strike="noStrike" kern="0" cap="none" spc="0" normalizeH="0" baseline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uLnTx/>
                        <a:uFillTx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8783518"/>
                  </a:ext>
                </a:extLst>
              </a:tr>
            </a:tbl>
          </a:graphicData>
        </a:graphic>
      </p:graphicFrame>
      <p:sp>
        <p:nvSpPr>
          <p:cNvPr id="10" name="Блок-схема: узел 9"/>
          <p:cNvSpPr/>
          <p:nvPr/>
        </p:nvSpPr>
        <p:spPr>
          <a:xfrm>
            <a:off x="232357" y="5877273"/>
            <a:ext cx="432048" cy="391918"/>
          </a:xfrm>
          <a:prstGeom prst="flowChartConnector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/>
              <a:t>+</a:t>
            </a:r>
            <a:endParaRPr lang="ru-RU" sz="2400" dirty="0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203792" y="5857900"/>
            <a:ext cx="3072063" cy="463926"/>
          </a:xfrm>
          <a:prstGeom prst="roundRect">
            <a:avLst/>
          </a:prstGeom>
          <a:noFill/>
          <a:ln w="25400" cap="flat" cmpd="sng" algn="ctr">
            <a:solidFill>
              <a:srgbClr val="4F81BD"/>
            </a:solidFill>
            <a:prstDash val="dash"/>
          </a:ln>
          <a:effectLst/>
        </p:spPr>
        <p:txBody>
          <a:bodyPr rtlCol="0" anchor="ctr"/>
          <a:lstStyle/>
          <a:p>
            <a:pPr marL="0" marR="0" lvl="0" indent="0" defTabSz="91440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800" b="1" i="1" kern="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" b="1" i="1" kern="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</a:t>
            </a:r>
            <a:r>
              <a:rPr kumimoji="0" lang="ru-RU" sz="1000" b="1" i="1" u="sng" strike="noStrike" kern="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ИНЫЕ ДОКУМЕНТЫ (ПРИ НАЛИЧИИ)</a:t>
            </a:r>
            <a:endParaRPr kumimoji="0" lang="ru-RU" sz="1000" b="0" i="1" u="sng" strike="noStrike" kern="0" cap="none" spc="0" normalizeH="0" baseline="0" noProof="0" dirty="0" smtClean="0">
              <a:ln>
                <a:noFill/>
              </a:ln>
              <a:solidFill>
                <a:srgbClr val="EEECE1">
                  <a:lumMod val="25000"/>
                </a:srgbClr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491754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4000"/>
                            </p:stCondLst>
                            <p:childTnLst>
                              <p:par>
                                <p:cTn id="21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22" grpId="0"/>
      <p:bldP spid="5" grpId="0"/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8724" y="1188839"/>
            <a:ext cx="8424936" cy="2764234"/>
          </a:xfrm>
          <a:prstGeom prst="rect">
            <a:avLst/>
          </a:prstGeom>
        </p:spPr>
      </p:pic>
      <p:cxnSp>
        <p:nvCxnSpPr>
          <p:cNvPr id="15" name="Прямая соединительная линия 14"/>
          <p:cNvCxnSpPr/>
          <p:nvPr/>
        </p:nvCxnSpPr>
        <p:spPr>
          <a:xfrm>
            <a:off x="196334" y="563648"/>
            <a:ext cx="8731309" cy="0"/>
          </a:xfrm>
          <a:prstGeom prst="line">
            <a:avLst/>
          </a:prstGeom>
          <a:noFill/>
          <a:ln w="38100" cap="flat" cmpd="sng" algn="ctr">
            <a:solidFill>
              <a:schemeClr val="accent3">
                <a:lumMod val="75000"/>
              </a:scheme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</p:cxnSp>
      <p:sp>
        <p:nvSpPr>
          <p:cNvPr id="16" name="Заголовок 1"/>
          <p:cNvSpPr txBox="1">
            <a:spLocks/>
          </p:cNvSpPr>
          <p:nvPr/>
        </p:nvSpPr>
        <p:spPr>
          <a:xfrm>
            <a:off x="107504" y="50598"/>
            <a:ext cx="8867376" cy="454979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>
              <a:defRPr/>
            </a:pPr>
            <a:r>
              <a:rPr lang="ru-RU" sz="2100" b="1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Цифровой контракт</a:t>
            </a:r>
            <a:endParaRPr lang="ru-RU" sz="2100" b="1" dirty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Объект 2">
            <a:extLst>
              <a:ext uri="{FF2B5EF4-FFF2-40B4-BE49-F238E27FC236}">
                <a16:creationId xmlns:a16="http://schemas.microsoft.com/office/drawing/2014/main" id="{FE406B64-D778-430A-AB2A-386B3EF3723A}"/>
              </a:ext>
            </a:extLst>
          </p:cNvPr>
          <p:cNvSpPr txBox="1">
            <a:spLocks/>
          </p:cNvSpPr>
          <p:nvPr/>
        </p:nvSpPr>
        <p:spPr>
          <a:xfrm>
            <a:off x="243571" y="548680"/>
            <a:ext cx="8731309" cy="532998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77800" lvl="0" indent="-177800" algn="l">
              <a:lnSpc>
                <a:spcPct val="100000"/>
              </a:lnSpc>
              <a:spcBef>
                <a:spcPts val="0"/>
              </a:spcBef>
            </a:pPr>
            <a:r>
              <a:rPr lang="ru-RU" sz="18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ru-RU" sz="16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endParaRPr lang="ru-RU" sz="1600" dirty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77800" indent="-177800" algn="just">
              <a:lnSpc>
                <a:spcPct val="100000"/>
              </a:lnSpc>
              <a:spcBef>
                <a:spcPts val="0"/>
              </a:spcBef>
            </a:pPr>
            <a:endParaRPr lang="ru-RU" sz="1800" dirty="0" smtClean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77800" indent="-177800" algn="just">
              <a:spcBef>
                <a:spcPts val="0"/>
              </a:spcBef>
            </a:pPr>
            <a:endParaRPr lang="ru-RU" sz="1000" dirty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42410" y="534921"/>
            <a:ext cx="8647705" cy="8002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tabLst>
                <a:tab pos="538163" algn="l"/>
              </a:tabLst>
            </a:pPr>
            <a:r>
              <a:rPr lang="ru-RU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Цифровой контракт формируется </a:t>
            </a:r>
            <a:r>
              <a:rPr lang="ru-RU" sz="14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заказчиком в 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машиночитаемом </a:t>
            </a:r>
            <a:r>
              <a:rPr lang="ru-RU" sz="1400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формате </a:t>
            </a:r>
            <a:r>
              <a:rPr lang="ru-RU" sz="1400" dirty="0" smtClean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XML</a:t>
            </a:r>
            <a:r>
              <a:rPr lang="ru-RU" sz="14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 </a:t>
            </a:r>
            <a:r>
              <a:rPr lang="en-US" sz="14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QR-</a:t>
            </a:r>
            <a:r>
              <a:rPr lang="ru-RU" sz="14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кодом</a:t>
            </a:r>
            <a:r>
              <a:rPr lang="ru-RU" sz="1400" dirty="0" smtClean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ru-RU" sz="1400" dirty="0" smtClean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4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</a:t>
            </a:r>
            <a:r>
              <a:rPr lang="ru-RU" sz="1400" dirty="0" smtClean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«титульном </a:t>
            </a:r>
            <a:r>
              <a:rPr lang="ru-RU" sz="14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листе</a:t>
            </a:r>
            <a:r>
              <a:rPr lang="ru-RU" sz="14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», </a:t>
            </a:r>
            <a:r>
              <a:rPr lang="ru-RU" sz="14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подписывается 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 те же сроки, что и </a:t>
            </a:r>
            <a:r>
              <a:rPr lang="ru-RU" sz="14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обычный контракт 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(статья 51 Закона №44‑ФЗ).</a:t>
            </a:r>
          </a:p>
          <a:p>
            <a:pPr lvl="0" algn="just">
              <a:tabLst>
                <a:tab pos="538163" algn="l"/>
              </a:tabLst>
            </a:pPr>
            <a:r>
              <a:rPr lang="ru-RU" sz="14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175537" y="5104781"/>
            <a:ext cx="8752106" cy="9848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tabLst>
                <a:tab pos="717550" algn="l"/>
              </a:tabLst>
            </a:pP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</a:t>
            </a:r>
            <a:r>
              <a:rPr lang="ru-RU" sz="1400" b="1" dirty="0" smtClean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Важно</a:t>
            </a:r>
            <a:r>
              <a:rPr lang="ru-RU" sz="1400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! </a:t>
            </a:r>
            <a:r>
              <a:rPr lang="ru-RU" sz="14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Будьте 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внимательны при </a:t>
            </a:r>
            <a:r>
              <a:rPr lang="ru-RU" sz="14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заполнении заявки, 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старайтесь не допускать ошибок и неточностей</a:t>
            </a:r>
            <a:r>
              <a:rPr lang="ru-RU" sz="14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! Большинство сведений будут недоступны для редактирования, в том 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числе: </a:t>
            </a:r>
            <a:r>
              <a:rPr lang="ru-RU" sz="14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предложение о цене товара, работы, услуги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4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информация 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 объекте закупки.</a:t>
            </a:r>
          </a:p>
          <a:p>
            <a:pPr lvl="0" algn="just">
              <a:tabLst>
                <a:tab pos="717550" algn="l"/>
              </a:tabLst>
            </a:pPr>
            <a:endParaRPr lang="ru-RU" sz="1400" dirty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8028384" y="1162799"/>
            <a:ext cx="720080" cy="754033"/>
          </a:xfrm>
          <a:prstGeom prst="rect">
            <a:avLst/>
          </a:prstGeom>
          <a:noFill/>
          <a:ln w="25400" cap="flat" cmpd="sng" algn="ctr">
            <a:solidFill>
              <a:srgbClr val="4DD370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0" cap="none" spc="0" normalizeH="0" baseline="0" noProof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28724" y="4030977"/>
            <a:ext cx="8502139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tabLst>
                <a:tab pos="717550" algn="l"/>
              </a:tabLst>
            </a:pPr>
            <a:r>
              <a:rPr lang="ru-RU" sz="14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Цифровой </a:t>
            </a:r>
            <a:r>
              <a:rPr lang="ru-RU" sz="14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документ 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размещается </a:t>
            </a:r>
            <a:r>
              <a:rPr lang="ru-RU" sz="14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 карточке 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закупки. Перейти в цифровой контракт можно через вкладку </a:t>
            </a:r>
            <a:r>
              <a:rPr lang="ru-RU" sz="14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«Контракт» 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ИЛИ </a:t>
            </a:r>
            <a:r>
              <a:rPr lang="ru-RU" sz="14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«Документы».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Он поименован как электронный контракт, но, если </a:t>
            </a:r>
            <a:b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открыть такой файл, тогда станет понятно, что это структурированная форма. Также в </a:t>
            </a:r>
            <a:r>
              <a:rPr lang="ru-RU" sz="14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реестре контрактов 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 параметрах поиска реализован </a:t>
            </a:r>
            <a:r>
              <a:rPr lang="ru-RU" sz="14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поисковый </a:t>
            </a:r>
            <a:r>
              <a:rPr lang="ru-RU" sz="14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фильтр </a:t>
            </a:r>
            <a:r>
              <a:rPr lang="ru-RU" sz="1400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«Контракт заключен в структурированном виде».</a:t>
            </a:r>
          </a:p>
        </p:txBody>
      </p:sp>
    </p:spTree>
    <p:extLst>
      <p:ext uri="{BB962C8B-B14F-4D97-AF65-F5344CB8AC3E}">
        <p14:creationId xmlns:p14="http://schemas.microsoft.com/office/powerpoint/2010/main" val="17826426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4000"/>
                            </p:stCondLst>
                            <p:childTnLst>
                              <p:par>
                                <p:cTn id="24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6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22" grpId="0"/>
      <p:bldP spid="5" grpId="0"/>
      <p:bldP spid="2" grpId="0"/>
      <p:bldP spid="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5" name="Прямая соединительная линия 14"/>
          <p:cNvCxnSpPr/>
          <p:nvPr/>
        </p:nvCxnSpPr>
        <p:spPr>
          <a:xfrm>
            <a:off x="218165" y="515464"/>
            <a:ext cx="8731309" cy="0"/>
          </a:xfrm>
          <a:prstGeom prst="line">
            <a:avLst/>
          </a:prstGeom>
          <a:noFill/>
          <a:ln w="38100" cap="flat" cmpd="sng" algn="ctr">
            <a:solidFill>
              <a:schemeClr val="accent3">
                <a:lumMod val="75000"/>
              </a:scheme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</p:cxnSp>
      <p:sp>
        <p:nvSpPr>
          <p:cNvPr id="16" name="Заголовок 1"/>
          <p:cNvSpPr txBox="1">
            <a:spLocks/>
          </p:cNvSpPr>
          <p:nvPr/>
        </p:nvSpPr>
        <p:spPr>
          <a:xfrm>
            <a:off x="333920" y="243224"/>
            <a:ext cx="8640960" cy="27224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>
              <a:defRPr/>
            </a:pPr>
            <a:r>
              <a:rPr lang="ru-RU" sz="21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Для чего нужен </a:t>
            </a:r>
            <a:r>
              <a:rPr lang="en-US" sz="21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QR-</a:t>
            </a:r>
            <a:r>
              <a:rPr lang="ru-RU" sz="2100" b="1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КОД в цифровом контракте</a:t>
            </a:r>
            <a:endParaRPr lang="ru-RU" sz="2100" b="1" dirty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Объект 2">
            <a:extLst>
              <a:ext uri="{FF2B5EF4-FFF2-40B4-BE49-F238E27FC236}">
                <a16:creationId xmlns:a16="http://schemas.microsoft.com/office/drawing/2014/main" id="{FE406B64-D778-430A-AB2A-386B3EF3723A}"/>
              </a:ext>
            </a:extLst>
          </p:cNvPr>
          <p:cNvSpPr txBox="1">
            <a:spLocks/>
          </p:cNvSpPr>
          <p:nvPr/>
        </p:nvSpPr>
        <p:spPr>
          <a:xfrm>
            <a:off x="225750" y="939209"/>
            <a:ext cx="8731309" cy="532998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77800" lvl="0" indent="-177800" algn="l">
              <a:lnSpc>
                <a:spcPct val="100000"/>
              </a:lnSpc>
              <a:spcBef>
                <a:spcPts val="0"/>
              </a:spcBef>
            </a:pPr>
            <a:r>
              <a:rPr lang="ru-RU" sz="18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ru-RU" sz="16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endParaRPr lang="ru-RU" sz="1600" dirty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77800" indent="-177800" algn="just">
              <a:lnSpc>
                <a:spcPct val="100000"/>
              </a:lnSpc>
              <a:spcBef>
                <a:spcPts val="0"/>
              </a:spcBef>
            </a:pPr>
            <a:endParaRPr lang="ru-RU" sz="1800" dirty="0" smtClean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77800" indent="-177800" algn="just">
              <a:spcBef>
                <a:spcPts val="0"/>
              </a:spcBef>
            </a:pPr>
            <a:endParaRPr lang="ru-RU" sz="6400" dirty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247879" y="576111"/>
            <a:ext cx="8756715" cy="56234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ЭТО ВОЗМОЖНОСТЬ </a:t>
            </a:r>
            <a:r>
              <a:rPr lang="ru-RU" sz="1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ПРОВЕРКИ ПРОЕКТА КОНТРАКТА 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РУКОВОДИТЕЛЕМ </a:t>
            </a:r>
            <a:r>
              <a:rPr lang="ru-RU" sz="1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ЧЕРЕЗ</a:t>
            </a:r>
            <a:r>
              <a:rPr lang="ru-RU" sz="14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МОБИЛЬНОЕ </a:t>
            </a:r>
            <a:r>
              <a:rPr lang="ru-RU" sz="1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ПРИЛОЖЕНИЕ ГИС ЕИС ЗАКУПКИ </a:t>
            </a:r>
            <a:r>
              <a:rPr lang="ru-RU" sz="14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4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ПЕРЕД 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ЕГО ПОДПИСАНИЕМ / СОГЛАСОВАНИЕМ</a:t>
            </a: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8165" y="1185391"/>
            <a:ext cx="2851288" cy="3530393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77009" y="1528977"/>
            <a:ext cx="2247900" cy="2467148"/>
          </a:xfrm>
          <a:prstGeom prst="rect">
            <a:avLst/>
          </a:prstGeom>
        </p:spPr>
      </p:pic>
      <p:pic>
        <p:nvPicPr>
          <p:cNvPr id="9" name="Рисунок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16519" y="2620962"/>
            <a:ext cx="647700" cy="933450"/>
          </a:xfrm>
          <a:prstGeom prst="rect">
            <a:avLst/>
          </a:prstGeom>
        </p:spPr>
      </p:pic>
      <p:pic>
        <p:nvPicPr>
          <p:cNvPr id="11" name="Рисунок 10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571775" y="1255282"/>
            <a:ext cx="2177727" cy="3390609"/>
          </a:xfrm>
          <a:prstGeom prst="rect">
            <a:avLst/>
          </a:prstGeom>
        </p:spPr>
      </p:pic>
      <p:pic>
        <p:nvPicPr>
          <p:cNvPr id="12" name="Рисунок 11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643809" y="3929311"/>
            <a:ext cx="4032560" cy="2749487"/>
          </a:xfrm>
          <a:prstGeom prst="rect">
            <a:avLst/>
          </a:prstGeom>
        </p:spPr>
      </p:pic>
      <p:pic>
        <p:nvPicPr>
          <p:cNvPr id="13" name="Рисунок 12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402193" y="4974889"/>
            <a:ext cx="3384470" cy="9037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31578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4000"/>
                            </p:stCondLst>
                            <p:childTnLst>
                              <p:par>
                                <p:cTn id="18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22" grpId="0"/>
      <p:bldP spid="10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5" name="Прямая соединительная линия 14"/>
          <p:cNvCxnSpPr/>
          <p:nvPr/>
        </p:nvCxnSpPr>
        <p:spPr>
          <a:xfrm>
            <a:off x="196334" y="563648"/>
            <a:ext cx="8731309" cy="0"/>
          </a:xfrm>
          <a:prstGeom prst="line">
            <a:avLst/>
          </a:prstGeom>
          <a:noFill/>
          <a:ln w="38100" cap="flat" cmpd="sng" algn="ctr">
            <a:solidFill>
              <a:schemeClr val="accent3">
                <a:lumMod val="75000"/>
              </a:scheme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</p:cxnSp>
      <p:sp>
        <p:nvSpPr>
          <p:cNvPr id="16" name="Заголовок 1"/>
          <p:cNvSpPr txBox="1">
            <a:spLocks/>
          </p:cNvSpPr>
          <p:nvPr/>
        </p:nvSpPr>
        <p:spPr>
          <a:xfrm>
            <a:off x="107504" y="50598"/>
            <a:ext cx="8867376" cy="454979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>
              <a:defRPr/>
            </a:pPr>
            <a:r>
              <a:rPr lang="ru-RU" sz="2100" b="1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Цифровой контракт</a:t>
            </a:r>
            <a:endParaRPr lang="ru-RU" sz="2100" b="1" dirty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Объект 2">
            <a:extLst>
              <a:ext uri="{FF2B5EF4-FFF2-40B4-BE49-F238E27FC236}">
                <a16:creationId xmlns:a16="http://schemas.microsoft.com/office/drawing/2014/main" id="{FE406B64-D778-430A-AB2A-386B3EF3723A}"/>
              </a:ext>
            </a:extLst>
          </p:cNvPr>
          <p:cNvSpPr txBox="1">
            <a:spLocks/>
          </p:cNvSpPr>
          <p:nvPr/>
        </p:nvSpPr>
        <p:spPr>
          <a:xfrm>
            <a:off x="243571" y="548680"/>
            <a:ext cx="8731309" cy="532998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77800" lvl="0" indent="-177800" algn="l">
              <a:lnSpc>
                <a:spcPct val="100000"/>
              </a:lnSpc>
              <a:spcBef>
                <a:spcPts val="0"/>
              </a:spcBef>
            </a:pPr>
            <a:r>
              <a:rPr lang="ru-RU" sz="18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ru-RU" sz="16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endParaRPr lang="ru-RU" sz="1600" dirty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77800" indent="-177800" algn="just">
              <a:lnSpc>
                <a:spcPct val="100000"/>
              </a:lnSpc>
              <a:spcBef>
                <a:spcPts val="0"/>
              </a:spcBef>
            </a:pPr>
            <a:endParaRPr lang="ru-RU" sz="1800" dirty="0" smtClean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77800" indent="-177800" algn="just">
              <a:spcBef>
                <a:spcPts val="0"/>
              </a:spcBef>
            </a:pPr>
            <a:endParaRPr lang="ru-RU" sz="6400" dirty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28300" y="578617"/>
            <a:ext cx="886737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tabLst>
                <a:tab pos="538163" algn="l"/>
              </a:tabLst>
            </a:pPr>
            <a:r>
              <a:rPr lang="ru-RU" sz="16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1400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Важно! 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 цифровому контракту прикладывается «бумажный» файл проекта контракта. Так как контракт должен содержать информацию, предусмотренную </a:t>
            </a:r>
            <a:r>
              <a:rPr lang="ru-RU" sz="14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статьей 34 Закона №44-ФЗ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часть которой формируется без использования ЕИС. В случае, если информация, сформированная без использования ЕИС и размещенная в ЕИС в форме электронного документа или образа бумажного документа, не соответствует информации, сформированной с использованием ЕИС, </a:t>
            </a:r>
            <a:r>
              <a:rPr lang="ru-RU" sz="14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приоритет имеет 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информация, </a:t>
            </a:r>
            <a:r>
              <a:rPr lang="ru-RU" sz="14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сформированная с использованием </a:t>
            </a:r>
            <a:r>
              <a:rPr lang="ru-RU" sz="1400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ЕИС.</a:t>
            </a:r>
            <a:endParaRPr lang="ru-RU" sz="1400" dirty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7346" y="4787282"/>
            <a:ext cx="8808330" cy="1800200"/>
          </a:xfrm>
          <a:prstGeom prst="rect">
            <a:avLst/>
          </a:prstGeom>
        </p:spPr>
      </p:pic>
      <p:sp>
        <p:nvSpPr>
          <p:cNvPr id="6" name="Прямоугольник 5"/>
          <p:cNvSpPr/>
          <p:nvPr/>
        </p:nvSpPr>
        <p:spPr>
          <a:xfrm>
            <a:off x="243571" y="4048618"/>
            <a:ext cx="8533940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defTabSz="358775">
              <a:tabLst>
                <a:tab pos="447675" algn="l"/>
                <a:tab pos="538163" algn="l"/>
              </a:tabLst>
            </a:pP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14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Файлы 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контракта </a:t>
            </a:r>
            <a:r>
              <a:rPr lang="ru-RU" sz="14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 ЕИС </a:t>
            </a:r>
            <a:r>
              <a:rPr lang="ru-RU" sz="14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прикрепляются </a:t>
            </a:r>
            <a:r>
              <a:rPr lang="ru-RU" sz="14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автоматически</a:t>
            </a:r>
            <a:r>
              <a:rPr lang="ru-RU" sz="14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без 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возможности их замены или </a:t>
            </a:r>
            <a:r>
              <a:rPr lang="ru-RU" sz="14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удаления. Информация 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 контракте, </a:t>
            </a:r>
            <a:r>
              <a:rPr lang="ru-RU" sz="14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сформированная на 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основании электронного структурированного контракта, </a:t>
            </a:r>
            <a:r>
              <a:rPr lang="ru-RU" sz="14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4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400" dirty="0" smtClean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 ПОДЛЕЖИТ ОТПРАВКЕ 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 проверку в личный кабинет органа </a:t>
            </a:r>
            <a:r>
              <a:rPr lang="ru-RU" sz="14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контроля.</a:t>
            </a:r>
            <a:endParaRPr lang="ru-RU" sz="1400" dirty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" name="Рисунок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6349" y="1771528"/>
            <a:ext cx="8754846" cy="2292996"/>
          </a:xfrm>
          <a:prstGeom prst="rect">
            <a:avLst/>
          </a:prstGeom>
          <a:ln>
            <a:solidFill>
              <a:srgbClr val="83C937"/>
            </a:solidFill>
          </a:ln>
        </p:spPr>
      </p:pic>
      <p:sp>
        <p:nvSpPr>
          <p:cNvPr id="17" name="Прямоугольник 16"/>
          <p:cNvSpPr/>
          <p:nvPr/>
        </p:nvSpPr>
        <p:spPr>
          <a:xfrm>
            <a:off x="196334" y="1717697"/>
            <a:ext cx="2431450" cy="504070"/>
          </a:xfrm>
          <a:prstGeom prst="rect">
            <a:avLst/>
          </a:prstGeom>
          <a:noFill/>
          <a:ln w="25400" cap="flat" cmpd="sng" algn="ctr">
            <a:solidFill>
              <a:srgbClr val="4DD370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0" cap="none" spc="0" normalizeH="0" baseline="0" noProof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948849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4000"/>
                            </p:stCondLst>
                            <p:childTnLst>
                              <p:par>
                                <p:cTn id="21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3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22" grpId="0"/>
      <p:bldP spid="2" grpId="0"/>
      <p:bldP spid="1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5" name="Прямая соединительная линия 14"/>
          <p:cNvCxnSpPr/>
          <p:nvPr/>
        </p:nvCxnSpPr>
        <p:spPr>
          <a:xfrm>
            <a:off x="238451" y="724186"/>
            <a:ext cx="8731309" cy="0"/>
          </a:xfrm>
          <a:prstGeom prst="line">
            <a:avLst/>
          </a:prstGeom>
          <a:noFill/>
          <a:ln w="38100" cap="flat" cmpd="sng" algn="ctr">
            <a:solidFill>
              <a:schemeClr val="accent3">
                <a:lumMod val="75000"/>
              </a:scheme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</p:cxnSp>
      <p:sp>
        <p:nvSpPr>
          <p:cNvPr id="16" name="Заголовок 1"/>
          <p:cNvSpPr txBox="1">
            <a:spLocks/>
          </p:cNvSpPr>
          <p:nvPr/>
        </p:nvSpPr>
        <p:spPr>
          <a:xfrm>
            <a:off x="364078" y="189307"/>
            <a:ext cx="8640960" cy="388692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>
              <a:defRPr/>
            </a:pPr>
            <a:r>
              <a:rPr lang="ru-RU" sz="21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Как избежать сложностей с цифровым контрактом</a:t>
            </a:r>
          </a:p>
        </p:txBody>
      </p:sp>
      <p:sp>
        <p:nvSpPr>
          <p:cNvPr id="22" name="Объект 2">
            <a:extLst>
              <a:ext uri="{FF2B5EF4-FFF2-40B4-BE49-F238E27FC236}">
                <a16:creationId xmlns:a16="http://schemas.microsoft.com/office/drawing/2014/main" id="{FE406B64-D778-430A-AB2A-386B3EF3723A}"/>
              </a:ext>
            </a:extLst>
          </p:cNvPr>
          <p:cNvSpPr txBox="1">
            <a:spLocks/>
          </p:cNvSpPr>
          <p:nvPr/>
        </p:nvSpPr>
        <p:spPr>
          <a:xfrm>
            <a:off x="107504" y="939209"/>
            <a:ext cx="8849555" cy="5154087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77800" indent="-177800" algn="just">
              <a:lnSpc>
                <a:spcPct val="100000"/>
              </a:lnSpc>
              <a:spcBef>
                <a:spcPts val="0"/>
              </a:spcBef>
            </a:pPr>
            <a:r>
              <a:rPr lang="ru-RU" sz="18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endParaRPr lang="ru-RU" sz="6400" dirty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67551" y="4313526"/>
            <a:ext cx="864770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/>
              <a:t>	</a:t>
            </a:r>
            <a:endParaRPr lang="ru-RU" sz="1400" dirty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Объект 2">
            <a:extLst>
              <a:ext uri="{FF2B5EF4-FFF2-40B4-BE49-F238E27FC236}">
                <a16:creationId xmlns:a16="http://schemas.microsoft.com/office/drawing/2014/main" id="{FE406B64-D778-430A-AB2A-386B3EF3723A}"/>
              </a:ext>
            </a:extLst>
          </p:cNvPr>
          <p:cNvSpPr txBox="1">
            <a:spLocks/>
          </p:cNvSpPr>
          <p:nvPr/>
        </p:nvSpPr>
        <p:spPr>
          <a:xfrm>
            <a:off x="213045" y="780481"/>
            <a:ext cx="8744014" cy="5123037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indent="34925" algn="just">
              <a:lnSpc>
                <a:spcPct val="100000"/>
              </a:lnSpc>
              <a:spcBef>
                <a:spcPts val="0"/>
              </a:spcBef>
              <a:tabLst>
                <a:tab pos="447675" algn="l"/>
                <a:tab pos="538163" algn="l"/>
              </a:tabLst>
            </a:pPr>
            <a:r>
              <a:rPr lang="ru-RU" sz="16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ru-RU" sz="14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Перед 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тем как утверждать проект контракта электронной подписью, обязательно </a:t>
            </a:r>
            <a:b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проверьте параметры сделки:</a:t>
            </a:r>
          </a:p>
          <a:p>
            <a:pPr marL="285750" indent="-285750" algn="just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  <a:tabLst>
                <a:tab pos="538163" algn="l"/>
                <a:tab pos="717550" algn="l"/>
              </a:tabLst>
            </a:pPr>
            <a:r>
              <a:rPr lang="ru-RU" sz="14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объем поставки;</a:t>
            </a:r>
          </a:p>
          <a:p>
            <a:pPr marL="285750" indent="-285750" algn="just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  <a:tabLst>
                <a:tab pos="538163" algn="l"/>
                <a:tab pos="717550" algn="l"/>
              </a:tabLst>
            </a:pPr>
            <a:r>
              <a:rPr lang="ru-RU" sz="14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цену единицы продукции и общую стоимость сделки;</a:t>
            </a:r>
          </a:p>
          <a:p>
            <a:pPr marL="285750" indent="-285750" algn="just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  <a:tabLst>
                <a:tab pos="538163" algn="l"/>
                <a:tab pos="717550" algn="l"/>
              </a:tabLst>
            </a:pPr>
            <a:r>
              <a:rPr lang="ru-RU" sz="14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сроки выполнения заказа;</a:t>
            </a:r>
          </a:p>
          <a:p>
            <a:pPr marL="285750" indent="-285750" algn="just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  <a:tabLst>
                <a:tab pos="538163" algn="l"/>
                <a:tab pos="717550" algn="l"/>
              </a:tabLst>
            </a:pPr>
            <a:r>
              <a:rPr lang="ru-RU" sz="14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иные нюансы</a:t>
            </a:r>
            <a:r>
              <a:rPr lang="ru-RU" sz="14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179388" lvl="1" algn="just">
              <a:lnSpc>
                <a:spcPct val="100000"/>
              </a:lnSpc>
              <a:spcBef>
                <a:spcPts val="0"/>
              </a:spcBef>
              <a:tabLst>
                <a:tab pos="538163" algn="l"/>
              </a:tabLst>
            </a:pPr>
            <a:r>
              <a:rPr lang="ru-RU" sz="14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Контракт 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должен быть заключен по цене </a:t>
            </a:r>
            <a:r>
              <a:rPr lang="ru-RU" sz="14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победителя электронной 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процедуры</a:t>
            </a:r>
            <a:r>
              <a:rPr lang="ru-RU" sz="14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При автоматическом расчете цен единиц сумма всех позиций должна равняться предложению победителя. </a:t>
            </a:r>
            <a:endParaRPr lang="ru-RU" sz="1400" b="1" dirty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79388" lvl="1" algn="just">
              <a:lnSpc>
                <a:spcPct val="100000"/>
              </a:lnSpc>
              <a:spcBef>
                <a:spcPts val="0"/>
              </a:spcBef>
              <a:tabLst>
                <a:tab pos="538163" algn="l"/>
              </a:tabLst>
            </a:pPr>
            <a:r>
              <a:rPr lang="ru-RU" sz="14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Изменение предмета, 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сроков и этапов исполнения контракта не допускается. Такая возможность может быть предоставлена исключительно при наличии обоснования посредством обращения заказчика в службу технической поддержки ГИС ЕИС ЗАКУПКИ.</a:t>
            </a:r>
          </a:p>
          <a:p>
            <a:pPr marL="179388" lvl="1" algn="just">
              <a:lnSpc>
                <a:spcPct val="100000"/>
              </a:lnSpc>
              <a:spcBef>
                <a:spcPts val="0"/>
              </a:spcBef>
              <a:tabLst>
                <a:tab pos="538163" algn="l"/>
              </a:tabLst>
            </a:pPr>
            <a:r>
              <a:rPr lang="ru-RU" sz="14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		</a:t>
            </a:r>
            <a:r>
              <a:rPr lang="ru-RU" sz="14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endParaRPr lang="ru-RU" sz="1400" b="1" dirty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77800" indent="-177800" algn="just">
              <a:lnSpc>
                <a:spcPct val="100000"/>
              </a:lnSpc>
              <a:spcBef>
                <a:spcPts val="0"/>
              </a:spcBef>
              <a:tabLst>
                <a:tab pos="538163" algn="l"/>
              </a:tabLst>
            </a:pPr>
            <a:r>
              <a:rPr lang="ru-RU" sz="16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endParaRPr lang="ru-RU" sz="1600" b="1" dirty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77800" indent="-177800" algn="just">
              <a:lnSpc>
                <a:spcPct val="100000"/>
              </a:lnSpc>
              <a:spcBef>
                <a:spcPts val="0"/>
              </a:spcBef>
            </a:pPr>
            <a:endParaRPr lang="ru-RU" sz="1600" dirty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5591" y="3664245"/>
            <a:ext cx="7413379" cy="12985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08629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22" grpId="0"/>
      <p:bldP spid="1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5" name="Прямая соединительная линия 14"/>
          <p:cNvCxnSpPr/>
          <p:nvPr/>
        </p:nvCxnSpPr>
        <p:spPr>
          <a:xfrm>
            <a:off x="296694" y="620688"/>
            <a:ext cx="8731309" cy="0"/>
          </a:xfrm>
          <a:prstGeom prst="line">
            <a:avLst/>
          </a:prstGeom>
          <a:noFill/>
          <a:ln w="38100" cap="flat" cmpd="sng" algn="ctr">
            <a:solidFill>
              <a:schemeClr val="accent3">
                <a:lumMod val="75000"/>
              </a:scheme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</p:cxnSp>
      <p:sp>
        <p:nvSpPr>
          <p:cNvPr id="16" name="Заголовок 1"/>
          <p:cNvSpPr txBox="1">
            <a:spLocks/>
          </p:cNvSpPr>
          <p:nvPr/>
        </p:nvSpPr>
        <p:spPr>
          <a:xfrm>
            <a:off x="272668" y="188640"/>
            <a:ext cx="8640960" cy="432048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ru-RU" sz="2200" b="1" dirty="0">
                <a:solidFill>
                  <a:srgbClr val="D16349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Больше о цифровом контракте</a:t>
            </a: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6694" y="652936"/>
            <a:ext cx="8101072" cy="2971800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61019" y="3624481"/>
            <a:ext cx="4736747" cy="1799910"/>
          </a:xfrm>
          <a:prstGeom prst="rect">
            <a:avLst/>
          </a:prstGeom>
        </p:spPr>
      </p:pic>
      <p:sp>
        <p:nvSpPr>
          <p:cNvPr id="8" name="Скругленный прямоугольник 7"/>
          <p:cNvSpPr/>
          <p:nvPr/>
        </p:nvSpPr>
        <p:spPr>
          <a:xfrm>
            <a:off x="272668" y="3861048"/>
            <a:ext cx="3273993" cy="1897197"/>
          </a:xfrm>
          <a:prstGeom prst="roundRect">
            <a:avLst/>
          </a:prstGeom>
          <a:noFill/>
          <a:ln w="25400" cap="flat" cmpd="sng" algn="ctr">
            <a:solidFill>
              <a:srgbClr val="83C937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400" b="1" dirty="0" smtClean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Внимание</a:t>
            </a:r>
            <a:r>
              <a:rPr lang="ru-RU" sz="1400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! 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Ознакомиться с часто задаваемыми </a:t>
            </a:r>
            <a:r>
              <a:rPr lang="ru-RU" sz="14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4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4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вопросами </a:t>
            </a:r>
            <a:r>
              <a:rPr lang="ru-RU" sz="14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 теме 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«ЦИФРОВОЙ </a:t>
            </a:r>
            <a:b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КОНТРАКТ» можно на официальном </a:t>
            </a:r>
            <a:r>
              <a:rPr lang="ru-RU" sz="14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4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4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сайте </a:t>
            </a:r>
            <a:r>
              <a:rPr lang="ru-RU" sz="14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ГИС ЕИС ЗАКУПКИ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а также </a:t>
            </a:r>
            <a:r>
              <a:rPr lang="ru-RU" sz="14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4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4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14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личном 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кабинете пользователей </a:t>
            </a:r>
            <a:b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 разделе </a:t>
            </a:r>
            <a:r>
              <a:rPr lang="ru-RU" sz="14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«База знаний»</a:t>
            </a:r>
          </a:p>
        </p:txBody>
      </p:sp>
    </p:spTree>
    <p:extLst>
      <p:ext uri="{BB962C8B-B14F-4D97-AF65-F5344CB8AC3E}">
        <p14:creationId xmlns:p14="http://schemas.microsoft.com/office/powerpoint/2010/main" val="28290531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фициальная">
  <a:themeElements>
    <a:clrScheme name="Официальная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Официальная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Официальная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12560</TotalTime>
  <Words>1166</Words>
  <Application>Microsoft Office PowerPoint</Application>
  <PresentationFormat>Экран (4:3)</PresentationFormat>
  <Paragraphs>105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8" baseType="lpstr">
      <vt:lpstr>Arial</vt:lpstr>
      <vt:lpstr>Calibri</vt:lpstr>
      <vt:lpstr>Georgia</vt:lpstr>
      <vt:lpstr>Times New Roman</vt:lpstr>
      <vt:lpstr>Wingdings</vt:lpstr>
      <vt:lpstr>Wingdings 2</vt:lpstr>
      <vt:lpstr>Официальная</vt:lpstr>
      <vt:lpstr>ЗАКЛЮЧЕНИЕ ЦИФРОВОГО КОНТРАКТА ПО ИТОГАМ КОНКУРЕНТНЫХ ЗАКУПОК  С 01.04.2024 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 результатах мониторинга осуществления закупок для муниципальных нужд города Сургута за 2017 год</dc:title>
  <dc:creator>Чернышова Наталья Ивановна</dc:creator>
  <cp:lastModifiedBy>Чернышова Наталья Ивановна</cp:lastModifiedBy>
  <cp:revision>971</cp:revision>
  <cp:lastPrinted>2024-03-18T06:03:36Z</cp:lastPrinted>
  <dcterms:created xsi:type="dcterms:W3CDTF">2018-02-27T07:28:44Z</dcterms:created>
  <dcterms:modified xsi:type="dcterms:W3CDTF">2024-03-19T07:11:10Z</dcterms:modified>
</cp:coreProperties>
</file>