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8"/>
  </p:notesMasterIdLst>
  <p:handoutMasterIdLst>
    <p:handoutMasterId r:id="rId19"/>
  </p:handoutMasterIdLst>
  <p:sldIdLst>
    <p:sldId id="436" r:id="rId2"/>
    <p:sldId id="433" r:id="rId3"/>
    <p:sldId id="417" r:id="rId4"/>
    <p:sldId id="423" r:id="rId5"/>
    <p:sldId id="424" r:id="rId6"/>
    <p:sldId id="429" r:id="rId7"/>
    <p:sldId id="430" r:id="rId8"/>
    <p:sldId id="434" r:id="rId9"/>
    <p:sldId id="425" r:id="rId10"/>
    <p:sldId id="426" r:id="rId11"/>
    <p:sldId id="428" r:id="rId12"/>
    <p:sldId id="435" r:id="rId13"/>
    <p:sldId id="427" r:id="rId14"/>
    <p:sldId id="431" r:id="rId15"/>
    <p:sldId id="432" r:id="rId16"/>
    <p:sldId id="412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64A9"/>
    <a:srgbClr val="8590BE"/>
    <a:srgbClr val="99A1C8"/>
    <a:srgbClr val="990000"/>
    <a:srgbClr val="F8F8F8"/>
    <a:srgbClr val="D9E7F0"/>
    <a:srgbClr val="5090C9"/>
    <a:srgbClr val="E9ECF3"/>
    <a:srgbClr val="5A6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F592-5947-4401-A8DD-36543C00AD0A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2333-F48E-4D36-870F-38FBE42D2404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B906-6D5E-46FD-AEB9-BCB852A16BA7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6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60F7E1-4C48-475C-8FD7-8907801E4294}"/>
              </a:ext>
            </a:extLst>
          </p:cNvPr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>
              <a:extLst>
                <a:ext uri="{FF2B5EF4-FFF2-40B4-BE49-F238E27FC236}">
                  <a16:creationId xmlns:a16="http://schemas.microsoft.com/office/drawing/2014/main" id="{B4C21A7E-52C7-4F65-BFEA-8AF07F44F7B9}"/>
                </a:ext>
              </a:extLst>
            </p:cNvPr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>
              <a:extLst>
                <a:ext uri="{FF2B5EF4-FFF2-40B4-BE49-F238E27FC236}">
                  <a16:creationId xmlns:a16="http://schemas.microsoft.com/office/drawing/2014/main" id="{5A7878D2-DF01-4098-B913-3F0668216BFF}"/>
                </a:ext>
              </a:extLst>
            </p:cNvPr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>
              <a:extLst>
                <a:ext uri="{FF2B5EF4-FFF2-40B4-BE49-F238E27FC236}">
                  <a16:creationId xmlns:a16="http://schemas.microsoft.com/office/drawing/2014/main" id="{7176BE4A-AD11-498E-B93B-FBCB7AB4352E}"/>
                </a:ext>
              </a:extLst>
            </p:cNvPr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>
              <a:extLst>
                <a:ext uri="{FF2B5EF4-FFF2-40B4-BE49-F238E27FC236}">
                  <a16:creationId xmlns:a16="http://schemas.microsoft.com/office/drawing/2014/main" id="{BC544501-18A3-40F1-8FEB-3EC04DBEDEC0}"/>
                </a:ext>
              </a:extLst>
            </p:cNvPr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>
              <a:extLst>
                <a:ext uri="{FF2B5EF4-FFF2-40B4-BE49-F238E27FC236}">
                  <a16:creationId xmlns:a16="http://schemas.microsoft.com/office/drawing/2014/main" id="{131F6C61-7D47-45A4-A80C-0DB0757AE8B9}"/>
                </a:ext>
              </a:extLst>
            </p:cNvPr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>
              <a:extLst>
                <a:ext uri="{FF2B5EF4-FFF2-40B4-BE49-F238E27FC236}">
                  <a16:creationId xmlns:a16="http://schemas.microsoft.com/office/drawing/2014/main" id="{CB5F24FC-6E13-4750-8790-083336E4B406}"/>
                </a:ext>
              </a:extLst>
            </p:cNvPr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>
              <a:extLst>
                <a:ext uri="{FF2B5EF4-FFF2-40B4-BE49-F238E27FC236}">
                  <a16:creationId xmlns:a16="http://schemas.microsoft.com/office/drawing/2014/main" id="{EB47CFF2-3A11-42AB-9B82-F57329B82D0B}"/>
                </a:ext>
              </a:extLst>
            </p:cNvPr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>
              <a:extLst>
                <a:ext uri="{FF2B5EF4-FFF2-40B4-BE49-F238E27FC236}">
                  <a16:creationId xmlns:a16="http://schemas.microsoft.com/office/drawing/2014/main" id="{C6A98CB0-78F1-4F32-B158-E3B0D75948D4}"/>
                </a:ext>
              </a:extLst>
            </p:cNvPr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>
              <a:extLst>
                <a:ext uri="{FF2B5EF4-FFF2-40B4-BE49-F238E27FC236}">
                  <a16:creationId xmlns:a16="http://schemas.microsoft.com/office/drawing/2014/main" id="{C96BFAFB-22E2-4E11-9B48-53850292C7F7}"/>
                </a:ext>
              </a:extLst>
            </p:cNvPr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>
              <a:extLst>
                <a:ext uri="{FF2B5EF4-FFF2-40B4-BE49-F238E27FC236}">
                  <a16:creationId xmlns:a16="http://schemas.microsoft.com/office/drawing/2014/main" id="{C74A90DB-0557-4F05-8E7C-CC3066AAFDB6}"/>
                </a:ext>
              </a:extLst>
            </p:cNvPr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>
              <a:extLst>
                <a:ext uri="{FF2B5EF4-FFF2-40B4-BE49-F238E27FC236}">
                  <a16:creationId xmlns:a16="http://schemas.microsoft.com/office/drawing/2014/main" id="{54F9D64B-6898-4338-90A9-F6376585CCF0}"/>
                </a:ext>
              </a:extLst>
            </p:cNvPr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>
              <a:extLst>
                <a:ext uri="{FF2B5EF4-FFF2-40B4-BE49-F238E27FC236}">
                  <a16:creationId xmlns:a16="http://schemas.microsoft.com/office/drawing/2014/main" id="{69D6618F-ABA9-4656-85F7-D24352826613}"/>
                </a:ext>
              </a:extLst>
            </p:cNvPr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>
              <a:extLst>
                <a:ext uri="{FF2B5EF4-FFF2-40B4-BE49-F238E27FC236}">
                  <a16:creationId xmlns:a16="http://schemas.microsoft.com/office/drawing/2014/main" id="{66AA1FB2-705C-44E0-B8D6-C5ECE99DE423}"/>
                </a:ext>
              </a:extLst>
            </p:cNvPr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>
              <a:extLst>
                <a:ext uri="{FF2B5EF4-FFF2-40B4-BE49-F238E27FC236}">
                  <a16:creationId xmlns:a16="http://schemas.microsoft.com/office/drawing/2014/main" id="{ED9AC542-5908-4768-822D-9E8327676FF6}"/>
                </a:ext>
              </a:extLst>
            </p:cNvPr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:a16="http://schemas.microsoft.com/office/drawing/2014/main" id="{5341C435-C565-4131-A14A-AA656CA54377}"/>
                </a:ext>
              </a:extLst>
            </p:cNvPr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>
              <a:extLst>
                <a:ext uri="{FF2B5EF4-FFF2-40B4-BE49-F238E27FC236}">
                  <a16:creationId xmlns:a16="http://schemas.microsoft.com/office/drawing/2014/main" id="{5BB55851-EE02-415A-ABF0-F2628FCF792F}"/>
                </a:ext>
              </a:extLst>
            </p:cNvPr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>
              <a:extLst>
                <a:ext uri="{FF2B5EF4-FFF2-40B4-BE49-F238E27FC236}">
                  <a16:creationId xmlns:a16="http://schemas.microsoft.com/office/drawing/2014/main" id="{736C9EE4-45AD-4306-A97E-BB8BEFA9B19D}"/>
                </a:ext>
              </a:extLst>
            </p:cNvPr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>
              <a:extLst>
                <a:ext uri="{FF2B5EF4-FFF2-40B4-BE49-F238E27FC236}">
                  <a16:creationId xmlns:a16="http://schemas.microsoft.com/office/drawing/2014/main" id="{8DC84185-D295-44CB-A724-86486D1F704C}"/>
                </a:ext>
              </a:extLst>
            </p:cNvPr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>
              <a:extLst>
                <a:ext uri="{FF2B5EF4-FFF2-40B4-BE49-F238E27FC236}">
                  <a16:creationId xmlns:a16="http://schemas.microsoft.com/office/drawing/2014/main" id="{3FEB89A7-7F8D-4100-AD81-3C4EE827E67A}"/>
                </a:ext>
              </a:extLst>
            </p:cNvPr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>
              <a:extLst>
                <a:ext uri="{FF2B5EF4-FFF2-40B4-BE49-F238E27FC236}">
                  <a16:creationId xmlns:a16="http://schemas.microsoft.com/office/drawing/2014/main" id="{F467C1CD-360F-49F5-8F70-B4944909D809}"/>
                </a:ext>
              </a:extLst>
            </p:cNvPr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>
              <a:extLst>
                <a:ext uri="{FF2B5EF4-FFF2-40B4-BE49-F238E27FC236}">
                  <a16:creationId xmlns:a16="http://schemas.microsoft.com/office/drawing/2014/main" id="{09FC6F47-362D-412E-ADA4-D38AF43BB619}"/>
                </a:ext>
              </a:extLst>
            </p:cNvPr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>
              <a:extLst>
                <a:ext uri="{FF2B5EF4-FFF2-40B4-BE49-F238E27FC236}">
                  <a16:creationId xmlns:a16="http://schemas.microsoft.com/office/drawing/2014/main" id="{59AA44BE-368B-4F0A-B697-27E0183563AD}"/>
                </a:ext>
              </a:extLst>
            </p:cNvPr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>
              <a:extLst>
                <a:ext uri="{FF2B5EF4-FFF2-40B4-BE49-F238E27FC236}">
                  <a16:creationId xmlns:a16="http://schemas.microsoft.com/office/drawing/2014/main" id="{EF71F73D-5DEF-4728-A093-8723DABEBEA6}"/>
                </a:ext>
              </a:extLst>
            </p:cNvPr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>
              <a:extLst>
                <a:ext uri="{FF2B5EF4-FFF2-40B4-BE49-F238E27FC236}">
                  <a16:creationId xmlns:a16="http://schemas.microsoft.com/office/drawing/2014/main" id="{07B7E907-F2BB-46F6-A75D-F2251D59B9DE}"/>
                </a:ext>
              </a:extLst>
            </p:cNvPr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>
              <a:extLst>
                <a:ext uri="{FF2B5EF4-FFF2-40B4-BE49-F238E27FC236}">
                  <a16:creationId xmlns:a16="http://schemas.microsoft.com/office/drawing/2014/main" id="{FB67A0E2-03E4-4FF8-A222-18DBD8E74931}"/>
                </a:ext>
              </a:extLst>
            </p:cNvPr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>
              <a:extLst>
                <a:ext uri="{FF2B5EF4-FFF2-40B4-BE49-F238E27FC236}">
                  <a16:creationId xmlns:a16="http://schemas.microsoft.com/office/drawing/2014/main" id="{F1B4C49E-D485-477D-8D28-01D1523AE9CF}"/>
                </a:ext>
              </a:extLst>
            </p:cNvPr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>
              <a:extLst>
                <a:ext uri="{FF2B5EF4-FFF2-40B4-BE49-F238E27FC236}">
                  <a16:creationId xmlns:a16="http://schemas.microsoft.com/office/drawing/2014/main" id="{85B476C0-A962-4696-AA6C-8719460B6E7B}"/>
                </a:ext>
              </a:extLst>
            </p:cNvPr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>
              <a:extLst>
                <a:ext uri="{FF2B5EF4-FFF2-40B4-BE49-F238E27FC236}">
                  <a16:creationId xmlns:a16="http://schemas.microsoft.com/office/drawing/2014/main" id="{7CE84C2D-8C59-4C06-80B5-A9C8EA925BA7}"/>
                </a:ext>
              </a:extLst>
            </p:cNvPr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>
              <a:extLst>
                <a:ext uri="{FF2B5EF4-FFF2-40B4-BE49-F238E27FC236}">
                  <a16:creationId xmlns:a16="http://schemas.microsoft.com/office/drawing/2014/main" id="{979EB758-0F3D-4D9C-A0B2-35D468C223DC}"/>
                </a:ext>
              </a:extLst>
            </p:cNvPr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>
              <a:extLst>
                <a:ext uri="{FF2B5EF4-FFF2-40B4-BE49-F238E27FC236}">
                  <a16:creationId xmlns:a16="http://schemas.microsoft.com/office/drawing/2014/main" id="{0E8286FA-386F-4C90-9D41-859061F7CCD4}"/>
                </a:ext>
              </a:extLst>
            </p:cNvPr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>
              <a:extLst>
                <a:ext uri="{FF2B5EF4-FFF2-40B4-BE49-F238E27FC236}">
                  <a16:creationId xmlns:a16="http://schemas.microsoft.com/office/drawing/2014/main" id="{72A3A88D-7EAA-4C8D-9100-7C18FBEFD0E2}"/>
                </a:ext>
              </a:extLst>
            </p:cNvPr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>
              <a:extLst>
                <a:ext uri="{FF2B5EF4-FFF2-40B4-BE49-F238E27FC236}">
                  <a16:creationId xmlns:a16="http://schemas.microsoft.com/office/drawing/2014/main" id="{03F0CD15-ABC2-4A43-9A8E-7A19F94F2566}"/>
                </a:ext>
              </a:extLst>
            </p:cNvPr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>
              <a:extLst>
                <a:ext uri="{FF2B5EF4-FFF2-40B4-BE49-F238E27FC236}">
                  <a16:creationId xmlns:a16="http://schemas.microsoft.com/office/drawing/2014/main" id="{D3F818D7-1783-4DA0-87B9-7F59E5D83556}"/>
                </a:ext>
              </a:extLst>
            </p:cNvPr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>
              <a:extLst>
                <a:ext uri="{FF2B5EF4-FFF2-40B4-BE49-F238E27FC236}">
                  <a16:creationId xmlns:a16="http://schemas.microsoft.com/office/drawing/2014/main" id="{973B9DD1-8D5A-49E5-9E92-FA34875AC554}"/>
                </a:ext>
              </a:extLst>
            </p:cNvPr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>
              <a:extLst>
                <a:ext uri="{FF2B5EF4-FFF2-40B4-BE49-F238E27FC236}">
                  <a16:creationId xmlns:a16="http://schemas.microsoft.com/office/drawing/2014/main" id="{1D52C529-3878-4028-9948-7B83CABE847D}"/>
                </a:ext>
              </a:extLst>
            </p:cNvPr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>
              <a:extLst>
                <a:ext uri="{FF2B5EF4-FFF2-40B4-BE49-F238E27FC236}">
                  <a16:creationId xmlns:a16="http://schemas.microsoft.com/office/drawing/2014/main" id="{3AFF76E0-0118-47E6-BBB0-776812C66EA5}"/>
                </a:ext>
              </a:extLst>
            </p:cNvPr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>
              <a:extLst>
                <a:ext uri="{FF2B5EF4-FFF2-40B4-BE49-F238E27FC236}">
                  <a16:creationId xmlns:a16="http://schemas.microsoft.com/office/drawing/2014/main" id="{8D1A3F2B-C9ED-4758-9D42-8FE47D43E757}"/>
                </a:ext>
              </a:extLst>
            </p:cNvPr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>
              <a:extLst>
                <a:ext uri="{FF2B5EF4-FFF2-40B4-BE49-F238E27FC236}">
                  <a16:creationId xmlns:a16="http://schemas.microsoft.com/office/drawing/2014/main" id="{CE53F9CC-25E1-4A41-BBD1-EC100DADB669}"/>
                </a:ext>
              </a:extLst>
            </p:cNvPr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>
              <a:extLst>
                <a:ext uri="{FF2B5EF4-FFF2-40B4-BE49-F238E27FC236}">
                  <a16:creationId xmlns:a16="http://schemas.microsoft.com/office/drawing/2014/main" id="{85E54B5D-ADB6-4C79-B86A-A4094F7F82E3}"/>
                </a:ext>
              </a:extLst>
            </p:cNvPr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>
              <a:extLst>
                <a:ext uri="{FF2B5EF4-FFF2-40B4-BE49-F238E27FC236}">
                  <a16:creationId xmlns:a16="http://schemas.microsoft.com/office/drawing/2014/main" id="{095CCEC6-3E55-403B-901F-11FDC44594EA}"/>
                </a:ext>
              </a:extLst>
            </p:cNvPr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>
              <a:extLst>
                <a:ext uri="{FF2B5EF4-FFF2-40B4-BE49-F238E27FC236}">
                  <a16:creationId xmlns:a16="http://schemas.microsoft.com/office/drawing/2014/main" id="{E1928443-0D4B-4A92-90D7-0568CE180E74}"/>
                </a:ext>
              </a:extLst>
            </p:cNvPr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>
              <a:extLst>
                <a:ext uri="{FF2B5EF4-FFF2-40B4-BE49-F238E27FC236}">
                  <a16:creationId xmlns:a16="http://schemas.microsoft.com/office/drawing/2014/main" id="{75D3F36E-3EF2-453E-9CE4-0C1AD491B692}"/>
                </a:ext>
              </a:extLst>
            </p:cNvPr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>
              <a:extLst>
                <a:ext uri="{FF2B5EF4-FFF2-40B4-BE49-F238E27FC236}">
                  <a16:creationId xmlns:a16="http://schemas.microsoft.com/office/drawing/2014/main" id="{35193501-FE6B-459F-9BF4-02C05FB13B71}"/>
                </a:ext>
              </a:extLst>
            </p:cNvPr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>
              <a:extLst>
                <a:ext uri="{FF2B5EF4-FFF2-40B4-BE49-F238E27FC236}">
                  <a16:creationId xmlns:a16="http://schemas.microsoft.com/office/drawing/2014/main" id="{8907D87C-AD2C-4666-ADA4-6F01E41602BF}"/>
                </a:ext>
              </a:extLst>
            </p:cNvPr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>
              <a:extLst>
                <a:ext uri="{FF2B5EF4-FFF2-40B4-BE49-F238E27FC236}">
                  <a16:creationId xmlns:a16="http://schemas.microsoft.com/office/drawing/2014/main" id="{AAF52E81-CB9D-4B91-ABD1-7D3619A6E3E5}"/>
                </a:ext>
              </a:extLst>
            </p:cNvPr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>
              <a:extLst>
                <a:ext uri="{FF2B5EF4-FFF2-40B4-BE49-F238E27FC236}">
                  <a16:creationId xmlns:a16="http://schemas.microsoft.com/office/drawing/2014/main" id="{38457482-AAF7-4C22-8034-D09C787DEF13}"/>
                </a:ext>
              </a:extLst>
            </p:cNvPr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>
              <a:extLst>
                <a:ext uri="{FF2B5EF4-FFF2-40B4-BE49-F238E27FC236}">
                  <a16:creationId xmlns:a16="http://schemas.microsoft.com/office/drawing/2014/main" id="{7A8DB95D-716B-425A-AB26-36D61CC24976}"/>
                </a:ext>
              </a:extLst>
            </p:cNvPr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>
              <a:extLst>
                <a:ext uri="{FF2B5EF4-FFF2-40B4-BE49-F238E27FC236}">
                  <a16:creationId xmlns:a16="http://schemas.microsoft.com/office/drawing/2014/main" id="{86AE762E-3E4E-4CE1-BB9E-3452602993AE}"/>
                </a:ext>
              </a:extLst>
            </p:cNvPr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>
              <a:extLst>
                <a:ext uri="{FF2B5EF4-FFF2-40B4-BE49-F238E27FC236}">
                  <a16:creationId xmlns:a16="http://schemas.microsoft.com/office/drawing/2014/main" id="{55E18504-D1E1-49C7-AA04-5A9EBABAC754}"/>
                </a:ext>
              </a:extLst>
            </p:cNvPr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>
              <a:extLst>
                <a:ext uri="{FF2B5EF4-FFF2-40B4-BE49-F238E27FC236}">
                  <a16:creationId xmlns:a16="http://schemas.microsoft.com/office/drawing/2014/main" id="{F4F26367-C03C-45C4-8DA3-8C10752012B9}"/>
                </a:ext>
              </a:extLst>
            </p:cNvPr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>
              <a:extLst>
                <a:ext uri="{FF2B5EF4-FFF2-40B4-BE49-F238E27FC236}">
                  <a16:creationId xmlns:a16="http://schemas.microsoft.com/office/drawing/2014/main" id="{14423454-BAC3-465F-AC7C-C9FBF7B4F757}"/>
                </a:ext>
              </a:extLst>
            </p:cNvPr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>
              <a:extLst>
                <a:ext uri="{FF2B5EF4-FFF2-40B4-BE49-F238E27FC236}">
                  <a16:creationId xmlns:a16="http://schemas.microsoft.com/office/drawing/2014/main" id="{3D920027-79A3-4E0A-99E1-0ED0D7093875}"/>
                </a:ext>
              </a:extLst>
            </p:cNvPr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>
              <a:extLst>
                <a:ext uri="{FF2B5EF4-FFF2-40B4-BE49-F238E27FC236}">
                  <a16:creationId xmlns:a16="http://schemas.microsoft.com/office/drawing/2014/main" id="{4249E75A-2CD2-4752-98D5-299D8818143A}"/>
                </a:ext>
              </a:extLst>
            </p:cNvPr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>
              <a:extLst>
                <a:ext uri="{FF2B5EF4-FFF2-40B4-BE49-F238E27FC236}">
                  <a16:creationId xmlns:a16="http://schemas.microsoft.com/office/drawing/2014/main" id="{BE1A74C0-75E1-4246-B872-E2F726E4877E}"/>
                </a:ext>
              </a:extLst>
            </p:cNvPr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>
              <a:extLst>
                <a:ext uri="{FF2B5EF4-FFF2-40B4-BE49-F238E27FC236}">
                  <a16:creationId xmlns:a16="http://schemas.microsoft.com/office/drawing/2014/main" id="{AD500CBE-1D6A-43C7-8C4E-47CBFF5335EF}"/>
                </a:ext>
              </a:extLst>
            </p:cNvPr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>
              <a:extLst>
                <a:ext uri="{FF2B5EF4-FFF2-40B4-BE49-F238E27FC236}">
                  <a16:creationId xmlns:a16="http://schemas.microsoft.com/office/drawing/2014/main" id="{B19CA718-4EA9-4E81-AEC1-59628D55EF1D}"/>
                </a:ext>
              </a:extLst>
            </p:cNvPr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>
              <a:extLst>
                <a:ext uri="{FF2B5EF4-FFF2-40B4-BE49-F238E27FC236}">
                  <a16:creationId xmlns:a16="http://schemas.microsoft.com/office/drawing/2014/main" id="{E6BA0C16-31DA-4F6A-8256-20B10009FA1B}"/>
                </a:ext>
              </a:extLst>
            </p:cNvPr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>
              <a:extLst>
                <a:ext uri="{FF2B5EF4-FFF2-40B4-BE49-F238E27FC236}">
                  <a16:creationId xmlns:a16="http://schemas.microsoft.com/office/drawing/2014/main" id="{D395C95A-15C1-48C4-ABE5-083C4EC527DD}"/>
                </a:ext>
              </a:extLst>
            </p:cNvPr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>
              <a:extLst>
                <a:ext uri="{FF2B5EF4-FFF2-40B4-BE49-F238E27FC236}">
                  <a16:creationId xmlns:a16="http://schemas.microsoft.com/office/drawing/2014/main" id="{C54EF9B7-821D-410D-B400-1405CD6A9BC1}"/>
                </a:ext>
              </a:extLst>
            </p:cNvPr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>
              <a:extLst>
                <a:ext uri="{FF2B5EF4-FFF2-40B4-BE49-F238E27FC236}">
                  <a16:creationId xmlns:a16="http://schemas.microsoft.com/office/drawing/2014/main" id="{ED3EE8ED-D476-4E4E-BD4C-07044EA382BE}"/>
                </a:ext>
              </a:extLst>
            </p:cNvPr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>
              <a:extLst>
                <a:ext uri="{FF2B5EF4-FFF2-40B4-BE49-F238E27FC236}">
                  <a16:creationId xmlns:a16="http://schemas.microsoft.com/office/drawing/2014/main" id="{9875CFCA-ECF9-4AC4-AA5C-628891F430ED}"/>
                </a:ext>
              </a:extLst>
            </p:cNvPr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>
              <a:extLst>
                <a:ext uri="{FF2B5EF4-FFF2-40B4-BE49-F238E27FC236}">
                  <a16:creationId xmlns:a16="http://schemas.microsoft.com/office/drawing/2014/main" id="{B7BEFCF6-7B99-4CE4-BD82-E292C426335A}"/>
                </a:ext>
              </a:extLst>
            </p:cNvPr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>
              <a:extLst>
                <a:ext uri="{FF2B5EF4-FFF2-40B4-BE49-F238E27FC236}">
                  <a16:creationId xmlns:a16="http://schemas.microsoft.com/office/drawing/2014/main" id="{B49467FE-0D2C-453C-8374-073691295FB9}"/>
                </a:ext>
              </a:extLst>
            </p:cNvPr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>
              <a:extLst>
                <a:ext uri="{FF2B5EF4-FFF2-40B4-BE49-F238E27FC236}">
                  <a16:creationId xmlns:a16="http://schemas.microsoft.com/office/drawing/2014/main" id="{9C3048C6-0335-4365-8214-A03C12CDC0B5}"/>
                </a:ext>
              </a:extLst>
            </p:cNvPr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>
              <a:extLst>
                <a:ext uri="{FF2B5EF4-FFF2-40B4-BE49-F238E27FC236}">
                  <a16:creationId xmlns:a16="http://schemas.microsoft.com/office/drawing/2014/main" id="{A23F140C-3458-4E23-9072-D6255A35B00D}"/>
                </a:ext>
              </a:extLst>
            </p:cNvPr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>
              <a:extLst>
                <a:ext uri="{FF2B5EF4-FFF2-40B4-BE49-F238E27FC236}">
                  <a16:creationId xmlns:a16="http://schemas.microsoft.com/office/drawing/2014/main" id="{C3F9FF9B-7154-48DB-B464-2986922F2351}"/>
                </a:ext>
              </a:extLst>
            </p:cNvPr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>
              <a:extLst>
                <a:ext uri="{FF2B5EF4-FFF2-40B4-BE49-F238E27FC236}">
                  <a16:creationId xmlns:a16="http://schemas.microsoft.com/office/drawing/2014/main" id="{067206D3-D6B4-4E61-B243-A612D02AA076}"/>
                </a:ext>
              </a:extLst>
            </p:cNvPr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>
              <a:extLst>
                <a:ext uri="{FF2B5EF4-FFF2-40B4-BE49-F238E27FC236}">
                  <a16:creationId xmlns:a16="http://schemas.microsoft.com/office/drawing/2014/main" id="{17B8CEB6-6F4F-4577-B3A9-183F6BDFCA33}"/>
                </a:ext>
              </a:extLst>
            </p:cNvPr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>
              <a:extLst>
                <a:ext uri="{FF2B5EF4-FFF2-40B4-BE49-F238E27FC236}">
                  <a16:creationId xmlns:a16="http://schemas.microsoft.com/office/drawing/2014/main" id="{4590F4FB-2884-438C-8EBD-A391C5DFBD7E}"/>
                </a:ext>
              </a:extLst>
            </p:cNvPr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>
              <a:extLst>
                <a:ext uri="{FF2B5EF4-FFF2-40B4-BE49-F238E27FC236}">
                  <a16:creationId xmlns:a16="http://schemas.microsoft.com/office/drawing/2014/main" id="{E9C99E74-9258-4A6E-A2EC-5FE2E309A806}"/>
                </a:ext>
              </a:extLst>
            </p:cNvPr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>
              <a:extLst>
                <a:ext uri="{FF2B5EF4-FFF2-40B4-BE49-F238E27FC236}">
                  <a16:creationId xmlns:a16="http://schemas.microsoft.com/office/drawing/2014/main" id="{6A7FC5C0-417C-401E-B875-65DC00BA9713}"/>
                </a:ext>
              </a:extLst>
            </p:cNvPr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>
              <a:extLst>
                <a:ext uri="{FF2B5EF4-FFF2-40B4-BE49-F238E27FC236}">
                  <a16:creationId xmlns:a16="http://schemas.microsoft.com/office/drawing/2014/main" id="{C1AF1F77-E8F9-4EA7-9DA6-C863E002C754}"/>
                </a:ext>
              </a:extLst>
            </p:cNvPr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>
              <a:extLst>
                <a:ext uri="{FF2B5EF4-FFF2-40B4-BE49-F238E27FC236}">
                  <a16:creationId xmlns:a16="http://schemas.microsoft.com/office/drawing/2014/main" id="{D0D936A9-7AE4-48C7-B89D-E3F86BBB6846}"/>
                </a:ext>
              </a:extLst>
            </p:cNvPr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>
              <a:extLst>
                <a:ext uri="{FF2B5EF4-FFF2-40B4-BE49-F238E27FC236}">
                  <a16:creationId xmlns:a16="http://schemas.microsoft.com/office/drawing/2014/main" id="{9DF748CB-3866-4D84-B094-F186B9027A0D}"/>
                </a:ext>
              </a:extLst>
            </p:cNvPr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>
              <a:extLst>
                <a:ext uri="{FF2B5EF4-FFF2-40B4-BE49-F238E27FC236}">
                  <a16:creationId xmlns:a16="http://schemas.microsoft.com/office/drawing/2014/main" id="{31FB4C2D-5831-4B7F-B49B-80B539EA09EF}"/>
                </a:ext>
              </a:extLst>
            </p:cNvPr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>
              <a:extLst>
                <a:ext uri="{FF2B5EF4-FFF2-40B4-BE49-F238E27FC236}">
                  <a16:creationId xmlns:a16="http://schemas.microsoft.com/office/drawing/2014/main" id="{CB87C596-D2DD-42BB-9B09-07B19248C64E}"/>
                </a:ext>
              </a:extLst>
            </p:cNvPr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>
              <a:extLst>
                <a:ext uri="{FF2B5EF4-FFF2-40B4-BE49-F238E27FC236}">
                  <a16:creationId xmlns:a16="http://schemas.microsoft.com/office/drawing/2014/main" id="{65F90557-2221-4A05-B9F9-BC6B9D9D869E}"/>
                </a:ext>
              </a:extLst>
            </p:cNvPr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>
              <a:extLst>
                <a:ext uri="{FF2B5EF4-FFF2-40B4-BE49-F238E27FC236}">
                  <a16:creationId xmlns:a16="http://schemas.microsoft.com/office/drawing/2014/main" id="{CB0D3666-DFE7-470C-9C84-CB42E556B9D7}"/>
                </a:ext>
              </a:extLst>
            </p:cNvPr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>
              <a:extLst>
                <a:ext uri="{FF2B5EF4-FFF2-40B4-BE49-F238E27FC236}">
                  <a16:creationId xmlns:a16="http://schemas.microsoft.com/office/drawing/2014/main" id="{23ECF4D2-A846-42C8-9CC6-EE087B252F5B}"/>
                </a:ext>
              </a:extLst>
            </p:cNvPr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>
              <a:extLst>
                <a:ext uri="{FF2B5EF4-FFF2-40B4-BE49-F238E27FC236}">
                  <a16:creationId xmlns:a16="http://schemas.microsoft.com/office/drawing/2014/main" id="{9E8F5038-6D65-4E1D-B8C8-822A230A42DE}"/>
                </a:ext>
              </a:extLst>
            </p:cNvPr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>
              <a:extLst>
                <a:ext uri="{FF2B5EF4-FFF2-40B4-BE49-F238E27FC236}">
                  <a16:creationId xmlns:a16="http://schemas.microsoft.com/office/drawing/2014/main" id="{FAA402CE-7E90-46B8-922A-0A02CE127E23}"/>
                </a:ext>
              </a:extLst>
            </p:cNvPr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>
              <a:extLst>
                <a:ext uri="{FF2B5EF4-FFF2-40B4-BE49-F238E27FC236}">
                  <a16:creationId xmlns:a16="http://schemas.microsoft.com/office/drawing/2014/main" id="{4E92DDE1-C8AC-40BA-AD6B-F8C8771466E8}"/>
                </a:ext>
              </a:extLst>
            </p:cNvPr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>
              <a:extLst>
                <a:ext uri="{FF2B5EF4-FFF2-40B4-BE49-F238E27FC236}">
                  <a16:creationId xmlns:a16="http://schemas.microsoft.com/office/drawing/2014/main" id="{68A03116-CCB9-4BF6-959F-615BE08121BC}"/>
                </a:ext>
              </a:extLst>
            </p:cNvPr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>
              <a:extLst>
                <a:ext uri="{FF2B5EF4-FFF2-40B4-BE49-F238E27FC236}">
                  <a16:creationId xmlns:a16="http://schemas.microsoft.com/office/drawing/2014/main" id="{B2BAC724-35DB-4F0E-B8FC-4A561EBEEA9F}"/>
                </a:ext>
              </a:extLst>
            </p:cNvPr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>
              <a:extLst>
                <a:ext uri="{FF2B5EF4-FFF2-40B4-BE49-F238E27FC236}">
                  <a16:creationId xmlns:a16="http://schemas.microsoft.com/office/drawing/2014/main" id="{7B9C357D-9651-43E3-B31C-5BDF90D2200D}"/>
                </a:ext>
              </a:extLst>
            </p:cNvPr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>
              <a:extLst>
                <a:ext uri="{FF2B5EF4-FFF2-40B4-BE49-F238E27FC236}">
                  <a16:creationId xmlns:a16="http://schemas.microsoft.com/office/drawing/2014/main" id="{28F36904-90E8-42A7-B660-C98273A987F7}"/>
                </a:ext>
              </a:extLst>
            </p:cNvPr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>
              <a:extLst>
                <a:ext uri="{FF2B5EF4-FFF2-40B4-BE49-F238E27FC236}">
                  <a16:creationId xmlns:a16="http://schemas.microsoft.com/office/drawing/2014/main" id="{256330A8-0BDD-4615-BB7B-6B139D32DDA6}"/>
                </a:ext>
              </a:extLst>
            </p:cNvPr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>
              <a:extLst>
                <a:ext uri="{FF2B5EF4-FFF2-40B4-BE49-F238E27FC236}">
                  <a16:creationId xmlns:a16="http://schemas.microsoft.com/office/drawing/2014/main" id="{17DE8AE7-A88A-4818-BC45-1FB90965A5F5}"/>
                </a:ext>
              </a:extLst>
            </p:cNvPr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>
              <a:extLst>
                <a:ext uri="{FF2B5EF4-FFF2-40B4-BE49-F238E27FC236}">
                  <a16:creationId xmlns:a16="http://schemas.microsoft.com/office/drawing/2014/main" id="{881C51D6-9959-4BAC-96A4-A67619D9D146}"/>
                </a:ext>
              </a:extLst>
            </p:cNvPr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>
              <a:extLst>
                <a:ext uri="{FF2B5EF4-FFF2-40B4-BE49-F238E27FC236}">
                  <a16:creationId xmlns:a16="http://schemas.microsoft.com/office/drawing/2014/main" id="{ED411C79-E153-45E7-AB51-145FF6326F22}"/>
                </a:ext>
              </a:extLst>
            </p:cNvPr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>
              <a:extLst>
                <a:ext uri="{FF2B5EF4-FFF2-40B4-BE49-F238E27FC236}">
                  <a16:creationId xmlns:a16="http://schemas.microsoft.com/office/drawing/2014/main" id="{0BADE944-7FD2-4CEA-AB21-311466A502E8}"/>
                </a:ext>
              </a:extLst>
            </p:cNvPr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>
              <a:extLst>
                <a:ext uri="{FF2B5EF4-FFF2-40B4-BE49-F238E27FC236}">
                  <a16:creationId xmlns:a16="http://schemas.microsoft.com/office/drawing/2014/main" id="{1F9F3F4E-B286-4D25-987D-7EC3EB8EDC57}"/>
                </a:ext>
              </a:extLst>
            </p:cNvPr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>
              <a:extLst>
                <a:ext uri="{FF2B5EF4-FFF2-40B4-BE49-F238E27FC236}">
                  <a16:creationId xmlns:a16="http://schemas.microsoft.com/office/drawing/2014/main" id="{1CD468A7-507F-4575-89D4-CCE2A27CBEDC}"/>
                </a:ext>
              </a:extLst>
            </p:cNvPr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>
              <a:extLst>
                <a:ext uri="{FF2B5EF4-FFF2-40B4-BE49-F238E27FC236}">
                  <a16:creationId xmlns:a16="http://schemas.microsoft.com/office/drawing/2014/main" id="{A7F26F16-1D95-49C3-A775-5FE5CC1AE9B9}"/>
                </a:ext>
              </a:extLst>
            </p:cNvPr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>
              <a:extLst>
                <a:ext uri="{FF2B5EF4-FFF2-40B4-BE49-F238E27FC236}">
                  <a16:creationId xmlns:a16="http://schemas.microsoft.com/office/drawing/2014/main" id="{B0B329C5-C248-4188-8E61-FB6351EBDDBB}"/>
                </a:ext>
              </a:extLst>
            </p:cNvPr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>
              <a:extLst>
                <a:ext uri="{FF2B5EF4-FFF2-40B4-BE49-F238E27FC236}">
                  <a16:creationId xmlns:a16="http://schemas.microsoft.com/office/drawing/2014/main" id="{7D1E3725-1447-4992-8D62-6DBF4312688E}"/>
                </a:ext>
              </a:extLst>
            </p:cNvPr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>
              <a:extLst>
                <a:ext uri="{FF2B5EF4-FFF2-40B4-BE49-F238E27FC236}">
                  <a16:creationId xmlns:a16="http://schemas.microsoft.com/office/drawing/2014/main" id="{C2CB31C8-C820-4FB3-9963-DC33FF78D89D}"/>
                </a:ext>
              </a:extLst>
            </p:cNvPr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>
              <a:extLst>
                <a:ext uri="{FF2B5EF4-FFF2-40B4-BE49-F238E27FC236}">
                  <a16:creationId xmlns:a16="http://schemas.microsoft.com/office/drawing/2014/main" id="{16DB0C51-4510-4772-ABCF-9039CFF1BA5F}"/>
                </a:ext>
              </a:extLst>
            </p:cNvPr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>
              <a:extLst>
                <a:ext uri="{FF2B5EF4-FFF2-40B4-BE49-F238E27FC236}">
                  <a16:creationId xmlns:a16="http://schemas.microsoft.com/office/drawing/2014/main" id="{F3E4C0CE-A0F6-4DEC-B460-446261874C14}"/>
                </a:ext>
              </a:extLst>
            </p:cNvPr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>
              <a:extLst>
                <a:ext uri="{FF2B5EF4-FFF2-40B4-BE49-F238E27FC236}">
                  <a16:creationId xmlns:a16="http://schemas.microsoft.com/office/drawing/2014/main" id="{DD8E4DFC-ECC7-4BA5-BFAD-E83501D63098}"/>
                </a:ext>
              </a:extLst>
            </p:cNvPr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>
              <a:extLst>
                <a:ext uri="{FF2B5EF4-FFF2-40B4-BE49-F238E27FC236}">
                  <a16:creationId xmlns:a16="http://schemas.microsoft.com/office/drawing/2014/main" id="{4DAEF535-8498-4463-A14B-5480586E7D72}"/>
                </a:ext>
              </a:extLst>
            </p:cNvPr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>
              <a:extLst>
                <a:ext uri="{FF2B5EF4-FFF2-40B4-BE49-F238E27FC236}">
                  <a16:creationId xmlns:a16="http://schemas.microsoft.com/office/drawing/2014/main" id="{E1B4316C-3120-420D-A43E-FD72873258FC}"/>
                </a:ext>
              </a:extLst>
            </p:cNvPr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>
              <a:extLst>
                <a:ext uri="{FF2B5EF4-FFF2-40B4-BE49-F238E27FC236}">
                  <a16:creationId xmlns:a16="http://schemas.microsoft.com/office/drawing/2014/main" id="{A81BD6A4-76C9-434E-B85D-7ACEF20FDB81}"/>
                </a:ext>
              </a:extLst>
            </p:cNvPr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>
              <a:extLst>
                <a:ext uri="{FF2B5EF4-FFF2-40B4-BE49-F238E27FC236}">
                  <a16:creationId xmlns:a16="http://schemas.microsoft.com/office/drawing/2014/main" id="{ED2762EF-0C48-4664-ACBA-2B0AB4225D03}"/>
                </a:ext>
              </a:extLst>
            </p:cNvPr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>
              <a:extLst>
                <a:ext uri="{FF2B5EF4-FFF2-40B4-BE49-F238E27FC236}">
                  <a16:creationId xmlns:a16="http://schemas.microsoft.com/office/drawing/2014/main" id="{F663150B-BAD3-433F-B917-687F5A237C7E}"/>
                </a:ext>
              </a:extLst>
            </p:cNvPr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>
              <a:extLst>
                <a:ext uri="{FF2B5EF4-FFF2-40B4-BE49-F238E27FC236}">
                  <a16:creationId xmlns:a16="http://schemas.microsoft.com/office/drawing/2014/main" id="{44B2C071-5BAE-4488-8D8D-221376DD2A44}"/>
                </a:ext>
              </a:extLst>
            </p:cNvPr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>
              <a:extLst>
                <a:ext uri="{FF2B5EF4-FFF2-40B4-BE49-F238E27FC236}">
                  <a16:creationId xmlns:a16="http://schemas.microsoft.com/office/drawing/2014/main" id="{D4713E2A-5181-4192-8330-F7B05A831891}"/>
                </a:ext>
              </a:extLst>
            </p:cNvPr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>
              <a:extLst>
                <a:ext uri="{FF2B5EF4-FFF2-40B4-BE49-F238E27FC236}">
                  <a16:creationId xmlns:a16="http://schemas.microsoft.com/office/drawing/2014/main" id="{5A0F0636-A567-4860-8338-AF7AA1A6959E}"/>
                </a:ext>
              </a:extLst>
            </p:cNvPr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>
              <a:extLst>
                <a:ext uri="{FF2B5EF4-FFF2-40B4-BE49-F238E27FC236}">
                  <a16:creationId xmlns:a16="http://schemas.microsoft.com/office/drawing/2014/main" id="{59C113AF-B009-4E85-974B-B7C7EDA26121}"/>
                </a:ext>
              </a:extLst>
            </p:cNvPr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>
              <a:extLst>
                <a:ext uri="{FF2B5EF4-FFF2-40B4-BE49-F238E27FC236}">
                  <a16:creationId xmlns:a16="http://schemas.microsoft.com/office/drawing/2014/main" id="{A3D599BD-BCF4-4524-9FC0-A17197516D4E}"/>
                </a:ext>
              </a:extLst>
            </p:cNvPr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>
              <a:extLst>
                <a:ext uri="{FF2B5EF4-FFF2-40B4-BE49-F238E27FC236}">
                  <a16:creationId xmlns:a16="http://schemas.microsoft.com/office/drawing/2014/main" id="{BE0E8A1F-36C1-4027-BDBE-B61DAEF82F33}"/>
                </a:ext>
              </a:extLst>
            </p:cNvPr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>
              <a:extLst>
                <a:ext uri="{FF2B5EF4-FFF2-40B4-BE49-F238E27FC236}">
                  <a16:creationId xmlns:a16="http://schemas.microsoft.com/office/drawing/2014/main" id="{E46A6425-8CD4-489A-9660-480C018CDFBB}"/>
                </a:ext>
              </a:extLst>
            </p:cNvPr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>
              <a:extLst>
                <a:ext uri="{FF2B5EF4-FFF2-40B4-BE49-F238E27FC236}">
                  <a16:creationId xmlns:a16="http://schemas.microsoft.com/office/drawing/2014/main" id="{AA99D616-9773-4CB8-99FF-0E502217B8FF}"/>
                </a:ext>
              </a:extLst>
            </p:cNvPr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>
              <a:extLst>
                <a:ext uri="{FF2B5EF4-FFF2-40B4-BE49-F238E27FC236}">
                  <a16:creationId xmlns:a16="http://schemas.microsoft.com/office/drawing/2014/main" id="{8BB42E23-594F-4B3C-B04A-59DDBF1EAAA8}"/>
                </a:ext>
              </a:extLst>
            </p:cNvPr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>
              <a:extLst>
                <a:ext uri="{FF2B5EF4-FFF2-40B4-BE49-F238E27FC236}">
                  <a16:creationId xmlns:a16="http://schemas.microsoft.com/office/drawing/2014/main" id="{59CB4886-CEEB-4E8B-9647-C07B5A62C01F}"/>
                </a:ext>
              </a:extLst>
            </p:cNvPr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>
              <a:extLst>
                <a:ext uri="{FF2B5EF4-FFF2-40B4-BE49-F238E27FC236}">
                  <a16:creationId xmlns:a16="http://schemas.microsoft.com/office/drawing/2014/main" id="{1F89C06C-C6D3-46FE-989E-560FCD7111A6}"/>
                </a:ext>
              </a:extLst>
            </p:cNvPr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>
              <a:extLst>
                <a:ext uri="{FF2B5EF4-FFF2-40B4-BE49-F238E27FC236}">
                  <a16:creationId xmlns:a16="http://schemas.microsoft.com/office/drawing/2014/main" id="{0DF25F92-E276-41CB-AD58-BBD9B7DA6E05}"/>
                </a:ext>
              </a:extLst>
            </p:cNvPr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>
              <a:extLst>
                <a:ext uri="{FF2B5EF4-FFF2-40B4-BE49-F238E27FC236}">
                  <a16:creationId xmlns:a16="http://schemas.microsoft.com/office/drawing/2014/main" id="{65F7E3FE-863E-48D9-AEC7-BF4395C7C325}"/>
                </a:ext>
              </a:extLst>
            </p:cNvPr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>
              <a:extLst>
                <a:ext uri="{FF2B5EF4-FFF2-40B4-BE49-F238E27FC236}">
                  <a16:creationId xmlns:a16="http://schemas.microsoft.com/office/drawing/2014/main" id="{0DD0439C-AF4C-4C79-8F6F-55C3719E3C92}"/>
                </a:ext>
              </a:extLst>
            </p:cNvPr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>
              <a:extLst>
                <a:ext uri="{FF2B5EF4-FFF2-40B4-BE49-F238E27FC236}">
                  <a16:creationId xmlns:a16="http://schemas.microsoft.com/office/drawing/2014/main" id="{7E3ADE76-4507-411D-9802-EFE7FA6F89FF}"/>
                </a:ext>
              </a:extLst>
            </p:cNvPr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>
              <a:extLst>
                <a:ext uri="{FF2B5EF4-FFF2-40B4-BE49-F238E27FC236}">
                  <a16:creationId xmlns:a16="http://schemas.microsoft.com/office/drawing/2014/main" id="{200CDC63-202C-4DF2-9A13-A17B842D5E01}"/>
                </a:ext>
              </a:extLst>
            </p:cNvPr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>
              <a:extLst>
                <a:ext uri="{FF2B5EF4-FFF2-40B4-BE49-F238E27FC236}">
                  <a16:creationId xmlns:a16="http://schemas.microsoft.com/office/drawing/2014/main" id="{F45F78EA-6D28-4112-A299-4D3A71A582CF}"/>
                </a:ext>
              </a:extLst>
            </p:cNvPr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>
              <a:extLst>
                <a:ext uri="{FF2B5EF4-FFF2-40B4-BE49-F238E27FC236}">
                  <a16:creationId xmlns:a16="http://schemas.microsoft.com/office/drawing/2014/main" id="{247BFA7D-DD79-46E7-ADB4-3CCEFA137BCF}"/>
                </a:ext>
              </a:extLst>
            </p:cNvPr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>
              <a:extLst>
                <a:ext uri="{FF2B5EF4-FFF2-40B4-BE49-F238E27FC236}">
                  <a16:creationId xmlns:a16="http://schemas.microsoft.com/office/drawing/2014/main" id="{F93EF7BD-9F0B-4DD8-AD4E-D627A18787D2}"/>
                </a:ext>
              </a:extLst>
            </p:cNvPr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>
              <a:extLst>
                <a:ext uri="{FF2B5EF4-FFF2-40B4-BE49-F238E27FC236}">
                  <a16:creationId xmlns:a16="http://schemas.microsoft.com/office/drawing/2014/main" id="{7997280E-4A78-4998-AA1F-C3D078DC1372}"/>
                </a:ext>
              </a:extLst>
            </p:cNvPr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3" y="1637758"/>
            <a:ext cx="5303554" cy="166199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9297EC30-9121-430B-8E67-5BC4B890CA3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>
            <a:extLst>
              <a:ext uri="{FF2B5EF4-FFF2-40B4-BE49-F238E27FC236}">
                <a16:creationId xmlns:a16="http://schemas.microsoft.com/office/drawing/2014/main" id="{69E6748D-5EE7-45A6-BDC0-4FFB319F4B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0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C86E-80A5-45BB-8837-04A64A8ED472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BE96-6572-4FFB-BE28-A97023D2FA41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9502-3AB4-45E6-8C55-86E463354B6F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FEF-C22A-469C-AE1A-134FCDABD4F8}" type="datetime1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BF9-C0E4-45A0-8292-59FB6FC859A5}" type="datetime1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4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F862-5C4A-40E3-BC35-77D37C2B9626}" type="datetime1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43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FC04-1D1E-4EC4-B63B-4AF6376A3DBC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AC30-7BDF-4DDA-8CA8-E41398574C96}" type="datetime1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9D63-FBE5-4457-81D1-C455753E0BF5}" type="datetime1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6.png"/><Relationship Id="rId131" Type="http://schemas.openxmlformats.org/officeDocument/2006/relationships/image" Target="../media/image590.svg"/><Relationship Id="rId5" Type="http://schemas.openxmlformats.org/officeDocument/2006/relationships/image" Target="../media/image15.png"/><Relationship Id="rId31" Type="http://schemas.openxmlformats.org/officeDocument/2006/relationships/image" Target="../media/image490.sv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0711" y="145119"/>
            <a:ext cx="10028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lvl="0" algn="ctr"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5" lvl="0" algn="ctr">
              <a:defRPr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lvl="0">
              <a:defRPr/>
            </a:pPr>
            <a:endParaRPr lang="ru-RU" alt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8406" y="6374922"/>
            <a:ext cx="311989" cy="365125"/>
          </a:xfrm>
        </p:spPr>
        <p:txBody>
          <a:bodyPr/>
          <a:lstStyle/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Picture 4" descr="https://downloader.disk.yandex.ru/preview/1caed2739fbd91701c88af4a52549a2f890577a94385da996368896f39c56d1d/65f055a0/yWH-7Yby3OeUOWvj4i6PFkRrDIAYBvGJnqZFZmSihdEKHVR43XWGX-GoxBvUV6Bz5cjnpKxSzsYr-rUTcYchtA%3D%3D?uid=0&amp;filename=%D0%B2%20%D0%BD%D0%BE%D0%B2%D0%BE%D1%81%D1%82%D0%B8%20%D0%BC%D0%B8%D0%BB%D0%BB%D0%B8%D0%BE%D0%BD%20%D0%BF%D0%BE%D0%B4%D0%B0%D1%80%D0%BA%D0%BE%D0%B2.jpg&amp;disposition=inline&amp;hash=&amp;limit=0&amp;content_type=image%2Fjpeg&amp;owner_uid=0&amp;tknv=v2&amp;size=1920x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2" y="0"/>
            <a:ext cx="10403568" cy="69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qrcoder.ru/code/?https%3A%2F%2Fv2024.myopenugra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3" y="3374572"/>
            <a:ext cx="3202215" cy="32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008" y="90904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Перечень документов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6324220" y="1091525"/>
            <a:ext cx="0" cy="43487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1098609" y="3206391"/>
            <a:ext cx="10857602" cy="131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706035" y="1576779"/>
            <a:ext cx="4616251" cy="166199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Заявка с описью документов и декларациями</a:t>
            </a:r>
          </a:p>
          <a:p>
            <a:pPr marL="285750" lvl="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неосуществлении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производства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(или) реализации подакцизных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товаров (с указанием даты),</a:t>
            </a:r>
          </a:p>
          <a:p>
            <a:pPr marL="285750" lvl="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 отсутствии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заинтересованности в совершении сделок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746505" y="3838882"/>
            <a:ext cx="4653680" cy="173893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Документы, подтверждающие факт оплаты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чеки ККТ (54-ФЗ), 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платежное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поручение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 отметкой банка об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исполнении и датой списания средств со счета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БСО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463446" y="1606944"/>
            <a:ext cx="5804590" cy="130805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Документы-основания для осуществления оплаты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договор со всеми приложениями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дополнительными соглашениями;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счет либо иной документ, являющийся основанием осуществления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оплаты (заказ клиента, заявка и т.п.)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6409798" y="3657214"/>
            <a:ext cx="6131565" cy="176971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Документы, подтверждающие выполнение работ (оказание услуг), поставку (приемку) товара, подписанные сторонами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сделки</a:t>
            </a: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выполненных работ (оказанных услуг),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товарная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накладная,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spcAft>
                <a:spcPts val="554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универсальный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передаточный документ</a:t>
            </a: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6352026" y="1091525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6331393" y="3316159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751840" y="111162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822584" y="328188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50F6B63-6DCF-4B43-836D-498A733106D3}"/>
              </a:ext>
            </a:extLst>
          </p:cNvPr>
          <p:cNvGrpSpPr/>
          <p:nvPr/>
        </p:nvGrpSpPr>
        <p:grpSpPr>
          <a:xfrm>
            <a:off x="2102608" y="5874076"/>
            <a:ext cx="421518" cy="446305"/>
            <a:chOff x="5181943" y="2389641"/>
            <a:chExt cx="670619" cy="697806"/>
          </a:xfrm>
          <a:solidFill>
            <a:srgbClr val="C00000"/>
          </a:solidFill>
        </p:grpSpPr>
        <p:sp>
          <p:nvSpPr>
            <p:cNvPr id="59" name="Полилиния 97">
              <a:extLst>
                <a:ext uri="{FF2B5EF4-FFF2-40B4-BE49-F238E27FC236}">
                  <a16:creationId xmlns:a16="http://schemas.microsoft.com/office/drawing/2014/main" id="{69D466FA-AC13-40B6-A393-F069756280C5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Полилиния 98">
              <a:extLst>
                <a:ext uri="{FF2B5EF4-FFF2-40B4-BE49-F238E27FC236}">
                  <a16:creationId xmlns:a16="http://schemas.microsoft.com/office/drawing/2014/main" id="{1ED9510E-0692-4FB5-BB0F-422616B95DBB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98667" y="5638290"/>
            <a:ext cx="9257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Отметка о заверении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содержит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надпись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«Верно», «Копия верна»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либо синоним, </a:t>
            </a:r>
            <a:r>
              <a:rPr lang="ru-RU">
                <a:solidFill>
                  <a:srgbClr val="C00000"/>
                </a:solidFill>
                <a:latin typeface="Bahnschrift Condensed" panose="020B0502040204020203" pitchFamily="34" charset="0"/>
              </a:rPr>
              <a:t>собственноручную</a:t>
            </a:r>
            <a:r>
              <a:rPr lang="ru-RU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подпись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участника отбора (уполномоченного лица), расшифровку подписи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(фамилия, инициалы)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печать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участника отбора (при наличии печати). </a:t>
            </a:r>
          </a:p>
        </p:txBody>
      </p:sp>
      <p:sp>
        <p:nvSpPr>
          <p:cNvPr id="61" name="Номер слайда 1"/>
          <p:cNvSpPr txBox="1">
            <a:spLocks/>
          </p:cNvSpPr>
          <p:nvPr/>
        </p:nvSpPr>
        <p:spPr>
          <a:xfrm>
            <a:off x="198406" y="6374922"/>
            <a:ext cx="4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10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2950" y="662868"/>
            <a:ext cx="11460992" cy="319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79" y="380914"/>
            <a:ext cx="1853242" cy="54990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Аренда нежилых </a:t>
            </a:r>
            <a:r>
              <a:rPr lang="ru-RU" sz="20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помещений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334ED7-D785-4756-AF5A-FDB805BAB824}"/>
              </a:ext>
            </a:extLst>
          </p:cNvPr>
          <p:cNvSpPr txBox="1"/>
          <p:nvPr/>
        </p:nvSpPr>
        <p:spPr>
          <a:xfrm>
            <a:off x="1542637" y="1351854"/>
            <a:ext cx="2523542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выполненных работ (оказанных услуг) или УПД представляются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случае, если они предусмотрены договором аренды либо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основании них осуществляется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оплата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F067C1F-EA04-4906-BE25-A5A637C48503}"/>
              </a:ext>
            </a:extLst>
          </p:cNvPr>
          <p:cNvSpPr txBox="1"/>
          <p:nvPr/>
        </p:nvSpPr>
        <p:spPr>
          <a:xfrm>
            <a:off x="7197079" y="1303759"/>
            <a:ext cx="2858468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позволяющие </a:t>
            </a:r>
            <a:r>
              <a:rPr lang="ru-RU" sz="16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идентифицировать оборудование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(серийный (заводской) номер, марка и модель)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(техническая документация, фотографии заводской наклейки, этикетки)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CD27C0C-5218-4610-B1F7-B1D2C639A3A4}"/>
              </a:ext>
            </a:extLst>
          </p:cNvPr>
          <p:cNvSpPr txBox="1"/>
          <p:nvPr/>
        </p:nvSpPr>
        <p:spPr>
          <a:xfrm>
            <a:off x="10345254" y="1292885"/>
            <a:ext cx="1586720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Сертификат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соответствия, выдаваемый органом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сертификации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376706" y="5480733"/>
            <a:ext cx="356074" cy="282972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3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488497" y="968311"/>
            <a:ext cx="328707" cy="27664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4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36724" y="5927855"/>
            <a:ext cx="4476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аренды (субаренды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 – с отметкой о государственной регистрации (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12 месяцев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более)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531729" y="198074"/>
            <a:ext cx="2220635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Коммунальные услуги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379723" y="6043021"/>
            <a:ext cx="335750" cy="274405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58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49101" y="1285503"/>
            <a:ext cx="28750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Акты или УПД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представляются, если представлено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письмо поставщика коммунальных услуг, арендодателя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неиспользовании данных документов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счет (иной документ – основание для оплаты)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0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7139468" y="74701"/>
            <a:ext cx="2903260" cy="766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 (лицензионные программные продукты)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10196055" y="329876"/>
            <a:ext cx="1885118" cy="439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Обязательная сертификация продукции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7331" y="3988723"/>
            <a:ext cx="2834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ПО: документ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подтверждающий, что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приобретенный программный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продукт является лицензионным</a:t>
            </a:r>
          </a:p>
        </p:txBody>
      </p: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7054930" y="135608"/>
            <a:ext cx="25223" cy="60638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10066517" y="167930"/>
            <a:ext cx="0" cy="5960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344915" y="242453"/>
            <a:ext cx="10401" cy="50000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Номер слайда 1"/>
          <p:cNvSpPr txBox="1">
            <a:spLocks/>
          </p:cNvSpPr>
          <p:nvPr/>
        </p:nvSpPr>
        <p:spPr>
          <a:xfrm>
            <a:off x="198406" y="6374922"/>
            <a:ext cx="509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11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139649" y="2835064"/>
            <a:ext cx="2834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Фотографии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оборудования, оргтехники, на которых изображен их </a:t>
            </a:r>
            <a:r>
              <a:rPr lang="ru-RU" sz="16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общий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вид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(в  том числе из сети Интернет)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747754" y="5395427"/>
            <a:ext cx="4343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Акт приема-передачи, если его подписание предусмотрено договором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аренды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399307" y="968310"/>
            <a:ext cx="328707" cy="27664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00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162275" y="976225"/>
            <a:ext cx="328707" cy="27664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1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0079702" y="1015301"/>
            <a:ext cx="328707" cy="27664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8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7" name="Прямоугольник 136"/>
          <p:cNvSpPr/>
          <p:nvPr/>
        </p:nvSpPr>
        <p:spPr>
          <a:xfrm>
            <a:off x="4334653" y="3542448"/>
            <a:ext cx="2707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приложение к договору с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ресурсоснабжающей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организацией размещено на ее сайте, о чем указано в договоре,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такого приложения не требуется.</a:t>
            </a:r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412227" y="3224823"/>
            <a:ext cx="328707" cy="27664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4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9A334ED7-D785-4756-AF5A-FDB805BAB824}"/>
              </a:ext>
            </a:extLst>
          </p:cNvPr>
          <p:cNvSpPr txBox="1"/>
          <p:nvPr/>
        </p:nvSpPr>
        <p:spPr>
          <a:xfrm>
            <a:off x="1531577" y="3588614"/>
            <a:ext cx="2707467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невозможно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определить площадь помещения, используемую для осуществления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СЗВД,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затраты по такому договору не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подлежат возмещению</a:t>
            </a:r>
          </a:p>
        </p:txBody>
      </p: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531103" y="3276136"/>
            <a:ext cx="328707" cy="27664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5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6056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5" y="42310"/>
            <a:ext cx="9751551" cy="54990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Впервые зарегистрированным и действующим менее 1 года</a:t>
            </a:r>
          </a:p>
        </p:txBody>
      </p:sp>
      <p:sp>
        <p:nvSpPr>
          <p:cNvPr id="93" name="Номер слайда 1"/>
          <p:cNvSpPr txBox="1">
            <a:spLocks/>
          </p:cNvSpPr>
          <p:nvPr/>
        </p:nvSpPr>
        <p:spPr>
          <a:xfrm>
            <a:off x="198406" y="6374922"/>
            <a:ext cx="57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12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619758"/>
            <a:ext cx="11460992" cy="319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404723" y="689755"/>
            <a:ext cx="8608" cy="4701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427977" y="1068899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0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1835036" y="1053219"/>
            <a:ext cx="2670013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Ремонтные </a:t>
            </a:r>
            <a:r>
              <a:rPr lang="ru-RU" sz="20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 в нежилых помещениях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427977" y="1685761"/>
            <a:ext cx="2834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Документ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подтверждающий право пользования на законных основаниях нежилым помещением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609200" y="1013420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61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83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5055229" y="983940"/>
            <a:ext cx="2670013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Реклама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377395" y="1657509"/>
            <a:ext cx="3699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– предметы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технического назначения, которые участвуют в производственном процессе, но не могут быть отнесены ни к оборудованию, ни к сооружениям (емкости для хранения жидкостей,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устройства,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тара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мебель, служащие для облегчения производственных операций, инструменты и т.п.), стоимостью более 1,0 тыс. рублей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единицу.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433114" y="1015366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5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4475028" y="1639000"/>
            <a:ext cx="3832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изготовление, печать, размещение печатной продукции, а также наружной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рекламы;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таргетированная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реклама;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реклама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печатных изданиях, порталах/сайтах, электронно-картографических справочниках;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изготовление, прокат видео-,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аудиороликов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в эфире телеканалов и радиостанций.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8307088" y="689755"/>
            <a:ext cx="0" cy="47017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783882" y="959205"/>
            <a:ext cx="3557795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Инвентарь производственного назначения</a:t>
            </a:r>
            <a:endParaRPr lang="ru-RU" sz="20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38292" y="2653264"/>
            <a:ext cx="30667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Затраты по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договорам на выполнение ремонтных работ (договорам подряда), в том числе на строительно-монтажные, отделочные работы, установку (замену) окон, дверей, ремонт (реконструкцию) инженерных сетей, сантехнические, электротехнические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работы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9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BEEA-350E-084D-A844-A2E7CDFC1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7" y="144777"/>
            <a:ext cx="10515600" cy="5778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Рассмотрение заявок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480F0DA-3528-D041-9ED0-D776D7753EDB}"/>
              </a:ext>
            </a:extLst>
          </p:cNvPr>
          <p:cNvCxnSpPr>
            <a:cxnSpLocks/>
          </p:cNvCxnSpPr>
          <p:nvPr/>
        </p:nvCxnSpPr>
        <p:spPr>
          <a:xfrm>
            <a:off x="0" y="3563295"/>
            <a:ext cx="1378851" cy="69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7322B3-803C-8346-ACED-C25E2A062AEC}"/>
              </a:ext>
            </a:extLst>
          </p:cNvPr>
          <p:cNvSpPr txBox="1"/>
          <p:nvPr/>
        </p:nvSpPr>
        <p:spPr>
          <a:xfrm>
            <a:off x="1378851" y="2193371"/>
            <a:ext cx="2305068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менее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Прием заявок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2895600" y="3896684"/>
            <a:ext cx="2238375" cy="13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2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15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Соответствие категориям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критериям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51F23-6FAA-7F46-86AE-DA5A384C08DC}"/>
              </a:ext>
            </a:extLst>
          </p:cNvPr>
          <p:cNvSpPr txBox="1"/>
          <p:nvPr/>
        </p:nvSpPr>
        <p:spPr>
          <a:xfrm>
            <a:off x="4479063" y="1793096"/>
            <a:ext cx="2712403" cy="15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3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Соответствие документов требованиям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Порядка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принятие решения *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1510CC-E71F-F140-A109-AE42563DA978}"/>
              </a:ext>
            </a:extLst>
          </p:cNvPr>
          <p:cNvSpPr txBox="1"/>
          <p:nvPr/>
        </p:nvSpPr>
        <p:spPr>
          <a:xfrm>
            <a:off x="6134410" y="3804671"/>
            <a:ext cx="2114235" cy="13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4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Подписание соглашения в Администрации города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24FD74-EDC7-8A4C-B82C-100706DA095B}"/>
              </a:ext>
            </a:extLst>
          </p:cNvPr>
          <p:cNvSpPr txBox="1"/>
          <p:nvPr/>
        </p:nvSpPr>
        <p:spPr>
          <a:xfrm>
            <a:off x="7794330" y="1759291"/>
            <a:ext cx="2305068" cy="15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</a:t>
            </a: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более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 со дня принятия решения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Перечисление средств субсидии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4CB9A93-6906-D546-B13D-E239A3ECA35E}"/>
              </a:ext>
            </a:extLst>
          </p:cNvPr>
          <p:cNvGrpSpPr/>
          <p:nvPr/>
        </p:nvGrpSpPr>
        <p:grpSpPr>
          <a:xfrm>
            <a:off x="1409524" y="3370941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6CBF778-59A5-B647-882A-B44552455639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38DFC800-49FA-FF40-90FB-5AF7AB72E2DF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FE660C31-4975-224D-81C2-0E9DE6129C42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7DC2048-F088-7440-BDD3-18B96656C1AD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54B9BB24-E80C-CA4B-8A29-6ABB4A50802A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852D9319-7425-BE41-9546-C8E5F355B70F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1779137" y="3549519"/>
            <a:ext cx="1116463" cy="1129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5C9A13A-8EB2-DD45-B8B3-2FD1945858F6}"/>
              </a:ext>
            </a:extLst>
          </p:cNvPr>
          <p:cNvGrpSpPr/>
          <p:nvPr/>
        </p:nvGrpSpPr>
        <p:grpSpPr>
          <a:xfrm>
            <a:off x="2920518" y="3382234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425CC0EF-DDA5-7942-830D-3937F3C232B3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FCD0300C-2ED7-E14D-B6C8-B95E318CCEB0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1E7A09B6-1E9E-6046-8B65-16BB695642C4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38F745F9-0EF9-4F40-890C-7CD3F399DD9C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CA09D775-DD1E-4048-8C1D-5CCA29A55989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DB997235-3DB4-874A-B3E3-37CD3EF77519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E850EF8-A611-6E41-B793-1BDC49BB54EA}"/>
              </a:ext>
            </a:extLst>
          </p:cNvPr>
          <p:cNvGrpSpPr/>
          <p:nvPr/>
        </p:nvGrpSpPr>
        <p:grpSpPr>
          <a:xfrm>
            <a:off x="4551619" y="3382234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359C2C07-A738-D24D-8DD2-B9F250A4CE26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AAB8AEC8-6538-4549-A94E-8B3AB8705FE2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682F01B9-472F-5448-99AB-3009F6523C1E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CD95E40E-381E-CC43-AA75-4B705E97AE12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26698936-AC4D-DF46-8216-1942DE75FD10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6C621A6-99E3-2543-8652-BEF4814DD205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E9522-1999-544A-ADB9-7818C5897EE2}"/>
              </a:ext>
            </a:extLst>
          </p:cNvPr>
          <p:cNvGrpSpPr/>
          <p:nvPr/>
        </p:nvGrpSpPr>
        <p:grpSpPr>
          <a:xfrm>
            <a:off x="6183769" y="3364712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DC1FF59C-9A85-A941-BCC9-361DF6B0C78A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AD144C77-BA89-0A4E-833A-8154279AE8B2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6F3AB80D-0D0F-A54F-A054-027977984F7B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BDD58151-A1A6-FE4D-93EB-6F874B88BA02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BC33B37B-E7AF-E344-8EBD-9BC72C5175EE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C227502B-B61B-604D-9B39-6F874C8A2400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BCDD4875-4165-914F-A731-6BF8C9BF3C18}"/>
              </a:ext>
            </a:extLst>
          </p:cNvPr>
          <p:cNvGrpSpPr/>
          <p:nvPr/>
        </p:nvGrpSpPr>
        <p:grpSpPr>
          <a:xfrm>
            <a:off x="7879032" y="3375094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CCD9B319-7297-2A40-AF20-EE920489105E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4CC0616-EFEC-FB4A-90E8-0A17FDFFAB1D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6626869A-C487-5641-AE72-87418BAB9F96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96047EEA-3B50-BC40-9F48-C870D165A53F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B549FBB6-ECC6-6148-970A-5BD8D8C2BDAF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63F6150A-E771-4D4B-BFEB-E6630E7AD15C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468329B-8C57-E945-8468-8FA41A6DA29D}"/>
              </a:ext>
            </a:extLst>
          </p:cNvPr>
          <p:cNvCxnSpPr>
            <a:cxnSpLocks/>
          </p:cNvCxnSpPr>
          <p:nvPr/>
        </p:nvCxnSpPr>
        <p:spPr>
          <a:xfrm>
            <a:off x="3290131" y="3573271"/>
            <a:ext cx="125329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ED1ACC71-2F4A-1942-8AF7-379FA93988A3}"/>
              </a:ext>
            </a:extLst>
          </p:cNvPr>
          <p:cNvCxnSpPr>
            <a:cxnSpLocks/>
          </p:cNvCxnSpPr>
          <p:nvPr/>
        </p:nvCxnSpPr>
        <p:spPr>
          <a:xfrm>
            <a:off x="4921232" y="3560812"/>
            <a:ext cx="124144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51B047C0-50C2-074F-A2F4-38A91B7F7179}"/>
              </a:ext>
            </a:extLst>
          </p:cNvPr>
          <p:cNvCxnSpPr>
            <a:cxnSpLocks/>
          </p:cNvCxnSpPr>
          <p:nvPr/>
        </p:nvCxnSpPr>
        <p:spPr>
          <a:xfrm flipV="1">
            <a:off x="6553382" y="3561978"/>
            <a:ext cx="1276168" cy="50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591A8357-4A2A-D146-9A00-428FBB23392F}"/>
              </a:ext>
            </a:extLst>
          </p:cNvPr>
          <p:cNvCxnSpPr>
            <a:cxnSpLocks/>
          </p:cNvCxnSpPr>
          <p:nvPr/>
        </p:nvCxnSpPr>
        <p:spPr>
          <a:xfrm>
            <a:off x="8248645" y="3577423"/>
            <a:ext cx="145733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1447503" y="5710019"/>
            <a:ext cx="776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* Направление запросов, ответ на которые должен поступить в течение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рабочих дней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CDD4875-4165-914F-A731-6BF8C9BF3C18}"/>
              </a:ext>
            </a:extLst>
          </p:cNvPr>
          <p:cNvGrpSpPr/>
          <p:nvPr/>
        </p:nvGrpSpPr>
        <p:grpSpPr>
          <a:xfrm>
            <a:off x="9705975" y="3392616"/>
            <a:ext cx="369613" cy="369613"/>
            <a:chOff x="982109" y="3382234"/>
            <a:chExt cx="369613" cy="369613"/>
          </a:xfrm>
          <a:solidFill>
            <a:srgbClr val="002060"/>
          </a:solidFill>
        </p:grpSpPr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CCD9B319-7297-2A40-AF20-EE920489105E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54CC0616-EFEC-FB4A-90E8-0A17FDFFAB1D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6626869A-C487-5641-AE72-87418BAB9F96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96047EEA-3B50-BC40-9F48-C870D165A53F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B549FBB6-ECC6-6148-970A-5BD8D8C2BDAF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63F6150A-E771-4D4B-BFEB-E6630E7AD15C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91A8357-4A2A-D146-9A00-428FBB23392F}"/>
              </a:ext>
            </a:extLst>
          </p:cNvPr>
          <p:cNvCxnSpPr>
            <a:cxnSpLocks/>
          </p:cNvCxnSpPr>
          <p:nvPr/>
        </p:nvCxnSpPr>
        <p:spPr>
          <a:xfrm>
            <a:off x="10144125" y="3587805"/>
            <a:ext cx="204787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524FD74-EDC7-8A4C-B82C-100706DA095B}"/>
              </a:ext>
            </a:extLst>
          </p:cNvPr>
          <p:cNvSpPr txBox="1"/>
          <p:nvPr/>
        </p:nvSpPr>
        <p:spPr>
          <a:xfrm>
            <a:off x="9652656" y="3704151"/>
            <a:ext cx="2539344" cy="26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Шаг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6</a:t>
            </a:r>
          </a:p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30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календарных дней по истечении трех месяцев (квартала) со дня получения субсидии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и в течение 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30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дней по истечении года после получения субсидии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38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Представление отчетности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5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13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28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3" y="167080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Основания для отклонения заявок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746366" y="1338224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69233" y="2614115"/>
            <a:ext cx="10126594" cy="702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828967" y="3294052"/>
            <a:ext cx="2697063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категориям, критериям и требованиям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 участникам отбора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823660" y="5239111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заявки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документов требованиям Порядка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4924817" y="5244010"/>
            <a:ext cx="3046814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Ранее получена аналогичная поддержка (заявка отклоняется полностью)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8228382" y="3263372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Признание победителя отбора уклонившимся от подписания соглашения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942738" y="111919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009455" y="287222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769233" y="110283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825253" y="286007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8008045" y="1338224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117379" y="113240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58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127695" y="281460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69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8270220" y="5250814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Отсутствие лимитов бюджетных обязательств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 15 декабря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4866542" y="1469044"/>
            <a:ext cx="3105089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Несоответствие представленных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 возмещению затрат требованиям Порядка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69233" y="4493010"/>
            <a:ext cx="10126594" cy="702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823660" y="471295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4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249241" y="1463233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Установление факта недостоверности предоставленной информации</a:t>
            </a: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910156" y="469628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6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1805168" y="1441638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Подача заявки после даты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времени окончания приема заявок</a:t>
            </a: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158800" y="471172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4910156" y="3235228"/>
            <a:ext cx="2962408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Представление неполного пакета документов</a:t>
            </a:r>
          </a:p>
        </p:txBody>
      </p:sp>
      <p:sp>
        <p:nvSpPr>
          <p:cNvPr id="111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14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41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3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E59BDA-885C-EE41-BA2B-9B4E0711ED58}"/>
              </a:ext>
            </a:extLst>
          </p:cNvPr>
          <p:cNvSpPr/>
          <p:nvPr/>
        </p:nvSpPr>
        <p:spPr>
          <a:xfrm>
            <a:off x="1878165" y="945266"/>
            <a:ext cx="4956681" cy="5394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4D3D6D9-4C7B-DA45-B148-4339E9B605A1}"/>
              </a:ext>
            </a:extLst>
          </p:cNvPr>
          <p:cNvSpPr/>
          <p:nvPr/>
        </p:nvSpPr>
        <p:spPr>
          <a:xfrm>
            <a:off x="6995890" y="959968"/>
            <a:ext cx="4786249" cy="267524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02481"/>
            <a:ext cx="10515600" cy="64900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Отчетность и результаты предоставления поддержки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A8DFB0-0D3C-1E4E-AA24-22A3449132EF}"/>
              </a:ext>
            </a:extLst>
          </p:cNvPr>
          <p:cNvSpPr/>
          <p:nvPr/>
        </p:nvSpPr>
        <p:spPr>
          <a:xfrm>
            <a:off x="2161530" y="1882496"/>
            <a:ext cx="4655607" cy="313932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течение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30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календарных дней по истечении трех месяцев (квартала) со дня получения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субсидии 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дату достижения результата предоставления субсидии (дата по истечении трех месяцев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 дня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получения субсидии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2.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годовая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отчетность 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– в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30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календарных дней по истечении одного года со дня получения субсидии</a:t>
            </a:r>
          </a:p>
          <a:p>
            <a:pPr defTabSz="457200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2B31F94-84C4-7546-9099-7F87665FAF32}"/>
              </a:ext>
            </a:extLst>
          </p:cNvPr>
          <p:cNvGrpSpPr/>
          <p:nvPr/>
        </p:nvGrpSpPr>
        <p:grpSpPr>
          <a:xfrm>
            <a:off x="2161530" y="1129437"/>
            <a:ext cx="629730" cy="605231"/>
            <a:chOff x="982109" y="3382234"/>
            <a:chExt cx="369613" cy="369613"/>
          </a:xfrm>
          <a:solidFill>
            <a:schemeClr val="accent5">
              <a:lumMod val="50000"/>
            </a:schemeClr>
          </a:solidFill>
        </p:grpSpPr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BEF15DA0-8376-4041-82DD-395E01C3F54A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F0A2E5A5-E472-E643-ABB4-A3CD3F76BAA7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9E94FA8B-41AC-5546-B038-D63437236D17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8279A85-5F46-6645-9EA0-C177CC642AE1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D11C8AF3-14E7-AE43-B5AE-81B03BF638EE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C6C5B1AB-FEDE-5D40-98CC-AE9263282E37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519263" y="1092654"/>
            <a:ext cx="3658600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Отчет о достижении </a:t>
            </a:r>
            <a:r>
              <a:rPr lang="ru-RU" sz="16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результатов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предоставления субсидии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790A71F-92CC-442E-9A55-14487BDF2785}"/>
              </a:ext>
            </a:extLst>
          </p:cNvPr>
          <p:cNvSpPr/>
          <p:nvPr/>
        </p:nvSpPr>
        <p:spPr>
          <a:xfrm>
            <a:off x="7102977" y="1896053"/>
            <a:ext cx="4650061" cy="212365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сохранение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или увеличение количества рабочих мест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sz="16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месяцев с даты получения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субсидии;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неосуществление производства и (или) реализации подакцизных товаров до окончания календарного квартала, в котором истекает срок оказания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поддержки (перечисление средств субсидии)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285750" lvl="0" indent="-285750" defTabSz="457200">
              <a:spcAft>
                <a:spcPts val="1200"/>
              </a:spcAft>
              <a:buFontTx/>
              <a:buChar char="-"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7014735" y="3743695"/>
            <a:ext cx="4775552" cy="263122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050571" y="112691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30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108699" y="392243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47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15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327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790A71F-92CC-442E-9A55-14487BDF2785}"/>
              </a:ext>
            </a:extLst>
          </p:cNvPr>
          <p:cNvSpPr/>
          <p:nvPr/>
        </p:nvSpPr>
        <p:spPr>
          <a:xfrm>
            <a:off x="7132078" y="4477154"/>
            <a:ext cx="4650061" cy="206210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spcAft>
                <a:spcPts val="120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информация о показателях работы;</a:t>
            </a:r>
          </a:p>
          <a:p>
            <a:pPr lvl="0" defTabSz="457200">
              <a:spcAft>
                <a:spcPts val="120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осуществление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(наличие 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РСМП)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sz="16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12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месяцев с даты получения субсидии;</a:t>
            </a:r>
          </a:p>
          <a:p>
            <a:pPr lvl="0" defTabSz="457200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сохранение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или увеличение количества рабочих мест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sz="16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12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месяцев с даты получения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</a:p>
          <a:p>
            <a:pPr marL="285750" lvl="0" indent="-285750" defTabSz="457200">
              <a:spcAft>
                <a:spcPts val="1200"/>
              </a:spcAft>
              <a:buFontTx/>
              <a:buChar char="-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581158" y="3922431"/>
            <a:ext cx="3658600" cy="33855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Отчет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 исполнении </a:t>
            </a:r>
            <a:r>
              <a:rPr lang="ru-RU" sz="1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02950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55552" y="1643896"/>
            <a:ext cx="75152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endParaRPr lang="ru-RU" sz="2200" b="1" dirty="0">
              <a:solidFill>
                <a:srgbClr val="002060"/>
              </a:solidFill>
            </a:endParaRPr>
          </a:p>
          <a:p>
            <a:pPr algn="ctr"/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7325" y="143762"/>
            <a:ext cx="1071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развития предпринимательства</a:t>
            </a:r>
            <a:endParaRPr lang="ru-RU" sz="3200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2006278" y="2982006"/>
            <a:ext cx="4070672" cy="16476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62" y="3056543"/>
            <a:ext cx="1498548" cy="14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3785994" y="3376726"/>
            <a:ext cx="1637859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Инвестиционный портал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7653861" y="2982004"/>
            <a:ext cx="4033314" cy="16476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" name="Picture 2" descr="http://qrcoder.ru/code/?https%3A%2F%2Fadmsurgut.ru%2Frubric%2F19068%2FOtdel-razvitiya-predprinimatelstva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31" y="3125986"/>
            <a:ext cx="1468566" cy="146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9530551" y="3451874"/>
            <a:ext cx="2156624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Официальный портал Администрации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4820801" y="4921298"/>
            <a:ext cx="4340458" cy="16476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6591646" y="5377929"/>
            <a:ext cx="2210573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Telegram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-канал «Инвестируй в Сургут»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image-16-03-22-01-04-1.jpeg" descr="image-16-03-22-01-04-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4531" y="4946854"/>
            <a:ext cx="1539518" cy="157003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52F078-BA5B-4FD5-92E4-E224B4AF30A7}"/>
              </a:ext>
            </a:extLst>
          </p:cNvPr>
          <p:cNvSpPr/>
          <p:nvPr/>
        </p:nvSpPr>
        <p:spPr>
          <a:xfrm>
            <a:off x="4823176" y="1010395"/>
            <a:ext cx="4338083" cy="157057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5149163" y="1098878"/>
            <a:ext cx="408817" cy="40881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6387383" y="1119631"/>
            <a:ext cx="259653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. Сургут, ул. Энгельса, д. 8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131"/>
              </a:ext>
            </a:extLst>
          </a:blip>
          <a:stretch>
            <a:fillRect/>
          </a:stretch>
        </p:blipFill>
        <p:spPr>
          <a:xfrm>
            <a:off x="5221898" y="2041939"/>
            <a:ext cx="386211" cy="38621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2405BB2-35BA-4F03-A6C5-76F428EBB985}"/>
              </a:ext>
            </a:extLst>
          </p:cNvPr>
          <p:cNvSpPr/>
          <p:nvPr/>
        </p:nvSpPr>
        <p:spPr>
          <a:xfrm>
            <a:off x="6387383" y="2034990"/>
            <a:ext cx="2821053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52-22-28, 52-21-20,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52-20-57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Номер слайда 1"/>
          <p:cNvSpPr txBox="1">
            <a:spLocks/>
          </p:cNvSpPr>
          <p:nvPr/>
        </p:nvSpPr>
        <p:spPr>
          <a:xfrm>
            <a:off x="198406" y="6374922"/>
            <a:ext cx="491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16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877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>
            <a:extLst>
              <a:ext uri="{FF2B5EF4-FFF2-40B4-BE49-F238E27FC236}">
                <a16:creationId xmlns:a16="http://schemas.microsoft.com/office/drawing/2014/main" id="{2616B31E-23CD-4E16-8D29-BE0C4FAD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702"/>
            <a:ext cx="8302851" cy="2862322"/>
          </a:xfrm>
        </p:spPr>
        <p:txBody>
          <a:bodyPr/>
          <a:lstStyle/>
          <a:p>
            <a:pPr lvl="0" algn="ctr">
              <a:defRPr/>
            </a:pP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Предоставление финансовой поддержки 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субъектам 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МСП, осуществляющим </a:t>
            </a: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социально </a:t>
            </a:r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значимые (приоритетные) виды деятельности</a:t>
            </a:r>
            <a:b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муниципальная программа </a:t>
            </a: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«Развитие малого и среднего предпринимательства в городе Сургуте </a:t>
            </a: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2400" b="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период до 2030 года»</a:t>
            </a:r>
          </a:p>
        </p:txBody>
      </p:sp>
      <p:pic>
        <p:nvPicPr>
          <p:cNvPr id="6" name="Picture 2" descr="Нацпроект &quot;Малое и среднее предпринимательство&quot; в Хабаровском крае показал  за год хорошие результаты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" y="100784"/>
            <a:ext cx="1821770" cy="140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9" y="100784"/>
            <a:ext cx="551227" cy="76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5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7299" y="402659"/>
            <a:ext cx="100285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Постановление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Администрации города </a:t>
            </a:r>
            <a:r>
              <a:rPr lang="ru-RU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от </a:t>
            </a:r>
            <a:r>
              <a:rPr lang="ru-RU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15.06.2018 № 4437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«Об утверждении порядка предоставления субсидий субъектам малого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lvl="0" algn="ctr"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среднего предпринимательства в целях возмещения затрат»</a:t>
            </a:r>
          </a:p>
          <a:p>
            <a:pPr lvl="0" algn="ctr"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8625" lvl="0" algn="ctr">
              <a:defRPr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1698625" lvl="0"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Инвестиционный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портал города –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1698625" lvl="0"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Финансовая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поддержка предпринимателей (городская)</a:t>
            </a:r>
          </a:p>
          <a:p>
            <a:pPr lvl="0" algn="ctr">
              <a:defRPr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            Перечень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социально значимых (приоритетных)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видов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деятельности</a:t>
            </a:r>
          </a:p>
          <a:p>
            <a:pPr lvl="0">
              <a:defRPr/>
            </a:pPr>
            <a:endParaRPr lang="ru-RU" alt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06" y="1968955"/>
            <a:ext cx="1737589" cy="17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%3A%2F%2Finvest.admsurgut.ru%2Fpages%2FSocialno-znachimye-prioritetnye-vidy-deyatelnost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31" y="3379795"/>
            <a:ext cx="1624581" cy="16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98406" y="6374922"/>
            <a:ext cx="311989" cy="365125"/>
          </a:xfrm>
        </p:spPr>
        <p:txBody>
          <a:bodyPr/>
          <a:lstStyle/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3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1026" name="Picture 2" descr="http://qrcoder.ru/code/?http%3A%2F%2Finvest.admsurgut.ru%2Fpages%2FHochu-stat-predprinimatelem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06" y="4706344"/>
            <a:ext cx="1737589" cy="17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5072" y="5214052"/>
            <a:ext cx="84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Перечень социально значимых (приоритетных) видов деятельности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180975"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для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начинающих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30369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83" y="117052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Категории и критерии участников отбора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7282531" y="1236932"/>
            <a:ext cx="0" cy="5219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2665562" y="3785798"/>
            <a:ext cx="9230265" cy="6098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951047" y="2056639"/>
            <a:ext cx="1849554" cy="116955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Субъект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сведения в Реестре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субъектов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МСП ФНС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960831" y="4569078"/>
            <a:ext cx="3974781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Деятельность на территории города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остановка на налоговый учет в городе Сургуте либо наличие помещения для осуществления СЗВД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7799984" y="2062385"/>
            <a:ext cx="285567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Постановка на налоговый учет в ХМАО-Югре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7816504" y="4625290"/>
            <a:ext cx="3460173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Приоритетный ВД –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основной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 также наличие лицензии,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если ВД подлежит лицензированию</a:t>
            </a: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804835" y="1472646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7839095" y="404347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2866072" y="145018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3003639" y="4020729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4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85800"/>
            <a:ext cx="11460992" cy="339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qrcoder.ru/code/?https%3A%2F%2Frmsp.nalog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51" y="1931922"/>
            <a:ext cx="1414631" cy="14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56" y="90329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Требования к участникам отбора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942640" y="908004"/>
            <a:ext cx="32327" cy="56213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807643" y="2392204"/>
            <a:ext cx="10126594" cy="77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104871" y="5194591"/>
            <a:ext cx="2448463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ЮЛ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находится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процессе реорганизации, ликвидации, банкротства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11669" y="2887261"/>
            <a:ext cx="2962408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является иностранным ЮЛ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5125573" y="3100351"/>
            <a:ext cx="3046814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является кредитной, страховой организацией, участником рынка ценных бумаг, ломбардом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5155513" y="5181880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является участником соглашений о разделе продукции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128439" y="87315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055357" y="2606215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26665" y="892027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58770" y="2588823"/>
            <a:ext cx="350768" cy="465373"/>
            <a:chOff x="8910638" y="2267501"/>
            <a:chExt cx="816391" cy="1083128"/>
          </a:xfrm>
          <a:solidFill>
            <a:schemeClr val="accent1"/>
          </a:solidFill>
        </p:grpSpPr>
        <p:sp>
          <p:nvSpPr>
            <p:cNvPr id="12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474863" y="3216166"/>
              <a:ext cx="134463" cy="134463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 flipH="1">
            <a:off x="8236645" y="858495"/>
            <a:ext cx="18834" cy="56708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56295" y="836174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58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56301" y="2606215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69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2044392" y="3899106"/>
            <a:ext cx="2750248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осуществляет деятельность в сфере игорного бизнеса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5159389" y="1192428"/>
            <a:ext cx="275024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Не осуществляет производство и реализацию подакцизных товаров</a:t>
            </a: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846053" y="4786168"/>
            <a:ext cx="10049774" cy="13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44193" y="4869341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42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412011" y="1271788"/>
            <a:ext cx="2962408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Ранее не были субсидированы аналогичные затраты</a:t>
            </a: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5087177" y="485115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6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30238" y="1156051"/>
            <a:ext cx="2771709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 имеет заинтересованности в совершении сделки, затраты по которой представлены </a:t>
            </a:r>
            <a:b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к возмещению</a:t>
            </a: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325345" y="4874443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445173" y="5208838"/>
            <a:ext cx="296240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 даты выявления нарушения условий предоставления поддержки прошло более 3 лет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1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5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76275"/>
            <a:ext cx="11460992" cy="4348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83864" y="3390280"/>
            <a:ext cx="3174939" cy="58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80564" y="344647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133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445173" y="3155259"/>
            <a:ext cx="3550770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>
              <a:spcAft>
                <a:spcPts val="554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 находится 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перечне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лиц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отношении которых имеются сведения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причастности к экстремистской деятельности или терроризму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04" y="84389"/>
            <a:ext cx="10515600" cy="90156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</a:t>
            </a:r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затраты</a:t>
            </a:r>
            <a:b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200" dirty="0">
                <a:solidFill>
                  <a:srgbClr val="C00000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12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 месяцев, предшествующих дате подачи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rPr>
              <a:t>заявки (по дате оплаты)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A934DA-A233-4D3B-8F8E-624E20166C0D}"/>
              </a:ext>
            </a:extLst>
          </p:cNvPr>
          <p:cNvSpPr/>
          <p:nvPr/>
        </p:nvSpPr>
        <p:spPr>
          <a:xfrm>
            <a:off x="550862" y="4011156"/>
            <a:ext cx="11423424" cy="253251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C44E98-3A0D-43AF-BB13-F084A0901A88}"/>
              </a:ext>
            </a:extLst>
          </p:cNvPr>
          <p:cNvSpPr/>
          <p:nvPr/>
        </p:nvSpPr>
        <p:spPr>
          <a:xfrm>
            <a:off x="559575" y="4005943"/>
            <a:ext cx="2392244" cy="2537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104590" y="4005943"/>
            <a:ext cx="8869696" cy="29238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помещение используется для осуществления СЗВД на территории города Сургута непосредственно участником отбора;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- услуги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 теплоснабжению,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газоснабжению,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водоснабжению,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водоотведению, энергоснабжению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вывозу твердых коммунальных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отходов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 нежилым помещениям, находящимся на территории города </a:t>
            </a: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Сургута; 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подачи заявки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и за завершенный расчетный период</a:t>
            </a:r>
          </a:p>
          <a:p>
            <a:pPr marL="342900" indent="-342900" defTabSz="457200">
              <a:spcAft>
                <a:spcPts val="1200"/>
              </a:spcAft>
              <a:buClr>
                <a:schemeClr val="accent2"/>
              </a:buClr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968506" y="4387951"/>
            <a:ext cx="189795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Коммунальные услуги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550863" y="1196975"/>
            <a:ext cx="11423423" cy="228327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50863" y="1194217"/>
            <a:ext cx="2392244" cy="2286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323619" y="1366643"/>
            <a:ext cx="6395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104589" y="1212755"/>
            <a:ext cx="8749954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помещение используется для осуществления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СЗВД на территории города Сургута непосредственно участником отбора;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по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договорам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аренды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нежилых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помещений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без учета затрат на коммунальные и иные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услуги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дополнительные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платежи;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подачи заявки, и за завершенный расчетный период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637964" y="4310771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3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712345" y="1325373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68911" y="1833354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50 % (в отдельных случаях 40 %), но не более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834284" y="4822491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 (в отдельных случаях 40 %), но не более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6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28854" y="533400"/>
            <a:ext cx="11463146" cy="353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0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0" y="6363"/>
            <a:ext cx="10515600" cy="7272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затраты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DA934DA-A233-4D3B-8F8E-624E20166C0D}"/>
              </a:ext>
            </a:extLst>
          </p:cNvPr>
          <p:cNvSpPr/>
          <p:nvPr/>
        </p:nvSpPr>
        <p:spPr>
          <a:xfrm>
            <a:off x="550862" y="4654712"/>
            <a:ext cx="11090275" cy="1888962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8C44E98-3A0D-43AF-BB13-F084A0901A88}"/>
              </a:ext>
            </a:extLst>
          </p:cNvPr>
          <p:cNvSpPr/>
          <p:nvPr/>
        </p:nvSpPr>
        <p:spPr>
          <a:xfrm>
            <a:off x="550863" y="4654713"/>
            <a:ext cx="2392244" cy="1888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041723" y="5024600"/>
            <a:ext cx="8171814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регламент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Таможенного союза (Евразийского экономического союза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);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Единый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перечень продукции, подлежащей обязательной сертификации, утвержденный постановлением Правительства Российской Федерации от 23.12.2021 № 2425.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1193006" y="4802594"/>
            <a:ext cx="125515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Обязательная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сертификация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550863" y="1196974"/>
            <a:ext cx="11090275" cy="312998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550863" y="1194217"/>
            <a:ext cx="2392244" cy="3135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995985" y="1395088"/>
            <a:ext cx="194712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Оборудование и лицензионные программные продукты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114565" y="954407"/>
            <a:ext cx="8171814" cy="3477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машины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механизмы, приборы, устройства, используемые для работы или производства;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более 20 тыс. руб. за единицу;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группировки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320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330 ОКОФ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, группировка 730 ОКОФ при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обязательном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предоставлении документа, подтверждающего, что приобретенный продукт является лицензионным;</a:t>
            </a:r>
          </a:p>
          <a:p>
            <a:pPr defTabSz="457200">
              <a:defRPr/>
            </a:pPr>
            <a:endParaRPr lang="ru-RU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 </a:t>
            </a:r>
            <a:r>
              <a:rPr lang="ru-RU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подлежат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возмещению затраты: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оборудование для оптовой и розничной торговой деятельности;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мобильные телефоны, смартфоны;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мебель из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группировок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 кодами ОКОФ 330.31.01.1, 330.31.09.11;</a:t>
            </a:r>
          </a:p>
          <a:p>
            <a:pPr defTabSz="457200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доставку и монтаж оборудования. 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697193" y="4823873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3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631250" y="1290913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862464" y="2550801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80 %, но не более </a:t>
            </a:r>
          </a:p>
          <a:p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5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838200" y="5742863"/>
            <a:ext cx="19647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0 %, но не более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7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13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7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E133BA-C364-AD4D-BDF4-C6F49F9A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40" y="6363"/>
            <a:ext cx="10515600" cy="7272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Компенсируемые затраты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D5B568-02EE-4ADC-8236-02698EE8D898}"/>
              </a:ext>
            </a:extLst>
          </p:cNvPr>
          <p:cNvSpPr/>
          <p:nvPr/>
        </p:nvSpPr>
        <p:spPr>
          <a:xfrm>
            <a:off x="1317051" y="1804663"/>
            <a:ext cx="10770148" cy="375793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41AFD5-1966-4C1C-B407-3D3CAE7B8064}"/>
              </a:ext>
            </a:extLst>
          </p:cNvPr>
          <p:cNvSpPr/>
          <p:nvPr/>
        </p:nvSpPr>
        <p:spPr>
          <a:xfrm>
            <a:off x="1317051" y="1803285"/>
            <a:ext cx="2392244" cy="3759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C00000"/>
              </a:solidFill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744531" y="2051444"/>
            <a:ext cx="19471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Впервые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зарегистрированным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действующим менее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1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года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915385" y="1920809"/>
            <a:ext cx="8171814" cy="33855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аренду (субаренду) нежилых помещений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(в случае если в состав арендной платы входят иные платежи – 70 %);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оплату коммунальных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услуг (в случае если в состав коммунальных услуг включены иные услуги – 40 %);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приобретение основных средств (оборудование, оргтехника) стоимостью более 10,0 тыс. рублей за единицу;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приобретение инвентаря производственного назначения стоимостью более 1,0 тыс. рублей за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единицу;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рекламу;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выплаты по передаче прав на франшизу (паушальный взнос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);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- 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ремонтные работы в нежилых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помещениях.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0BC1562A-E013-4458-B32F-F44D4CEDC77F}"/>
              </a:ext>
            </a:extLst>
          </p:cNvPr>
          <p:cNvGrpSpPr/>
          <p:nvPr/>
        </p:nvGrpSpPr>
        <p:grpSpPr>
          <a:xfrm>
            <a:off x="1416283" y="1968459"/>
            <a:ext cx="330542" cy="343942"/>
            <a:chOff x="5181943" y="2389641"/>
            <a:chExt cx="670619" cy="697806"/>
          </a:xfrm>
          <a:solidFill>
            <a:schemeClr val="accent5">
              <a:lumMod val="50000"/>
            </a:schemeClr>
          </a:solidFill>
        </p:grpSpPr>
        <p:sp>
          <p:nvSpPr>
            <p:cNvPr id="67" name="Полилиния 97">
              <a:extLst>
                <a:ext uri="{FF2B5EF4-FFF2-40B4-BE49-F238E27FC236}">
                  <a16:creationId xmlns:a16="http://schemas.microsoft.com/office/drawing/2014/main" id="{52F00776-ADEE-44B7-AE9A-67D848D4F60E}"/>
                </a:ext>
              </a:extLst>
            </p:cNvPr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98">
              <a:extLst>
                <a:ext uri="{FF2B5EF4-FFF2-40B4-BE49-F238E27FC236}">
                  <a16:creationId xmlns:a16="http://schemas.microsoft.com/office/drawing/2014/main" id="{DE2D6C73-5E41-4455-84EE-40D7AB573924}"/>
                </a:ext>
              </a:extLst>
            </p:cNvPr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744531" y="3613580"/>
            <a:ext cx="196476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80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%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(в отдельных случаях 70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% аренда, 40 % КУ),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но не более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300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 тыс. руб.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98406" y="6374922"/>
            <a:ext cx="414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8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>
            <a:off x="731008" y="719760"/>
            <a:ext cx="11460992" cy="13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8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>
            <a:extLst>
              <a:ext uri="{FF2B5EF4-FFF2-40B4-BE49-F238E27FC236}">
                <a16:creationId xmlns:a16="http://schemas.microsoft.com/office/drawing/2014/main" id="{C70F21D1-C1CD-41FE-86EF-C90BBA36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04" y="176143"/>
            <a:ext cx="6002547" cy="6607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Способы подачи заявок</a:t>
            </a:r>
            <a:endParaRPr lang="ru-RU" sz="3200" dirty="0"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4704746" y="1588088"/>
            <a:ext cx="604" cy="27534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926485" y="2432927"/>
            <a:ext cx="2378788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В Администрацию города лично либо уполномоченным лицом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4916719" y="2467909"/>
            <a:ext cx="2855676" cy="12772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Почтовым отправлением с описью вложения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Дата заявки – дата поступления пакета в Администрацию города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8456395" y="2447010"/>
            <a:ext cx="2522053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Через Инвестиционный портал города (раздел «Обратиться»)</a:t>
            </a:r>
          </a:p>
        </p:txBody>
      </p:sp>
      <p:sp>
        <p:nvSpPr>
          <p:cNvPr id="52" name="Полилиния 57">
            <a:extLst>
              <a:ext uri="{FF2B5EF4-FFF2-40B4-BE49-F238E27FC236}">
                <a16:creationId xmlns:a16="http://schemas.microsoft.com/office/drawing/2014/main" id="{47A9120A-D84E-4D0E-B7B1-AE0A253819CD}"/>
              </a:ext>
            </a:extLst>
          </p:cNvPr>
          <p:cNvSpPr/>
          <p:nvPr/>
        </p:nvSpPr>
        <p:spPr>
          <a:xfrm>
            <a:off x="973559" y="1839510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3" name="Полилиния 58">
            <a:extLst>
              <a:ext uri="{FF2B5EF4-FFF2-40B4-BE49-F238E27FC236}">
                <a16:creationId xmlns:a16="http://schemas.microsoft.com/office/drawing/2014/main" id="{0E8E15F5-DE48-491A-B683-1BB6F20D72BF}"/>
              </a:ext>
            </a:extLst>
          </p:cNvPr>
          <p:cNvSpPr/>
          <p:nvPr/>
        </p:nvSpPr>
        <p:spPr>
          <a:xfrm>
            <a:off x="973559" y="2113815"/>
            <a:ext cx="12101" cy="36305"/>
          </a:xfrm>
          <a:custGeom>
            <a:avLst/>
            <a:gdLst>
              <a:gd name="connsiteX0" fmla="*/ 14146 w 28292"/>
              <a:gd name="connsiteY0" fmla="*/ 0 h 84876"/>
              <a:gd name="connsiteX1" fmla="*/ 0 w 28292"/>
              <a:gd name="connsiteY1" fmla="*/ 14146 h 84876"/>
              <a:gd name="connsiteX2" fmla="*/ 0 w 28292"/>
              <a:gd name="connsiteY2" fmla="*/ 70730 h 84876"/>
              <a:gd name="connsiteX3" fmla="*/ 14146 w 28292"/>
              <a:gd name="connsiteY3" fmla="*/ 84876 h 84876"/>
              <a:gd name="connsiteX4" fmla="*/ 28292 w 28292"/>
              <a:gd name="connsiteY4" fmla="*/ 70730 h 84876"/>
              <a:gd name="connsiteX5" fmla="*/ 28292 w 28292"/>
              <a:gd name="connsiteY5" fmla="*/ 14146 h 84876"/>
              <a:gd name="connsiteX6" fmla="*/ 14146 w 28292"/>
              <a:gd name="connsiteY6" fmla="*/ 0 h 8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92" h="84876">
                <a:moveTo>
                  <a:pt x="14146" y="0"/>
                </a:moveTo>
                <a:cubicBezTo>
                  <a:pt x="6333" y="0"/>
                  <a:pt x="0" y="6333"/>
                  <a:pt x="0" y="14146"/>
                </a:cubicBezTo>
                <a:lnTo>
                  <a:pt x="0" y="70730"/>
                </a:lnTo>
                <a:cubicBezTo>
                  <a:pt x="0" y="78543"/>
                  <a:pt x="6333" y="84876"/>
                  <a:pt x="14146" y="84876"/>
                </a:cubicBezTo>
                <a:cubicBezTo>
                  <a:pt x="21959" y="84876"/>
                  <a:pt x="28292" y="78543"/>
                  <a:pt x="28292" y="70730"/>
                </a:cubicBezTo>
                <a:lnTo>
                  <a:pt x="28292" y="14146"/>
                </a:lnTo>
                <a:cubicBezTo>
                  <a:pt x="28292" y="6333"/>
                  <a:pt x="21959" y="0"/>
                  <a:pt x="141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4" name="Полилиния 59">
            <a:extLst>
              <a:ext uri="{FF2B5EF4-FFF2-40B4-BE49-F238E27FC236}">
                <a16:creationId xmlns:a16="http://schemas.microsoft.com/office/drawing/2014/main" id="{43AC50A8-D622-4D29-96C5-6A74CCBCF410}"/>
              </a:ext>
            </a:extLst>
          </p:cNvPr>
          <p:cNvSpPr/>
          <p:nvPr/>
        </p:nvSpPr>
        <p:spPr>
          <a:xfrm>
            <a:off x="1098609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5" name="Полилиния 60">
            <a:extLst>
              <a:ext uri="{FF2B5EF4-FFF2-40B4-BE49-F238E27FC236}">
                <a16:creationId xmlns:a16="http://schemas.microsoft.com/office/drawing/2014/main" id="{EFD6FC68-17C2-4DAB-B759-7940D9BC3343}"/>
              </a:ext>
            </a:extLst>
          </p:cNvPr>
          <p:cNvSpPr/>
          <p:nvPr/>
        </p:nvSpPr>
        <p:spPr>
          <a:xfrm>
            <a:off x="824304" y="1988765"/>
            <a:ext cx="36305" cy="12101"/>
          </a:xfrm>
          <a:custGeom>
            <a:avLst/>
            <a:gdLst>
              <a:gd name="connsiteX0" fmla="*/ 70730 w 84876"/>
              <a:gd name="connsiteY0" fmla="*/ 0 h 28292"/>
              <a:gd name="connsiteX1" fmla="*/ 14146 w 84876"/>
              <a:gd name="connsiteY1" fmla="*/ 0 h 28292"/>
              <a:gd name="connsiteX2" fmla="*/ 0 w 84876"/>
              <a:gd name="connsiteY2" fmla="*/ 14146 h 28292"/>
              <a:gd name="connsiteX3" fmla="*/ 14146 w 84876"/>
              <a:gd name="connsiteY3" fmla="*/ 28292 h 28292"/>
              <a:gd name="connsiteX4" fmla="*/ 70730 w 84876"/>
              <a:gd name="connsiteY4" fmla="*/ 28292 h 28292"/>
              <a:gd name="connsiteX5" fmla="*/ 84876 w 84876"/>
              <a:gd name="connsiteY5" fmla="*/ 14146 h 28292"/>
              <a:gd name="connsiteX6" fmla="*/ 70730 w 84876"/>
              <a:gd name="connsiteY6" fmla="*/ 0 h 2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76" h="28292">
                <a:moveTo>
                  <a:pt x="70730" y="0"/>
                </a:moveTo>
                <a:lnTo>
                  <a:pt x="14146" y="0"/>
                </a:lnTo>
                <a:cubicBezTo>
                  <a:pt x="6333" y="0"/>
                  <a:pt x="0" y="6333"/>
                  <a:pt x="0" y="14146"/>
                </a:cubicBezTo>
                <a:cubicBezTo>
                  <a:pt x="0" y="21959"/>
                  <a:pt x="6333" y="28292"/>
                  <a:pt x="14146" y="28292"/>
                </a:cubicBezTo>
                <a:lnTo>
                  <a:pt x="70730" y="28292"/>
                </a:lnTo>
                <a:cubicBezTo>
                  <a:pt x="78543" y="28292"/>
                  <a:pt x="84876" y="21959"/>
                  <a:pt x="84876" y="14146"/>
                </a:cubicBezTo>
                <a:cubicBezTo>
                  <a:pt x="84876" y="6333"/>
                  <a:pt x="78543" y="0"/>
                  <a:pt x="7073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4932353" y="1968888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7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8425290" y="2001670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8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81D58D6-269E-4715-81AB-1B69983AFD24}"/>
              </a:ext>
            </a:extLst>
          </p:cNvPr>
          <p:cNvGrpSpPr/>
          <p:nvPr/>
        </p:nvGrpSpPr>
        <p:grpSpPr>
          <a:xfrm>
            <a:off x="1927303" y="1961032"/>
            <a:ext cx="350768" cy="359021"/>
            <a:chOff x="8910638" y="2267501"/>
            <a:chExt cx="816391" cy="835600"/>
          </a:xfrm>
          <a:solidFill>
            <a:schemeClr val="accent1"/>
          </a:solidFill>
        </p:grpSpPr>
        <p:sp>
          <p:nvSpPr>
            <p:cNvPr id="94" name="Полилиния 87">
              <a:extLst>
                <a:ext uri="{FF2B5EF4-FFF2-40B4-BE49-F238E27FC236}">
                  <a16:creationId xmlns:a16="http://schemas.microsoft.com/office/drawing/2014/main" id="{DB310B87-3077-429D-A0B7-D867ECF27685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88">
              <a:extLst>
                <a:ext uri="{FF2B5EF4-FFF2-40B4-BE49-F238E27FC236}">
                  <a16:creationId xmlns:a16="http://schemas.microsoft.com/office/drawing/2014/main" id="{43908395-6AD6-46E6-BA23-75E41B56127D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89">
              <a:extLst>
                <a:ext uri="{FF2B5EF4-FFF2-40B4-BE49-F238E27FC236}">
                  <a16:creationId xmlns:a16="http://schemas.microsoft.com/office/drawing/2014/main" id="{AE6C1558-1466-40D7-9322-2B0E9871C4B3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90">
              <a:extLst>
                <a:ext uri="{FF2B5EF4-FFF2-40B4-BE49-F238E27FC236}">
                  <a16:creationId xmlns:a16="http://schemas.microsoft.com/office/drawing/2014/main" id="{00D2106E-26CF-48F3-ADD7-FC6AFE79FC67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91">
              <a:extLst>
                <a:ext uri="{FF2B5EF4-FFF2-40B4-BE49-F238E27FC236}">
                  <a16:creationId xmlns:a16="http://schemas.microsoft.com/office/drawing/2014/main" id="{820F6413-3871-4018-9786-42CB4805E89D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92">
              <a:extLst>
                <a:ext uri="{FF2B5EF4-FFF2-40B4-BE49-F238E27FC236}">
                  <a16:creationId xmlns:a16="http://schemas.microsoft.com/office/drawing/2014/main" id="{17F57BD1-FAE0-4A3D-94C3-186DF7C38419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93">
              <a:extLst>
                <a:ext uri="{FF2B5EF4-FFF2-40B4-BE49-F238E27FC236}">
                  <a16:creationId xmlns:a16="http://schemas.microsoft.com/office/drawing/2014/main" id="{CA9E762E-60A1-421D-9A23-AFDF4F119F4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94">
              <a:extLst>
                <a:ext uri="{FF2B5EF4-FFF2-40B4-BE49-F238E27FC236}">
                  <a16:creationId xmlns:a16="http://schemas.microsoft.com/office/drawing/2014/main" id="{E3C7631A-465B-410B-BA98-2679C91FB62F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95">
              <a:extLst>
                <a:ext uri="{FF2B5EF4-FFF2-40B4-BE49-F238E27FC236}">
                  <a16:creationId xmlns:a16="http://schemas.microsoft.com/office/drawing/2014/main" id="{9FE9A9FA-0F14-4F39-88F3-041BE8809743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9402AFA-3918-4425-90CF-91486E2A4960}"/>
              </a:ext>
            </a:extLst>
          </p:cNvPr>
          <p:cNvCxnSpPr>
            <a:cxnSpLocks/>
          </p:cNvCxnSpPr>
          <p:nvPr/>
        </p:nvCxnSpPr>
        <p:spPr>
          <a:xfrm>
            <a:off x="8210639" y="1588088"/>
            <a:ext cx="6790" cy="2705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qrcoder.ru/code/?http%3A%2F%2Finvest.admsurgut.ru%2Fpages%2Fobratitsia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37" y="2232533"/>
            <a:ext cx="1336794" cy="13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8472746" y="3569327"/>
            <a:ext cx="3719254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рабочих дня – пакет документов на бумажном носителе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052" name="Picture 4" descr="http://qrcoder.ru/code/?https%3A%2F%2Fadmsurgut.ru%2Frubric%2F24915%2FInformaciya-o-registracii-zayavok-na-predostavlenie-subsidiy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1" y="4380901"/>
            <a:ext cx="1250708" cy="12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1769233" y="4271335"/>
            <a:ext cx="10126594" cy="702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45304" y="4750097"/>
            <a:ext cx="6158115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Информация о регистрации поступивших заявок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http://qrcoder.ru/code/?https%3A%2F%2Fadmsurgut.ru%2Frubric%2F24828%2FInformaciya-o-rezultatah-rassmotreniya-zayavok-na-predostavlenie-subsidii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168" y="5410021"/>
            <a:ext cx="1406525" cy="14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45303" y="5905588"/>
            <a:ext cx="6158115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Информация о результатах рассмотрения заявок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0" name="Номер слайда 1"/>
          <p:cNvSpPr txBox="1">
            <a:spLocks/>
          </p:cNvSpPr>
          <p:nvPr/>
        </p:nvSpPr>
        <p:spPr>
          <a:xfrm>
            <a:off x="198406" y="6374922"/>
            <a:ext cx="31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73F88-3387-453B-9303-AC0210B95CB8}" type="slidenum">
              <a:rPr lang="ru-RU" sz="2000" smtClean="0">
                <a:latin typeface="Bahnschrift Light Condensed" panose="020B0502040204020203" pitchFamily="34" charset="0"/>
              </a:rPr>
              <a:pPr/>
              <a:t>9</a:t>
            </a:fld>
            <a:endParaRPr lang="ru-RU" sz="2000" dirty="0">
              <a:latin typeface="Bahnschrift Light Condensed" panose="020B0502040204020203" pitchFamily="34" charset="0"/>
            </a:endParaRP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ABFD37D-66F6-4714-974D-7D8A683DB2EE}"/>
              </a:ext>
            </a:extLst>
          </p:cNvPr>
          <p:cNvCxnSpPr/>
          <p:nvPr/>
        </p:nvCxnSpPr>
        <p:spPr>
          <a:xfrm flipV="1">
            <a:off x="731008" y="695325"/>
            <a:ext cx="11460992" cy="2443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7663</TotalTime>
  <Words>1632</Words>
  <Application>Microsoft Office PowerPoint</Application>
  <PresentationFormat>Широкоэкранный</PresentationFormat>
  <Paragraphs>202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Bahnschrift Condensed</vt:lpstr>
      <vt:lpstr>Bahnschrift Light Condensed</vt:lpstr>
      <vt:lpstr>Calibri</vt:lpstr>
      <vt:lpstr>Calibri Light</vt:lpstr>
      <vt:lpstr>Gotham Pro Bold</vt:lpstr>
      <vt:lpstr>Gotham Pro Light</vt:lpstr>
      <vt:lpstr>Open Sans Light</vt:lpstr>
      <vt:lpstr>Times New Roman</vt:lpstr>
      <vt:lpstr>Office Theme</vt:lpstr>
      <vt:lpstr>Презентация PowerPoint</vt:lpstr>
      <vt:lpstr>Предоставление финансовой поддержки  субъектам МСП, осуществляющим  социально значимые (приоритетные) виды деятельности  муниципальная программа  «Развитие малого и среднего предпринимательства в городе Сургуте  на период до 2030 года»</vt:lpstr>
      <vt:lpstr>Презентация PowerPoint</vt:lpstr>
      <vt:lpstr>Категории и критерии участников отбора</vt:lpstr>
      <vt:lpstr>Требования к участникам отбора</vt:lpstr>
      <vt:lpstr>Компенсируемые затраты 12 месяцев, предшествующих дате подачи заявки (по дате оплаты)</vt:lpstr>
      <vt:lpstr>Компенсируемые затраты</vt:lpstr>
      <vt:lpstr>Компенсируемые затраты</vt:lpstr>
      <vt:lpstr>Способы подачи заявок</vt:lpstr>
      <vt:lpstr>Перечень документов</vt:lpstr>
      <vt:lpstr>Аренда нежилых помещений </vt:lpstr>
      <vt:lpstr>Впервые зарегистрированным и действующим менее 1 года</vt:lpstr>
      <vt:lpstr>Рассмотрение заявок</vt:lpstr>
      <vt:lpstr>Основания для отклонения заявок</vt:lpstr>
      <vt:lpstr>Отчетность и результаты предоставления поддержки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Бедарева Елена Юрьевна</cp:lastModifiedBy>
  <cp:revision>696</cp:revision>
  <cp:lastPrinted>2023-02-09T06:22:34Z</cp:lastPrinted>
  <dcterms:created xsi:type="dcterms:W3CDTF">2014-11-21T11:00:06Z</dcterms:created>
  <dcterms:modified xsi:type="dcterms:W3CDTF">2024-03-13T08:54:23Z</dcterms:modified>
</cp:coreProperties>
</file>