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6" r:id="rId3"/>
    <p:sldId id="274" r:id="rId4"/>
    <p:sldId id="267" r:id="rId5"/>
    <p:sldId id="273" r:id="rId6"/>
    <p:sldId id="27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79" autoAdjust="0"/>
  </p:normalViewPr>
  <p:slideViewPr>
    <p:cSldViewPr snapToGrid="0">
      <p:cViewPr varScale="1">
        <p:scale>
          <a:sx n="111" d="100"/>
          <a:sy n="111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2672947292294938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AC2BF"/>
            </a:solidFill>
            <a:ln>
              <a:noFill/>
            </a:ln>
          </c:spPr>
          <c:dPt>
            <c:idx val="0"/>
            <c:bubble3D val="0"/>
            <c:spPr>
              <a:solidFill>
                <a:srgbClr val="69E2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1F-49A8-AE25-4B73BD2EBD49}"/>
              </c:ext>
            </c:extLst>
          </c:dPt>
          <c:dPt>
            <c:idx val="1"/>
            <c:bubble3D val="0"/>
            <c:spPr>
              <a:solidFill>
                <a:srgbClr val="8AC2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1F-49A8-AE25-4B73BD2EBD49}"/>
              </c:ext>
            </c:extLst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42.6</c:v>
                </c:pt>
                <c:pt idx="1">
                  <c:v>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1F-49A8-AE25-4B73BD2EBD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B9DBD9"/>
            </a:solidFill>
            <a:ln>
              <a:noFill/>
            </a:ln>
          </c:spPr>
          <c:dPt>
            <c:idx val="0"/>
            <c:bubble3D val="0"/>
            <c:spPr>
              <a:solidFill>
                <a:srgbClr val="A3F1E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31F-49A8-AE25-4B73BD2EBD49}"/>
              </c:ext>
            </c:extLst>
          </c:dPt>
          <c:dPt>
            <c:idx val="1"/>
            <c:bubble3D val="0"/>
            <c:spPr>
              <a:solidFill>
                <a:srgbClr val="B9DB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31F-49A8-AE25-4B73BD2EBD49}"/>
              </c:ext>
            </c:extLst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42.6</c:v>
                </c:pt>
                <c:pt idx="1">
                  <c:v>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31F-49A8-AE25-4B73BD2EB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lang="en-US" sz="1800" kern="1200">
          <a:solidFill>
            <a:srgbClr val="00D580"/>
          </a:solidFill>
          <a:latin typeface="SB Sans Text" panose="020B0503040504020204" pitchFamily="34" charset="-52"/>
          <a:ea typeface="+mn-ea"/>
          <a:cs typeface="SB Sans Text" panose="020B0503040504020204" pitchFamily="34" charset="-52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2672947292294938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AC2BF"/>
            </a:solidFill>
            <a:ln>
              <a:noFill/>
            </a:ln>
          </c:spPr>
          <c:dPt>
            <c:idx val="0"/>
            <c:bubble3D val="0"/>
            <c:spPr>
              <a:solidFill>
                <a:srgbClr val="69E2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42-4F43-B12E-9AF240FB3873}"/>
              </c:ext>
            </c:extLst>
          </c:dPt>
          <c:dPt>
            <c:idx val="1"/>
            <c:bubble3D val="0"/>
            <c:spPr>
              <a:solidFill>
                <a:srgbClr val="8AC2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42-4F43-B12E-9AF240FB3873}"/>
              </c:ext>
            </c:extLst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55.1</c:v>
                </c:pt>
                <c:pt idx="1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42-4F43-B12E-9AF240FB38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B9DBD9"/>
            </a:solidFill>
            <a:ln>
              <a:noFill/>
            </a:ln>
          </c:spPr>
          <c:dPt>
            <c:idx val="0"/>
            <c:bubble3D val="0"/>
            <c:spPr>
              <a:solidFill>
                <a:srgbClr val="A3F1E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342-4F43-B12E-9AF240FB3873}"/>
              </c:ext>
            </c:extLst>
          </c:dPt>
          <c:dPt>
            <c:idx val="1"/>
            <c:bubble3D val="0"/>
            <c:spPr>
              <a:solidFill>
                <a:srgbClr val="B9DB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342-4F43-B12E-9AF240FB3873}"/>
              </c:ext>
            </c:extLst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55.1</c:v>
                </c:pt>
                <c:pt idx="1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42-4F43-B12E-9AF240FB3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lang="en-US" sz="1800" kern="1200">
          <a:solidFill>
            <a:srgbClr val="00D580"/>
          </a:solidFill>
          <a:latin typeface="SB Sans Text" panose="020B0503040504020204" pitchFamily="34" charset="-52"/>
          <a:ea typeface="+mn-ea"/>
          <a:cs typeface="SB Sans Text" panose="020B0503040504020204" pitchFamily="34" charset="-52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2672947292294938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AC2BF"/>
            </a:solidFill>
            <a:ln>
              <a:noFill/>
            </a:ln>
          </c:spPr>
          <c:dPt>
            <c:idx val="0"/>
            <c:bubble3D val="0"/>
            <c:spPr>
              <a:solidFill>
                <a:srgbClr val="69E2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DF-4286-B7CD-BA7BF4BED2C2}"/>
              </c:ext>
            </c:extLst>
          </c:dPt>
          <c:dPt>
            <c:idx val="1"/>
            <c:bubble3D val="0"/>
            <c:spPr>
              <a:solidFill>
                <a:srgbClr val="8AC2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DF-4286-B7CD-BA7BF4BED2C2}"/>
              </c:ext>
            </c:extLst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61.7</c:v>
                </c:pt>
                <c:pt idx="1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DF-4286-B7CD-BA7BF4BED2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B9DBD9"/>
            </a:solidFill>
            <a:ln>
              <a:noFill/>
            </a:ln>
          </c:spPr>
          <c:dPt>
            <c:idx val="0"/>
            <c:bubble3D val="0"/>
            <c:spPr>
              <a:solidFill>
                <a:srgbClr val="A3F1E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6DF-4286-B7CD-BA7BF4BED2C2}"/>
              </c:ext>
            </c:extLst>
          </c:dPt>
          <c:dPt>
            <c:idx val="1"/>
            <c:bubble3D val="0"/>
            <c:spPr>
              <a:solidFill>
                <a:srgbClr val="B9DB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6DF-4286-B7CD-BA7BF4BED2C2}"/>
              </c:ext>
            </c:extLst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61.7</c:v>
                </c:pt>
                <c:pt idx="1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DF-4286-B7CD-BA7BF4BED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lang="en-US" sz="1800" kern="1200">
          <a:solidFill>
            <a:srgbClr val="00D580"/>
          </a:solidFill>
          <a:latin typeface="SB Sans Text" panose="020B0503040504020204" pitchFamily="34" charset="-52"/>
          <a:ea typeface="+mn-ea"/>
          <a:cs typeface="SB Sans Text" panose="020B0503040504020204" pitchFamily="34" charset="-52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2672947292294938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AC2BF"/>
            </a:solidFill>
            <a:ln>
              <a:noFill/>
            </a:ln>
          </c:spPr>
          <c:dPt>
            <c:idx val="0"/>
            <c:bubble3D val="0"/>
            <c:spPr>
              <a:solidFill>
                <a:srgbClr val="69E2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DF-4286-B7CD-BA7BF4BED2C2}"/>
              </c:ext>
            </c:extLst>
          </c:dPt>
          <c:dPt>
            <c:idx val="1"/>
            <c:bubble3D val="0"/>
            <c:spPr>
              <a:solidFill>
                <a:srgbClr val="8AC2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DF-4286-B7CD-BA7BF4BED2C2}"/>
              </c:ext>
            </c:extLst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61.7</c:v>
                </c:pt>
                <c:pt idx="1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DF-4286-B7CD-BA7BF4BED2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B9DBD9"/>
            </a:solidFill>
            <a:ln>
              <a:noFill/>
            </a:ln>
          </c:spPr>
          <c:dPt>
            <c:idx val="0"/>
            <c:bubble3D val="0"/>
            <c:spPr>
              <a:solidFill>
                <a:srgbClr val="A3F1E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6DF-4286-B7CD-BA7BF4BED2C2}"/>
              </c:ext>
            </c:extLst>
          </c:dPt>
          <c:dPt>
            <c:idx val="1"/>
            <c:bubble3D val="0"/>
            <c:spPr>
              <a:solidFill>
                <a:srgbClr val="B9DB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6DF-4286-B7CD-BA7BF4BED2C2}"/>
              </c:ext>
            </c:extLst>
          </c:dPt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61.7</c:v>
                </c:pt>
                <c:pt idx="1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DF-4286-B7CD-BA7BF4BED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lang="en-US" sz="1800" kern="1200">
          <a:solidFill>
            <a:srgbClr val="00D580"/>
          </a:solidFill>
          <a:latin typeface="SB Sans Text" panose="020B0503040504020204" pitchFamily="34" charset="-52"/>
          <a:ea typeface="+mn-ea"/>
          <a:cs typeface="SB Sans Text" panose="020B0503040504020204" pitchFamily="34" charset="-52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B0F34-CC8A-46E5-BE80-05AF356D52F2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77FB6-29C3-44ED-B053-0C0B18561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4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7FB6-29C3-44ED-B053-0C0B185613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7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http://542E44DD6BAFD1E62B6E429133210DE5.dms.sberbank.ru/542E44DD6BAFD1E62B6E429133210DE5-68D5AF89F09DFD6B8D1F993BDB73B273-67C33089E146F7F63758E989D29A6A4D/1.png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  <p:extLst>
      <p:ext uri="{BB962C8B-B14F-4D97-AF65-F5344CB8AC3E}">
        <p14:creationId xmlns:p14="http://schemas.microsoft.com/office/powerpoint/2010/main" val="149123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  <p:extLst>
      <p:ext uri="{BB962C8B-B14F-4D97-AF65-F5344CB8AC3E}">
        <p14:creationId xmlns:p14="http://schemas.microsoft.com/office/powerpoint/2010/main" val="295599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  <p:extLst>
      <p:ext uri="{BB962C8B-B14F-4D97-AF65-F5344CB8AC3E}">
        <p14:creationId xmlns:p14="http://schemas.microsoft.com/office/powerpoint/2010/main" val="12062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0"/>
            <a:ext cx="12182855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770107" y="190500"/>
            <a:ext cx="1129665" cy="445134"/>
          </a:xfrm>
          <a:custGeom>
            <a:avLst/>
            <a:gdLst/>
            <a:ahLst/>
            <a:cxnLst/>
            <a:rect l="l" t="t" r="r" b="b"/>
            <a:pathLst>
              <a:path w="1129665" h="445134">
                <a:moveTo>
                  <a:pt x="1129283" y="0"/>
                </a:moveTo>
                <a:lnTo>
                  <a:pt x="0" y="0"/>
                </a:lnTo>
                <a:lnTo>
                  <a:pt x="0" y="445008"/>
                </a:lnTo>
                <a:lnTo>
                  <a:pt x="1129283" y="445008"/>
                </a:lnTo>
                <a:lnTo>
                  <a:pt x="1129283" y="0"/>
                </a:lnTo>
                <a:close/>
              </a:path>
            </a:pathLst>
          </a:custGeom>
          <a:solidFill>
            <a:srgbClr val="E6F8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676" y="2692907"/>
            <a:ext cx="1949195" cy="48463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3431" y="2808731"/>
            <a:ext cx="1112520" cy="29260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70941" y="6501422"/>
            <a:ext cx="879475" cy="128270"/>
          </a:xfrm>
          <a:custGeom>
            <a:avLst/>
            <a:gdLst/>
            <a:ahLst/>
            <a:cxnLst/>
            <a:rect l="l" t="t" r="r" b="b"/>
            <a:pathLst>
              <a:path w="879475" h="128270">
                <a:moveTo>
                  <a:pt x="6451" y="1676"/>
                </a:moveTo>
                <a:lnTo>
                  <a:pt x="0" y="1676"/>
                </a:lnTo>
                <a:lnTo>
                  <a:pt x="0" y="99822"/>
                </a:lnTo>
                <a:lnTo>
                  <a:pt x="6451" y="99822"/>
                </a:lnTo>
                <a:lnTo>
                  <a:pt x="6451" y="50050"/>
                </a:lnTo>
                <a:lnTo>
                  <a:pt x="76974" y="50050"/>
                </a:lnTo>
                <a:lnTo>
                  <a:pt x="76974" y="44018"/>
                </a:lnTo>
                <a:lnTo>
                  <a:pt x="6451" y="44018"/>
                </a:lnTo>
                <a:lnTo>
                  <a:pt x="6451" y="1676"/>
                </a:lnTo>
                <a:close/>
              </a:path>
              <a:path w="879475" h="128270">
                <a:moveTo>
                  <a:pt x="76974" y="50050"/>
                </a:moveTo>
                <a:lnTo>
                  <a:pt x="70523" y="50050"/>
                </a:lnTo>
                <a:lnTo>
                  <a:pt x="70523" y="99822"/>
                </a:lnTo>
                <a:lnTo>
                  <a:pt x="76974" y="99822"/>
                </a:lnTo>
                <a:lnTo>
                  <a:pt x="76974" y="50050"/>
                </a:lnTo>
                <a:close/>
              </a:path>
              <a:path w="879475" h="128270">
                <a:moveTo>
                  <a:pt x="76974" y="1676"/>
                </a:moveTo>
                <a:lnTo>
                  <a:pt x="70523" y="1676"/>
                </a:lnTo>
                <a:lnTo>
                  <a:pt x="70523" y="44018"/>
                </a:lnTo>
                <a:lnTo>
                  <a:pt x="76974" y="44018"/>
                </a:lnTo>
                <a:lnTo>
                  <a:pt x="76974" y="1676"/>
                </a:lnTo>
                <a:close/>
              </a:path>
              <a:path w="879475" h="128270">
                <a:moveTo>
                  <a:pt x="135140" y="31267"/>
                </a:moveTo>
                <a:lnTo>
                  <a:pt x="102125" y="52960"/>
                </a:lnTo>
                <a:lnTo>
                  <a:pt x="99669" y="66459"/>
                </a:lnTo>
                <a:lnTo>
                  <a:pt x="100283" y="73476"/>
                </a:lnTo>
                <a:lnTo>
                  <a:pt x="127599" y="100870"/>
                </a:lnTo>
                <a:lnTo>
                  <a:pt x="135140" y="101511"/>
                </a:lnTo>
                <a:lnTo>
                  <a:pt x="142627" y="100870"/>
                </a:lnTo>
                <a:lnTo>
                  <a:pt x="149375" y="98950"/>
                </a:lnTo>
                <a:lnTo>
                  <a:pt x="155387" y="95751"/>
                </a:lnTo>
                <a:lnTo>
                  <a:pt x="155544" y="95618"/>
                </a:lnTo>
                <a:lnTo>
                  <a:pt x="127012" y="95618"/>
                </a:lnTo>
                <a:lnTo>
                  <a:pt x="120091" y="92862"/>
                </a:lnTo>
                <a:lnTo>
                  <a:pt x="114388" y="87350"/>
                </a:lnTo>
                <a:lnTo>
                  <a:pt x="108877" y="81648"/>
                </a:lnTo>
                <a:lnTo>
                  <a:pt x="106156" y="74777"/>
                </a:lnTo>
                <a:lnTo>
                  <a:pt x="106156" y="58140"/>
                </a:lnTo>
                <a:lnTo>
                  <a:pt x="108877" y="51269"/>
                </a:lnTo>
                <a:lnTo>
                  <a:pt x="114388" y="45567"/>
                </a:lnTo>
                <a:lnTo>
                  <a:pt x="120002" y="39954"/>
                </a:lnTo>
                <a:lnTo>
                  <a:pt x="126923" y="37160"/>
                </a:lnTo>
                <a:lnTo>
                  <a:pt x="155404" y="37160"/>
                </a:lnTo>
                <a:lnTo>
                  <a:pt x="149304" y="33859"/>
                </a:lnTo>
                <a:lnTo>
                  <a:pt x="142572" y="31915"/>
                </a:lnTo>
                <a:lnTo>
                  <a:pt x="135140" y="31267"/>
                </a:lnTo>
                <a:close/>
              </a:path>
              <a:path w="879475" h="128270">
                <a:moveTo>
                  <a:pt x="155404" y="37160"/>
                </a:moveTo>
                <a:lnTo>
                  <a:pt x="143370" y="37160"/>
                </a:lnTo>
                <a:lnTo>
                  <a:pt x="150240" y="39954"/>
                </a:lnTo>
                <a:lnTo>
                  <a:pt x="155752" y="45567"/>
                </a:lnTo>
                <a:lnTo>
                  <a:pt x="161366" y="51180"/>
                </a:lnTo>
                <a:lnTo>
                  <a:pt x="164172" y="58140"/>
                </a:lnTo>
                <a:lnTo>
                  <a:pt x="164172" y="74777"/>
                </a:lnTo>
                <a:lnTo>
                  <a:pt x="161366" y="81737"/>
                </a:lnTo>
                <a:lnTo>
                  <a:pt x="150240" y="92862"/>
                </a:lnTo>
                <a:lnTo>
                  <a:pt x="143370" y="95618"/>
                </a:lnTo>
                <a:lnTo>
                  <a:pt x="155544" y="95618"/>
                </a:lnTo>
                <a:lnTo>
                  <a:pt x="170611" y="66459"/>
                </a:lnTo>
                <a:lnTo>
                  <a:pt x="169974" y="59436"/>
                </a:lnTo>
                <a:lnTo>
                  <a:pt x="168125" y="53032"/>
                </a:lnTo>
                <a:lnTo>
                  <a:pt x="164976" y="47029"/>
                </a:lnTo>
                <a:lnTo>
                  <a:pt x="160667" y="41643"/>
                </a:lnTo>
                <a:lnTo>
                  <a:pt x="155404" y="37160"/>
                </a:lnTo>
                <a:close/>
              </a:path>
              <a:path w="879475" h="128270">
                <a:moveTo>
                  <a:pt x="245567" y="32943"/>
                </a:moveTo>
                <a:lnTo>
                  <a:pt x="204584" y="32943"/>
                </a:lnTo>
                <a:lnTo>
                  <a:pt x="198945" y="34747"/>
                </a:lnTo>
                <a:lnTo>
                  <a:pt x="190817" y="41948"/>
                </a:lnTo>
                <a:lnTo>
                  <a:pt x="188785" y="46736"/>
                </a:lnTo>
                <a:lnTo>
                  <a:pt x="188785" y="58331"/>
                </a:lnTo>
                <a:lnTo>
                  <a:pt x="190423" y="62877"/>
                </a:lnTo>
                <a:lnTo>
                  <a:pt x="196964" y="69888"/>
                </a:lnTo>
                <a:lnTo>
                  <a:pt x="201536" y="71920"/>
                </a:lnTo>
                <a:lnTo>
                  <a:pt x="207429" y="72491"/>
                </a:lnTo>
                <a:lnTo>
                  <a:pt x="186258" y="99822"/>
                </a:lnTo>
                <a:lnTo>
                  <a:pt x="193827" y="99822"/>
                </a:lnTo>
                <a:lnTo>
                  <a:pt x="214160" y="73329"/>
                </a:lnTo>
                <a:lnTo>
                  <a:pt x="245567" y="73329"/>
                </a:lnTo>
                <a:lnTo>
                  <a:pt x="245567" y="67576"/>
                </a:lnTo>
                <a:lnTo>
                  <a:pt x="207098" y="67576"/>
                </a:lnTo>
                <a:lnTo>
                  <a:pt x="202831" y="66293"/>
                </a:lnTo>
                <a:lnTo>
                  <a:pt x="196748" y="61150"/>
                </a:lnTo>
                <a:lnTo>
                  <a:pt x="195237" y="57619"/>
                </a:lnTo>
                <a:lnTo>
                  <a:pt x="195237" y="48552"/>
                </a:lnTo>
                <a:lnTo>
                  <a:pt x="196748" y="45008"/>
                </a:lnTo>
                <a:lnTo>
                  <a:pt x="202831" y="39954"/>
                </a:lnTo>
                <a:lnTo>
                  <a:pt x="207098" y="38696"/>
                </a:lnTo>
                <a:lnTo>
                  <a:pt x="245567" y="38696"/>
                </a:lnTo>
                <a:lnTo>
                  <a:pt x="245567" y="32943"/>
                </a:lnTo>
                <a:close/>
              </a:path>
              <a:path w="879475" h="128270">
                <a:moveTo>
                  <a:pt x="245567" y="73329"/>
                </a:moveTo>
                <a:lnTo>
                  <a:pt x="239255" y="73329"/>
                </a:lnTo>
                <a:lnTo>
                  <a:pt x="239255" y="99822"/>
                </a:lnTo>
                <a:lnTo>
                  <a:pt x="245567" y="99822"/>
                </a:lnTo>
                <a:lnTo>
                  <a:pt x="245567" y="73329"/>
                </a:lnTo>
                <a:close/>
              </a:path>
              <a:path w="879475" h="128270">
                <a:moveTo>
                  <a:pt x="245567" y="38696"/>
                </a:moveTo>
                <a:lnTo>
                  <a:pt x="239255" y="38696"/>
                </a:lnTo>
                <a:lnTo>
                  <a:pt x="239255" y="67576"/>
                </a:lnTo>
                <a:lnTo>
                  <a:pt x="245567" y="67576"/>
                </a:lnTo>
                <a:lnTo>
                  <a:pt x="245567" y="38696"/>
                </a:lnTo>
                <a:close/>
              </a:path>
              <a:path w="879475" h="128270">
                <a:moveTo>
                  <a:pt x="329298" y="279"/>
                </a:moveTo>
                <a:lnTo>
                  <a:pt x="287941" y="12245"/>
                </a:lnTo>
                <a:lnTo>
                  <a:pt x="267205" y="56641"/>
                </a:lnTo>
                <a:lnTo>
                  <a:pt x="267798" y="66668"/>
                </a:lnTo>
                <a:lnTo>
                  <a:pt x="295319" y="100765"/>
                </a:lnTo>
                <a:lnTo>
                  <a:pt x="303225" y="101511"/>
                </a:lnTo>
                <a:lnTo>
                  <a:pt x="309847" y="100915"/>
                </a:lnTo>
                <a:lnTo>
                  <a:pt x="315980" y="99128"/>
                </a:lnTo>
                <a:lnTo>
                  <a:pt x="321625" y="96147"/>
                </a:lnTo>
                <a:lnTo>
                  <a:pt x="322280" y="95618"/>
                </a:lnTo>
                <a:lnTo>
                  <a:pt x="294576" y="95618"/>
                </a:lnTo>
                <a:lnTo>
                  <a:pt x="287591" y="92659"/>
                </a:lnTo>
                <a:lnTo>
                  <a:pt x="273913" y="62255"/>
                </a:lnTo>
                <a:lnTo>
                  <a:pt x="276250" y="56641"/>
                </a:lnTo>
                <a:lnTo>
                  <a:pt x="278574" y="53695"/>
                </a:lnTo>
                <a:lnTo>
                  <a:pt x="273354" y="53695"/>
                </a:lnTo>
                <a:lnTo>
                  <a:pt x="291865" y="16681"/>
                </a:lnTo>
                <a:lnTo>
                  <a:pt x="329298" y="6591"/>
                </a:lnTo>
                <a:lnTo>
                  <a:pt x="329298" y="279"/>
                </a:lnTo>
                <a:close/>
              </a:path>
              <a:path w="879475" h="128270">
                <a:moveTo>
                  <a:pt x="324351" y="41643"/>
                </a:moveTo>
                <a:lnTo>
                  <a:pt x="310883" y="41643"/>
                </a:lnTo>
                <a:lnTo>
                  <a:pt x="317055" y="44018"/>
                </a:lnTo>
                <a:lnTo>
                  <a:pt x="327520" y="53555"/>
                </a:lnTo>
                <a:lnTo>
                  <a:pt x="330149" y="59816"/>
                </a:lnTo>
                <a:lnTo>
                  <a:pt x="330149" y="75806"/>
                </a:lnTo>
                <a:lnTo>
                  <a:pt x="327482" y="82537"/>
                </a:lnTo>
                <a:lnTo>
                  <a:pt x="322148" y="87769"/>
                </a:lnTo>
                <a:lnTo>
                  <a:pt x="316915" y="93002"/>
                </a:lnTo>
                <a:lnTo>
                  <a:pt x="310654" y="95618"/>
                </a:lnTo>
                <a:lnTo>
                  <a:pt x="322280" y="95618"/>
                </a:lnTo>
                <a:lnTo>
                  <a:pt x="336448" y="67297"/>
                </a:lnTo>
                <a:lnTo>
                  <a:pt x="336448" y="58038"/>
                </a:lnTo>
                <a:lnTo>
                  <a:pt x="333413" y="50469"/>
                </a:lnTo>
                <a:lnTo>
                  <a:pt x="326440" y="43700"/>
                </a:lnTo>
                <a:lnTo>
                  <a:pt x="324351" y="41643"/>
                </a:lnTo>
                <a:close/>
              </a:path>
              <a:path w="879475" h="128270">
                <a:moveTo>
                  <a:pt x="313931" y="35750"/>
                </a:moveTo>
                <a:lnTo>
                  <a:pt x="297853" y="35750"/>
                </a:lnTo>
                <a:lnTo>
                  <a:pt x="291490" y="37363"/>
                </a:lnTo>
                <a:lnTo>
                  <a:pt x="280466" y="43814"/>
                </a:lnTo>
                <a:lnTo>
                  <a:pt x="276250" y="48183"/>
                </a:lnTo>
                <a:lnTo>
                  <a:pt x="273354" y="53695"/>
                </a:lnTo>
                <a:lnTo>
                  <a:pt x="278574" y="53695"/>
                </a:lnTo>
                <a:lnTo>
                  <a:pt x="280047" y="51828"/>
                </a:lnTo>
                <a:lnTo>
                  <a:pt x="285280" y="47815"/>
                </a:lnTo>
                <a:lnTo>
                  <a:pt x="290791" y="43700"/>
                </a:lnTo>
                <a:lnTo>
                  <a:pt x="296964" y="41643"/>
                </a:lnTo>
                <a:lnTo>
                  <a:pt x="324351" y="41643"/>
                </a:lnTo>
                <a:lnTo>
                  <a:pt x="321360" y="38696"/>
                </a:lnTo>
                <a:lnTo>
                  <a:pt x="313931" y="35750"/>
                </a:lnTo>
                <a:close/>
              </a:path>
              <a:path w="879475" h="128270">
                <a:moveTo>
                  <a:pt x="362343" y="32943"/>
                </a:moveTo>
                <a:lnTo>
                  <a:pt x="356044" y="32943"/>
                </a:lnTo>
                <a:lnTo>
                  <a:pt x="356044" y="127863"/>
                </a:lnTo>
                <a:lnTo>
                  <a:pt x="362343" y="127863"/>
                </a:lnTo>
                <a:lnTo>
                  <a:pt x="362343" y="87909"/>
                </a:lnTo>
                <a:lnTo>
                  <a:pt x="368351" y="87909"/>
                </a:lnTo>
                <a:lnTo>
                  <a:pt x="368172" y="87795"/>
                </a:lnTo>
                <a:lnTo>
                  <a:pt x="364591" y="83794"/>
                </a:lnTo>
                <a:lnTo>
                  <a:pt x="362343" y="78930"/>
                </a:lnTo>
                <a:lnTo>
                  <a:pt x="362343" y="53695"/>
                </a:lnTo>
                <a:lnTo>
                  <a:pt x="364502" y="48831"/>
                </a:lnTo>
                <a:lnTo>
                  <a:pt x="368007" y="44869"/>
                </a:lnTo>
                <a:lnTo>
                  <a:pt x="368227" y="44729"/>
                </a:lnTo>
                <a:lnTo>
                  <a:pt x="362343" y="44729"/>
                </a:lnTo>
                <a:lnTo>
                  <a:pt x="362343" y="32943"/>
                </a:lnTo>
                <a:close/>
              </a:path>
              <a:path w="879475" h="128270">
                <a:moveTo>
                  <a:pt x="368351" y="87909"/>
                </a:moveTo>
                <a:lnTo>
                  <a:pt x="362343" y="87909"/>
                </a:lnTo>
                <a:lnTo>
                  <a:pt x="367756" y="93860"/>
                </a:lnTo>
                <a:lnTo>
                  <a:pt x="374164" y="98110"/>
                </a:lnTo>
                <a:lnTo>
                  <a:pt x="381567" y="100660"/>
                </a:lnTo>
                <a:lnTo>
                  <a:pt x="389966" y="101511"/>
                </a:lnTo>
                <a:lnTo>
                  <a:pt x="397128" y="100863"/>
                </a:lnTo>
                <a:lnTo>
                  <a:pt x="403606" y="98918"/>
                </a:lnTo>
                <a:lnTo>
                  <a:pt x="409397" y="95676"/>
                </a:lnTo>
                <a:lnTo>
                  <a:pt x="383235" y="95618"/>
                </a:lnTo>
                <a:lnTo>
                  <a:pt x="377977" y="94056"/>
                </a:lnTo>
                <a:lnTo>
                  <a:pt x="368351" y="87909"/>
                </a:lnTo>
                <a:close/>
              </a:path>
              <a:path w="879475" h="128270">
                <a:moveTo>
                  <a:pt x="409462" y="37160"/>
                </a:moveTo>
                <a:lnTo>
                  <a:pt x="397078" y="37160"/>
                </a:lnTo>
                <a:lnTo>
                  <a:pt x="403898" y="39954"/>
                </a:lnTo>
                <a:lnTo>
                  <a:pt x="409321" y="45567"/>
                </a:lnTo>
                <a:lnTo>
                  <a:pt x="414832" y="51079"/>
                </a:lnTo>
                <a:lnTo>
                  <a:pt x="417588" y="58000"/>
                </a:lnTo>
                <a:lnTo>
                  <a:pt x="417588" y="74536"/>
                </a:lnTo>
                <a:lnTo>
                  <a:pt x="414832" y="81508"/>
                </a:lnTo>
                <a:lnTo>
                  <a:pt x="403898" y="92811"/>
                </a:lnTo>
                <a:lnTo>
                  <a:pt x="397078" y="95618"/>
                </a:lnTo>
                <a:lnTo>
                  <a:pt x="409462" y="95618"/>
                </a:lnTo>
                <a:lnTo>
                  <a:pt x="424040" y="66319"/>
                </a:lnTo>
                <a:lnTo>
                  <a:pt x="423444" y="59411"/>
                </a:lnTo>
                <a:lnTo>
                  <a:pt x="421657" y="52995"/>
                </a:lnTo>
                <a:lnTo>
                  <a:pt x="418677" y="47072"/>
                </a:lnTo>
                <a:lnTo>
                  <a:pt x="414502" y="41643"/>
                </a:lnTo>
                <a:lnTo>
                  <a:pt x="409462" y="37160"/>
                </a:lnTo>
                <a:close/>
              </a:path>
              <a:path w="879475" h="128270">
                <a:moveTo>
                  <a:pt x="389966" y="31267"/>
                </a:moveTo>
                <a:lnTo>
                  <a:pt x="381617" y="32108"/>
                </a:lnTo>
                <a:lnTo>
                  <a:pt x="374230" y="34631"/>
                </a:lnTo>
                <a:lnTo>
                  <a:pt x="367806" y="38837"/>
                </a:lnTo>
                <a:lnTo>
                  <a:pt x="362343" y="44729"/>
                </a:lnTo>
                <a:lnTo>
                  <a:pt x="368227" y="44729"/>
                </a:lnTo>
                <a:lnTo>
                  <a:pt x="377723" y="38696"/>
                </a:lnTo>
                <a:lnTo>
                  <a:pt x="383057" y="37160"/>
                </a:lnTo>
                <a:lnTo>
                  <a:pt x="409462" y="37160"/>
                </a:lnTo>
                <a:lnTo>
                  <a:pt x="403606" y="33859"/>
                </a:lnTo>
                <a:lnTo>
                  <a:pt x="397128" y="31915"/>
                </a:lnTo>
                <a:lnTo>
                  <a:pt x="389966" y="31267"/>
                </a:lnTo>
                <a:close/>
              </a:path>
              <a:path w="879475" h="128270">
                <a:moveTo>
                  <a:pt x="450735" y="32943"/>
                </a:moveTo>
                <a:lnTo>
                  <a:pt x="444436" y="32943"/>
                </a:lnTo>
                <a:lnTo>
                  <a:pt x="444436" y="99822"/>
                </a:lnTo>
                <a:lnTo>
                  <a:pt x="484949" y="99822"/>
                </a:lnTo>
                <a:lnTo>
                  <a:pt x="490880" y="97891"/>
                </a:lnTo>
                <a:lnTo>
                  <a:pt x="495108" y="94081"/>
                </a:lnTo>
                <a:lnTo>
                  <a:pt x="450735" y="94081"/>
                </a:lnTo>
                <a:lnTo>
                  <a:pt x="450735" y="62953"/>
                </a:lnTo>
                <a:lnTo>
                  <a:pt x="495046" y="62953"/>
                </a:lnTo>
                <a:lnTo>
                  <a:pt x="490651" y="59118"/>
                </a:lnTo>
                <a:lnTo>
                  <a:pt x="484670" y="57200"/>
                </a:lnTo>
                <a:lnTo>
                  <a:pt x="450735" y="57200"/>
                </a:lnTo>
                <a:lnTo>
                  <a:pt x="450735" y="32943"/>
                </a:lnTo>
                <a:close/>
              </a:path>
              <a:path w="879475" h="128270">
                <a:moveTo>
                  <a:pt x="495046" y="62953"/>
                </a:moveTo>
                <a:lnTo>
                  <a:pt x="482244" y="62953"/>
                </a:lnTo>
                <a:lnTo>
                  <a:pt x="486892" y="64325"/>
                </a:lnTo>
                <a:lnTo>
                  <a:pt x="493522" y="69850"/>
                </a:lnTo>
                <a:lnTo>
                  <a:pt x="495185" y="73659"/>
                </a:lnTo>
                <a:lnTo>
                  <a:pt x="495185" y="83375"/>
                </a:lnTo>
                <a:lnTo>
                  <a:pt x="493522" y="87185"/>
                </a:lnTo>
                <a:lnTo>
                  <a:pt x="486892" y="92697"/>
                </a:lnTo>
                <a:lnTo>
                  <a:pt x="482244" y="94081"/>
                </a:lnTo>
                <a:lnTo>
                  <a:pt x="495108" y="94081"/>
                </a:lnTo>
                <a:lnTo>
                  <a:pt x="499491" y="90131"/>
                </a:lnTo>
                <a:lnTo>
                  <a:pt x="501637" y="84912"/>
                </a:lnTo>
                <a:lnTo>
                  <a:pt x="501637" y="71920"/>
                </a:lnTo>
                <a:lnTo>
                  <a:pt x="499440" y="66789"/>
                </a:lnTo>
                <a:lnTo>
                  <a:pt x="495046" y="62953"/>
                </a:lnTo>
                <a:close/>
              </a:path>
              <a:path w="879475" h="128270">
                <a:moveTo>
                  <a:pt x="604201" y="6172"/>
                </a:moveTo>
                <a:lnTo>
                  <a:pt x="590702" y="6172"/>
                </a:lnTo>
                <a:lnTo>
                  <a:pt x="596582" y="8153"/>
                </a:lnTo>
                <a:lnTo>
                  <a:pt x="601091" y="12128"/>
                </a:lnTo>
                <a:lnTo>
                  <a:pt x="605536" y="16103"/>
                </a:lnTo>
                <a:lnTo>
                  <a:pt x="607822" y="21259"/>
                </a:lnTo>
                <a:lnTo>
                  <a:pt x="607752" y="33743"/>
                </a:lnTo>
                <a:lnTo>
                  <a:pt x="606297" y="38785"/>
                </a:lnTo>
                <a:lnTo>
                  <a:pt x="603122" y="43459"/>
                </a:lnTo>
                <a:lnTo>
                  <a:pt x="600202" y="47955"/>
                </a:lnTo>
                <a:lnTo>
                  <a:pt x="594855" y="53886"/>
                </a:lnTo>
                <a:lnTo>
                  <a:pt x="552564" y="94780"/>
                </a:lnTo>
                <a:lnTo>
                  <a:pt x="552424" y="99822"/>
                </a:lnTo>
                <a:lnTo>
                  <a:pt x="618363" y="99822"/>
                </a:lnTo>
                <a:lnTo>
                  <a:pt x="618363" y="93802"/>
                </a:lnTo>
                <a:lnTo>
                  <a:pt x="562381" y="93802"/>
                </a:lnTo>
                <a:lnTo>
                  <a:pt x="592658" y="64350"/>
                </a:lnTo>
                <a:lnTo>
                  <a:pt x="614426" y="33743"/>
                </a:lnTo>
                <a:lnTo>
                  <a:pt x="614426" y="19164"/>
                </a:lnTo>
                <a:lnTo>
                  <a:pt x="611505" y="12623"/>
                </a:lnTo>
                <a:lnTo>
                  <a:pt x="604201" y="6172"/>
                </a:lnTo>
                <a:close/>
              </a:path>
              <a:path w="879475" h="128270">
                <a:moveTo>
                  <a:pt x="592759" y="0"/>
                </a:moveTo>
                <a:lnTo>
                  <a:pt x="583971" y="0"/>
                </a:lnTo>
                <a:lnTo>
                  <a:pt x="575608" y="752"/>
                </a:lnTo>
                <a:lnTo>
                  <a:pt x="567912" y="3011"/>
                </a:lnTo>
                <a:lnTo>
                  <a:pt x="560882" y="6777"/>
                </a:lnTo>
                <a:lnTo>
                  <a:pt x="554520" y="12052"/>
                </a:lnTo>
                <a:lnTo>
                  <a:pt x="554520" y="20053"/>
                </a:lnTo>
                <a:lnTo>
                  <a:pt x="561163" y="13978"/>
                </a:lnTo>
                <a:lnTo>
                  <a:pt x="568194" y="9640"/>
                </a:lnTo>
                <a:lnTo>
                  <a:pt x="575612" y="7039"/>
                </a:lnTo>
                <a:lnTo>
                  <a:pt x="583412" y="6172"/>
                </a:lnTo>
                <a:lnTo>
                  <a:pt x="604201" y="6172"/>
                </a:lnTo>
                <a:lnTo>
                  <a:pt x="600075" y="2527"/>
                </a:lnTo>
                <a:lnTo>
                  <a:pt x="592759" y="0"/>
                </a:lnTo>
                <a:close/>
              </a:path>
              <a:path w="879475" h="128270">
                <a:moveTo>
                  <a:pt x="676402" y="0"/>
                </a:moveTo>
                <a:lnTo>
                  <a:pt x="643139" y="22306"/>
                </a:lnTo>
                <a:lnTo>
                  <a:pt x="637032" y="50749"/>
                </a:lnTo>
                <a:lnTo>
                  <a:pt x="637702" y="61226"/>
                </a:lnTo>
                <a:lnTo>
                  <a:pt x="660606" y="97901"/>
                </a:lnTo>
                <a:lnTo>
                  <a:pt x="676402" y="101511"/>
                </a:lnTo>
                <a:lnTo>
                  <a:pt x="684613" y="100608"/>
                </a:lnTo>
                <a:lnTo>
                  <a:pt x="692086" y="97901"/>
                </a:lnTo>
                <a:lnTo>
                  <a:pt x="695897" y="95338"/>
                </a:lnTo>
                <a:lnTo>
                  <a:pt x="676402" y="95338"/>
                </a:lnTo>
                <a:lnTo>
                  <a:pt x="669565" y="94550"/>
                </a:lnTo>
                <a:lnTo>
                  <a:pt x="643973" y="59898"/>
                </a:lnTo>
                <a:lnTo>
                  <a:pt x="643382" y="50749"/>
                </a:lnTo>
                <a:lnTo>
                  <a:pt x="643984" y="41507"/>
                </a:lnTo>
                <a:lnTo>
                  <a:pt x="669565" y="6969"/>
                </a:lnTo>
                <a:lnTo>
                  <a:pt x="676402" y="6172"/>
                </a:lnTo>
                <a:lnTo>
                  <a:pt x="695755" y="6172"/>
                </a:lnTo>
                <a:lnTo>
                  <a:pt x="692038" y="3646"/>
                </a:lnTo>
                <a:lnTo>
                  <a:pt x="684595" y="911"/>
                </a:lnTo>
                <a:lnTo>
                  <a:pt x="676402" y="0"/>
                </a:lnTo>
                <a:close/>
              </a:path>
              <a:path w="879475" h="128270">
                <a:moveTo>
                  <a:pt x="695755" y="6172"/>
                </a:moveTo>
                <a:lnTo>
                  <a:pt x="676402" y="6172"/>
                </a:lnTo>
                <a:lnTo>
                  <a:pt x="683234" y="6969"/>
                </a:lnTo>
                <a:lnTo>
                  <a:pt x="689435" y="9361"/>
                </a:lnTo>
                <a:lnTo>
                  <a:pt x="709295" y="50749"/>
                </a:lnTo>
                <a:lnTo>
                  <a:pt x="708719" y="59955"/>
                </a:lnTo>
                <a:lnTo>
                  <a:pt x="683234" y="94550"/>
                </a:lnTo>
                <a:lnTo>
                  <a:pt x="676402" y="95338"/>
                </a:lnTo>
                <a:lnTo>
                  <a:pt x="695897" y="95338"/>
                </a:lnTo>
                <a:lnTo>
                  <a:pt x="715081" y="61226"/>
                </a:lnTo>
                <a:lnTo>
                  <a:pt x="715772" y="50749"/>
                </a:lnTo>
                <a:lnTo>
                  <a:pt x="715081" y="40343"/>
                </a:lnTo>
                <a:lnTo>
                  <a:pt x="713009" y="30845"/>
                </a:lnTo>
                <a:lnTo>
                  <a:pt x="709556" y="22256"/>
                </a:lnTo>
                <a:lnTo>
                  <a:pt x="704722" y="14579"/>
                </a:lnTo>
                <a:lnTo>
                  <a:pt x="698744" y="8202"/>
                </a:lnTo>
                <a:lnTo>
                  <a:pt x="695755" y="6172"/>
                </a:lnTo>
                <a:close/>
              </a:path>
              <a:path w="879475" h="128270">
                <a:moveTo>
                  <a:pt x="784033" y="6172"/>
                </a:moveTo>
                <a:lnTo>
                  <a:pt x="770509" y="6172"/>
                </a:lnTo>
                <a:lnTo>
                  <a:pt x="776478" y="8153"/>
                </a:lnTo>
                <a:lnTo>
                  <a:pt x="785368" y="16103"/>
                </a:lnTo>
                <a:lnTo>
                  <a:pt x="787654" y="21259"/>
                </a:lnTo>
                <a:lnTo>
                  <a:pt x="787584" y="33743"/>
                </a:lnTo>
                <a:lnTo>
                  <a:pt x="786130" y="38785"/>
                </a:lnTo>
                <a:lnTo>
                  <a:pt x="782955" y="43459"/>
                </a:lnTo>
                <a:lnTo>
                  <a:pt x="780034" y="47955"/>
                </a:lnTo>
                <a:lnTo>
                  <a:pt x="774700" y="53886"/>
                </a:lnTo>
                <a:lnTo>
                  <a:pt x="732409" y="94780"/>
                </a:lnTo>
                <a:lnTo>
                  <a:pt x="732282" y="99822"/>
                </a:lnTo>
                <a:lnTo>
                  <a:pt x="798195" y="99822"/>
                </a:lnTo>
                <a:lnTo>
                  <a:pt x="798195" y="93802"/>
                </a:lnTo>
                <a:lnTo>
                  <a:pt x="742188" y="93802"/>
                </a:lnTo>
                <a:lnTo>
                  <a:pt x="772541" y="64350"/>
                </a:lnTo>
                <a:lnTo>
                  <a:pt x="794258" y="33743"/>
                </a:lnTo>
                <a:lnTo>
                  <a:pt x="794258" y="19164"/>
                </a:lnTo>
                <a:lnTo>
                  <a:pt x="791337" y="12623"/>
                </a:lnTo>
                <a:lnTo>
                  <a:pt x="784033" y="6172"/>
                </a:lnTo>
                <a:close/>
              </a:path>
              <a:path w="879475" h="128270">
                <a:moveTo>
                  <a:pt x="772541" y="0"/>
                </a:moveTo>
                <a:lnTo>
                  <a:pt x="763778" y="0"/>
                </a:lnTo>
                <a:lnTo>
                  <a:pt x="755441" y="752"/>
                </a:lnTo>
                <a:lnTo>
                  <a:pt x="747760" y="3011"/>
                </a:lnTo>
                <a:lnTo>
                  <a:pt x="740721" y="6777"/>
                </a:lnTo>
                <a:lnTo>
                  <a:pt x="734314" y="12052"/>
                </a:lnTo>
                <a:lnTo>
                  <a:pt x="734314" y="20053"/>
                </a:lnTo>
                <a:lnTo>
                  <a:pt x="740981" y="13978"/>
                </a:lnTo>
                <a:lnTo>
                  <a:pt x="748029" y="9640"/>
                </a:lnTo>
                <a:lnTo>
                  <a:pt x="755459" y="7039"/>
                </a:lnTo>
                <a:lnTo>
                  <a:pt x="763270" y="6172"/>
                </a:lnTo>
                <a:lnTo>
                  <a:pt x="784033" y="6172"/>
                </a:lnTo>
                <a:lnTo>
                  <a:pt x="779907" y="2527"/>
                </a:lnTo>
                <a:lnTo>
                  <a:pt x="772541" y="0"/>
                </a:lnTo>
                <a:close/>
              </a:path>
              <a:path w="879475" h="128270">
                <a:moveTo>
                  <a:pt x="864805" y="6172"/>
                </a:moveTo>
                <a:lnTo>
                  <a:pt x="851281" y="6172"/>
                </a:lnTo>
                <a:lnTo>
                  <a:pt x="857250" y="8153"/>
                </a:lnTo>
                <a:lnTo>
                  <a:pt x="866140" y="16103"/>
                </a:lnTo>
                <a:lnTo>
                  <a:pt x="868426" y="21259"/>
                </a:lnTo>
                <a:lnTo>
                  <a:pt x="868356" y="33743"/>
                </a:lnTo>
                <a:lnTo>
                  <a:pt x="866902" y="38785"/>
                </a:lnTo>
                <a:lnTo>
                  <a:pt x="863727" y="43459"/>
                </a:lnTo>
                <a:lnTo>
                  <a:pt x="860806" y="47955"/>
                </a:lnTo>
                <a:lnTo>
                  <a:pt x="855472" y="53886"/>
                </a:lnTo>
                <a:lnTo>
                  <a:pt x="813181" y="94780"/>
                </a:lnTo>
                <a:lnTo>
                  <a:pt x="813054" y="99822"/>
                </a:lnTo>
                <a:lnTo>
                  <a:pt x="878967" y="99822"/>
                </a:lnTo>
                <a:lnTo>
                  <a:pt x="878967" y="93802"/>
                </a:lnTo>
                <a:lnTo>
                  <a:pt x="822960" y="93802"/>
                </a:lnTo>
                <a:lnTo>
                  <a:pt x="853313" y="64350"/>
                </a:lnTo>
                <a:lnTo>
                  <a:pt x="875030" y="33743"/>
                </a:lnTo>
                <a:lnTo>
                  <a:pt x="875030" y="19164"/>
                </a:lnTo>
                <a:lnTo>
                  <a:pt x="872109" y="12623"/>
                </a:lnTo>
                <a:lnTo>
                  <a:pt x="864805" y="6172"/>
                </a:lnTo>
                <a:close/>
              </a:path>
              <a:path w="879475" h="128270">
                <a:moveTo>
                  <a:pt x="853313" y="0"/>
                </a:moveTo>
                <a:lnTo>
                  <a:pt x="844550" y="0"/>
                </a:lnTo>
                <a:lnTo>
                  <a:pt x="836213" y="752"/>
                </a:lnTo>
                <a:lnTo>
                  <a:pt x="828532" y="3011"/>
                </a:lnTo>
                <a:lnTo>
                  <a:pt x="821493" y="6777"/>
                </a:lnTo>
                <a:lnTo>
                  <a:pt x="815086" y="12052"/>
                </a:lnTo>
                <a:lnTo>
                  <a:pt x="815086" y="20053"/>
                </a:lnTo>
                <a:lnTo>
                  <a:pt x="821753" y="13978"/>
                </a:lnTo>
                <a:lnTo>
                  <a:pt x="828801" y="9640"/>
                </a:lnTo>
                <a:lnTo>
                  <a:pt x="836231" y="7039"/>
                </a:lnTo>
                <a:lnTo>
                  <a:pt x="844042" y="6172"/>
                </a:lnTo>
                <a:lnTo>
                  <a:pt x="864805" y="6172"/>
                </a:lnTo>
                <a:lnTo>
                  <a:pt x="860679" y="2527"/>
                </a:lnTo>
                <a:lnTo>
                  <a:pt x="853313" y="0"/>
                </a:lnTo>
                <a:close/>
              </a:path>
            </a:pathLst>
          </a:custGeom>
          <a:solidFill>
            <a:srgbClr val="000000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2223" y="3950233"/>
            <a:ext cx="1873250" cy="18732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43015" y="4191000"/>
            <a:ext cx="1059180" cy="105918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96855" y="2621279"/>
            <a:ext cx="1362075" cy="136207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37647" y="2862072"/>
            <a:ext cx="548640" cy="54863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96855" y="1883663"/>
            <a:ext cx="1304163" cy="1304163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37647" y="2124455"/>
            <a:ext cx="490727" cy="49072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43827" y="1658111"/>
            <a:ext cx="4413503" cy="40751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  <p:extLst>
      <p:ext uri="{BB962C8B-B14F-4D97-AF65-F5344CB8AC3E}">
        <p14:creationId xmlns:p14="http://schemas.microsoft.com/office/powerpoint/2010/main" val="367487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  <p:extLst>
      <p:ext uri="{BB962C8B-B14F-4D97-AF65-F5344CB8AC3E}">
        <p14:creationId xmlns:p14="http://schemas.microsoft.com/office/powerpoint/2010/main" val="222473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597F-64D2-467C-BD8D-EE862D8B56E3}" type="datetime1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DBAB-1E83-4905-9989-957327F8738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" name="Рисунок 8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0" name="Рисунок 9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1" name="Рисунок 10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2" name="Рисунок 11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3" name="Рисунок 12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4" name="Рисунок 13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5" name="Рисунок 14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6" name="Рисунок 15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7" name="Рисунок 16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8" name="Рисунок 17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9" name="Рисунок 18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0" name="Рисунок 19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" name="Рисунок 20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" name="Рисунок 21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3" name="Рисунок 22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4" name="Рисунок 23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5" name="Рисунок 24" descr="http://542E44DD6BAFD1E62B6E429133210DE5.dms.sberbank.ru/542E44DD6BAFD1E62B6E429133210DE5-68D5AF89F09DFD6B8D1F993BDB73B273-67C33089E146F7F63758E989D29A6A4D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882"/>
            <a:ext cx="12192000" cy="68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5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44" y="0"/>
            <a:ext cx="12182855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7029" y="679450"/>
            <a:ext cx="11057940" cy="739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4812" y="2128813"/>
            <a:ext cx="10882375" cy="396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41733" y="6471005"/>
            <a:ext cx="153670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35" dirty="0"/>
              <a:t>‹#›</a:t>
            </a:fld>
            <a:endParaRPr spc="135" dirty="0"/>
          </a:p>
        </p:txBody>
      </p:sp>
    </p:spTree>
    <p:extLst>
      <p:ext uri="{BB962C8B-B14F-4D97-AF65-F5344CB8AC3E}">
        <p14:creationId xmlns:p14="http://schemas.microsoft.com/office/powerpoint/2010/main" val="231460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hart" Target="../charts/chart2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27.png"/><Relationship Id="rId12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15" Type="http://schemas.openxmlformats.org/officeDocument/2006/relationships/chart" Target="../charts/chart3.xml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5.emf"/><Relationship Id="rId9" Type="http://schemas.openxmlformats.org/officeDocument/2006/relationships/image" Target="../media/image29.png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oleObject" Target="../embeddings/oleObject2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emf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41"/>
            <a:ext cx="12192000" cy="6875882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65B69CB-6315-7245-8500-0745D5948964}"/>
              </a:ext>
            </a:extLst>
          </p:cNvPr>
          <p:cNvGrpSpPr/>
          <p:nvPr/>
        </p:nvGrpSpPr>
        <p:grpSpPr>
          <a:xfrm>
            <a:off x="8876145" y="0"/>
            <a:ext cx="3315855" cy="4590473"/>
            <a:chOff x="8206246" y="1"/>
            <a:chExt cx="3985754" cy="5586967"/>
          </a:xfrm>
          <a:solidFill>
            <a:schemeClr val="bg1">
              <a:alpha val="36000"/>
            </a:schemeClr>
          </a:solidFill>
        </p:grpSpPr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1A0F33D9-C3BB-634D-AEC9-B8B80D632356}"/>
                </a:ext>
              </a:extLst>
            </p:cNvPr>
            <p:cNvSpPr/>
            <p:nvPr/>
          </p:nvSpPr>
          <p:spPr>
            <a:xfrm>
              <a:off x="8206246" y="1"/>
              <a:ext cx="3985754" cy="5586967"/>
            </a:xfrm>
            <a:custGeom>
              <a:avLst/>
              <a:gdLst>
                <a:gd name="connsiteX0" fmla="*/ 1314968 w 3985754"/>
                <a:gd name="connsiteY0" fmla="*/ 0 h 5586967"/>
                <a:gd name="connsiteX1" fmla="*/ 3985754 w 3985754"/>
                <a:gd name="connsiteY1" fmla="*/ 0 h 5586967"/>
                <a:gd name="connsiteX2" fmla="*/ 3985754 w 3985754"/>
                <a:gd name="connsiteY2" fmla="*/ 395828 h 5586967"/>
                <a:gd name="connsiteX3" fmla="*/ 3917539 w 3985754"/>
                <a:gd name="connsiteY3" fmla="*/ 365991 h 5586967"/>
                <a:gd name="connsiteX4" fmla="*/ 3070075 w 3985754"/>
                <a:gd name="connsiteY4" fmla="*/ 205677 h 5586967"/>
                <a:gd name="connsiteX5" fmla="*/ 758861 w 3985754"/>
                <a:gd name="connsiteY5" fmla="*/ 2516891 h 5586967"/>
                <a:gd name="connsiteX6" fmla="*/ 3070075 w 3985754"/>
                <a:gd name="connsiteY6" fmla="*/ 4828105 h 5586967"/>
                <a:gd name="connsiteX7" fmla="*/ 3969704 w 3985754"/>
                <a:gd name="connsiteY7" fmla="*/ 4646479 h 5586967"/>
                <a:gd name="connsiteX8" fmla="*/ 3985754 w 3985754"/>
                <a:gd name="connsiteY8" fmla="*/ 4638747 h 5586967"/>
                <a:gd name="connsiteX9" fmla="*/ 3985754 w 3985754"/>
                <a:gd name="connsiteY9" fmla="*/ 5447943 h 5586967"/>
                <a:gd name="connsiteX10" fmla="*/ 3983023 w 3985754"/>
                <a:gd name="connsiteY10" fmla="*/ 5448943 h 5586967"/>
                <a:gd name="connsiteX11" fmla="*/ 3070076 w 3985754"/>
                <a:gd name="connsiteY11" fmla="*/ 5586967 h 5586967"/>
                <a:gd name="connsiteX12" fmla="*/ 0 w 3985754"/>
                <a:gd name="connsiteY12" fmla="*/ 2516891 h 5586967"/>
                <a:gd name="connsiteX13" fmla="*/ 1117223 w 3985754"/>
                <a:gd name="connsiteY13" fmla="*/ 147871 h 558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5754" h="5586967">
                  <a:moveTo>
                    <a:pt x="1314968" y="0"/>
                  </a:moveTo>
                  <a:lnTo>
                    <a:pt x="3985754" y="0"/>
                  </a:lnTo>
                  <a:lnTo>
                    <a:pt x="3985754" y="395828"/>
                  </a:lnTo>
                  <a:lnTo>
                    <a:pt x="3917539" y="365991"/>
                  </a:lnTo>
                  <a:cubicBezTo>
                    <a:pt x="3655135" y="262518"/>
                    <a:pt x="3369243" y="205677"/>
                    <a:pt x="3070075" y="205677"/>
                  </a:cubicBezTo>
                  <a:cubicBezTo>
                    <a:pt x="1793626" y="205677"/>
                    <a:pt x="758861" y="1240443"/>
                    <a:pt x="758861" y="2516891"/>
                  </a:cubicBezTo>
                  <a:cubicBezTo>
                    <a:pt x="758861" y="3793340"/>
                    <a:pt x="1793626" y="4828105"/>
                    <a:pt x="3070075" y="4828105"/>
                  </a:cubicBezTo>
                  <a:cubicBezTo>
                    <a:pt x="3389187" y="4828105"/>
                    <a:pt x="3693194" y="4763432"/>
                    <a:pt x="3969704" y="4646479"/>
                  </a:cubicBezTo>
                  <a:lnTo>
                    <a:pt x="3985754" y="4638747"/>
                  </a:lnTo>
                  <a:lnTo>
                    <a:pt x="3985754" y="5447943"/>
                  </a:lnTo>
                  <a:lnTo>
                    <a:pt x="3983023" y="5448943"/>
                  </a:lnTo>
                  <a:cubicBezTo>
                    <a:pt x="3694623" y="5538644"/>
                    <a:pt x="3387993" y="5586967"/>
                    <a:pt x="3070076" y="5586967"/>
                  </a:cubicBezTo>
                  <a:cubicBezTo>
                    <a:pt x="1374520" y="5586967"/>
                    <a:pt x="0" y="4212447"/>
                    <a:pt x="0" y="2516891"/>
                  </a:cubicBezTo>
                  <a:cubicBezTo>
                    <a:pt x="0" y="1563141"/>
                    <a:pt x="434907" y="710968"/>
                    <a:pt x="1117223" y="1478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D076CEDA-517E-8F48-8F1D-F2BEC96B3921}"/>
                </a:ext>
              </a:extLst>
            </p:cNvPr>
            <p:cNvSpPr/>
            <p:nvPr/>
          </p:nvSpPr>
          <p:spPr>
            <a:xfrm>
              <a:off x="10133940" y="1689493"/>
              <a:ext cx="2058060" cy="1570572"/>
            </a:xfrm>
            <a:custGeom>
              <a:avLst/>
              <a:gdLst>
                <a:gd name="connsiteX0" fmla="*/ 0 w 2058060"/>
                <a:gd name="connsiteY0" fmla="*/ 0 h 1570572"/>
                <a:gd name="connsiteX1" fmla="*/ 1145210 w 2058060"/>
                <a:gd name="connsiteY1" fmla="*/ 719846 h 1570572"/>
                <a:gd name="connsiteX2" fmla="*/ 2058060 w 2058060"/>
                <a:gd name="connsiteY2" fmla="*/ 73243 h 1570572"/>
                <a:gd name="connsiteX3" fmla="*/ 2058060 w 2058060"/>
                <a:gd name="connsiteY3" fmla="*/ 923970 h 1570572"/>
                <a:gd name="connsiteX4" fmla="*/ 1145210 w 2058060"/>
                <a:gd name="connsiteY4" fmla="*/ 1570572 h 1570572"/>
                <a:gd name="connsiteX5" fmla="*/ 0 w 2058060"/>
                <a:gd name="connsiteY5" fmla="*/ 850726 h 15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060" h="1570572">
                  <a:moveTo>
                    <a:pt x="0" y="0"/>
                  </a:moveTo>
                  <a:lnTo>
                    <a:pt x="1145210" y="719846"/>
                  </a:lnTo>
                  <a:lnTo>
                    <a:pt x="2058060" y="73243"/>
                  </a:lnTo>
                  <a:lnTo>
                    <a:pt x="2058060" y="923970"/>
                  </a:lnTo>
                  <a:lnTo>
                    <a:pt x="1145210" y="1570572"/>
                  </a:lnTo>
                  <a:lnTo>
                    <a:pt x="0" y="850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39416" y="5366135"/>
            <a:ext cx="2596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Виталий Дорошенко</a:t>
            </a:r>
            <a:endParaRPr lang="en-US" sz="1600" noProof="0" dirty="0" smtClean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Сентябрь </a:t>
            </a:r>
            <a:r>
              <a:rPr lang="ru-RU" sz="1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2024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416" y="1601379"/>
            <a:ext cx="9144000" cy="2154436"/>
          </a:xfrm>
        </p:spPr>
        <p:txBody>
          <a:bodyPr/>
          <a:lstStyle/>
          <a:p>
            <a:pPr algn="l" rtl="0">
              <a:defRPr/>
            </a:pPr>
            <a:r>
              <a:rPr lang="ru-RU" sz="7000" kern="1200" dirty="0">
                <a:solidFill>
                  <a:schemeClr val="tx1">
                    <a:lumMod val="95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rPr>
              <a:t>Инвестиции в муниципалитеты </a:t>
            </a:r>
          </a:p>
        </p:txBody>
      </p:sp>
    </p:spTree>
    <p:extLst>
      <p:ext uri="{BB962C8B-B14F-4D97-AF65-F5344CB8AC3E}">
        <p14:creationId xmlns:p14="http://schemas.microsoft.com/office/powerpoint/2010/main" val="34641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1"/>
          <p:cNvSpPr txBox="1"/>
          <p:nvPr/>
        </p:nvSpPr>
        <p:spPr>
          <a:xfrm>
            <a:off x="10920536" y="6525344"/>
            <a:ext cx="847276" cy="18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21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sz="1200" dirty="0">
                <a:solidFill>
                  <a:schemeClr val="tx1">
                    <a:tint val="75000"/>
                  </a:schemeClr>
                </a:solidFill>
              </a:rPr>
              <a:pPr marR="0" lvl="0" indent="0" algn="r" fontAlgn="auto">
                <a:lnSpc>
                  <a:spcPct val="100000"/>
                </a:lnSpc>
                <a:spcBef>
                  <a:spcPts val="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65B69CB-6315-7245-8500-0745D5948964}"/>
              </a:ext>
            </a:extLst>
          </p:cNvPr>
          <p:cNvGrpSpPr/>
          <p:nvPr/>
        </p:nvGrpSpPr>
        <p:grpSpPr>
          <a:xfrm>
            <a:off x="8876145" y="0"/>
            <a:ext cx="3315855" cy="4590473"/>
            <a:chOff x="8206246" y="1"/>
            <a:chExt cx="3985754" cy="5586967"/>
          </a:xfrm>
          <a:solidFill>
            <a:schemeClr val="bg1">
              <a:alpha val="36000"/>
            </a:schemeClr>
          </a:solidFill>
        </p:grpSpPr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1A0F33D9-C3BB-634D-AEC9-B8B80D632356}"/>
                </a:ext>
              </a:extLst>
            </p:cNvPr>
            <p:cNvSpPr/>
            <p:nvPr/>
          </p:nvSpPr>
          <p:spPr>
            <a:xfrm>
              <a:off x="8206246" y="1"/>
              <a:ext cx="3985754" cy="5586967"/>
            </a:xfrm>
            <a:custGeom>
              <a:avLst/>
              <a:gdLst>
                <a:gd name="connsiteX0" fmla="*/ 1314968 w 3985754"/>
                <a:gd name="connsiteY0" fmla="*/ 0 h 5586967"/>
                <a:gd name="connsiteX1" fmla="*/ 3985754 w 3985754"/>
                <a:gd name="connsiteY1" fmla="*/ 0 h 5586967"/>
                <a:gd name="connsiteX2" fmla="*/ 3985754 w 3985754"/>
                <a:gd name="connsiteY2" fmla="*/ 395828 h 5586967"/>
                <a:gd name="connsiteX3" fmla="*/ 3917539 w 3985754"/>
                <a:gd name="connsiteY3" fmla="*/ 365991 h 5586967"/>
                <a:gd name="connsiteX4" fmla="*/ 3070075 w 3985754"/>
                <a:gd name="connsiteY4" fmla="*/ 205677 h 5586967"/>
                <a:gd name="connsiteX5" fmla="*/ 758861 w 3985754"/>
                <a:gd name="connsiteY5" fmla="*/ 2516891 h 5586967"/>
                <a:gd name="connsiteX6" fmla="*/ 3070075 w 3985754"/>
                <a:gd name="connsiteY6" fmla="*/ 4828105 h 5586967"/>
                <a:gd name="connsiteX7" fmla="*/ 3969704 w 3985754"/>
                <a:gd name="connsiteY7" fmla="*/ 4646479 h 5586967"/>
                <a:gd name="connsiteX8" fmla="*/ 3985754 w 3985754"/>
                <a:gd name="connsiteY8" fmla="*/ 4638747 h 5586967"/>
                <a:gd name="connsiteX9" fmla="*/ 3985754 w 3985754"/>
                <a:gd name="connsiteY9" fmla="*/ 5447943 h 5586967"/>
                <a:gd name="connsiteX10" fmla="*/ 3983023 w 3985754"/>
                <a:gd name="connsiteY10" fmla="*/ 5448943 h 5586967"/>
                <a:gd name="connsiteX11" fmla="*/ 3070076 w 3985754"/>
                <a:gd name="connsiteY11" fmla="*/ 5586967 h 5586967"/>
                <a:gd name="connsiteX12" fmla="*/ 0 w 3985754"/>
                <a:gd name="connsiteY12" fmla="*/ 2516891 h 5586967"/>
                <a:gd name="connsiteX13" fmla="*/ 1117223 w 3985754"/>
                <a:gd name="connsiteY13" fmla="*/ 147871 h 558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5754" h="5586967">
                  <a:moveTo>
                    <a:pt x="1314968" y="0"/>
                  </a:moveTo>
                  <a:lnTo>
                    <a:pt x="3985754" y="0"/>
                  </a:lnTo>
                  <a:lnTo>
                    <a:pt x="3985754" y="395828"/>
                  </a:lnTo>
                  <a:lnTo>
                    <a:pt x="3917539" y="365991"/>
                  </a:lnTo>
                  <a:cubicBezTo>
                    <a:pt x="3655135" y="262518"/>
                    <a:pt x="3369243" y="205677"/>
                    <a:pt x="3070075" y="205677"/>
                  </a:cubicBezTo>
                  <a:cubicBezTo>
                    <a:pt x="1793626" y="205677"/>
                    <a:pt x="758861" y="1240443"/>
                    <a:pt x="758861" y="2516891"/>
                  </a:cubicBezTo>
                  <a:cubicBezTo>
                    <a:pt x="758861" y="3793340"/>
                    <a:pt x="1793626" y="4828105"/>
                    <a:pt x="3070075" y="4828105"/>
                  </a:cubicBezTo>
                  <a:cubicBezTo>
                    <a:pt x="3389187" y="4828105"/>
                    <a:pt x="3693194" y="4763432"/>
                    <a:pt x="3969704" y="4646479"/>
                  </a:cubicBezTo>
                  <a:lnTo>
                    <a:pt x="3985754" y="4638747"/>
                  </a:lnTo>
                  <a:lnTo>
                    <a:pt x="3985754" y="5447943"/>
                  </a:lnTo>
                  <a:lnTo>
                    <a:pt x="3983023" y="5448943"/>
                  </a:lnTo>
                  <a:cubicBezTo>
                    <a:pt x="3694623" y="5538644"/>
                    <a:pt x="3387993" y="5586967"/>
                    <a:pt x="3070076" y="5586967"/>
                  </a:cubicBezTo>
                  <a:cubicBezTo>
                    <a:pt x="1374520" y="5586967"/>
                    <a:pt x="0" y="4212447"/>
                    <a:pt x="0" y="2516891"/>
                  </a:cubicBezTo>
                  <a:cubicBezTo>
                    <a:pt x="0" y="1563141"/>
                    <a:pt x="434907" y="710968"/>
                    <a:pt x="1117223" y="1478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endParaRPr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D076CEDA-517E-8F48-8F1D-F2BEC96B3921}"/>
                </a:ext>
              </a:extLst>
            </p:cNvPr>
            <p:cNvSpPr/>
            <p:nvPr/>
          </p:nvSpPr>
          <p:spPr>
            <a:xfrm>
              <a:off x="10133940" y="1689493"/>
              <a:ext cx="2058060" cy="1570572"/>
            </a:xfrm>
            <a:custGeom>
              <a:avLst/>
              <a:gdLst>
                <a:gd name="connsiteX0" fmla="*/ 0 w 2058060"/>
                <a:gd name="connsiteY0" fmla="*/ 0 h 1570572"/>
                <a:gd name="connsiteX1" fmla="*/ 1145210 w 2058060"/>
                <a:gd name="connsiteY1" fmla="*/ 719846 h 1570572"/>
                <a:gd name="connsiteX2" fmla="*/ 2058060 w 2058060"/>
                <a:gd name="connsiteY2" fmla="*/ 73243 h 1570572"/>
                <a:gd name="connsiteX3" fmla="*/ 2058060 w 2058060"/>
                <a:gd name="connsiteY3" fmla="*/ 923970 h 1570572"/>
                <a:gd name="connsiteX4" fmla="*/ 1145210 w 2058060"/>
                <a:gd name="connsiteY4" fmla="*/ 1570572 h 1570572"/>
                <a:gd name="connsiteX5" fmla="*/ 0 w 2058060"/>
                <a:gd name="connsiteY5" fmla="*/ 850726 h 15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060" h="1570572">
                  <a:moveTo>
                    <a:pt x="0" y="0"/>
                  </a:moveTo>
                  <a:lnTo>
                    <a:pt x="1145210" y="719846"/>
                  </a:lnTo>
                  <a:lnTo>
                    <a:pt x="2058060" y="73243"/>
                  </a:lnTo>
                  <a:lnTo>
                    <a:pt x="2058060" y="923970"/>
                  </a:lnTo>
                  <a:lnTo>
                    <a:pt x="1145210" y="1570572"/>
                  </a:lnTo>
                  <a:lnTo>
                    <a:pt x="0" y="850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endParaRPr>
            </a:p>
          </p:txBody>
        </p:sp>
      </p:grpSp>
      <p:sp>
        <p:nvSpPr>
          <p:cNvPr id="27" name="Заголовок 4"/>
          <p:cNvSpPr txBox="1">
            <a:spLocks/>
          </p:cNvSpPr>
          <p:nvPr/>
        </p:nvSpPr>
        <p:spPr>
          <a:xfrm>
            <a:off x="0" y="512449"/>
            <a:ext cx="12192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3648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55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rPr>
              <a:t>Сотрудничество Сбера с регионами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rPr>
              <a:t>УрФО</a:t>
            </a:r>
            <a:endParaRPr lang="ru-RU" sz="2400" b="1" dirty="0">
              <a:solidFill>
                <a:schemeClr val="tx1">
                  <a:lumMod val="95000"/>
                </a:schemeClr>
              </a:solidFill>
              <a:latin typeface="SB Sans Display" panose="020B0503040504020204" pitchFamily="34" charset="0"/>
              <a:ea typeface="+mn-ea"/>
              <a:cs typeface="SB Sans Display" panose="020B0503040504020204" pitchFamily="34" charset="0"/>
            </a:endParaRPr>
          </a:p>
        </p:txBody>
      </p:sp>
      <p:sp>
        <p:nvSpPr>
          <p:cNvPr id="28" name="object 9"/>
          <p:cNvSpPr txBox="1"/>
          <p:nvPr/>
        </p:nvSpPr>
        <p:spPr>
          <a:xfrm>
            <a:off x="374699" y="314959"/>
            <a:ext cx="43689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200" spc="70" dirty="0" smtClean="0">
                <a:solidFill>
                  <a:srgbClr val="13C87A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Образование</a:t>
            </a:r>
            <a:r>
              <a:rPr lang="ru-RU" sz="1200" spc="70" dirty="0">
                <a:solidFill>
                  <a:srgbClr val="13C87A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: развитие человеческого потенциала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0326" y="4385022"/>
            <a:ext cx="4094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Безналичная оплата проезда </a:t>
            </a:r>
          </a:p>
          <a:p>
            <a:r>
              <a:rPr lang="ru-RU" sz="1600" dirty="0" smtClean="0">
                <a:solidFill>
                  <a:srgbClr val="00B0F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 общественном транспорте: </a:t>
            </a:r>
            <a:endParaRPr lang="ru-RU" sz="1600" dirty="0">
              <a:solidFill>
                <a:srgbClr val="00B0F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6768" y="2083875"/>
            <a:ext cx="4094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>
              <a:defRPr/>
            </a:pPr>
            <a:r>
              <a:rPr lang="ru-RU" sz="1600" dirty="0">
                <a:solidFill>
                  <a:srgbClr val="00B0F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Финансирование открытия  образовательных учреждений  (ГЧП):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621299" y="2073843"/>
            <a:ext cx="5220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600" spc="100" dirty="0">
                <a:solidFill>
                  <a:srgbClr val="00B0F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Государственное управление: цифровые решения в интересах населения </a:t>
            </a:r>
            <a:r>
              <a:rPr lang="ru-RU" sz="1600" spc="100" dirty="0" smtClean="0">
                <a:solidFill>
                  <a:srgbClr val="00B0F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регионов:</a:t>
            </a:r>
            <a:endParaRPr lang="ru-RU" sz="1600" spc="100" dirty="0">
              <a:solidFill>
                <a:srgbClr val="00B0F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16743" y="4385022"/>
            <a:ext cx="4094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B0F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Комплексное развитие территорий и  </a:t>
            </a:r>
          </a:p>
          <a:p>
            <a:r>
              <a:rPr lang="ru-RU" sz="1600" spc="100" dirty="0" smtClean="0">
                <a:solidFill>
                  <a:srgbClr val="00B0F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комфортной городской среды:</a:t>
            </a:r>
            <a:endParaRPr lang="ru-RU" sz="1600" dirty="0" smtClean="0">
              <a:solidFill>
                <a:srgbClr val="00B0F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15756" y="2816037"/>
            <a:ext cx="237888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19  </a:t>
            </a:r>
            <a:r>
              <a:rPr lang="ru-RU" sz="1200" dirty="0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образовательных учреждений в Свердловской и Челябинской областях, ХМАО и ЯНАО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15756" y="5220668"/>
            <a:ext cx="23788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B05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8 850 </a:t>
            </a:r>
            <a:r>
              <a:rPr lang="ru-RU" sz="1200" dirty="0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бортов во всех регионах </a:t>
            </a:r>
            <a:r>
              <a:rPr lang="ru-RU" sz="1200" dirty="0" err="1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УрФО</a:t>
            </a:r>
            <a:endParaRPr lang="ru-RU" sz="1200" dirty="0">
              <a:solidFill>
                <a:prstClr val="black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932649" y="2799998"/>
            <a:ext cx="237888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6 регионов:  </a:t>
            </a:r>
            <a:r>
              <a:rPr lang="ru-RU" sz="1200" dirty="0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обучение команды Правительства в </a:t>
            </a:r>
            <a:r>
              <a:rPr lang="ru-RU" sz="1200" dirty="0" err="1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СберУниверситете</a:t>
            </a:r>
            <a:r>
              <a:rPr lang="ru-RU" sz="1200" dirty="0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932649" y="5105599"/>
            <a:ext cx="26688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90%: доля Сбера в проектах КРТ </a:t>
            </a:r>
            <a:r>
              <a:rPr lang="ru-RU" sz="1400" b="1" dirty="0" smtClean="0">
                <a:solidFill>
                  <a:srgbClr val="00B05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Югры:</a:t>
            </a:r>
            <a:endParaRPr lang="ru-RU" sz="1400" b="1" dirty="0">
              <a:solidFill>
                <a:srgbClr val="00B05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1200" dirty="0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строительство жилья и развитие социальной инфраструктуры (детские сады, школы, дороги)</a:t>
            </a:r>
          </a:p>
        </p:txBody>
      </p:sp>
      <p:pic>
        <p:nvPicPr>
          <p:cNvPr id="38" name="Рисунок 37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6" y="2814191"/>
            <a:ext cx="1624700" cy="1346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6805023" y="2810627"/>
            <a:ext cx="1647128" cy="135165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13977" y="5165597"/>
            <a:ext cx="1695014" cy="128780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825028" y="5167442"/>
            <a:ext cx="1695014" cy="128780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6"/>
          <a:srcRect l="18666" t="15919" r="64544" b="57521"/>
          <a:stretch/>
        </p:blipFill>
        <p:spPr>
          <a:xfrm>
            <a:off x="6621299" y="1132702"/>
            <a:ext cx="894361" cy="657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3" name="Группа 42"/>
          <p:cNvGrpSpPr/>
          <p:nvPr/>
        </p:nvGrpSpPr>
        <p:grpSpPr>
          <a:xfrm>
            <a:off x="591193" y="1161343"/>
            <a:ext cx="729241" cy="738695"/>
            <a:chOff x="6094444" y="1072938"/>
            <a:chExt cx="1143462" cy="1207981"/>
          </a:xfrm>
        </p:grpSpPr>
        <p:grpSp>
          <p:nvGrpSpPr>
            <p:cNvPr id="44" name="object 35"/>
            <p:cNvGrpSpPr/>
            <p:nvPr/>
          </p:nvGrpSpPr>
          <p:grpSpPr>
            <a:xfrm>
              <a:off x="6094444" y="1072938"/>
              <a:ext cx="1143462" cy="1007817"/>
              <a:chOff x="11426101" y="396011"/>
              <a:chExt cx="407670" cy="416686"/>
            </a:xfrm>
          </p:grpSpPr>
          <p:sp>
            <p:nvSpPr>
              <p:cNvPr id="46" name="object 37"/>
              <p:cNvSpPr/>
              <p:nvPr/>
            </p:nvSpPr>
            <p:spPr>
              <a:xfrm>
                <a:off x="11426101" y="396011"/>
                <a:ext cx="40767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321945">
                    <a:moveTo>
                      <a:pt x="251536" y="70408"/>
                    </a:moveTo>
                    <a:lnTo>
                      <a:pt x="246430" y="65252"/>
                    </a:lnTo>
                    <a:lnTo>
                      <a:pt x="191909" y="65227"/>
                    </a:lnTo>
                    <a:lnTo>
                      <a:pt x="186245" y="59575"/>
                    </a:lnTo>
                    <a:lnTo>
                      <a:pt x="186245" y="5143"/>
                    </a:lnTo>
                    <a:lnTo>
                      <a:pt x="181102" y="0"/>
                    </a:lnTo>
                    <a:lnTo>
                      <a:pt x="5194" y="25"/>
                    </a:lnTo>
                    <a:lnTo>
                      <a:pt x="0" y="5245"/>
                    </a:lnTo>
                    <a:lnTo>
                      <a:pt x="38" y="55232"/>
                    </a:lnTo>
                    <a:lnTo>
                      <a:pt x="5219" y="60413"/>
                    </a:lnTo>
                    <a:lnTo>
                      <a:pt x="185356" y="60452"/>
                    </a:lnTo>
                    <a:lnTo>
                      <a:pt x="191020" y="66128"/>
                    </a:lnTo>
                    <a:lnTo>
                      <a:pt x="191008" y="121234"/>
                    </a:lnTo>
                    <a:lnTo>
                      <a:pt x="189674" y="124447"/>
                    </a:lnTo>
                    <a:lnTo>
                      <a:pt x="184937" y="129159"/>
                    </a:lnTo>
                    <a:lnTo>
                      <a:pt x="181737" y="130492"/>
                    </a:lnTo>
                    <a:lnTo>
                      <a:pt x="70370" y="130492"/>
                    </a:lnTo>
                    <a:lnTo>
                      <a:pt x="65227" y="135623"/>
                    </a:lnTo>
                    <a:lnTo>
                      <a:pt x="65227" y="186474"/>
                    </a:lnTo>
                    <a:lnTo>
                      <a:pt x="63906" y="189674"/>
                    </a:lnTo>
                    <a:lnTo>
                      <a:pt x="59220" y="194424"/>
                    </a:lnTo>
                    <a:lnTo>
                      <a:pt x="56019" y="195808"/>
                    </a:lnTo>
                    <a:lnTo>
                      <a:pt x="5130" y="195872"/>
                    </a:lnTo>
                    <a:lnTo>
                      <a:pt x="25" y="200964"/>
                    </a:lnTo>
                    <a:lnTo>
                      <a:pt x="0" y="251155"/>
                    </a:lnTo>
                    <a:lnTo>
                      <a:pt x="5143" y="256298"/>
                    </a:lnTo>
                    <a:lnTo>
                      <a:pt x="56007" y="256298"/>
                    </a:lnTo>
                    <a:lnTo>
                      <a:pt x="59207" y="257632"/>
                    </a:lnTo>
                    <a:lnTo>
                      <a:pt x="63919" y="262343"/>
                    </a:lnTo>
                    <a:lnTo>
                      <a:pt x="65252" y="265544"/>
                    </a:lnTo>
                    <a:lnTo>
                      <a:pt x="65252" y="316382"/>
                    </a:lnTo>
                    <a:lnTo>
                      <a:pt x="70383" y="321525"/>
                    </a:lnTo>
                    <a:lnTo>
                      <a:pt x="246291" y="321525"/>
                    </a:lnTo>
                    <a:lnTo>
                      <a:pt x="251510" y="316306"/>
                    </a:lnTo>
                    <a:lnTo>
                      <a:pt x="251510" y="266255"/>
                    </a:lnTo>
                    <a:lnTo>
                      <a:pt x="246291" y="261035"/>
                    </a:lnTo>
                    <a:lnTo>
                      <a:pt x="69773" y="261035"/>
                    </a:lnTo>
                    <a:lnTo>
                      <a:pt x="66560" y="259715"/>
                    </a:lnTo>
                    <a:lnTo>
                      <a:pt x="61836" y="255003"/>
                    </a:lnTo>
                    <a:lnTo>
                      <a:pt x="60515" y="251815"/>
                    </a:lnTo>
                    <a:lnTo>
                      <a:pt x="60502" y="200342"/>
                    </a:lnTo>
                    <a:lnTo>
                      <a:pt x="61810" y="197154"/>
                    </a:lnTo>
                    <a:lnTo>
                      <a:pt x="64147" y="194805"/>
                    </a:lnTo>
                    <a:lnTo>
                      <a:pt x="66522" y="192443"/>
                    </a:lnTo>
                    <a:lnTo>
                      <a:pt x="69723" y="191122"/>
                    </a:lnTo>
                    <a:lnTo>
                      <a:pt x="181102" y="191122"/>
                    </a:lnTo>
                    <a:lnTo>
                      <a:pt x="186245" y="185978"/>
                    </a:lnTo>
                    <a:lnTo>
                      <a:pt x="186245" y="135064"/>
                    </a:lnTo>
                    <a:lnTo>
                      <a:pt x="187566" y="131876"/>
                    </a:lnTo>
                    <a:lnTo>
                      <a:pt x="192290" y="127165"/>
                    </a:lnTo>
                    <a:lnTo>
                      <a:pt x="195503" y="125844"/>
                    </a:lnTo>
                    <a:lnTo>
                      <a:pt x="246380" y="125844"/>
                    </a:lnTo>
                    <a:lnTo>
                      <a:pt x="251510" y="120700"/>
                    </a:lnTo>
                    <a:lnTo>
                      <a:pt x="251536" y="70408"/>
                    </a:lnTo>
                    <a:close/>
                  </a:path>
                  <a:path w="407670" h="321945">
                    <a:moveTo>
                      <a:pt x="407136" y="70446"/>
                    </a:moveTo>
                    <a:lnTo>
                      <a:pt x="402005" y="65265"/>
                    </a:lnTo>
                    <a:lnTo>
                      <a:pt x="351142" y="65239"/>
                    </a:lnTo>
                    <a:lnTo>
                      <a:pt x="347929" y="63919"/>
                    </a:lnTo>
                    <a:lnTo>
                      <a:pt x="345554" y="61569"/>
                    </a:lnTo>
                    <a:lnTo>
                      <a:pt x="343179" y="59194"/>
                    </a:lnTo>
                    <a:lnTo>
                      <a:pt x="341845" y="55981"/>
                    </a:lnTo>
                    <a:lnTo>
                      <a:pt x="341845" y="5168"/>
                    </a:lnTo>
                    <a:lnTo>
                      <a:pt x="336727" y="25"/>
                    </a:lnTo>
                    <a:lnTo>
                      <a:pt x="286512" y="0"/>
                    </a:lnTo>
                    <a:lnTo>
                      <a:pt x="281343" y="5156"/>
                    </a:lnTo>
                    <a:lnTo>
                      <a:pt x="281381" y="55321"/>
                    </a:lnTo>
                    <a:lnTo>
                      <a:pt x="286537" y="60439"/>
                    </a:lnTo>
                    <a:lnTo>
                      <a:pt x="337299" y="60439"/>
                    </a:lnTo>
                    <a:lnTo>
                      <a:pt x="340525" y="61772"/>
                    </a:lnTo>
                    <a:lnTo>
                      <a:pt x="345262" y="66509"/>
                    </a:lnTo>
                    <a:lnTo>
                      <a:pt x="346595" y="69723"/>
                    </a:lnTo>
                    <a:lnTo>
                      <a:pt x="346595" y="316407"/>
                    </a:lnTo>
                    <a:lnTo>
                      <a:pt x="351751" y="321564"/>
                    </a:lnTo>
                    <a:lnTo>
                      <a:pt x="401942" y="321564"/>
                    </a:lnTo>
                    <a:lnTo>
                      <a:pt x="407098" y="316407"/>
                    </a:lnTo>
                    <a:lnTo>
                      <a:pt x="407136" y="70446"/>
                    </a:lnTo>
                    <a:close/>
                  </a:path>
                </a:pathLst>
              </a:custGeom>
              <a:solidFill>
                <a:srgbClr val="000014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47" name="object 38"/>
              <p:cNvSpPr/>
              <p:nvPr/>
            </p:nvSpPr>
            <p:spPr>
              <a:xfrm>
                <a:off x="11781828" y="475995"/>
                <a:ext cx="40640" cy="233045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233045">
                    <a:moveTo>
                      <a:pt x="31864" y="86182"/>
                    </a:moveTo>
                    <a:lnTo>
                      <a:pt x="31800" y="72123"/>
                    </a:lnTo>
                    <a:lnTo>
                      <a:pt x="31267" y="71589"/>
                    </a:lnTo>
                    <a:lnTo>
                      <a:pt x="24803" y="71589"/>
                    </a:lnTo>
                    <a:lnTo>
                      <a:pt x="24460" y="71437"/>
                    </a:lnTo>
                    <a:lnTo>
                      <a:pt x="24015" y="70993"/>
                    </a:lnTo>
                    <a:lnTo>
                      <a:pt x="23825" y="70802"/>
                    </a:lnTo>
                    <a:lnTo>
                      <a:pt x="23685" y="70459"/>
                    </a:lnTo>
                    <a:lnTo>
                      <a:pt x="23685" y="63931"/>
                    </a:lnTo>
                    <a:lnTo>
                      <a:pt x="23825" y="63588"/>
                    </a:lnTo>
                    <a:lnTo>
                      <a:pt x="24028" y="63385"/>
                    </a:lnTo>
                    <a:lnTo>
                      <a:pt x="24472" y="62941"/>
                    </a:lnTo>
                    <a:lnTo>
                      <a:pt x="24815" y="62788"/>
                    </a:lnTo>
                    <a:lnTo>
                      <a:pt x="31267" y="62776"/>
                    </a:lnTo>
                    <a:lnTo>
                      <a:pt x="31813" y="62230"/>
                    </a:lnTo>
                    <a:lnTo>
                      <a:pt x="31851" y="48780"/>
                    </a:lnTo>
                    <a:lnTo>
                      <a:pt x="31267" y="48183"/>
                    </a:lnTo>
                    <a:lnTo>
                      <a:pt x="24879" y="48183"/>
                    </a:lnTo>
                    <a:lnTo>
                      <a:pt x="24282" y="48780"/>
                    </a:lnTo>
                    <a:lnTo>
                      <a:pt x="24269" y="62230"/>
                    </a:lnTo>
                    <a:lnTo>
                      <a:pt x="24104" y="62585"/>
                    </a:lnTo>
                    <a:lnTo>
                      <a:pt x="23431" y="63233"/>
                    </a:lnTo>
                    <a:lnTo>
                      <a:pt x="23088" y="63385"/>
                    </a:lnTo>
                    <a:lnTo>
                      <a:pt x="16624" y="63385"/>
                    </a:lnTo>
                    <a:lnTo>
                      <a:pt x="16078" y="62839"/>
                    </a:lnTo>
                    <a:lnTo>
                      <a:pt x="16014" y="48780"/>
                    </a:lnTo>
                    <a:lnTo>
                      <a:pt x="15417" y="48171"/>
                    </a:lnTo>
                    <a:lnTo>
                      <a:pt x="9004" y="48183"/>
                    </a:lnTo>
                    <a:lnTo>
                      <a:pt x="8407" y="48780"/>
                    </a:lnTo>
                    <a:lnTo>
                      <a:pt x="8407" y="86182"/>
                    </a:lnTo>
                    <a:lnTo>
                      <a:pt x="9017" y="86791"/>
                    </a:lnTo>
                    <a:lnTo>
                      <a:pt x="15392" y="86791"/>
                    </a:lnTo>
                    <a:lnTo>
                      <a:pt x="16002" y="86182"/>
                    </a:lnTo>
                    <a:lnTo>
                      <a:pt x="16014" y="71589"/>
                    </a:lnTo>
                    <a:lnTo>
                      <a:pt x="16611" y="70993"/>
                    </a:lnTo>
                    <a:lnTo>
                      <a:pt x="23088" y="70993"/>
                    </a:lnTo>
                    <a:lnTo>
                      <a:pt x="23431" y="71145"/>
                    </a:lnTo>
                    <a:lnTo>
                      <a:pt x="24066" y="71780"/>
                    </a:lnTo>
                    <a:lnTo>
                      <a:pt x="24206" y="72123"/>
                    </a:lnTo>
                    <a:lnTo>
                      <a:pt x="24206" y="86182"/>
                    </a:lnTo>
                    <a:lnTo>
                      <a:pt x="24815" y="86791"/>
                    </a:lnTo>
                    <a:lnTo>
                      <a:pt x="31267" y="86791"/>
                    </a:lnTo>
                    <a:lnTo>
                      <a:pt x="31864" y="86182"/>
                    </a:lnTo>
                    <a:close/>
                  </a:path>
                  <a:path w="40640" h="233045">
                    <a:moveTo>
                      <a:pt x="32004" y="153911"/>
                    </a:moveTo>
                    <a:lnTo>
                      <a:pt x="31343" y="153250"/>
                    </a:lnTo>
                    <a:lnTo>
                      <a:pt x="24942" y="153250"/>
                    </a:lnTo>
                    <a:lnTo>
                      <a:pt x="24561" y="153098"/>
                    </a:lnTo>
                    <a:lnTo>
                      <a:pt x="24015" y="152514"/>
                    </a:lnTo>
                    <a:lnTo>
                      <a:pt x="23876" y="152120"/>
                    </a:lnTo>
                    <a:lnTo>
                      <a:pt x="23914" y="151714"/>
                    </a:lnTo>
                    <a:lnTo>
                      <a:pt x="23914" y="145719"/>
                    </a:lnTo>
                    <a:lnTo>
                      <a:pt x="23253" y="145059"/>
                    </a:lnTo>
                    <a:lnTo>
                      <a:pt x="16916" y="145059"/>
                    </a:lnTo>
                    <a:lnTo>
                      <a:pt x="16256" y="145719"/>
                    </a:lnTo>
                    <a:lnTo>
                      <a:pt x="16256" y="152107"/>
                    </a:lnTo>
                    <a:lnTo>
                      <a:pt x="16103" y="152488"/>
                    </a:lnTo>
                    <a:lnTo>
                      <a:pt x="15544" y="153047"/>
                    </a:lnTo>
                    <a:lnTo>
                      <a:pt x="15163" y="153200"/>
                    </a:lnTo>
                    <a:lnTo>
                      <a:pt x="8763" y="153200"/>
                    </a:lnTo>
                    <a:lnTo>
                      <a:pt x="8102" y="153860"/>
                    </a:lnTo>
                    <a:lnTo>
                      <a:pt x="8102" y="183540"/>
                    </a:lnTo>
                    <a:lnTo>
                      <a:pt x="8763" y="184213"/>
                    </a:lnTo>
                    <a:lnTo>
                      <a:pt x="15049" y="184213"/>
                    </a:lnTo>
                    <a:lnTo>
                      <a:pt x="15709" y="183540"/>
                    </a:lnTo>
                    <a:lnTo>
                      <a:pt x="15709" y="153809"/>
                    </a:lnTo>
                    <a:lnTo>
                      <a:pt x="15862" y="153428"/>
                    </a:lnTo>
                    <a:lnTo>
                      <a:pt x="16421" y="152869"/>
                    </a:lnTo>
                    <a:lnTo>
                      <a:pt x="16802" y="152717"/>
                    </a:lnTo>
                    <a:lnTo>
                      <a:pt x="23304" y="152717"/>
                    </a:lnTo>
                    <a:lnTo>
                      <a:pt x="23685" y="152869"/>
                    </a:lnTo>
                    <a:lnTo>
                      <a:pt x="24244" y="153428"/>
                    </a:lnTo>
                    <a:lnTo>
                      <a:pt x="24396" y="153809"/>
                    </a:lnTo>
                    <a:lnTo>
                      <a:pt x="24396" y="183603"/>
                    </a:lnTo>
                    <a:lnTo>
                      <a:pt x="25057" y="184277"/>
                    </a:lnTo>
                    <a:lnTo>
                      <a:pt x="31343" y="184277"/>
                    </a:lnTo>
                    <a:lnTo>
                      <a:pt x="32004" y="183603"/>
                    </a:lnTo>
                    <a:lnTo>
                      <a:pt x="32004" y="153911"/>
                    </a:lnTo>
                    <a:close/>
                  </a:path>
                  <a:path w="40640" h="233045">
                    <a:moveTo>
                      <a:pt x="32067" y="126784"/>
                    </a:moveTo>
                    <a:lnTo>
                      <a:pt x="32042" y="105067"/>
                    </a:lnTo>
                    <a:lnTo>
                      <a:pt x="31483" y="104508"/>
                    </a:lnTo>
                    <a:lnTo>
                      <a:pt x="25044" y="104508"/>
                    </a:lnTo>
                    <a:lnTo>
                      <a:pt x="24688" y="104355"/>
                    </a:lnTo>
                    <a:lnTo>
                      <a:pt x="24523" y="104190"/>
                    </a:lnTo>
                    <a:lnTo>
                      <a:pt x="24523" y="105067"/>
                    </a:lnTo>
                    <a:lnTo>
                      <a:pt x="24523" y="126784"/>
                    </a:lnTo>
                    <a:lnTo>
                      <a:pt x="24371" y="127139"/>
                    </a:lnTo>
                    <a:lnTo>
                      <a:pt x="23736" y="127774"/>
                    </a:lnTo>
                    <a:lnTo>
                      <a:pt x="23380" y="127927"/>
                    </a:lnTo>
                    <a:lnTo>
                      <a:pt x="16852" y="127927"/>
                    </a:lnTo>
                    <a:lnTo>
                      <a:pt x="16497" y="127774"/>
                    </a:lnTo>
                    <a:lnTo>
                      <a:pt x="15862" y="127127"/>
                    </a:lnTo>
                    <a:lnTo>
                      <a:pt x="15709" y="126784"/>
                    </a:lnTo>
                    <a:lnTo>
                      <a:pt x="15709" y="105067"/>
                    </a:lnTo>
                    <a:lnTo>
                      <a:pt x="15862" y="104711"/>
                    </a:lnTo>
                    <a:lnTo>
                      <a:pt x="16497" y="104076"/>
                    </a:lnTo>
                    <a:lnTo>
                      <a:pt x="16852" y="103924"/>
                    </a:lnTo>
                    <a:lnTo>
                      <a:pt x="23380" y="103924"/>
                    </a:lnTo>
                    <a:lnTo>
                      <a:pt x="23736" y="104076"/>
                    </a:lnTo>
                    <a:lnTo>
                      <a:pt x="24371" y="104711"/>
                    </a:lnTo>
                    <a:lnTo>
                      <a:pt x="24523" y="105067"/>
                    </a:lnTo>
                    <a:lnTo>
                      <a:pt x="24523" y="104190"/>
                    </a:lnTo>
                    <a:lnTo>
                      <a:pt x="24257" y="103924"/>
                    </a:lnTo>
                    <a:lnTo>
                      <a:pt x="24066" y="103733"/>
                    </a:lnTo>
                    <a:lnTo>
                      <a:pt x="23914" y="103378"/>
                    </a:lnTo>
                    <a:lnTo>
                      <a:pt x="23914" y="96939"/>
                    </a:lnTo>
                    <a:lnTo>
                      <a:pt x="23291" y="96304"/>
                    </a:lnTo>
                    <a:lnTo>
                      <a:pt x="16941" y="96304"/>
                    </a:lnTo>
                    <a:lnTo>
                      <a:pt x="16319" y="96939"/>
                    </a:lnTo>
                    <a:lnTo>
                      <a:pt x="16319" y="103378"/>
                    </a:lnTo>
                    <a:lnTo>
                      <a:pt x="16167" y="103733"/>
                    </a:lnTo>
                    <a:lnTo>
                      <a:pt x="15544" y="104355"/>
                    </a:lnTo>
                    <a:lnTo>
                      <a:pt x="15189" y="104508"/>
                    </a:lnTo>
                    <a:lnTo>
                      <a:pt x="8737" y="104508"/>
                    </a:lnTo>
                    <a:lnTo>
                      <a:pt x="8191" y="105067"/>
                    </a:lnTo>
                    <a:lnTo>
                      <a:pt x="8191" y="126784"/>
                    </a:lnTo>
                    <a:lnTo>
                      <a:pt x="8737" y="127330"/>
                    </a:lnTo>
                    <a:lnTo>
                      <a:pt x="15176" y="127330"/>
                    </a:lnTo>
                    <a:lnTo>
                      <a:pt x="15532" y="127482"/>
                    </a:lnTo>
                    <a:lnTo>
                      <a:pt x="16167" y="128117"/>
                    </a:lnTo>
                    <a:lnTo>
                      <a:pt x="16319" y="128473"/>
                    </a:lnTo>
                    <a:lnTo>
                      <a:pt x="16319" y="134924"/>
                    </a:lnTo>
                    <a:lnTo>
                      <a:pt x="16941" y="135547"/>
                    </a:lnTo>
                    <a:lnTo>
                      <a:pt x="23291" y="135547"/>
                    </a:lnTo>
                    <a:lnTo>
                      <a:pt x="23914" y="134924"/>
                    </a:lnTo>
                    <a:lnTo>
                      <a:pt x="23926" y="128473"/>
                    </a:lnTo>
                    <a:lnTo>
                      <a:pt x="24066" y="128155"/>
                    </a:lnTo>
                    <a:lnTo>
                      <a:pt x="24295" y="127927"/>
                    </a:lnTo>
                    <a:lnTo>
                      <a:pt x="24701" y="127520"/>
                    </a:lnTo>
                    <a:lnTo>
                      <a:pt x="25057" y="127368"/>
                    </a:lnTo>
                    <a:lnTo>
                      <a:pt x="31483" y="127368"/>
                    </a:lnTo>
                    <a:lnTo>
                      <a:pt x="32067" y="126784"/>
                    </a:lnTo>
                    <a:close/>
                  </a:path>
                  <a:path w="40640" h="233045">
                    <a:moveTo>
                      <a:pt x="32232" y="202628"/>
                    </a:moveTo>
                    <a:lnTo>
                      <a:pt x="31610" y="202018"/>
                    </a:lnTo>
                    <a:lnTo>
                      <a:pt x="25539" y="201993"/>
                    </a:lnTo>
                    <a:lnTo>
                      <a:pt x="25120" y="202018"/>
                    </a:lnTo>
                    <a:lnTo>
                      <a:pt x="24701" y="201866"/>
                    </a:lnTo>
                    <a:lnTo>
                      <a:pt x="24447" y="201612"/>
                    </a:lnTo>
                    <a:lnTo>
                      <a:pt x="24447" y="209346"/>
                    </a:lnTo>
                    <a:lnTo>
                      <a:pt x="24117" y="209715"/>
                    </a:lnTo>
                    <a:lnTo>
                      <a:pt x="23825" y="209981"/>
                    </a:lnTo>
                    <a:lnTo>
                      <a:pt x="23456" y="210121"/>
                    </a:lnTo>
                    <a:lnTo>
                      <a:pt x="23279" y="210134"/>
                    </a:lnTo>
                    <a:lnTo>
                      <a:pt x="23139" y="210134"/>
                    </a:lnTo>
                    <a:lnTo>
                      <a:pt x="16929" y="210121"/>
                    </a:lnTo>
                    <a:lnTo>
                      <a:pt x="16573" y="209981"/>
                    </a:lnTo>
                    <a:lnTo>
                      <a:pt x="15938" y="209346"/>
                    </a:lnTo>
                    <a:lnTo>
                      <a:pt x="15824" y="209067"/>
                    </a:lnTo>
                    <a:lnTo>
                      <a:pt x="15798" y="202488"/>
                    </a:lnTo>
                    <a:lnTo>
                      <a:pt x="15938" y="202133"/>
                    </a:lnTo>
                    <a:lnTo>
                      <a:pt x="16573" y="201498"/>
                    </a:lnTo>
                    <a:lnTo>
                      <a:pt x="16929" y="201345"/>
                    </a:lnTo>
                    <a:lnTo>
                      <a:pt x="23431" y="201345"/>
                    </a:lnTo>
                    <a:lnTo>
                      <a:pt x="23787" y="201498"/>
                    </a:lnTo>
                    <a:lnTo>
                      <a:pt x="24422" y="202133"/>
                    </a:lnTo>
                    <a:lnTo>
                      <a:pt x="24447" y="209346"/>
                    </a:lnTo>
                    <a:lnTo>
                      <a:pt x="24447" y="201612"/>
                    </a:lnTo>
                    <a:lnTo>
                      <a:pt x="24180" y="201345"/>
                    </a:lnTo>
                    <a:lnTo>
                      <a:pt x="23914" y="200863"/>
                    </a:lnTo>
                    <a:lnTo>
                      <a:pt x="23914" y="194449"/>
                    </a:lnTo>
                    <a:lnTo>
                      <a:pt x="23266" y="193802"/>
                    </a:lnTo>
                    <a:lnTo>
                      <a:pt x="16903" y="193802"/>
                    </a:lnTo>
                    <a:lnTo>
                      <a:pt x="16256" y="194449"/>
                    </a:lnTo>
                    <a:lnTo>
                      <a:pt x="16256" y="200863"/>
                    </a:lnTo>
                    <a:lnTo>
                      <a:pt x="16103" y="201231"/>
                    </a:lnTo>
                    <a:lnTo>
                      <a:pt x="15494" y="201841"/>
                    </a:lnTo>
                    <a:lnTo>
                      <a:pt x="15125" y="201993"/>
                    </a:lnTo>
                    <a:lnTo>
                      <a:pt x="8712" y="201993"/>
                    </a:lnTo>
                    <a:lnTo>
                      <a:pt x="8064" y="202628"/>
                    </a:lnTo>
                    <a:lnTo>
                      <a:pt x="8077" y="232384"/>
                    </a:lnTo>
                    <a:lnTo>
                      <a:pt x="8712" y="233019"/>
                    </a:lnTo>
                    <a:lnTo>
                      <a:pt x="15087" y="233019"/>
                    </a:lnTo>
                    <a:lnTo>
                      <a:pt x="15709" y="232384"/>
                    </a:lnTo>
                    <a:lnTo>
                      <a:pt x="15722" y="209931"/>
                    </a:lnTo>
                    <a:lnTo>
                      <a:pt x="16167" y="210375"/>
                    </a:lnTo>
                    <a:lnTo>
                      <a:pt x="16319" y="210743"/>
                    </a:lnTo>
                    <a:lnTo>
                      <a:pt x="16319" y="217157"/>
                    </a:lnTo>
                    <a:lnTo>
                      <a:pt x="16967" y="217805"/>
                    </a:lnTo>
                    <a:lnTo>
                      <a:pt x="23329" y="217805"/>
                    </a:lnTo>
                    <a:lnTo>
                      <a:pt x="23977" y="217157"/>
                    </a:lnTo>
                    <a:lnTo>
                      <a:pt x="23990" y="210743"/>
                    </a:lnTo>
                    <a:lnTo>
                      <a:pt x="24130" y="210413"/>
                    </a:lnTo>
                    <a:lnTo>
                      <a:pt x="24409" y="210134"/>
                    </a:lnTo>
                    <a:lnTo>
                      <a:pt x="24574" y="209969"/>
                    </a:lnTo>
                    <a:lnTo>
                      <a:pt x="24574" y="232384"/>
                    </a:lnTo>
                    <a:lnTo>
                      <a:pt x="25209" y="233032"/>
                    </a:lnTo>
                    <a:lnTo>
                      <a:pt x="31597" y="233019"/>
                    </a:lnTo>
                    <a:lnTo>
                      <a:pt x="32232" y="232384"/>
                    </a:lnTo>
                    <a:lnTo>
                      <a:pt x="32232" y="209969"/>
                    </a:lnTo>
                    <a:lnTo>
                      <a:pt x="32232" y="202628"/>
                    </a:lnTo>
                    <a:close/>
                  </a:path>
                  <a:path w="40640" h="233045">
                    <a:moveTo>
                      <a:pt x="40068" y="660"/>
                    </a:moveTo>
                    <a:lnTo>
                      <a:pt x="39420" y="0"/>
                    </a:lnTo>
                    <a:lnTo>
                      <a:pt x="33375" y="0"/>
                    </a:lnTo>
                    <a:lnTo>
                      <a:pt x="32715" y="660"/>
                    </a:lnTo>
                    <a:lnTo>
                      <a:pt x="32715" y="29870"/>
                    </a:lnTo>
                    <a:lnTo>
                      <a:pt x="32562" y="30238"/>
                    </a:lnTo>
                    <a:lnTo>
                      <a:pt x="32283" y="30518"/>
                    </a:lnTo>
                    <a:lnTo>
                      <a:pt x="32004" y="30797"/>
                    </a:lnTo>
                    <a:lnTo>
                      <a:pt x="31635" y="30949"/>
                    </a:lnTo>
                    <a:lnTo>
                      <a:pt x="25133" y="30949"/>
                    </a:lnTo>
                    <a:lnTo>
                      <a:pt x="24752" y="30797"/>
                    </a:lnTo>
                    <a:lnTo>
                      <a:pt x="24206" y="30238"/>
                    </a:lnTo>
                    <a:lnTo>
                      <a:pt x="24053" y="29870"/>
                    </a:lnTo>
                    <a:lnTo>
                      <a:pt x="24053" y="660"/>
                    </a:lnTo>
                    <a:lnTo>
                      <a:pt x="23393" y="0"/>
                    </a:lnTo>
                    <a:lnTo>
                      <a:pt x="16929" y="0"/>
                    </a:lnTo>
                    <a:lnTo>
                      <a:pt x="16281" y="660"/>
                    </a:lnTo>
                    <a:lnTo>
                      <a:pt x="16281" y="29870"/>
                    </a:lnTo>
                    <a:lnTo>
                      <a:pt x="16116" y="30238"/>
                    </a:lnTo>
                    <a:lnTo>
                      <a:pt x="15570" y="30797"/>
                    </a:lnTo>
                    <a:lnTo>
                      <a:pt x="15201" y="30949"/>
                    </a:lnTo>
                    <a:lnTo>
                      <a:pt x="8686" y="30949"/>
                    </a:lnTo>
                    <a:lnTo>
                      <a:pt x="8318" y="30797"/>
                    </a:lnTo>
                    <a:lnTo>
                      <a:pt x="7759" y="30238"/>
                    </a:lnTo>
                    <a:lnTo>
                      <a:pt x="7607" y="29870"/>
                    </a:lnTo>
                    <a:lnTo>
                      <a:pt x="7607" y="660"/>
                    </a:lnTo>
                    <a:lnTo>
                      <a:pt x="6946" y="0"/>
                    </a:lnTo>
                    <a:lnTo>
                      <a:pt x="660" y="0"/>
                    </a:lnTo>
                    <a:lnTo>
                      <a:pt x="0" y="660"/>
                    </a:lnTo>
                    <a:lnTo>
                      <a:pt x="0" y="29768"/>
                    </a:lnTo>
                    <a:lnTo>
                      <a:pt x="660" y="30416"/>
                    </a:lnTo>
                    <a:lnTo>
                      <a:pt x="6959" y="30416"/>
                    </a:lnTo>
                    <a:lnTo>
                      <a:pt x="7340" y="30581"/>
                    </a:lnTo>
                    <a:lnTo>
                      <a:pt x="7886" y="31127"/>
                    </a:lnTo>
                    <a:lnTo>
                      <a:pt x="8039" y="31496"/>
                    </a:lnTo>
                    <a:lnTo>
                      <a:pt x="8039" y="37909"/>
                    </a:lnTo>
                    <a:lnTo>
                      <a:pt x="8699" y="38557"/>
                    </a:lnTo>
                    <a:lnTo>
                      <a:pt x="14998" y="38557"/>
                    </a:lnTo>
                    <a:lnTo>
                      <a:pt x="15659" y="37909"/>
                    </a:lnTo>
                    <a:lnTo>
                      <a:pt x="15659" y="31496"/>
                    </a:lnTo>
                    <a:lnTo>
                      <a:pt x="15811" y="31127"/>
                    </a:lnTo>
                    <a:lnTo>
                      <a:pt x="16357" y="30581"/>
                    </a:lnTo>
                    <a:lnTo>
                      <a:pt x="16738" y="30416"/>
                    </a:lnTo>
                    <a:lnTo>
                      <a:pt x="23241" y="30416"/>
                    </a:lnTo>
                    <a:lnTo>
                      <a:pt x="23609" y="30581"/>
                    </a:lnTo>
                    <a:lnTo>
                      <a:pt x="24168" y="31127"/>
                    </a:lnTo>
                    <a:lnTo>
                      <a:pt x="24320" y="31496"/>
                    </a:lnTo>
                    <a:lnTo>
                      <a:pt x="24320" y="37909"/>
                    </a:lnTo>
                    <a:lnTo>
                      <a:pt x="24980" y="38557"/>
                    </a:lnTo>
                    <a:lnTo>
                      <a:pt x="31280" y="38557"/>
                    </a:lnTo>
                    <a:lnTo>
                      <a:pt x="31927" y="37909"/>
                    </a:lnTo>
                    <a:lnTo>
                      <a:pt x="31927" y="31496"/>
                    </a:lnTo>
                    <a:lnTo>
                      <a:pt x="32092" y="31127"/>
                    </a:lnTo>
                    <a:lnTo>
                      <a:pt x="32639" y="30581"/>
                    </a:lnTo>
                    <a:lnTo>
                      <a:pt x="33007" y="30416"/>
                    </a:lnTo>
                    <a:lnTo>
                      <a:pt x="39408" y="30416"/>
                    </a:lnTo>
                    <a:lnTo>
                      <a:pt x="40068" y="29768"/>
                    </a:lnTo>
                    <a:lnTo>
                      <a:pt x="40068" y="660"/>
                    </a:lnTo>
                    <a:close/>
                  </a:path>
                </a:pathLst>
              </a:custGeom>
              <a:solidFill>
                <a:srgbClr val="00FFB0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48" name="object 39"/>
              <p:cNvSpPr/>
              <p:nvPr/>
            </p:nvSpPr>
            <p:spPr>
              <a:xfrm>
                <a:off x="11607660" y="751103"/>
                <a:ext cx="226060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226059" h="61595">
                    <a:moveTo>
                      <a:pt x="58674" y="18021"/>
                    </a:moveTo>
                    <a:lnTo>
                      <a:pt x="57683" y="15849"/>
                    </a:lnTo>
                    <a:lnTo>
                      <a:pt x="56438" y="13804"/>
                    </a:lnTo>
                    <a:lnTo>
                      <a:pt x="54991" y="11925"/>
                    </a:lnTo>
                    <a:lnTo>
                      <a:pt x="30695" y="29832"/>
                    </a:lnTo>
                    <a:lnTo>
                      <a:pt x="19011" y="22504"/>
                    </a:lnTo>
                    <a:lnTo>
                      <a:pt x="19011" y="31318"/>
                    </a:lnTo>
                    <a:lnTo>
                      <a:pt x="30695" y="38646"/>
                    </a:lnTo>
                    <a:lnTo>
                      <a:pt x="58674" y="18021"/>
                    </a:lnTo>
                    <a:close/>
                  </a:path>
                  <a:path w="226059" h="61595">
                    <a:moveTo>
                      <a:pt x="61404" y="28816"/>
                    </a:moveTo>
                    <a:lnTo>
                      <a:pt x="61239" y="26974"/>
                    </a:lnTo>
                    <a:lnTo>
                      <a:pt x="60909" y="25196"/>
                    </a:lnTo>
                    <a:lnTo>
                      <a:pt x="54305" y="30060"/>
                    </a:lnTo>
                    <a:lnTo>
                      <a:pt x="54317" y="30695"/>
                    </a:lnTo>
                    <a:lnTo>
                      <a:pt x="52451" y="39878"/>
                    </a:lnTo>
                    <a:lnTo>
                      <a:pt x="47396" y="47383"/>
                    </a:lnTo>
                    <a:lnTo>
                      <a:pt x="39890" y="52451"/>
                    </a:lnTo>
                    <a:lnTo>
                      <a:pt x="30708" y="54305"/>
                    </a:lnTo>
                    <a:lnTo>
                      <a:pt x="21526" y="52451"/>
                    </a:lnTo>
                    <a:lnTo>
                      <a:pt x="14020" y="47383"/>
                    </a:lnTo>
                    <a:lnTo>
                      <a:pt x="8953" y="39878"/>
                    </a:lnTo>
                    <a:lnTo>
                      <a:pt x="7099" y="30695"/>
                    </a:lnTo>
                    <a:lnTo>
                      <a:pt x="8953" y="21513"/>
                    </a:lnTo>
                    <a:lnTo>
                      <a:pt x="14020" y="14008"/>
                    </a:lnTo>
                    <a:lnTo>
                      <a:pt x="21526" y="8953"/>
                    </a:lnTo>
                    <a:lnTo>
                      <a:pt x="30708" y="7086"/>
                    </a:lnTo>
                    <a:lnTo>
                      <a:pt x="35636" y="7086"/>
                    </a:lnTo>
                    <a:lnTo>
                      <a:pt x="40220" y="8610"/>
                    </a:lnTo>
                    <a:lnTo>
                      <a:pt x="44018" y="11214"/>
                    </a:lnTo>
                    <a:lnTo>
                      <a:pt x="49987" y="6807"/>
                    </a:lnTo>
                    <a:lnTo>
                      <a:pt x="44716" y="2552"/>
                    </a:lnTo>
                    <a:lnTo>
                      <a:pt x="38011" y="0"/>
                    </a:lnTo>
                    <a:lnTo>
                      <a:pt x="30708" y="0"/>
                    </a:lnTo>
                    <a:lnTo>
                      <a:pt x="18757" y="2413"/>
                    </a:lnTo>
                    <a:lnTo>
                      <a:pt x="8991" y="8991"/>
                    </a:lnTo>
                    <a:lnTo>
                      <a:pt x="2413" y="18745"/>
                    </a:lnTo>
                    <a:lnTo>
                      <a:pt x="0" y="30695"/>
                    </a:lnTo>
                    <a:lnTo>
                      <a:pt x="2413" y="42646"/>
                    </a:lnTo>
                    <a:lnTo>
                      <a:pt x="8991" y="52400"/>
                    </a:lnTo>
                    <a:lnTo>
                      <a:pt x="18757" y="58978"/>
                    </a:lnTo>
                    <a:lnTo>
                      <a:pt x="30708" y="61391"/>
                    </a:lnTo>
                    <a:lnTo>
                      <a:pt x="42659" y="58978"/>
                    </a:lnTo>
                    <a:lnTo>
                      <a:pt x="52412" y="52400"/>
                    </a:lnTo>
                    <a:lnTo>
                      <a:pt x="58991" y="42646"/>
                    </a:lnTo>
                    <a:lnTo>
                      <a:pt x="61404" y="30695"/>
                    </a:lnTo>
                    <a:lnTo>
                      <a:pt x="61404" y="28816"/>
                    </a:lnTo>
                    <a:close/>
                  </a:path>
                  <a:path w="226059" h="61595">
                    <a:moveTo>
                      <a:pt x="113715" y="44005"/>
                    </a:moveTo>
                    <a:lnTo>
                      <a:pt x="108559" y="40208"/>
                    </a:lnTo>
                    <a:lnTo>
                      <a:pt x="106794" y="41173"/>
                    </a:lnTo>
                    <a:lnTo>
                      <a:pt x="104749" y="42303"/>
                    </a:lnTo>
                    <a:lnTo>
                      <a:pt x="102374" y="42900"/>
                    </a:lnTo>
                    <a:lnTo>
                      <a:pt x="92722" y="42900"/>
                    </a:lnTo>
                    <a:lnTo>
                      <a:pt x="87503" y="37769"/>
                    </a:lnTo>
                    <a:lnTo>
                      <a:pt x="87503" y="23634"/>
                    </a:lnTo>
                    <a:lnTo>
                      <a:pt x="92722" y="18503"/>
                    </a:lnTo>
                    <a:lnTo>
                      <a:pt x="102628" y="18503"/>
                    </a:lnTo>
                    <a:lnTo>
                      <a:pt x="105067" y="19265"/>
                    </a:lnTo>
                    <a:lnTo>
                      <a:pt x="107162" y="20777"/>
                    </a:lnTo>
                    <a:lnTo>
                      <a:pt x="112877" y="16560"/>
                    </a:lnTo>
                    <a:lnTo>
                      <a:pt x="109169" y="13296"/>
                    </a:lnTo>
                    <a:lnTo>
                      <a:pt x="104698" y="11747"/>
                    </a:lnTo>
                    <a:lnTo>
                      <a:pt x="94068" y="11747"/>
                    </a:lnTo>
                    <a:lnTo>
                      <a:pt x="89052" y="13614"/>
                    </a:lnTo>
                    <a:lnTo>
                      <a:pt x="81864" y="20408"/>
                    </a:lnTo>
                    <a:lnTo>
                      <a:pt x="79870" y="25196"/>
                    </a:lnTo>
                    <a:lnTo>
                      <a:pt x="79870" y="35814"/>
                    </a:lnTo>
                    <a:lnTo>
                      <a:pt x="81851" y="40678"/>
                    </a:lnTo>
                    <a:lnTo>
                      <a:pt x="89052" y="47713"/>
                    </a:lnTo>
                    <a:lnTo>
                      <a:pt x="94056" y="49657"/>
                    </a:lnTo>
                    <a:lnTo>
                      <a:pt x="105295" y="49657"/>
                    </a:lnTo>
                    <a:lnTo>
                      <a:pt x="110312" y="47650"/>
                    </a:lnTo>
                    <a:lnTo>
                      <a:pt x="113715" y="44005"/>
                    </a:lnTo>
                    <a:close/>
                  </a:path>
                  <a:path w="226059" h="61595">
                    <a:moveTo>
                      <a:pt x="152285" y="12230"/>
                    </a:moveTo>
                    <a:lnTo>
                      <a:pt x="120472" y="12230"/>
                    </a:lnTo>
                    <a:lnTo>
                      <a:pt x="120472" y="49174"/>
                    </a:lnTo>
                    <a:lnTo>
                      <a:pt x="146456" y="49174"/>
                    </a:lnTo>
                    <a:lnTo>
                      <a:pt x="151815" y="44945"/>
                    </a:lnTo>
                    <a:lnTo>
                      <a:pt x="151815" y="43027"/>
                    </a:lnTo>
                    <a:lnTo>
                      <a:pt x="151815" y="32778"/>
                    </a:lnTo>
                    <a:lnTo>
                      <a:pt x="151815" y="30518"/>
                    </a:lnTo>
                    <a:lnTo>
                      <a:pt x="146964" y="26631"/>
                    </a:lnTo>
                    <a:lnTo>
                      <a:pt x="144183" y="26631"/>
                    </a:lnTo>
                    <a:lnTo>
                      <a:pt x="144183" y="34493"/>
                    </a:lnTo>
                    <a:lnTo>
                      <a:pt x="144183" y="41389"/>
                    </a:lnTo>
                    <a:lnTo>
                      <a:pt x="141681" y="43027"/>
                    </a:lnTo>
                    <a:lnTo>
                      <a:pt x="128447" y="43027"/>
                    </a:lnTo>
                    <a:lnTo>
                      <a:pt x="128447" y="32778"/>
                    </a:lnTo>
                    <a:lnTo>
                      <a:pt x="141820" y="32778"/>
                    </a:lnTo>
                    <a:lnTo>
                      <a:pt x="144183" y="34493"/>
                    </a:lnTo>
                    <a:lnTo>
                      <a:pt x="144183" y="26631"/>
                    </a:lnTo>
                    <a:lnTo>
                      <a:pt x="128447" y="26631"/>
                    </a:lnTo>
                    <a:lnTo>
                      <a:pt x="128447" y="18376"/>
                    </a:lnTo>
                    <a:lnTo>
                      <a:pt x="143941" y="18376"/>
                    </a:lnTo>
                    <a:lnTo>
                      <a:pt x="152285" y="12230"/>
                    </a:lnTo>
                    <a:close/>
                  </a:path>
                  <a:path w="226059" h="61595">
                    <a:moveTo>
                      <a:pt x="187159" y="12230"/>
                    </a:moveTo>
                    <a:lnTo>
                      <a:pt x="159232" y="12230"/>
                    </a:lnTo>
                    <a:lnTo>
                      <a:pt x="159232" y="49174"/>
                    </a:lnTo>
                    <a:lnTo>
                      <a:pt x="187159" y="49174"/>
                    </a:lnTo>
                    <a:lnTo>
                      <a:pt x="187159" y="43014"/>
                    </a:lnTo>
                    <a:lnTo>
                      <a:pt x="167195" y="43014"/>
                    </a:lnTo>
                    <a:lnTo>
                      <a:pt x="167195" y="33566"/>
                    </a:lnTo>
                    <a:lnTo>
                      <a:pt x="184226" y="33566"/>
                    </a:lnTo>
                    <a:lnTo>
                      <a:pt x="184226" y="27406"/>
                    </a:lnTo>
                    <a:lnTo>
                      <a:pt x="167195" y="27406"/>
                    </a:lnTo>
                    <a:lnTo>
                      <a:pt x="167195" y="18376"/>
                    </a:lnTo>
                    <a:lnTo>
                      <a:pt x="178816" y="18376"/>
                    </a:lnTo>
                    <a:lnTo>
                      <a:pt x="187159" y="12230"/>
                    </a:lnTo>
                    <a:close/>
                  </a:path>
                  <a:path w="226059" h="61595">
                    <a:moveTo>
                      <a:pt x="225539" y="17297"/>
                    </a:moveTo>
                    <a:lnTo>
                      <a:pt x="219506" y="12230"/>
                    </a:lnTo>
                    <a:lnTo>
                      <a:pt x="217551" y="12230"/>
                    </a:lnTo>
                    <a:lnTo>
                      <a:pt x="217551" y="20904"/>
                    </a:lnTo>
                    <a:lnTo>
                      <a:pt x="217551" y="30035"/>
                    </a:lnTo>
                    <a:lnTo>
                      <a:pt x="214744" y="32562"/>
                    </a:lnTo>
                    <a:lnTo>
                      <a:pt x="202565" y="32562"/>
                    </a:lnTo>
                    <a:lnTo>
                      <a:pt x="202565" y="18376"/>
                    </a:lnTo>
                    <a:lnTo>
                      <a:pt x="214744" y="18376"/>
                    </a:lnTo>
                    <a:lnTo>
                      <a:pt x="217551" y="20904"/>
                    </a:lnTo>
                    <a:lnTo>
                      <a:pt x="217551" y="12230"/>
                    </a:lnTo>
                    <a:lnTo>
                      <a:pt x="194589" y="12230"/>
                    </a:lnTo>
                    <a:lnTo>
                      <a:pt x="194589" y="49174"/>
                    </a:lnTo>
                    <a:lnTo>
                      <a:pt x="202565" y="49174"/>
                    </a:lnTo>
                    <a:lnTo>
                      <a:pt x="202565" y="38709"/>
                    </a:lnTo>
                    <a:lnTo>
                      <a:pt x="219506" y="38709"/>
                    </a:lnTo>
                    <a:lnTo>
                      <a:pt x="225539" y="33604"/>
                    </a:lnTo>
                    <a:lnTo>
                      <a:pt x="225539" y="32562"/>
                    </a:lnTo>
                    <a:lnTo>
                      <a:pt x="225539" y="18376"/>
                    </a:lnTo>
                    <a:lnTo>
                      <a:pt x="225539" y="17297"/>
                    </a:lnTo>
                    <a:close/>
                  </a:path>
                </a:pathLst>
              </a:custGeom>
              <a:solidFill>
                <a:srgbClr val="000014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427003" y="2111642"/>
              <a:ext cx="493725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0B050"/>
                  </a:solidFill>
                  <a:latin typeface="Corbel" panose="020B0503020204020204" pitchFamily="34" charset="0"/>
                  <a:cs typeface="Times New Roman" panose="02020603050405020304" pitchFamily="18" charset="0"/>
                </a:rPr>
                <a:t>СУРГУТ</a:t>
              </a: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893529" y="1153599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5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628587" y="1261321"/>
            <a:ext cx="4132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ХМАО-Югра – открытие: 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февраль  2023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Челябинск – открытие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: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август 2024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177075" y="1158203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835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662323" y="1132702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225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352171" y="1504438"/>
            <a:ext cx="1454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отборочных бассейнов</a:t>
            </a:r>
            <a:endParaRPr lang="ru-RU" sz="11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747965" y="1493419"/>
            <a:ext cx="14542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человек прошли </a:t>
            </a:r>
            <a:endParaRPr lang="ru-RU" sz="1100" dirty="0" smtClean="0"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lvl="0" algn="ctr"/>
            <a:r>
              <a:rPr lang="ru-RU" sz="11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отборочный бассейн</a:t>
            </a:r>
            <a:endParaRPr lang="ru-RU" sz="11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35109" y="1499113"/>
            <a:ext cx="14542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человек зачислены на обучение</a:t>
            </a:r>
            <a:endParaRPr lang="ru-RU" sz="11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1"/>
          <p:cNvSpPr txBox="1"/>
          <p:nvPr/>
        </p:nvSpPr>
        <p:spPr>
          <a:xfrm>
            <a:off x="10920536" y="6525344"/>
            <a:ext cx="847276" cy="18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21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sz="1200" dirty="0">
                <a:solidFill>
                  <a:schemeClr val="tx1">
                    <a:tint val="75000"/>
                  </a:schemeClr>
                </a:solidFill>
              </a:rPr>
              <a:pPr marR="0" lvl="0" indent="0" algn="r" fontAlgn="auto">
                <a:lnSpc>
                  <a:spcPct val="100000"/>
                </a:lnSpc>
                <a:spcBef>
                  <a:spcPts val="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65B69CB-6315-7245-8500-0745D5948964}"/>
              </a:ext>
            </a:extLst>
          </p:cNvPr>
          <p:cNvGrpSpPr/>
          <p:nvPr/>
        </p:nvGrpSpPr>
        <p:grpSpPr>
          <a:xfrm>
            <a:off x="8876145" y="0"/>
            <a:ext cx="3315855" cy="4590473"/>
            <a:chOff x="8206246" y="1"/>
            <a:chExt cx="3985754" cy="5586967"/>
          </a:xfrm>
          <a:solidFill>
            <a:schemeClr val="bg1">
              <a:alpha val="36000"/>
            </a:schemeClr>
          </a:solidFill>
        </p:grpSpPr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1A0F33D9-C3BB-634D-AEC9-B8B80D632356}"/>
                </a:ext>
              </a:extLst>
            </p:cNvPr>
            <p:cNvSpPr/>
            <p:nvPr/>
          </p:nvSpPr>
          <p:spPr>
            <a:xfrm>
              <a:off x="8206246" y="1"/>
              <a:ext cx="3985754" cy="5586967"/>
            </a:xfrm>
            <a:custGeom>
              <a:avLst/>
              <a:gdLst>
                <a:gd name="connsiteX0" fmla="*/ 1314968 w 3985754"/>
                <a:gd name="connsiteY0" fmla="*/ 0 h 5586967"/>
                <a:gd name="connsiteX1" fmla="*/ 3985754 w 3985754"/>
                <a:gd name="connsiteY1" fmla="*/ 0 h 5586967"/>
                <a:gd name="connsiteX2" fmla="*/ 3985754 w 3985754"/>
                <a:gd name="connsiteY2" fmla="*/ 395828 h 5586967"/>
                <a:gd name="connsiteX3" fmla="*/ 3917539 w 3985754"/>
                <a:gd name="connsiteY3" fmla="*/ 365991 h 5586967"/>
                <a:gd name="connsiteX4" fmla="*/ 3070075 w 3985754"/>
                <a:gd name="connsiteY4" fmla="*/ 205677 h 5586967"/>
                <a:gd name="connsiteX5" fmla="*/ 758861 w 3985754"/>
                <a:gd name="connsiteY5" fmla="*/ 2516891 h 5586967"/>
                <a:gd name="connsiteX6" fmla="*/ 3070075 w 3985754"/>
                <a:gd name="connsiteY6" fmla="*/ 4828105 h 5586967"/>
                <a:gd name="connsiteX7" fmla="*/ 3969704 w 3985754"/>
                <a:gd name="connsiteY7" fmla="*/ 4646479 h 5586967"/>
                <a:gd name="connsiteX8" fmla="*/ 3985754 w 3985754"/>
                <a:gd name="connsiteY8" fmla="*/ 4638747 h 5586967"/>
                <a:gd name="connsiteX9" fmla="*/ 3985754 w 3985754"/>
                <a:gd name="connsiteY9" fmla="*/ 5447943 h 5586967"/>
                <a:gd name="connsiteX10" fmla="*/ 3983023 w 3985754"/>
                <a:gd name="connsiteY10" fmla="*/ 5448943 h 5586967"/>
                <a:gd name="connsiteX11" fmla="*/ 3070076 w 3985754"/>
                <a:gd name="connsiteY11" fmla="*/ 5586967 h 5586967"/>
                <a:gd name="connsiteX12" fmla="*/ 0 w 3985754"/>
                <a:gd name="connsiteY12" fmla="*/ 2516891 h 5586967"/>
                <a:gd name="connsiteX13" fmla="*/ 1117223 w 3985754"/>
                <a:gd name="connsiteY13" fmla="*/ 147871 h 558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5754" h="5586967">
                  <a:moveTo>
                    <a:pt x="1314968" y="0"/>
                  </a:moveTo>
                  <a:lnTo>
                    <a:pt x="3985754" y="0"/>
                  </a:lnTo>
                  <a:lnTo>
                    <a:pt x="3985754" y="395828"/>
                  </a:lnTo>
                  <a:lnTo>
                    <a:pt x="3917539" y="365991"/>
                  </a:lnTo>
                  <a:cubicBezTo>
                    <a:pt x="3655135" y="262518"/>
                    <a:pt x="3369243" y="205677"/>
                    <a:pt x="3070075" y="205677"/>
                  </a:cubicBezTo>
                  <a:cubicBezTo>
                    <a:pt x="1793626" y="205677"/>
                    <a:pt x="758861" y="1240443"/>
                    <a:pt x="758861" y="2516891"/>
                  </a:cubicBezTo>
                  <a:cubicBezTo>
                    <a:pt x="758861" y="3793340"/>
                    <a:pt x="1793626" y="4828105"/>
                    <a:pt x="3070075" y="4828105"/>
                  </a:cubicBezTo>
                  <a:cubicBezTo>
                    <a:pt x="3389187" y="4828105"/>
                    <a:pt x="3693194" y="4763432"/>
                    <a:pt x="3969704" y="4646479"/>
                  </a:cubicBezTo>
                  <a:lnTo>
                    <a:pt x="3985754" y="4638747"/>
                  </a:lnTo>
                  <a:lnTo>
                    <a:pt x="3985754" y="5447943"/>
                  </a:lnTo>
                  <a:lnTo>
                    <a:pt x="3983023" y="5448943"/>
                  </a:lnTo>
                  <a:cubicBezTo>
                    <a:pt x="3694623" y="5538644"/>
                    <a:pt x="3387993" y="5586967"/>
                    <a:pt x="3070076" y="5586967"/>
                  </a:cubicBezTo>
                  <a:cubicBezTo>
                    <a:pt x="1374520" y="5586967"/>
                    <a:pt x="0" y="4212447"/>
                    <a:pt x="0" y="2516891"/>
                  </a:cubicBezTo>
                  <a:cubicBezTo>
                    <a:pt x="0" y="1563141"/>
                    <a:pt x="434907" y="710968"/>
                    <a:pt x="1117223" y="1478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endParaRPr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D076CEDA-517E-8F48-8F1D-F2BEC96B3921}"/>
                </a:ext>
              </a:extLst>
            </p:cNvPr>
            <p:cNvSpPr/>
            <p:nvPr/>
          </p:nvSpPr>
          <p:spPr>
            <a:xfrm>
              <a:off x="10133940" y="1689493"/>
              <a:ext cx="2058060" cy="1570572"/>
            </a:xfrm>
            <a:custGeom>
              <a:avLst/>
              <a:gdLst>
                <a:gd name="connsiteX0" fmla="*/ 0 w 2058060"/>
                <a:gd name="connsiteY0" fmla="*/ 0 h 1570572"/>
                <a:gd name="connsiteX1" fmla="*/ 1145210 w 2058060"/>
                <a:gd name="connsiteY1" fmla="*/ 719846 h 1570572"/>
                <a:gd name="connsiteX2" fmla="*/ 2058060 w 2058060"/>
                <a:gd name="connsiteY2" fmla="*/ 73243 h 1570572"/>
                <a:gd name="connsiteX3" fmla="*/ 2058060 w 2058060"/>
                <a:gd name="connsiteY3" fmla="*/ 923970 h 1570572"/>
                <a:gd name="connsiteX4" fmla="*/ 1145210 w 2058060"/>
                <a:gd name="connsiteY4" fmla="*/ 1570572 h 1570572"/>
                <a:gd name="connsiteX5" fmla="*/ 0 w 2058060"/>
                <a:gd name="connsiteY5" fmla="*/ 850726 h 15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060" h="1570572">
                  <a:moveTo>
                    <a:pt x="0" y="0"/>
                  </a:moveTo>
                  <a:lnTo>
                    <a:pt x="1145210" y="719846"/>
                  </a:lnTo>
                  <a:lnTo>
                    <a:pt x="2058060" y="73243"/>
                  </a:lnTo>
                  <a:lnTo>
                    <a:pt x="2058060" y="923970"/>
                  </a:lnTo>
                  <a:lnTo>
                    <a:pt x="1145210" y="1570572"/>
                  </a:lnTo>
                  <a:lnTo>
                    <a:pt x="0" y="850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endParaRPr>
            </a:p>
          </p:txBody>
        </p:sp>
      </p:grpSp>
      <p:sp>
        <p:nvSpPr>
          <p:cNvPr id="6" name="Заголовок 4"/>
          <p:cNvSpPr txBox="1">
            <a:spLocks/>
          </p:cNvSpPr>
          <p:nvPr/>
        </p:nvSpPr>
        <p:spPr>
          <a:xfrm>
            <a:off x="374699" y="443228"/>
            <a:ext cx="5334000" cy="444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3648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55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lvl="0" defTabSz="914400" fontAlgn="base">
              <a:lnSpc>
                <a:spcPts val="2740"/>
              </a:lnSpc>
              <a:spcBef>
                <a:spcPts val="305"/>
              </a:spcBef>
              <a:spcAft>
                <a:spcPct val="0"/>
              </a:spcAft>
              <a:defRPr/>
            </a:pPr>
            <a:r>
              <a:rPr lang="ru-RU" altLang="zh-CN" sz="2400" b="1" dirty="0" err="1">
                <a:solidFill>
                  <a:schemeClr val="tx1">
                    <a:lumMod val="95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rPr>
              <a:t>Сбер</a:t>
            </a:r>
            <a:r>
              <a:rPr lang="ru-RU" altLang="zh-CN" sz="2400" b="1" dirty="0">
                <a:solidFill>
                  <a:schemeClr val="tx1">
                    <a:lumMod val="95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rPr>
              <a:t> в Югре</a:t>
            </a:r>
          </a:p>
        </p:txBody>
      </p:sp>
      <p:sp>
        <p:nvSpPr>
          <p:cNvPr id="7" name="object 9"/>
          <p:cNvSpPr txBox="1"/>
          <p:nvPr/>
        </p:nvSpPr>
        <p:spPr>
          <a:xfrm>
            <a:off x="374699" y="243123"/>
            <a:ext cx="43689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1200" spc="70" dirty="0">
                <a:solidFill>
                  <a:srgbClr val="13C87A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Реализованные проекты в ключевых отраслях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12822" y="350709"/>
            <a:ext cx="5020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10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Новые возможности для развития территории региона в интересах населения </a:t>
            </a:r>
            <a:endParaRPr kumimoji="0" lang="ru-RU" altLang="zh-CN" sz="1200" b="1" i="0" u="none" strike="noStrike" kern="1200" cap="all" spc="10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507" y="897362"/>
            <a:ext cx="1372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00" dirty="0">
                <a:solidFill>
                  <a:srgbClr val="0070C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Транспорт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3119" y="3445709"/>
            <a:ext cx="4235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600" b="1" spc="100" dirty="0" smtClean="0">
                <a:solidFill>
                  <a:srgbClr val="0070C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Государственное управление</a:t>
            </a:r>
            <a:endParaRPr lang="ru-RU" sz="1600" b="1" spc="100" dirty="0">
              <a:solidFill>
                <a:srgbClr val="0070C0"/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2540" y="957307"/>
            <a:ext cx="2825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600" b="1" spc="100" dirty="0" smtClean="0">
                <a:solidFill>
                  <a:srgbClr val="0070C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Образование</a:t>
            </a:r>
            <a:endParaRPr lang="ru-RU" sz="1600" b="1" spc="100" dirty="0">
              <a:solidFill>
                <a:srgbClr val="0070C0"/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3119" y="4720980"/>
            <a:ext cx="3805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1600" b="1" spc="100" dirty="0">
                <a:solidFill>
                  <a:srgbClr val="0070C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Проекты с применением технологий Искусственного </a:t>
            </a:r>
            <a:r>
              <a:rPr lang="ru-RU" sz="1600" b="1" spc="100" dirty="0" smtClean="0">
                <a:solidFill>
                  <a:srgbClr val="0070C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интеллекта</a:t>
            </a:r>
            <a:endParaRPr lang="ru-RU" sz="1600" b="1" spc="100" dirty="0">
              <a:solidFill>
                <a:srgbClr val="0070C0"/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4816" y="1202846"/>
            <a:ext cx="1228884" cy="93015"/>
          </a:xfrm>
          <a:custGeom>
            <a:avLst/>
            <a:gdLst/>
            <a:ahLst/>
            <a:cxnLst/>
            <a:rect l="l" t="t" r="r" b="b"/>
            <a:pathLst>
              <a:path w="4464684">
                <a:moveTo>
                  <a:pt x="0" y="0"/>
                </a:moveTo>
                <a:lnTo>
                  <a:pt x="4464684" y="0"/>
                </a:lnTo>
              </a:path>
            </a:pathLst>
          </a:custGeom>
          <a:ln w="3175">
            <a:solidFill>
              <a:srgbClr val="009CD8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14"/>
          <p:cNvSpPr/>
          <p:nvPr/>
        </p:nvSpPr>
        <p:spPr>
          <a:xfrm>
            <a:off x="434816" y="3832603"/>
            <a:ext cx="3279365" cy="45719"/>
          </a:xfrm>
          <a:custGeom>
            <a:avLst/>
            <a:gdLst/>
            <a:ahLst/>
            <a:cxnLst/>
            <a:rect l="l" t="t" r="r" b="b"/>
            <a:pathLst>
              <a:path w="4464684">
                <a:moveTo>
                  <a:pt x="0" y="0"/>
                </a:moveTo>
                <a:lnTo>
                  <a:pt x="4464684" y="0"/>
                </a:lnTo>
              </a:path>
            </a:pathLst>
          </a:custGeom>
          <a:ln w="3175">
            <a:solidFill>
              <a:srgbClr val="009CD8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6" name="object 14"/>
          <p:cNvSpPr/>
          <p:nvPr/>
        </p:nvSpPr>
        <p:spPr>
          <a:xfrm>
            <a:off x="6397709" y="1275219"/>
            <a:ext cx="1574313" cy="45719"/>
          </a:xfrm>
          <a:custGeom>
            <a:avLst/>
            <a:gdLst/>
            <a:ahLst/>
            <a:cxnLst/>
            <a:rect l="l" t="t" r="r" b="b"/>
            <a:pathLst>
              <a:path w="4464684">
                <a:moveTo>
                  <a:pt x="0" y="0"/>
                </a:moveTo>
                <a:lnTo>
                  <a:pt x="4464684" y="0"/>
                </a:lnTo>
              </a:path>
            </a:pathLst>
          </a:custGeom>
          <a:ln w="3175">
            <a:solidFill>
              <a:srgbClr val="009CD8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object 14"/>
          <p:cNvSpPr/>
          <p:nvPr/>
        </p:nvSpPr>
        <p:spPr>
          <a:xfrm>
            <a:off x="393507" y="5566961"/>
            <a:ext cx="2976387" cy="138071"/>
          </a:xfrm>
          <a:custGeom>
            <a:avLst/>
            <a:gdLst/>
            <a:ahLst/>
            <a:cxnLst/>
            <a:rect l="l" t="t" r="r" b="b"/>
            <a:pathLst>
              <a:path w="4464684">
                <a:moveTo>
                  <a:pt x="0" y="0"/>
                </a:moveTo>
                <a:lnTo>
                  <a:pt x="4464684" y="0"/>
                </a:lnTo>
              </a:path>
            </a:pathLst>
          </a:custGeom>
          <a:ln w="3175">
            <a:solidFill>
              <a:srgbClr val="009CD8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" name="Прямоугольник 1"/>
          <p:cNvSpPr/>
          <p:nvPr/>
        </p:nvSpPr>
        <p:spPr>
          <a:xfrm>
            <a:off x="510314" y="1281292"/>
            <a:ext cx="306669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Лизинг.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Поставка </a:t>
            </a:r>
            <a:r>
              <a:rPr lang="ru-RU" sz="1200" b="1" dirty="0" smtClean="0">
                <a:solidFill>
                  <a:srgbClr val="00B05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30 автобусов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для перевозчика г. Сургут.</a:t>
            </a: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СберТройка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г. Сургут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г. Нижневартовск - </a:t>
            </a:r>
            <a:r>
              <a:rPr lang="ru-RU" sz="1200" b="1" dirty="0" smtClean="0">
                <a:solidFill>
                  <a:srgbClr val="00B05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275 бортов.</a:t>
            </a:r>
            <a:endParaRPr lang="ru-RU" sz="1200" b="1" dirty="0">
              <a:solidFill>
                <a:srgbClr val="00B050"/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 Сургуте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построена автомобильная дорога </a:t>
            </a:r>
            <a:r>
              <a:rPr lang="ru-RU" sz="1200" b="1" dirty="0">
                <a:solidFill>
                  <a:srgbClr val="00B05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по первому концессионному соглашению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 </a:t>
            </a: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УрФО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0314" y="3974607"/>
            <a:ext cx="2457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Разработка концепции устойчивого развития Югры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56057" y="1433672"/>
            <a:ext cx="327839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Строительство школ.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ведены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 эксплуатацию </a:t>
            </a:r>
            <a:r>
              <a:rPr lang="ru-RU" sz="1200" b="1" dirty="0">
                <a:solidFill>
                  <a:srgbClr val="00B05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5 школ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, построенных с применением ГЧП и профинансированные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Сбером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. 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algn="just">
              <a:spcAft>
                <a:spcPts val="600"/>
              </a:spcAft>
            </a:pP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algn="just">
              <a:spcAft>
                <a:spcPts val="600"/>
              </a:spcAft>
            </a:pP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b="1" dirty="0" smtClean="0">
                <a:solidFill>
                  <a:srgbClr val="00B05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Уникальный </a:t>
            </a:r>
            <a:r>
              <a:rPr lang="ru-RU" sz="1200" b="1" dirty="0">
                <a:solidFill>
                  <a:srgbClr val="00B05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проект по открытию </a:t>
            </a:r>
            <a:endParaRPr lang="ru-RU" sz="1200" b="1" dirty="0" smtClean="0">
              <a:solidFill>
                <a:srgbClr val="00B050"/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b="1" dirty="0" smtClean="0">
                <a:solidFill>
                  <a:srgbClr val="00B05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Школы 21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в Сургуте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42" name="object 35"/>
          <p:cNvSpPr txBox="1"/>
          <p:nvPr/>
        </p:nvSpPr>
        <p:spPr>
          <a:xfrm>
            <a:off x="510314" y="5709191"/>
            <a:ext cx="2344986" cy="45845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sz="1200" b="1" dirty="0" smtClean="0">
                <a:solidFill>
                  <a:srgbClr val="00B05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Искусственный интеллект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 туризме и здравоохранении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352567" y="4241211"/>
            <a:ext cx="32818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8082" eaLnBrk="0" hangingPunct="0">
              <a:spcBef>
                <a:spcPts val="600"/>
              </a:spcBef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К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омплексного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развития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территорий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algn="just" defTabSz="688082" eaLnBrk="0" hangingPunct="0">
              <a:spcBef>
                <a:spcPts val="600"/>
              </a:spcBef>
              <a:defRPr/>
            </a:pPr>
            <a:r>
              <a:rPr lang="ru-RU" sz="1200" b="1" dirty="0" smtClean="0">
                <a:solidFill>
                  <a:srgbClr val="00B05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«Карта </a:t>
            </a:r>
            <a:r>
              <a:rPr lang="ru-RU" sz="1200" b="1" dirty="0">
                <a:solidFill>
                  <a:srgbClr val="00B05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школьника»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algn="just" defTabSz="688082" eaLnBrk="0" hangingPunct="0">
              <a:spcBef>
                <a:spcPts val="600"/>
              </a:spcBef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Межотраслевая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программа развития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ГЧП.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algn="just" defTabSz="688082" eaLnBrk="0" hangingPunct="0">
              <a:spcBef>
                <a:spcPts val="600"/>
              </a:spcBef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ИНТЦ «ЮНИТИ ПАРК»: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реализация федерального проекта на территории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Югры.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 algn="just" defTabSz="688082" eaLnBrk="0" hangingPunct="0">
              <a:spcBef>
                <a:spcPts val="600"/>
              </a:spcBef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Модернизация </a:t>
            </a:r>
            <a:r>
              <a:rPr lang="ru-RU" sz="1200" b="1" dirty="0">
                <a:solidFill>
                  <a:srgbClr val="00B05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транспортно-логистической сферы</a:t>
            </a:r>
            <a:r>
              <a:rPr lang="ru-RU" sz="1200" b="1" dirty="0" smtClean="0">
                <a:solidFill>
                  <a:srgbClr val="00B05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.</a:t>
            </a:r>
            <a:endParaRPr lang="ru-RU" sz="1200" b="1" dirty="0">
              <a:solidFill>
                <a:srgbClr val="00B050"/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48283" y="3855463"/>
            <a:ext cx="2825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600" b="1" spc="100" dirty="0" smtClean="0">
                <a:solidFill>
                  <a:srgbClr val="0070C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Проекты в работе</a:t>
            </a:r>
            <a:endParaRPr lang="ru-RU" sz="1600" b="1" spc="100" dirty="0">
              <a:solidFill>
                <a:srgbClr val="0070C0"/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51" name="object 14"/>
          <p:cNvSpPr/>
          <p:nvPr/>
        </p:nvSpPr>
        <p:spPr>
          <a:xfrm>
            <a:off x="6397709" y="4184334"/>
            <a:ext cx="2094877" cy="45719"/>
          </a:xfrm>
          <a:custGeom>
            <a:avLst/>
            <a:gdLst/>
            <a:ahLst/>
            <a:cxnLst/>
            <a:rect l="l" t="t" r="r" b="b"/>
            <a:pathLst>
              <a:path w="4464684">
                <a:moveTo>
                  <a:pt x="0" y="0"/>
                </a:moveTo>
                <a:lnTo>
                  <a:pt x="4464684" y="0"/>
                </a:lnTo>
              </a:path>
            </a:pathLst>
          </a:custGeom>
          <a:ln w="3175">
            <a:solidFill>
              <a:srgbClr val="009CD8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65" y="5239539"/>
            <a:ext cx="1711984" cy="1009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0" y="3908388"/>
            <a:ext cx="1716889" cy="1073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1" y="886060"/>
            <a:ext cx="1716891" cy="1129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04" y="5239345"/>
            <a:ext cx="2019728" cy="1010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/>
          <a:srcRect l="18666" t="15919" r="64544" b="57521"/>
          <a:stretch/>
        </p:blipFill>
        <p:spPr>
          <a:xfrm>
            <a:off x="9916060" y="2313386"/>
            <a:ext cx="1716891" cy="1261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26" y="2307172"/>
            <a:ext cx="2014906" cy="1268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63" y="897362"/>
            <a:ext cx="2018669" cy="111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58" y="3908388"/>
            <a:ext cx="2018668" cy="1073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45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1"/>
          <p:cNvSpPr txBox="1"/>
          <p:nvPr/>
        </p:nvSpPr>
        <p:spPr>
          <a:xfrm>
            <a:off x="10920536" y="6525344"/>
            <a:ext cx="847276" cy="18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21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sz="1200" dirty="0">
                <a:solidFill>
                  <a:schemeClr val="tx1">
                    <a:tint val="75000"/>
                  </a:schemeClr>
                </a:solidFill>
              </a:rPr>
              <a:pPr marR="0" lvl="0" indent="0" algn="r" fontAlgn="auto">
                <a:lnSpc>
                  <a:spcPct val="100000"/>
                </a:lnSpc>
                <a:spcBef>
                  <a:spcPts val="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65B69CB-6315-7245-8500-0745D5948964}"/>
              </a:ext>
            </a:extLst>
          </p:cNvPr>
          <p:cNvGrpSpPr/>
          <p:nvPr/>
        </p:nvGrpSpPr>
        <p:grpSpPr>
          <a:xfrm>
            <a:off x="8859200" y="9478"/>
            <a:ext cx="3315855" cy="4590473"/>
            <a:chOff x="8206246" y="1"/>
            <a:chExt cx="3985754" cy="5586967"/>
          </a:xfrm>
          <a:solidFill>
            <a:schemeClr val="bg1">
              <a:alpha val="36000"/>
            </a:schemeClr>
          </a:solidFill>
        </p:grpSpPr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1A0F33D9-C3BB-634D-AEC9-B8B80D632356}"/>
                </a:ext>
              </a:extLst>
            </p:cNvPr>
            <p:cNvSpPr/>
            <p:nvPr/>
          </p:nvSpPr>
          <p:spPr>
            <a:xfrm>
              <a:off x="8206246" y="1"/>
              <a:ext cx="3985754" cy="5586967"/>
            </a:xfrm>
            <a:custGeom>
              <a:avLst/>
              <a:gdLst>
                <a:gd name="connsiteX0" fmla="*/ 1314968 w 3985754"/>
                <a:gd name="connsiteY0" fmla="*/ 0 h 5586967"/>
                <a:gd name="connsiteX1" fmla="*/ 3985754 w 3985754"/>
                <a:gd name="connsiteY1" fmla="*/ 0 h 5586967"/>
                <a:gd name="connsiteX2" fmla="*/ 3985754 w 3985754"/>
                <a:gd name="connsiteY2" fmla="*/ 395828 h 5586967"/>
                <a:gd name="connsiteX3" fmla="*/ 3917539 w 3985754"/>
                <a:gd name="connsiteY3" fmla="*/ 365991 h 5586967"/>
                <a:gd name="connsiteX4" fmla="*/ 3070075 w 3985754"/>
                <a:gd name="connsiteY4" fmla="*/ 205677 h 5586967"/>
                <a:gd name="connsiteX5" fmla="*/ 758861 w 3985754"/>
                <a:gd name="connsiteY5" fmla="*/ 2516891 h 5586967"/>
                <a:gd name="connsiteX6" fmla="*/ 3070075 w 3985754"/>
                <a:gd name="connsiteY6" fmla="*/ 4828105 h 5586967"/>
                <a:gd name="connsiteX7" fmla="*/ 3969704 w 3985754"/>
                <a:gd name="connsiteY7" fmla="*/ 4646479 h 5586967"/>
                <a:gd name="connsiteX8" fmla="*/ 3985754 w 3985754"/>
                <a:gd name="connsiteY8" fmla="*/ 4638747 h 5586967"/>
                <a:gd name="connsiteX9" fmla="*/ 3985754 w 3985754"/>
                <a:gd name="connsiteY9" fmla="*/ 5447943 h 5586967"/>
                <a:gd name="connsiteX10" fmla="*/ 3983023 w 3985754"/>
                <a:gd name="connsiteY10" fmla="*/ 5448943 h 5586967"/>
                <a:gd name="connsiteX11" fmla="*/ 3070076 w 3985754"/>
                <a:gd name="connsiteY11" fmla="*/ 5586967 h 5586967"/>
                <a:gd name="connsiteX12" fmla="*/ 0 w 3985754"/>
                <a:gd name="connsiteY12" fmla="*/ 2516891 h 5586967"/>
                <a:gd name="connsiteX13" fmla="*/ 1117223 w 3985754"/>
                <a:gd name="connsiteY13" fmla="*/ 147871 h 558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5754" h="5586967">
                  <a:moveTo>
                    <a:pt x="1314968" y="0"/>
                  </a:moveTo>
                  <a:lnTo>
                    <a:pt x="3985754" y="0"/>
                  </a:lnTo>
                  <a:lnTo>
                    <a:pt x="3985754" y="395828"/>
                  </a:lnTo>
                  <a:lnTo>
                    <a:pt x="3917539" y="365991"/>
                  </a:lnTo>
                  <a:cubicBezTo>
                    <a:pt x="3655135" y="262518"/>
                    <a:pt x="3369243" y="205677"/>
                    <a:pt x="3070075" y="205677"/>
                  </a:cubicBezTo>
                  <a:cubicBezTo>
                    <a:pt x="1793626" y="205677"/>
                    <a:pt x="758861" y="1240443"/>
                    <a:pt x="758861" y="2516891"/>
                  </a:cubicBezTo>
                  <a:cubicBezTo>
                    <a:pt x="758861" y="3793340"/>
                    <a:pt x="1793626" y="4828105"/>
                    <a:pt x="3070075" y="4828105"/>
                  </a:cubicBezTo>
                  <a:cubicBezTo>
                    <a:pt x="3389187" y="4828105"/>
                    <a:pt x="3693194" y="4763432"/>
                    <a:pt x="3969704" y="4646479"/>
                  </a:cubicBezTo>
                  <a:lnTo>
                    <a:pt x="3985754" y="4638747"/>
                  </a:lnTo>
                  <a:lnTo>
                    <a:pt x="3985754" y="5447943"/>
                  </a:lnTo>
                  <a:lnTo>
                    <a:pt x="3983023" y="5448943"/>
                  </a:lnTo>
                  <a:cubicBezTo>
                    <a:pt x="3694623" y="5538644"/>
                    <a:pt x="3387993" y="5586967"/>
                    <a:pt x="3070076" y="5586967"/>
                  </a:cubicBezTo>
                  <a:cubicBezTo>
                    <a:pt x="1374520" y="5586967"/>
                    <a:pt x="0" y="4212447"/>
                    <a:pt x="0" y="2516891"/>
                  </a:cubicBezTo>
                  <a:cubicBezTo>
                    <a:pt x="0" y="1563141"/>
                    <a:pt x="434907" y="710968"/>
                    <a:pt x="1117223" y="1478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endParaRPr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D076CEDA-517E-8F48-8F1D-F2BEC96B3921}"/>
                </a:ext>
              </a:extLst>
            </p:cNvPr>
            <p:cNvSpPr/>
            <p:nvPr/>
          </p:nvSpPr>
          <p:spPr>
            <a:xfrm>
              <a:off x="10133940" y="1689493"/>
              <a:ext cx="2058060" cy="1570572"/>
            </a:xfrm>
            <a:custGeom>
              <a:avLst/>
              <a:gdLst>
                <a:gd name="connsiteX0" fmla="*/ 0 w 2058060"/>
                <a:gd name="connsiteY0" fmla="*/ 0 h 1570572"/>
                <a:gd name="connsiteX1" fmla="*/ 1145210 w 2058060"/>
                <a:gd name="connsiteY1" fmla="*/ 719846 h 1570572"/>
                <a:gd name="connsiteX2" fmla="*/ 2058060 w 2058060"/>
                <a:gd name="connsiteY2" fmla="*/ 73243 h 1570572"/>
                <a:gd name="connsiteX3" fmla="*/ 2058060 w 2058060"/>
                <a:gd name="connsiteY3" fmla="*/ 923970 h 1570572"/>
                <a:gd name="connsiteX4" fmla="*/ 1145210 w 2058060"/>
                <a:gd name="connsiteY4" fmla="*/ 1570572 h 1570572"/>
                <a:gd name="connsiteX5" fmla="*/ 0 w 2058060"/>
                <a:gd name="connsiteY5" fmla="*/ 850726 h 15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060" h="1570572">
                  <a:moveTo>
                    <a:pt x="0" y="0"/>
                  </a:moveTo>
                  <a:lnTo>
                    <a:pt x="1145210" y="719846"/>
                  </a:lnTo>
                  <a:lnTo>
                    <a:pt x="2058060" y="73243"/>
                  </a:lnTo>
                  <a:lnTo>
                    <a:pt x="2058060" y="923970"/>
                  </a:lnTo>
                  <a:lnTo>
                    <a:pt x="1145210" y="1570572"/>
                  </a:lnTo>
                  <a:lnTo>
                    <a:pt x="0" y="850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endParaRPr>
            </a:p>
          </p:txBody>
        </p:sp>
      </p:grpSp>
      <p:sp>
        <p:nvSpPr>
          <p:cNvPr id="6" name="Полилиния 5"/>
          <p:cNvSpPr/>
          <p:nvPr/>
        </p:nvSpPr>
        <p:spPr>
          <a:xfrm>
            <a:off x="7448749" y="3739966"/>
            <a:ext cx="4454943" cy="765905"/>
          </a:xfrm>
          <a:custGeom>
            <a:avLst/>
            <a:gdLst>
              <a:gd name="connsiteX0" fmla="*/ 0 w 3832347"/>
              <a:gd name="connsiteY0" fmla="*/ 0 h 765905"/>
              <a:gd name="connsiteX1" fmla="*/ 3828243 w 3832347"/>
              <a:gd name="connsiteY1" fmla="*/ 0 h 765905"/>
              <a:gd name="connsiteX2" fmla="*/ 3516383 w 3832347"/>
              <a:gd name="connsiteY2" fmla="*/ 380250 h 765905"/>
              <a:gd name="connsiteX3" fmla="*/ 3832347 w 3832347"/>
              <a:gd name="connsiteY3" fmla="*/ 763356 h 765905"/>
              <a:gd name="connsiteX4" fmla="*/ 3832347 w 3832347"/>
              <a:gd name="connsiteY4" fmla="*/ 765905 h 765905"/>
              <a:gd name="connsiteX5" fmla="*/ 0 w 3832347"/>
              <a:gd name="connsiteY5" fmla="*/ 765905 h 76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2347" h="765905">
                <a:moveTo>
                  <a:pt x="0" y="0"/>
                </a:moveTo>
                <a:lnTo>
                  <a:pt x="3828243" y="0"/>
                </a:lnTo>
                <a:lnTo>
                  <a:pt x="3516383" y="380250"/>
                </a:lnTo>
                <a:lnTo>
                  <a:pt x="3832347" y="763356"/>
                </a:lnTo>
                <a:lnTo>
                  <a:pt x="3832347" y="765905"/>
                </a:lnTo>
                <a:lnTo>
                  <a:pt x="0" y="765905"/>
                </a:lnTo>
                <a:close/>
              </a:path>
            </a:pathLst>
          </a:custGeom>
          <a:gradFill>
            <a:gsLst>
              <a:gs pos="0">
                <a:srgbClr val="97F4F5">
                  <a:alpha val="62745"/>
                  <a:lumMod val="80000"/>
                </a:srgbClr>
              </a:gs>
              <a:gs pos="50000">
                <a:srgbClr val="9AFCD9">
                  <a:lumMod val="80000"/>
                </a:srgbClr>
              </a:gs>
              <a:gs pos="100000">
                <a:srgbClr val="CCFFD9">
                  <a:alpha val="91765"/>
                  <a:lumMod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8"/>
          <p:cNvSpPr txBox="1">
            <a:spLocks/>
          </p:cNvSpPr>
          <p:nvPr/>
        </p:nvSpPr>
        <p:spPr>
          <a:xfrm>
            <a:off x="551920" y="730422"/>
            <a:ext cx="8731885" cy="391133"/>
          </a:xfrm>
          <a:prstGeom prst="rect">
            <a:avLst/>
          </a:prstGeom>
        </p:spPr>
        <p:txBody>
          <a:bodyPr vert="horz" wrap="square" lIns="0" tIns="38735" rIns="0" bIns="0" rtlCol="0" anchor="b">
            <a:spAutoFit/>
          </a:bodyPr>
          <a:lstStyle>
            <a:lvl1pPr algn="ctr">
              <a:defRPr sz="6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l">
              <a:lnSpc>
                <a:spcPts val="2740"/>
              </a:lnSpc>
              <a:spcBef>
                <a:spcPts val="305"/>
              </a:spcBef>
            </a:pPr>
            <a:r>
              <a:rPr lang="ru-RU" sz="2400" dirty="0" err="1">
                <a:solidFill>
                  <a:schemeClr val="tx1">
                    <a:lumMod val="95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rPr>
              <a:t>Сбер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rPr>
              <a:t> в Югре</a:t>
            </a:r>
          </a:p>
        </p:txBody>
      </p:sp>
      <p:sp>
        <p:nvSpPr>
          <p:cNvPr id="8" name="object 9"/>
          <p:cNvSpPr txBox="1"/>
          <p:nvPr/>
        </p:nvSpPr>
        <p:spPr>
          <a:xfrm>
            <a:off x="565199" y="467359"/>
            <a:ext cx="17586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spc="70" dirty="0">
                <a:solidFill>
                  <a:srgbClr val="13C87A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Объем бизнеса</a:t>
            </a:r>
            <a:endParaRPr sz="1200" spc="70" dirty="0">
              <a:solidFill>
                <a:srgbClr val="13C87A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5" name="object 35"/>
          <p:cNvSpPr txBox="1"/>
          <p:nvPr/>
        </p:nvSpPr>
        <p:spPr>
          <a:xfrm>
            <a:off x="648588" y="1584989"/>
            <a:ext cx="4915535" cy="97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Филиальная сеть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офисов</a:t>
            </a:r>
          </a:p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121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офис, 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из них </a:t>
            </a:r>
            <a:r>
              <a:rPr lang="ru-RU" sz="1200" dirty="0">
                <a:solidFill>
                  <a:srgbClr val="28D285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89%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доступно для лиц с ограничениями здоровья,  в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т.ч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. </a:t>
            </a:r>
            <a:r>
              <a:rPr lang="ru-RU" sz="1200" dirty="0">
                <a:solidFill>
                  <a:srgbClr val="28D285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69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Display Semibold" panose="020B0703040504020204" pitchFamily="34" charset="0"/>
                <a:ea typeface="+mn-ea"/>
                <a:cs typeface="SB Sans Display Semibold" panose="020B0703040504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офисов в сельской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местности,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 из них 15 офисов в Сургуте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</a:endParaRPr>
          </a:p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кассово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-инкассаторских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центров, один из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 них в Сургуте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</a:endParaRPr>
          </a:p>
        </p:txBody>
      </p:sp>
      <p:sp>
        <p:nvSpPr>
          <p:cNvPr id="16" name="object 36"/>
          <p:cNvSpPr txBox="1"/>
          <p:nvPr/>
        </p:nvSpPr>
        <p:spPr>
          <a:xfrm>
            <a:off x="648588" y="3459605"/>
            <a:ext cx="5610860" cy="21281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Устройства самообслуживания и безналичные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решения</a:t>
            </a:r>
          </a:p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411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устройств самообслуживания,  из них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8D285"/>
                </a:solidFill>
                <a:effectLst/>
                <a:uLnTx/>
                <a:uFillTx/>
                <a:latin typeface="SB Sans Display Semibold" panose="020B0703040504020204" pitchFamily="34" charset="0"/>
                <a:ea typeface="+mn-ea"/>
                <a:cs typeface="SB Sans Display Semibold" panose="020B0703040504020204" pitchFamily="34" charset="0"/>
              </a:rPr>
              <a:t>9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D285"/>
                </a:solidFill>
                <a:effectLst/>
                <a:uLnTx/>
                <a:uFillTx/>
                <a:latin typeface="SB Sans Display Semibold" panose="020B0703040504020204" pitchFamily="34" charset="0"/>
                <a:ea typeface="+mn-ea"/>
                <a:cs typeface="SB Sans Display Semibold" panose="020B0703040504020204" pitchFamily="34" charset="0"/>
              </a:rPr>
              <a:t>9%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доступно для лиц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с нарушением зрения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Text" panose="020B0503040504020204" pitchFamily="34" charset="-52"/>
              <a:ea typeface="Tahoma" panose="020B0604030504040204" pitchFamily="34" charset="0"/>
              <a:cs typeface="SB Sans Text" panose="020B0503040504020204" pitchFamily="34" charset="-52"/>
            </a:endParaRPr>
          </a:p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593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точки платежных агентов (партнеры, которые предоставляют в своих торговых точках </a:t>
            </a:r>
            <a:r>
              <a:rPr lang="ru-RU" sz="1200" dirty="0">
                <a:solidFill>
                  <a:srgbClr val="28D285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сервис по снятию наличных </a:t>
            </a:r>
            <a:r>
              <a:rPr lang="ru-RU" sz="1200" dirty="0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денежных средств с банковских карт </a:t>
            </a:r>
          </a:p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24,2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тыс.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E1A7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торгово-сервисных точек с сервисами безналичной оплаты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</a:endParaRPr>
          </a:p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30,9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тыс.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E1A7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POS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-терминалов для проведения безналичной оплаты</a:t>
            </a:r>
          </a:p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10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тыс.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1E1A7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POS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-терминалов для проведения безналичной оплаты по биометрии</a:t>
            </a:r>
          </a:p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09ED6"/>
              </a:solidFill>
              <a:effectLst/>
              <a:uLnTx/>
              <a:uFillTx/>
              <a:latin typeface="SB Sans Text Medium" panose="020B0603040504020204" pitchFamily="34" charset="-52"/>
              <a:ea typeface="Tahoma" panose="020B0604030504040204" pitchFamily="34" charset="0"/>
              <a:cs typeface="SB Sans Text Medium" panose="020B0603040504020204" pitchFamily="34" charset="-52"/>
            </a:endParaRPr>
          </a:p>
        </p:txBody>
      </p:sp>
      <p:sp>
        <p:nvSpPr>
          <p:cNvPr id="17" name="object 37"/>
          <p:cNvSpPr txBox="1"/>
          <p:nvPr/>
        </p:nvSpPr>
        <p:spPr>
          <a:xfrm>
            <a:off x="642111" y="2718748"/>
            <a:ext cx="5436870" cy="589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Сеть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постаматов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 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пунктов выдачи заказов</a:t>
            </a:r>
          </a:p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85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постаматов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</a:endParaRPr>
          </a:p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48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пунктов выдачи заказов</a:t>
            </a:r>
          </a:p>
        </p:txBody>
      </p:sp>
      <p:pic>
        <p:nvPicPr>
          <p:cNvPr id="21" name="object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310" y="1601374"/>
            <a:ext cx="144779" cy="144779"/>
          </a:xfrm>
          <a:prstGeom prst="rect">
            <a:avLst/>
          </a:prstGeom>
        </p:spPr>
      </p:pic>
      <p:sp>
        <p:nvSpPr>
          <p:cNvPr id="22" name="Полилиния 21"/>
          <p:cNvSpPr/>
          <p:nvPr/>
        </p:nvSpPr>
        <p:spPr>
          <a:xfrm>
            <a:off x="7345226" y="1739761"/>
            <a:ext cx="4454943" cy="765905"/>
          </a:xfrm>
          <a:custGeom>
            <a:avLst/>
            <a:gdLst>
              <a:gd name="connsiteX0" fmla="*/ 0 w 3832347"/>
              <a:gd name="connsiteY0" fmla="*/ 0 h 765905"/>
              <a:gd name="connsiteX1" fmla="*/ 3828243 w 3832347"/>
              <a:gd name="connsiteY1" fmla="*/ 0 h 765905"/>
              <a:gd name="connsiteX2" fmla="*/ 3516383 w 3832347"/>
              <a:gd name="connsiteY2" fmla="*/ 380250 h 765905"/>
              <a:gd name="connsiteX3" fmla="*/ 3832347 w 3832347"/>
              <a:gd name="connsiteY3" fmla="*/ 763356 h 765905"/>
              <a:gd name="connsiteX4" fmla="*/ 3832347 w 3832347"/>
              <a:gd name="connsiteY4" fmla="*/ 765905 h 765905"/>
              <a:gd name="connsiteX5" fmla="*/ 0 w 3832347"/>
              <a:gd name="connsiteY5" fmla="*/ 765905 h 76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2347" h="765905">
                <a:moveTo>
                  <a:pt x="0" y="0"/>
                </a:moveTo>
                <a:lnTo>
                  <a:pt x="3828243" y="0"/>
                </a:lnTo>
                <a:lnTo>
                  <a:pt x="3516383" y="380250"/>
                </a:lnTo>
                <a:lnTo>
                  <a:pt x="3832347" y="763356"/>
                </a:lnTo>
                <a:lnTo>
                  <a:pt x="3832347" y="765905"/>
                </a:lnTo>
                <a:lnTo>
                  <a:pt x="0" y="765905"/>
                </a:lnTo>
                <a:close/>
              </a:path>
            </a:pathLst>
          </a:custGeom>
          <a:gradFill>
            <a:gsLst>
              <a:gs pos="0">
                <a:srgbClr val="97F4F5">
                  <a:alpha val="62745"/>
                  <a:lumMod val="80000"/>
                </a:srgbClr>
              </a:gs>
              <a:gs pos="50000">
                <a:srgbClr val="9AFCD9">
                  <a:lumMod val="80000"/>
                </a:srgbClr>
              </a:gs>
              <a:gs pos="100000">
                <a:srgbClr val="CCFFD9">
                  <a:alpha val="91765"/>
                  <a:lumMod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hape 449">
            <a:extLst>
              <a:ext uri="{FF2B5EF4-FFF2-40B4-BE49-F238E27FC236}">
                <a16:creationId xmlns:a16="http://schemas.microsoft.com/office/drawing/2014/main" id="{42A7DC9B-B74C-4478-A24E-3671C62266DA}"/>
              </a:ext>
            </a:extLst>
          </p:cNvPr>
          <p:cNvSpPr/>
          <p:nvPr/>
        </p:nvSpPr>
        <p:spPr>
          <a:xfrm>
            <a:off x="7449112" y="1890607"/>
            <a:ext cx="439262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9" rIns="60959">
            <a:spAutoFit/>
          </a:bodyPr>
          <a:lstStyle/>
          <a:p>
            <a:pPr marL="0" marR="0" lvl="0" indent="0" algn="l" defTabSz="1828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B Sans Text Medium" panose="020B0603040504020204" pitchFamily="34" charset="-52"/>
                <a:ea typeface="+mn-ea"/>
                <a:cs typeface="SB Sans Text Medium" panose="020B0603040504020204" pitchFamily="34" charset="-52"/>
              </a:rPr>
              <a:t>Один из крупнейших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B Sans Text Medium" panose="020B0603040504020204" pitchFamily="34" charset="-52"/>
                <a:ea typeface="+mn-ea"/>
                <a:cs typeface="SB Sans Text Medium" panose="020B0603040504020204" pitchFamily="34" charset="-52"/>
              </a:rPr>
              <a:t>работодателей</a:t>
            </a:r>
          </a:p>
          <a:p>
            <a:pPr marL="0" marR="0" lvl="0" indent="0" algn="l" defTabSz="1828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srgbClr val="309ED6"/>
                </a:solidFill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Штатная численность Сбера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D13D79A-FF83-4052-9BCD-2A1336FB6944}"/>
              </a:ext>
            </a:extLst>
          </p:cNvPr>
          <p:cNvSpPr/>
          <p:nvPr/>
        </p:nvSpPr>
        <p:spPr>
          <a:xfrm>
            <a:off x="7448749" y="2745226"/>
            <a:ext cx="248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625519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D285"/>
                </a:solidFill>
                <a:effectLst/>
                <a:uLnTx/>
                <a:uFillTx/>
                <a:latin typeface="SB Sans Display Semibold" panose="020B0703040504020204" pitchFamily="34" charset="0"/>
                <a:ea typeface="+mn-ea"/>
                <a:cs typeface="SB Sans Display Semibold" panose="020B0703040504020204" pitchFamily="34" charset="0"/>
              </a:rPr>
              <a:t>1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28D285"/>
                </a:solidFill>
                <a:effectLst/>
                <a:uLnTx/>
                <a:uFillTx/>
                <a:latin typeface="SB Sans Display Semibold" panose="020B0703040504020204" pitchFamily="34" charset="0"/>
                <a:ea typeface="+mn-ea"/>
                <a:cs typeface="SB Sans Display Semibold" panose="020B0703040504020204" pitchFamily="34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D285"/>
                </a:solidFill>
                <a:effectLst/>
                <a:uLnTx/>
                <a:uFillTx/>
                <a:latin typeface="SB Sans Display Semibold" panose="020B0703040504020204" pitchFamily="34" charset="0"/>
                <a:ea typeface="+mn-ea"/>
                <a:cs typeface="SB Sans Display Semibold" panose="020B0703040504020204" pitchFamily="34" charset="0"/>
              </a:rPr>
              <a:t>424 </a:t>
            </a:r>
            <a:r>
              <a:rPr lang="ru-RU" sz="1400" dirty="0">
                <a:solidFill>
                  <a:srgbClr val="309ED6"/>
                </a:solidFill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Сбербанк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7495317" y="3539125"/>
            <a:ext cx="4284494" cy="4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5141F95-567A-4B14-8E5D-59A74DE6DBF4}"/>
              </a:ext>
            </a:extLst>
          </p:cNvPr>
          <p:cNvSpPr/>
          <p:nvPr/>
        </p:nvSpPr>
        <p:spPr>
          <a:xfrm>
            <a:off x="7510708" y="4491812"/>
            <a:ext cx="1311005" cy="8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625519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D285"/>
                </a:solidFill>
                <a:effectLst/>
                <a:uLnTx/>
                <a:uFillTx/>
                <a:latin typeface="SB Sans Display Semibold" panose="020B0703040504020204" pitchFamily="34" charset="0"/>
                <a:ea typeface="+mn-ea"/>
                <a:cs typeface="SB Sans Display Semibold" panose="020B0703040504020204" pitchFamily="34" charset="0"/>
              </a:rPr>
              <a:t>2,5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28D285"/>
              </a:solidFill>
              <a:effectLst/>
              <a:uLnTx/>
              <a:uFillTx/>
              <a:latin typeface="SB Sans Display Semibold" panose="020B0703040504020204" pitchFamily="34" charset="0"/>
              <a:ea typeface="+mn-ea"/>
              <a:cs typeface="SB Sans Display Semibold" panose="020B0703040504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A8B5570-7861-4EE8-AF7F-3F34F776C625}"/>
              </a:ext>
            </a:extLst>
          </p:cNvPr>
          <p:cNvSpPr/>
          <p:nvPr/>
        </p:nvSpPr>
        <p:spPr>
          <a:xfrm>
            <a:off x="8153400" y="6465289"/>
            <a:ext cx="3359218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7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038"/>
              </a:buClr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-20" normalizeH="0" baseline="0" noProof="0" dirty="0">
                <a:ln>
                  <a:noFill/>
                </a:ln>
                <a:solidFill>
                  <a:srgbClr val="21BA72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Verdana" panose="020B0604030504040204" pitchFamily="34" charset="0"/>
                <a:cs typeface="SB Sans Display Light" panose="020B0303040504020204" pitchFamily="34" charset="0"/>
              </a:rPr>
              <a:t>*</a:t>
            </a:r>
            <a:r>
              <a:rPr kumimoji="0" lang="ru-RU" sz="900" b="0" i="0" u="none" strike="noStrike" kern="1200" cap="none" spc="-20" normalizeH="0" baseline="0" noProof="0" dirty="0">
                <a:ln>
                  <a:noFill/>
                </a:ln>
                <a:solidFill>
                  <a:srgbClr val="21BA72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Объем налоговых выплат в бюджеты всех </a:t>
            </a:r>
            <a:r>
              <a:rPr kumimoji="0" lang="ru-RU" sz="900" b="0" i="0" u="none" strike="noStrike" kern="1200" cap="none" spc="-20" normalizeH="0" baseline="0" noProof="0" dirty="0" smtClean="0">
                <a:ln>
                  <a:noFill/>
                </a:ln>
                <a:solidFill>
                  <a:srgbClr val="21BA72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уровней</a:t>
            </a:r>
            <a:endParaRPr kumimoji="0" lang="ru-RU" sz="900" b="0" i="0" u="none" strike="noStrike" kern="1200" cap="none" spc="-20" normalizeH="0" baseline="0" noProof="0" dirty="0">
              <a:ln>
                <a:noFill/>
              </a:ln>
              <a:solidFill>
                <a:srgbClr val="21BA72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1B0FFC-0DE9-4B33-8825-540ED02490CA}"/>
              </a:ext>
            </a:extLst>
          </p:cNvPr>
          <p:cNvSpPr txBox="1"/>
          <p:nvPr/>
        </p:nvSpPr>
        <p:spPr>
          <a:xfrm>
            <a:off x="8874019" y="4834702"/>
            <a:ext cx="23262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latin typeface="SB Sans Text Light" panose="020B0303040504020204" pitchFamily="34" charset="-52"/>
                <a:cs typeface="SB Sans Text Light" panose="020B0303040504020204" pitchFamily="3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44C0C5"/>
                </a:solidFill>
                <a:latin typeface="Century Gothic" panose="020B0502020202020204" pitchFamily="34" charset="0"/>
                <a:cs typeface="SB Serif Display" panose="02000503000000020004" pitchFamily="2" charset="77"/>
              </a:rPr>
              <a:t>млрд </a:t>
            </a:r>
            <a:r>
              <a:rPr lang="ru-RU" b="1" dirty="0" smtClean="0">
                <a:solidFill>
                  <a:srgbClr val="44C0C5"/>
                </a:solidFill>
                <a:latin typeface="Century Gothic" panose="020B0502020202020204" pitchFamily="34" charset="0"/>
                <a:cs typeface="SB Serif Display" panose="02000503000000020004" pitchFamily="2" charset="77"/>
              </a:rPr>
              <a:t>₽* </a:t>
            </a:r>
            <a:r>
              <a:rPr lang="ru-RU" b="1" dirty="0">
                <a:solidFill>
                  <a:srgbClr val="44C0C5"/>
                </a:solidFill>
                <a:latin typeface="Century Gothic" panose="020B0502020202020204" pitchFamily="34" charset="0"/>
                <a:cs typeface="SB Serif Display" panose="02000503000000020004" pitchFamily="2" charset="77"/>
              </a:rPr>
              <a:t>в бюджет 2023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495317" y="4013625"/>
            <a:ext cx="3741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B Sans Text Medium" panose="020B0603040504020204" pitchFamily="34" charset="-52"/>
                <a:ea typeface="+mn-ea"/>
                <a:cs typeface="SB Sans Text Medium" panose="020B0603040504020204" pitchFamily="34" charset="-52"/>
              </a:rPr>
              <a:t>Один из крупнейших налогоплательщиков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7533973" y="6013205"/>
            <a:ext cx="4284494" cy="4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ject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310" y="2738593"/>
            <a:ext cx="144779" cy="144779"/>
          </a:xfrm>
          <a:prstGeom prst="rect">
            <a:avLst/>
          </a:prstGeom>
        </p:spPr>
      </p:pic>
      <p:pic>
        <p:nvPicPr>
          <p:cNvPr id="33" name="object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341" y="3487907"/>
            <a:ext cx="144779" cy="14477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037150" y="2699417"/>
            <a:ext cx="2154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28D285"/>
                </a:solidFill>
                <a:latin typeface="SB Sans Display Semibold" panose="020B0703040504020204" pitchFamily="34" charset="0"/>
                <a:cs typeface="SB Sans Display Semibold" panose="020B0703040504020204" pitchFamily="34" charset="0"/>
              </a:rPr>
              <a:t>494</a:t>
            </a:r>
            <a:r>
              <a:rPr lang="ru-RU" sz="1400" dirty="0" smtClean="0">
                <a:solidFill>
                  <a:srgbClr val="309ED6"/>
                </a:solidFill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компании             группы </a:t>
            </a:r>
            <a:r>
              <a:rPr lang="ru-RU" sz="1400" dirty="0" err="1" smtClean="0">
                <a:solidFill>
                  <a:srgbClr val="309ED6"/>
                </a:solidFill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Сбер</a:t>
            </a:r>
            <a:endParaRPr lang="ru-RU" sz="1400" dirty="0">
              <a:solidFill>
                <a:srgbClr val="309ED6"/>
              </a:solidFill>
              <a:latin typeface="SB Sans Text Medium" panose="020B0603040504020204" pitchFamily="34" charset="-52"/>
              <a:ea typeface="Tahoma" panose="020B0604030504040204" pitchFamily="34" charset="0"/>
              <a:cs typeface="SB Sans Text Medium" panose="020B0603040504020204" pitchFamily="34" charset="-52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5141F95-567A-4B14-8E5D-59A74DE6DBF4}"/>
              </a:ext>
            </a:extLst>
          </p:cNvPr>
          <p:cNvSpPr/>
          <p:nvPr/>
        </p:nvSpPr>
        <p:spPr>
          <a:xfrm>
            <a:off x="7510708" y="5218842"/>
            <a:ext cx="1311005" cy="8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625519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D285"/>
                </a:solidFill>
                <a:effectLst/>
                <a:uLnTx/>
                <a:uFillTx/>
                <a:latin typeface="SB Sans Display Semibold" panose="020B0703040504020204" pitchFamily="34" charset="0"/>
                <a:ea typeface="+mn-ea"/>
                <a:cs typeface="SB Sans Display Semibold" panose="020B0703040504020204" pitchFamily="34" charset="0"/>
              </a:rPr>
              <a:t>1,2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28D285"/>
              </a:solidFill>
              <a:effectLst/>
              <a:uLnTx/>
              <a:uFillTx/>
              <a:latin typeface="SB Sans Display Semibold" panose="020B0703040504020204" pitchFamily="34" charset="0"/>
              <a:ea typeface="+mn-ea"/>
              <a:cs typeface="SB Sans Display Semibold" panose="020B070304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1B0FFC-0DE9-4B33-8825-540ED02490CA}"/>
              </a:ext>
            </a:extLst>
          </p:cNvPr>
          <p:cNvSpPr txBox="1"/>
          <p:nvPr/>
        </p:nvSpPr>
        <p:spPr>
          <a:xfrm>
            <a:off x="8821713" y="5516844"/>
            <a:ext cx="23262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latin typeface="SB Sans Text Light" panose="020B0303040504020204" pitchFamily="34" charset="-52"/>
                <a:cs typeface="SB Sans Text Light" panose="020B0303040504020204" pitchFamily="34" charset="-52"/>
              </a:defRPr>
            </a:lvl1pPr>
          </a:lstStyle>
          <a:p>
            <a:pPr lvl="0">
              <a:defRPr/>
            </a:pPr>
            <a:r>
              <a:rPr lang="ru-RU" b="1" dirty="0">
                <a:solidFill>
                  <a:srgbClr val="44C0C5"/>
                </a:solidFill>
                <a:latin typeface="Century Gothic" panose="020B0502020202020204" pitchFamily="34" charset="0"/>
                <a:cs typeface="SB Serif Display" panose="02000503000000020004" pitchFamily="2" charset="77"/>
              </a:rPr>
              <a:t>млрд </a:t>
            </a:r>
            <a:r>
              <a:rPr lang="ru-RU" b="1" dirty="0" smtClean="0">
                <a:solidFill>
                  <a:srgbClr val="44C0C5"/>
                </a:solidFill>
                <a:latin typeface="Century Gothic" panose="020B0502020202020204" pitchFamily="34" charset="0"/>
                <a:cs typeface="SB Serif Display" panose="02000503000000020004" pitchFamily="2" charset="77"/>
              </a:rPr>
              <a:t>₽* </a:t>
            </a:r>
            <a:r>
              <a:rPr lang="ru-RU" b="1" dirty="0">
                <a:solidFill>
                  <a:srgbClr val="44C0C5"/>
                </a:solidFill>
                <a:latin typeface="Century Gothic" panose="020B0502020202020204" pitchFamily="34" charset="0"/>
                <a:cs typeface="SB Serif Display" panose="02000503000000020004" pitchFamily="2" charset="77"/>
              </a:rPr>
              <a:t>в бюджет 6М2</a:t>
            </a:r>
            <a:r>
              <a:rPr lang="en-US" b="1" dirty="0">
                <a:solidFill>
                  <a:srgbClr val="44C0C5"/>
                </a:solidFill>
                <a:latin typeface="Century Gothic" panose="020B0502020202020204" pitchFamily="34" charset="0"/>
                <a:cs typeface="SB Serif Display" panose="02000503000000020004" pitchFamily="2" charset="77"/>
              </a:rPr>
              <a:t>4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21BA72"/>
              </a:solidFill>
              <a:effectLst/>
              <a:uLnTx/>
              <a:uFillTx/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20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Объект 122">
            <a:extLst>
              <a:ext uri="{FF2B5EF4-FFF2-40B4-BE49-F238E27FC236}">
                <a16:creationId xmlns:a16="http://schemas.microsoft.com/office/drawing/2014/main" id="{04E573DA-3D2D-4675-9653-92729BF18E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104486"/>
              </p:ext>
            </p:extLst>
          </p:nvPr>
        </p:nvGraphicFramePr>
        <p:xfrm>
          <a:off x="273576" y="5778473"/>
          <a:ext cx="3076983" cy="864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" name="CorelDRAW" r:id="rId3" imgW="2520360" imgH="1471473" progId="CorelDraw.Graphic.19">
                  <p:embed/>
                </p:oleObj>
              </mc:Choice>
              <mc:Fallback>
                <p:oleObj name="CorelDRAW" r:id="rId3" imgW="2520360" imgH="1471473" progId="CorelDraw.Graphic.19">
                  <p:embed/>
                  <p:pic>
                    <p:nvPicPr>
                      <p:cNvPr id="39" name="Объект 38">
                        <a:extLst>
                          <a:ext uri="{FF2B5EF4-FFF2-40B4-BE49-F238E27FC236}">
                            <a16:creationId xmlns:a16="http://schemas.microsoft.com/office/drawing/2014/main" id="{04E573DA-3D2D-4675-9653-92729BF18E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76" y="5778473"/>
                        <a:ext cx="3076983" cy="864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bject 21"/>
          <p:cNvSpPr txBox="1"/>
          <p:nvPr/>
        </p:nvSpPr>
        <p:spPr>
          <a:xfrm>
            <a:off x="10920536" y="6525344"/>
            <a:ext cx="847276" cy="18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21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sz="1200" dirty="0">
                <a:solidFill>
                  <a:schemeClr val="tx1">
                    <a:tint val="75000"/>
                  </a:schemeClr>
                </a:solidFill>
              </a:rPr>
              <a:pPr marR="0" lvl="0" indent="0" algn="r" fontAlgn="auto">
                <a:lnSpc>
                  <a:spcPct val="100000"/>
                </a:lnSpc>
                <a:spcBef>
                  <a:spcPts val="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65B69CB-6315-7245-8500-0745D5948964}"/>
              </a:ext>
            </a:extLst>
          </p:cNvPr>
          <p:cNvGrpSpPr/>
          <p:nvPr/>
        </p:nvGrpSpPr>
        <p:grpSpPr>
          <a:xfrm>
            <a:off x="8859200" y="9478"/>
            <a:ext cx="3315855" cy="4590473"/>
            <a:chOff x="8206246" y="1"/>
            <a:chExt cx="3985754" cy="5586967"/>
          </a:xfrm>
          <a:solidFill>
            <a:schemeClr val="bg1">
              <a:alpha val="36000"/>
            </a:schemeClr>
          </a:solidFill>
        </p:grpSpPr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1A0F33D9-C3BB-634D-AEC9-B8B80D632356}"/>
                </a:ext>
              </a:extLst>
            </p:cNvPr>
            <p:cNvSpPr/>
            <p:nvPr/>
          </p:nvSpPr>
          <p:spPr>
            <a:xfrm>
              <a:off x="8206246" y="1"/>
              <a:ext cx="3985754" cy="5586967"/>
            </a:xfrm>
            <a:custGeom>
              <a:avLst/>
              <a:gdLst>
                <a:gd name="connsiteX0" fmla="*/ 1314968 w 3985754"/>
                <a:gd name="connsiteY0" fmla="*/ 0 h 5586967"/>
                <a:gd name="connsiteX1" fmla="*/ 3985754 w 3985754"/>
                <a:gd name="connsiteY1" fmla="*/ 0 h 5586967"/>
                <a:gd name="connsiteX2" fmla="*/ 3985754 w 3985754"/>
                <a:gd name="connsiteY2" fmla="*/ 395828 h 5586967"/>
                <a:gd name="connsiteX3" fmla="*/ 3917539 w 3985754"/>
                <a:gd name="connsiteY3" fmla="*/ 365991 h 5586967"/>
                <a:gd name="connsiteX4" fmla="*/ 3070075 w 3985754"/>
                <a:gd name="connsiteY4" fmla="*/ 205677 h 5586967"/>
                <a:gd name="connsiteX5" fmla="*/ 758861 w 3985754"/>
                <a:gd name="connsiteY5" fmla="*/ 2516891 h 5586967"/>
                <a:gd name="connsiteX6" fmla="*/ 3070075 w 3985754"/>
                <a:gd name="connsiteY6" fmla="*/ 4828105 h 5586967"/>
                <a:gd name="connsiteX7" fmla="*/ 3969704 w 3985754"/>
                <a:gd name="connsiteY7" fmla="*/ 4646479 h 5586967"/>
                <a:gd name="connsiteX8" fmla="*/ 3985754 w 3985754"/>
                <a:gd name="connsiteY8" fmla="*/ 4638747 h 5586967"/>
                <a:gd name="connsiteX9" fmla="*/ 3985754 w 3985754"/>
                <a:gd name="connsiteY9" fmla="*/ 5447943 h 5586967"/>
                <a:gd name="connsiteX10" fmla="*/ 3983023 w 3985754"/>
                <a:gd name="connsiteY10" fmla="*/ 5448943 h 5586967"/>
                <a:gd name="connsiteX11" fmla="*/ 3070076 w 3985754"/>
                <a:gd name="connsiteY11" fmla="*/ 5586967 h 5586967"/>
                <a:gd name="connsiteX12" fmla="*/ 0 w 3985754"/>
                <a:gd name="connsiteY12" fmla="*/ 2516891 h 5586967"/>
                <a:gd name="connsiteX13" fmla="*/ 1117223 w 3985754"/>
                <a:gd name="connsiteY13" fmla="*/ 147871 h 558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5754" h="5586967">
                  <a:moveTo>
                    <a:pt x="1314968" y="0"/>
                  </a:moveTo>
                  <a:lnTo>
                    <a:pt x="3985754" y="0"/>
                  </a:lnTo>
                  <a:lnTo>
                    <a:pt x="3985754" y="395828"/>
                  </a:lnTo>
                  <a:lnTo>
                    <a:pt x="3917539" y="365991"/>
                  </a:lnTo>
                  <a:cubicBezTo>
                    <a:pt x="3655135" y="262518"/>
                    <a:pt x="3369243" y="205677"/>
                    <a:pt x="3070075" y="205677"/>
                  </a:cubicBezTo>
                  <a:cubicBezTo>
                    <a:pt x="1793626" y="205677"/>
                    <a:pt x="758861" y="1240443"/>
                    <a:pt x="758861" y="2516891"/>
                  </a:cubicBezTo>
                  <a:cubicBezTo>
                    <a:pt x="758861" y="3793340"/>
                    <a:pt x="1793626" y="4828105"/>
                    <a:pt x="3070075" y="4828105"/>
                  </a:cubicBezTo>
                  <a:cubicBezTo>
                    <a:pt x="3389187" y="4828105"/>
                    <a:pt x="3693194" y="4763432"/>
                    <a:pt x="3969704" y="4646479"/>
                  </a:cubicBezTo>
                  <a:lnTo>
                    <a:pt x="3985754" y="4638747"/>
                  </a:lnTo>
                  <a:lnTo>
                    <a:pt x="3985754" y="5447943"/>
                  </a:lnTo>
                  <a:lnTo>
                    <a:pt x="3983023" y="5448943"/>
                  </a:lnTo>
                  <a:cubicBezTo>
                    <a:pt x="3694623" y="5538644"/>
                    <a:pt x="3387993" y="5586967"/>
                    <a:pt x="3070076" y="5586967"/>
                  </a:cubicBezTo>
                  <a:cubicBezTo>
                    <a:pt x="1374520" y="5586967"/>
                    <a:pt x="0" y="4212447"/>
                    <a:pt x="0" y="2516891"/>
                  </a:cubicBezTo>
                  <a:cubicBezTo>
                    <a:pt x="0" y="1563141"/>
                    <a:pt x="434907" y="710968"/>
                    <a:pt x="1117223" y="1478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endParaRPr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D076CEDA-517E-8F48-8F1D-F2BEC96B3921}"/>
                </a:ext>
              </a:extLst>
            </p:cNvPr>
            <p:cNvSpPr/>
            <p:nvPr/>
          </p:nvSpPr>
          <p:spPr>
            <a:xfrm>
              <a:off x="10133940" y="1689493"/>
              <a:ext cx="2058060" cy="1570572"/>
            </a:xfrm>
            <a:custGeom>
              <a:avLst/>
              <a:gdLst>
                <a:gd name="connsiteX0" fmla="*/ 0 w 2058060"/>
                <a:gd name="connsiteY0" fmla="*/ 0 h 1570572"/>
                <a:gd name="connsiteX1" fmla="*/ 1145210 w 2058060"/>
                <a:gd name="connsiteY1" fmla="*/ 719846 h 1570572"/>
                <a:gd name="connsiteX2" fmla="*/ 2058060 w 2058060"/>
                <a:gd name="connsiteY2" fmla="*/ 73243 h 1570572"/>
                <a:gd name="connsiteX3" fmla="*/ 2058060 w 2058060"/>
                <a:gd name="connsiteY3" fmla="*/ 923970 h 1570572"/>
                <a:gd name="connsiteX4" fmla="*/ 1145210 w 2058060"/>
                <a:gd name="connsiteY4" fmla="*/ 1570572 h 1570572"/>
                <a:gd name="connsiteX5" fmla="*/ 0 w 2058060"/>
                <a:gd name="connsiteY5" fmla="*/ 850726 h 15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060" h="1570572">
                  <a:moveTo>
                    <a:pt x="0" y="0"/>
                  </a:moveTo>
                  <a:lnTo>
                    <a:pt x="1145210" y="719846"/>
                  </a:lnTo>
                  <a:lnTo>
                    <a:pt x="2058060" y="73243"/>
                  </a:lnTo>
                  <a:lnTo>
                    <a:pt x="2058060" y="923970"/>
                  </a:lnTo>
                  <a:lnTo>
                    <a:pt x="1145210" y="1570572"/>
                  </a:lnTo>
                  <a:lnTo>
                    <a:pt x="0" y="850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endParaRPr>
            </a:p>
          </p:txBody>
        </p:sp>
      </p:grpSp>
      <p:sp>
        <p:nvSpPr>
          <p:cNvPr id="7" name="object 8"/>
          <p:cNvSpPr txBox="1">
            <a:spLocks/>
          </p:cNvSpPr>
          <p:nvPr/>
        </p:nvSpPr>
        <p:spPr>
          <a:xfrm>
            <a:off x="467614" y="508838"/>
            <a:ext cx="8731885" cy="391133"/>
          </a:xfrm>
          <a:prstGeom prst="rect">
            <a:avLst/>
          </a:prstGeom>
        </p:spPr>
        <p:txBody>
          <a:bodyPr vert="horz" wrap="square" lIns="0" tIns="38735" rIns="0" bIns="0" rtlCol="0" anchor="b">
            <a:spAutoFit/>
          </a:bodyPr>
          <a:lstStyle>
            <a:lvl1pPr algn="ctr">
              <a:defRPr sz="6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l">
              <a:lnSpc>
                <a:spcPts val="2740"/>
              </a:lnSpc>
              <a:spcBef>
                <a:spcPts val="305"/>
              </a:spcBef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rPr>
              <a:t>Кредитование</a:t>
            </a:r>
          </a:p>
        </p:txBody>
      </p:sp>
      <p:sp>
        <p:nvSpPr>
          <p:cNvPr id="8" name="object 9"/>
          <p:cNvSpPr txBox="1"/>
          <p:nvPr/>
        </p:nvSpPr>
        <p:spPr>
          <a:xfrm>
            <a:off x="480893" y="245775"/>
            <a:ext cx="17586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70" normalizeH="0" baseline="0" noProof="0" dirty="0" smtClean="0">
                <a:ln>
                  <a:noFill/>
                </a:ln>
                <a:solidFill>
                  <a:srgbClr val="13C8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Объем бизнеса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2081" y="1026551"/>
            <a:ext cx="27387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Финансирование </a:t>
            </a:r>
          </a:p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застройщиков 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219171" y="1542645"/>
            <a:ext cx="2843293" cy="3480311"/>
            <a:chOff x="418992" y="1727620"/>
            <a:chExt cx="3049047" cy="4556031"/>
          </a:xfrm>
        </p:grpSpPr>
        <p:graphicFrame>
          <p:nvGraphicFramePr>
            <p:cNvPr id="39" name="Объект 38">
              <a:extLst>
                <a:ext uri="{FF2B5EF4-FFF2-40B4-BE49-F238E27FC236}">
                  <a16:creationId xmlns:a16="http://schemas.microsoft.com/office/drawing/2014/main" id="{04E573DA-3D2D-4675-9653-92729BF18E9E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72519" y="1727620"/>
            <a:ext cx="2929350" cy="1606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2" name="CorelDRAW" r:id="rId5" imgW="2520360" imgH="1471473" progId="CorelDraw.Graphic.19">
                    <p:embed/>
                  </p:oleObj>
                </mc:Choice>
                <mc:Fallback>
                  <p:oleObj name="CorelDRAW" r:id="rId5" imgW="2520360" imgH="1471473" progId="CorelDraw.Graphic.19">
                    <p:embed/>
                    <p:pic>
                      <p:nvPicPr>
                        <p:cNvPr id="80" name="Объект 79">
                          <a:extLst>
                            <a:ext uri="{FF2B5EF4-FFF2-40B4-BE49-F238E27FC236}">
                              <a16:creationId xmlns:a16="http://schemas.microsoft.com/office/drawing/2014/main" id="{04E573DA-3D2D-4675-9653-92729BF18E9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2519" y="1727620"/>
                          <a:ext cx="2929350" cy="16068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Прямоугольник 39"/>
            <p:cNvSpPr/>
            <p:nvPr/>
          </p:nvSpPr>
          <p:spPr>
            <a:xfrm>
              <a:off x="565391" y="1824314"/>
              <a:ext cx="2655260" cy="691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625519" eaLnBrk="0" hangingPunct="0">
                <a:lnSpc>
                  <a:spcPct val="90000"/>
                </a:lnSpc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Доля Сбера  по объему финансируемых площадей на </a:t>
              </a:r>
              <a:r>
                <a:rPr lang="ru-RU" sz="1050" dirty="0">
                  <a:solidFill>
                    <a:prstClr val="black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01.</a:t>
              </a:r>
              <a:r>
                <a:rPr lang="en-US" sz="1050" dirty="0" smtClean="0">
                  <a:solidFill>
                    <a:prstClr val="black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08</a:t>
              </a:r>
              <a:r>
                <a:rPr lang="ru-RU" sz="1050" dirty="0" smtClean="0">
                  <a:solidFill>
                    <a:prstClr val="black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.2024</a:t>
              </a:r>
              <a:endParaRPr lang="en-US" sz="900" dirty="0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graphicFrame>
          <p:nvGraphicFramePr>
            <p:cNvPr id="41" name="Объект 40">
              <a:extLst>
                <a:ext uri="{FF2B5EF4-FFF2-40B4-BE49-F238E27FC236}">
                  <a16:creationId xmlns:a16="http://schemas.microsoft.com/office/drawing/2014/main" id="{04E573DA-3D2D-4675-9653-92729BF18E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3679653"/>
                </p:ext>
              </p:extLst>
            </p:nvPr>
          </p:nvGraphicFramePr>
          <p:xfrm>
            <a:off x="418992" y="3321596"/>
            <a:ext cx="2929350" cy="29620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3" name="CorelDRAW" r:id="rId6" imgW="2520360" imgH="1471473" progId="CorelDraw.Graphic.19">
                    <p:embed/>
                  </p:oleObj>
                </mc:Choice>
                <mc:Fallback>
                  <p:oleObj name="CorelDRAW" r:id="rId6" imgW="2520360" imgH="1471473" progId="CorelDraw.Graphic.19">
                    <p:embed/>
                    <p:pic>
                      <p:nvPicPr>
                        <p:cNvPr id="82" name="Объект 81">
                          <a:extLst>
                            <a:ext uri="{FF2B5EF4-FFF2-40B4-BE49-F238E27FC236}">
                              <a16:creationId xmlns:a16="http://schemas.microsoft.com/office/drawing/2014/main" id="{04E573DA-3D2D-4675-9653-92729BF18E9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8992" y="3321596"/>
                          <a:ext cx="2929350" cy="29620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6DD8604D-1D1A-4940-9B78-3A465F32DA75}"/>
                </a:ext>
              </a:extLst>
            </p:cNvPr>
            <p:cNvSpPr/>
            <p:nvPr/>
          </p:nvSpPr>
          <p:spPr>
            <a:xfrm>
              <a:off x="583422" y="4742637"/>
              <a:ext cx="2551417" cy="1072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625519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Остаток текущей </a:t>
              </a: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задолженности </a:t>
              </a:r>
              <a:r>
                <a:rPr kumimoji="0" lang="ru-R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кредитного портфеля застройщиков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  <a:p>
              <a:pPr defTabSz="1625519" eaLnBrk="0" hangingPunct="0">
                <a:lnSpc>
                  <a:spcPct val="90000"/>
                </a:lnSpc>
                <a:defRPr/>
              </a:pPr>
              <a:r>
                <a:rPr lang="ru-RU" sz="1050" dirty="0">
                  <a:solidFill>
                    <a:prstClr val="black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01.</a:t>
              </a:r>
              <a:r>
                <a:rPr lang="en-US" sz="1050" dirty="0">
                  <a:solidFill>
                    <a:prstClr val="black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08</a:t>
              </a:r>
              <a:r>
                <a:rPr lang="ru-RU" sz="1050" dirty="0">
                  <a:solidFill>
                    <a:prstClr val="black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.2024</a:t>
              </a:r>
              <a:endParaRPr lang="en-US" sz="900" dirty="0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  <a:p>
              <a:pPr lvl="0" defTabSz="1625519" eaLnBrk="0" hangingPunct="0">
                <a:lnSpc>
                  <a:spcPct val="90000"/>
                </a:lnSpc>
                <a:defRPr/>
              </a:pPr>
              <a:endPara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F4C707E3-A7FE-479E-8C44-E6FF6CECC7EF}"/>
                </a:ext>
              </a:extLst>
            </p:cNvPr>
            <p:cNvSpPr/>
            <p:nvPr/>
          </p:nvSpPr>
          <p:spPr>
            <a:xfrm>
              <a:off x="687045" y="5563746"/>
              <a:ext cx="669037" cy="628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625519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B Sans Text Medium" panose="020B0603040504020204" pitchFamily="34" charset="-52"/>
                  <a:ea typeface="+mn-ea"/>
                  <a:cs typeface="SB Sans Text Medium" panose="020B0603040504020204" pitchFamily="34" charset="-52"/>
                </a:rPr>
                <a:t>44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B Sans Text Medium" panose="020B0603040504020204" pitchFamily="34" charset="-52"/>
                <a:ea typeface="+mn-ea"/>
                <a:cs typeface="SB Sans Text Medium" panose="020B0603040504020204" pitchFamily="34" charset="-52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461492-C414-4E5C-97B7-BB709F304820}"/>
                </a:ext>
              </a:extLst>
            </p:cNvPr>
            <p:cNvSpPr txBox="1"/>
            <p:nvPr/>
          </p:nvSpPr>
          <p:spPr>
            <a:xfrm>
              <a:off x="1424766" y="5714175"/>
              <a:ext cx="91845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rPr>
                <a:t>млрд ₽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F4C707E3-A7FE-479E-8C44-E6FF6CECC7EF}"/>
                </a:ext>
              </a:extLst>
            </p:cNvPr>
            <p:cNvSpPr/>
            <p:nvPr/>
          </p:nvSpPr>
          <p:spPr>
            <a:xfrm>
              <a:off x="717557" y="2472348"/>
              <a:ext cx="669037" cy="628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625519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dirty="0" smtClean="0">
                  <a:solidFill>
                    <a:prstClr val="white">
                      <a:lumMod val="50000"/>
                    </a:prstClr>
                  </a:solidFill>
                  <a:latin typeface="SB Sans Text Medium" panose="020B0603040504020204" pitchFamily="34" charset="-52"/>
                  <a:cs typeface="SB Sans Text Medium" panose="020B0603040504020204" pitchFamily="34" charset="-52"/>
                </a:rPr>
                <a:t>89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B Sans Text Medium" panose="020B0603040504020204" pitchFamily="34" charset="-52"/>
                <a:ea typeface="+mn-ea"/>
                <a:cs typeface="SB Sans Text Medium" panose="020B0603040504020204" pitchFamily="34" charset="-52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26E9DD0-5CEE-417E-B712-1ACD9F59CC48}"/>
                </a:ext>
              </a:extLst>
            </p:cNvPr>
            <p:cNvSpPr txBox="1"/>
            <p:nvPr/>
          </p:nvSpPr>
          <p:spPr>
            <a:xfrm>
              <a:off x="615116" y="2941923"/>
              <a:ext cx="1263978" cy="332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100">
                  <a:solidFill>
                    <a:srgbClr val="00D580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28CEBA"/>
                </a:solidFill>
                <a:effectLst/>
                <a:uLnTx/>
                <a:uFillTx/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9461492-C414-4E5C-97B7-BB709F304820}"/>
                </a:ext>
              </a:extLst>
            </p:cNvPr>
            <p:cNvSpPr txBox="1"/>
            <p:nvPr/>
          </p:nvSpPr>
          <p:spPr>
            <a:xfrm>
              <a:off x="1415978" y="2597735"/>
              <a:ext cx="101050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rPr>
                <a:t>%</a:t>
              </a:r>
              <a:endPara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B Sans Display Light" panose="020B0303040504020204" pitchFamily="34" charset="0"/>
                <a:ea typeface="+mn-ea"/>
                <a:cs typeface="SB Sans Display Light" panose="020B0303040504020204" pitchFamily="34" charset="0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F4C707E3-A7FE-479E-8C44-E6FF6CECC7EF}"/>
                </a:ext>
              </a:extLst>
            </p:cNvPr>
            <p:cNvSpPr/>
            <p:nvPr/>
          </p:nvSpPr>
          <p:spPr>
            <a:xfrm>
              <a:off x="1900095" y="2429352"/>
              <a:ext cx="904541" cy="558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625519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B Sans Text Medium" panose="020B0603040504020204" pitchFamily="34" charset="-52"/>
                  <a:ea typeface="+mn-ea"/>
                  <a:cs typeface="SB Sans Text Medium" panose="020B0603040504020204" pitchFamily="34" charset="-52"/>
                </a:rPr>
                <a:t>632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B Sans Text Medium" panose="020B0603040504020204" pitchFamily="34" charset="-52"/>
                <a:ea typeface="+mn-ea"/>
                <a:cs typeface="SB Sans Text Medium" panose="020B0603040504020204" pitchFamily="34" charset="-52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9461492-C414-4E5C-97B7-BB709F304820}"/>
                </a:ext>
              </a:extLst>
            </p:cNvPr>
            <p:cNvSpPr txBox="1"/>
            <p:nvPr/>
          </p:nvSpPr>
          <p:spPr>
            <a:xfrm>
              <a:off x="2549582" y="2788116"/>
              <a:ext cx="91845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rPr>
                <a:t>тыс. кв.м.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6DD8604D-1D1A-4940-9B78-3A465F32DA75}"/>
                </a:ext>
              </a:extLst>
            </p:cNvPr>
            <p:cNvSpPr/>
            <p:nvPr/>
          </p:nvSpPr>
          <p:spPr>
            <a:xfrm>
              <a:off x="597775" y="3483784"/>
              <a:ext cx="2551417" cy="691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625519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Доля Сбера на рынке кредитования с </a:t>
              </a:r>
              <a:r>
                <a:rPr kumimoji="0" lang="ru-RU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эскроу</a:t>
              </a: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 </a:t>
              </a:r>
              <a:r>
                <a:rPr kumimoji="0" lang="ru-R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01.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0</a:t>
              </a:r>
              <a:r>
                <a:rPr lang="ru-RU" sz="1050" dirty="0">
                  <a:solidFill>
                    <a:prstClr val="black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8</a:t>
              </a:r>
              <a:r>
                <a:rPr kumimoji="0" lang="ru-R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.2024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F4C707E3-A7FE-479E-8C44-E6FF6CECC7EF}"/>
                </a:ext>
              </a:extLst>
            </p:cNvPr>
            <p:cNvSpPr/>
            <p:nvPr/>
          </p:nvSpPr>
          <p:spPr>
            <a:xfrm>
              <a:off x="622205" y="4178686"/>
              <a:ext cx="661335" cy="628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625519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B Sans Text Medium" panose="020B0603040504020204" pitchFamily="34" charset="-52"/>
                  <a:ea typeface="+mn-ea"/>
                  <a:cs typeface="SB Sans Text Medium" panose="020B0603040504020204" pitchFamily="34" charset="-52"/>
                </a:rPr>
                <a:t>7</a:t>
              </a:r>
              <a:r>
                <a:rPr kumimoji="0" lang="ru-RU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B Sans Text Medium" panose="020B0603040504020204" pitchFamily="34" charset="-52"/>
                  <a:ea typeface="+mn-ea"/>
                  <a:cs typeface="SB Sans Text Medium" panose="020B0603040504020204" pitchFamily="34" charset="-52"/>
                </a:rPr>
                <a:t>8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B Sans Text Medium" panose="020B0603040504020204" pitchFamily="34" charset="-52"/>
                <a:ea typeface="+mn-ea"/>
                <a:cs typeface="SB Sans Text Medium" panose="020B0603040504020204" pitchFamily="34" charset="-52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461492-C414-4E5C-97B7-BB709F304820}"/>
                </a:ext>
              </a:extLst>
            </p:cNvPr>
            <p:cNvSpPr txBox="1"/>
            <p:nvPr/>
          </p:nvSpPr>
          <p:spPr>
            <a:xfrm>
              <a:off x="1582413" y="4371720"/>
              <a:ext cx="918457" cy="261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rPr>
                <a:t>%</a:t>
              </a:r>
            </a:p>
          </p:txBody>
        </p:sp>
      </p:grpSp>
      <p:grpSp>
        <p:nvGrpSpPr>
          <p:cNvPr id="55" name="object 3"/>
          <p:cNvGrpSpPr/>
          <p:nvPr/>
        </p:nvGrpSpPr>
        <p:grpSpPr>
          <a:xfrm>
            <a:off x="3036925" y="405313"/>
            <a:ext cx="9373996" cy="5807944"/>
            <a:chOff x="2618232" y="1246644"/>
            <a:chExt cx="9373996" cy="6074167"/>
          </a:xfrm>
        </p:grpSpPr>
        <p:pic>
          <p:nvPicPr>
            <p:cNvPr id="56" name="object 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1423" y="1251216"/>
              <a:ext cx="5170805" cy="5606781"/>
            </a:xfrm>
            <a:prstGeom prst="rect">
              <a:avLst/>
            </a:prstGeom>
          </p:spPr>
        </p:pic>
        <p:sp>
          <p:nvSpPr>
            <p:cNvPr id="57" name="object 5"/>
            <p:cNvSpPr/>
            <p:nvPr/>
          </p:nvSpPr>
          <p:spPr>
            <a:xfrm>
              <a:off x="7347203" y="1839468"/>
              <a:ext cx="4038600" cy="5481343"/>
            </a:xfrm>
            <a:custGeom>
              <a:avLst/>
              <a:gdLst/>
              <a:ahLst/>
              <a:cxnLst/>
              <a:rect l="l" t="t" r="r" b="b"/>
              <a:pathLst>
                <a:path w="4038600" h="4747259">
                  <a:moveTo>
                    <a:pt x="3740530" y="0"/>
                  </a:moveTo>
                  <a:lnTo>
                    <a:pt x="298069" y="0"/>
                  </a:lnTo>
                  <a:lnTo>
                    <a:pt x="249727" y="3901"/>
                  </a:lnTo>
                  <a:lnTo>
                    <a:pt x="203866" y="15198"/>
                  </a:lnTo>
                  <a:lnTo>
                    <a:pt x="161101" y="33275"/>
                  </a:lnTo>
                  <a:lnTo>
                    <a:pt x="122044" y="57517"/>
                  </a:lnTo>
                  <a:lnTo>
                    <a:pt x="87312" y="87312"/>
                  </a:lnTo>
                  <a:lnTo>
                    <a:pt x="57517" y="122044"/>
                  </a:lnTo>
                  <a:lnTo>
                    <a:pt x="33275" y="161101"/>
                  </a:lnTo>
                  <a:lnTo>
                    <a:pt x="15198" y="203866"/>
                  </a:lnTo>
                  <a:lnTo>
                    <a:pt x="3901" y="249727"/>
                  </a:lnTo>
                  <a:lnTo>
                    <a:pt x="0" y="298069"/>
                  </a:lnTo>
                  <a:lnTo>
                    <a:pt x="0" y="4449216"/>
                  </a:lnTo>
                  <a:lnTo>
                    <a:pt x="3901" y="4497560"/>
                  </a:lnTo>
                  <a:lnTo>
                    <a:pt x="15198" y="4543421"/>
                  </a:lnTo>
                  <a:lnTo>
                    <a:pt x="33275" y="4586184"/>
                  </a:lnTo>
                  <a:lnTo>
                    <a:pt x="57517" y="4625236"/>
                  </a:lnTo>
                  <a:lnTo>
                    <a:pt x="87312" y="4659964"/>
                  </a:lnTo>
                  <a:lnTo>
                    <a:pt x="122044" y="4689754"/>
                  </a:lnTo>
                  <a:lnTo>
                    <a:pt x="161101" y="4713992"/>
                  </a:lnTo>
                  <a:lnTo>
                    <a:pt x="203866" y="4732065"/>
                  </a:lnTo>
                  <a:lnTo>
                    <a:pt x="249727" y="4743359"/>
                  </a:lnTo>
                  <a:lnTo>
                    <a:pt x="298069" y="4747260"/>
                  </a:lnTo>
                  <a:lnTo>
                    <a:pt x="3740530" y="4747260"/>
                  </a:lnTo>
                  <a:lnTo>
                    <a:pt x="3788872" y="4743359"/>
                  </a:lnTo>
                  <a:lnTo>
                    <a:pt x="3834733" y="4732065"/>
                  </a:lnTo>
                  <a:lnTo>
                    <a:pt x="3877498" y="4713992"/>
                  </a:lnTo>
                  <a:lnTo>
                    <a:pt x="3916555" y="4689754"/>
                  </a:lnTo>
                  <a:lnTo>
                    <a:pt x="3951287" y="4659964"/>
                  </a:lnTo>
                  <a:lnTo>
                    <a:pt x="3981082" y="4625236"/>
                  </a:lnTo>
                  <a:lnTo>
                    <a:pt x="4005324" y="4586184"/>
                  </a:lnTo>
                  <a:lnTo>
                    <a:pt x="4023401" y="4543421"/>
                  </a:lnTo>
                  <a:lnTo>
                    <a:pt x="4034698" y="4497560"/>
                  </a:lnTo>
                  <a:lnTo>
                    <a:pt x="4038600" y="4449216"/>
                  </a:lnTo>
                  <a:lnTo>
                    <a:pt x="4038600" y="298069"/>
                  </a:lnTo>
                  <a:lnTo>
                    <a:pt x="4034698" y="249727"/>
                  </a:lnTo>
                  <a:lnTo>
                    <a:pt x="4023401" y="203866"/>
                  </a:lnTo>
                  <a:lnTo>
                    <a:pt x="4005324" y="161101"/>
                  </a:lnTo>
                  <a:lnTo>
                    <a:pt x="3981082" y="122044"/>
                  </a:lnTo>
                  <a:lnTo>
                    <a:pt x="3951287" y="87312"/>
                  </a:lnTo>
                  <a:lnTo>
                    <a:pt x="3916555" y="57517"/>
                  </a:lnTo>
                  <a:lnTo>
                    <a:pt x="3877498" y="33275"/>
                  </a:lnTo>
                  <a:lnTo>
                    <a:pt x="3834733" y="15198"/>
                  </a:lnTo>
                  <a:lnTo>
                    <a:pt x="3788872" y="3901"/>
                  </a:lnTo>
                  <a:lnTo>
                    <a:pt x="3740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6"/>
            <p:cNvSpPr/>
            <p:nvPr/>
          </p:nvSpPr>
          <p:spPr>
            <a:xfrm>
              <a:off x="7347203" y="1839467"/>
              <a:ext cx="4038600" cy="5476771"/>
            </a:xfrm>
            <a:custGeom>
              <a:avLst/>
              <a:gdLst/>
              <a:ahLst/>
              <a:cxnLst/>
              <a:rect l="l" t="t" r="r" b="b"/>
              <a:pathLst>
                <a:path w="4038600" h="4747259">
                  <a:moveTo>
                    <a:pt x="0" y="298069"/>
                  </a:moveTo>
                  <a:lnTo>
                    <a:pt x="3901" y="249727"/>
                  </a:lnTo>
                  <a:lnTo>
                    <a:pt x="15198" y="203866"/>
                  </a:lnTo>
                  <a:lnTo>
                    <a:pt x="33275" y="161101"/>
                  </a:lnTo>
                  <a:lnTo>
                    <a:pt x="57517" y="122044"/>
                  </a:lnTo>
                  <a:lnTo>
                    <a:pt x="87312" y="87312"/>
                  </a:lnTo>
                  <a:lnTo>
                    <a:pt x="122044" y="57517"/>
                  </a:lnTo>
                  <a:lnTo>
                    <a:pt x="161101" y="33275"/>
                  </a:lnTo>
                  <a:lnTo>
                    <a:pt x="203866" y="15198"/>
                  </a:lnTo>
                  <a:lnTo>
                    <a:pt x="249727" y="3901"/>
                  </a:lnTo>
                  <a:lnTo>
                    <a:pt x="298069" y="0"/>
                  </a:lnTo>
                  <a:lnTo>
                    <a:pt x="3740530" y="0"/>
                  </a:lnTo>
                  <a:lnTo>
                    <a:pt x="3788872" y="3901"/>
                  </a:lnTo>
                  <a:lnTo>
                    <a:pt x="3834733" y="15198"/>
                  </a:lnTo>
                  <a:lnTo>
                    <a:pt x="3877498" y="33275"/>
                  </a:lnTo>
                  <a:lnTo>
                    <a:pt x="3916555" y="57517"/>
                  </a:lnTo>
                  <a:lnTo>
                    <a:pt x="3951287" y="87312"/>
                  </a:lnTo>
                  <a:lnTo>
                    <a:pt x="3981082" y="122044"/>
                  </a:lnTo>
                  <a:lnTo>
                    <a:pt x="4005324" y="161101"/>
                  </a:lnTo>
                  <a:lnTo>
                    <a:pt x="4023401" y="203866"/>
                  </a:lnTo>
                  <a:lnTo>
                    <a:pt x="4034698" y="249727"/>
                  </a:lnTo>
                  <a:lnTo>
                    <a:pt x="4038600" y="298069"/>
                  </a:lnTo>
                  <a:lnTo>
                    <a:pt x="4038600" y="4449216"/>
                  </a:lnTo>
                  <a:lnTo>
                    <a:pt x="4034698" y="4497560"/>
                  </a:lnTo>
                  <a:lnTo>
                    <a:pt x="4023401" y="4543421"/>
                  </a:lnTo>
                  <a:lnTo>
                    <a:pt x="4005324" y="4586184"/>
                  </a:lnTo>
                  <a:lnTo>
                    <a:pt x="3981082" y="4625236"/>
                  </a:lnTo>
                  <a:lnTo>
                    <a:pt x="3951287" y="4659964"/>
                  </a:lnTo>
                  <a:lnTo>
                    <a:pt x="3916555" y="4689754"/>
                  </a:lnTo>
                  <a:lnTo>
                    <a:pt x="3877498" y="4713992"/>
                  </a:lnTo>
                  <a:lnTo>
                    <a:pt x="3834733" y="4732065"/>
                  </a:lnTo>
                  <a:lnTo>
                    <a:pt x="3788872" y="4743359"/>
                  </a:lnTo>
                  <a:lnTo>
                    <a:pt x="3740530" y="4747260"/>
                  </a:lnTo>
                  <a:lnTo>
                    <a:pt x="298069" y="4747260"/>
                  </a:lnTo>
                  <a:lnTo>
                    <a:pt x="249727" y="4743359"/>
                  </a:lnTo>
                  <a:lnTo>
                    <a:pt x="203866" y="4732065"/>
                  </a:lnTo>
                  <a:lnTo>
                    <a:pt x="161101" y="4713992"/>
                  </a:lnTo>
                  <a:lnTo>
                    <a:pt x="122044" y="4689754"/>
                  </a:lnTo>
                  <a:lnTo>
                    <a:pt x="87312" y="4659964"/>
                  </a:lnTo>
                  <a:lnTo>
                    <a:pt x="57517" y="4625236"/>
                  </a:lnTo>
                  <a:lnTo>
                    <a:pt x="33275" y="4586184"/>
                  </a:lnTo>
                  <a:lnTo>
                    <a:pt x="15198" y="4543421"/>
                  </a:lnTo>
                  <a:lnTo>
                    <a:pt x="3901" y="4497560"/>
                  </a:lnTo>
                  <a:lnTo>
                    <a:pt x="0" y="4449216"/>
                  </a:lnTo>
                  <a:lnTo>
                    <a:pt x="0" y="298069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9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18232" y="1246644"/>
              <a:ext cx="5169281" cy="5611352"/>
            </a:xfrm>
            <a:prstGeom prst="rect">
              <a:avLst/>
            </a:prstGeom>
          </p:spPr>
        </p:pic>
        <p:sp>
          <p:nvSpPr>
            <p:cNvPr id="60" name="object 8"/>
            <p:cNvSpPr/>
            <p:nvPr/>
          </p:nvSpPr>
          <p:spPr>
            <a:xfrm>
              <a:off x="3144012" y="1834896"/>
              <a:ext cx="4037329" cy="5481342"/>
            </a:xfrm>
            <a:custGeom>
              <a:avLst/>
              <a:gdLst/>
              <a:ahLst/>
              <a:cxnLst/>
              <a:rect l="l" t="t" r="r" b="b"/>
              <a:pathLst>
                <a:path w="4037329" h="4747259">
                  <a:moveTo>
                    <a:pt x="3692779" y="0"/>
                  </a:moveTo>
                  <a:lnTo>
                    <a:pt x="344297" y="0"/>
                  </a:lnTo>
                  <a:lnTo>
                    <a:pt x="297584" y="3143"/>
                  </a:lnTo>
                  <a:lnTo>
                    <a:pt x="252779" y="12300"/>
                  </a:lnTo>
                  <a:lnTo>
                    <a:pt x="210294" y="27060"/>
                  </a:lnTo>
                  <a:lnTo>
                    <a:pt x="170537" y="47013"/>
                  </a:lnTo>
                  <a:lnTo>
                    <a:pt x="133920" y="71748"/>
                  </a:lnTo>
                  <a:lnTo>
                    <a:pt x="100853" y="100853"/>
                  </a:lnTo>
                  <a:lnTo>
                    <a:pt x="71748" y="133920"/>
                  </a:lnTo>
                  <a:lnTo>
                    <a:pt x="47013" y="170537"/>
                  </a:lnTo>
                  <a:lnTo>
                    <a:pt x="27060" y="210294"/>
                  </a:lnTo>
                  <a:lnTo>
                    <a:pt x="12300" y="252779"/>
                  </a:lnTo>
                  <a:lnTo>
                    <a:pt x="3143" y="297584"/>
                  </a:lnTo>
                  <a:lnTo>
                    <a:pt x="0" y="344296"/>
                  </a:lnTo>
                  <a:lnTo>
                    <a:pt x="0" y="4403026"/>
                  </a:lnTo>
                  <a:lnTo>
                    <a:pt x="3143" y="4449735"/>
                  </a:lnTo>
                  <a:lnTo>
                    <a:pt x="12300" y="4494534"/>
                  </a:lnTo>
                  <a:lnTo>
                    <a:pt x="27060" y="4537014"/>
                  </a:lnTo>
                  <a:lnTo>
                    <a:pt x="47013" y="4576763"/>
                  </a:lnTo>
                  <a:lnTo>
                    <a:pt x="71748" y="4613373"/>
                  </a:lnTo>
                  <a:lnTo>
                    <a:pt x="100853" y="4646433"/>
                  </a:lnTo>
                  <a:lnTo>
                    <a:pt x="133920" y="4675532"/>
                  </a:lnTo>
                  <a:lnTo>
                    <a:pt x="170537" y="4700260"/>
                  </a:lnTo>
                  <a:lnTo>
                    <a:pt x="210294" y="4720207"/>
                  </a:lnTo>
                  <a:lnTo>
                    <a:pt x="252779" y="4734963"/>
                  </a:lnTo>
                  <a:lnTo>
                    <a:pt x="297584" y="4744117"/>
                  </a:lnTo>
                  <a:lnTo>
                    <a:pt x="344297" y="4747259"/>
                  </a:lnTo>
                  <a:lnTo>
                    <a:pt x="3692779" y="4747259"/>
                  </a:lnTo>
                  <a:lnTo>
                    <a:pt x="3739491" y="4744117"/>
                  </a:lnTo>
                  <a:lnTo>
                    <a:pt x="3784296" y="4734963"/>
                  </a:lnTo>
                  <a:lnTo>
                    <a:pt x="3826781" y="4720207"/>
                  </a:lnTo>
                  <a:lnTo>
                    <a:pt x="3866538" y="4700260"/>
                  </a:lnTo>
                  <a:lnTo>
                    <a:pt x="3903155" y="4675532"/>
                  </a:lnTo>
                  <a:lnTo>
                    <a:pt x="3936222" y="4646433"/>
                  </a:lnTo>
                  <a:lnTo>
                    <a:pt x="3965327" y="4613373"/>
                  </a:lnTo>
                  <a:lnTo>
                    <a:pt x="3990062" y="4576763"/>
                  </a:lnTo>
                  <a:lnTo>
                    <a:pt x="4010015" y="4537014"/>
                  </a:lnTo>
                  <a:lnTo>
                    <a:pt x="4024775" y="4494534"/>
                  </a:lnTo>
                  <a:lnTo>
                    <a:pt x="4033932" y="4449735"/>
                  </a:lnTo>
                  <a:lnTo>
                    <a:pt x="4037076" y="4403026"/>
                  </a:lnTo>
                  <a:lnTo>
                    <a:pt x="4037076" y="344296"/>
                  </a:lnTo>
                  <a:lnTo>
                    <a:pt x="4033932" y="297584"/>
                  </a:lnTo>
                  <a:lnTo>
                    <a:pt x="4024775" y="252779"/>
                  </a:lnTo>
                  <a:lnTo>
                    <a:pt x="4010015" y="210294"/>
                  </a:lnTo>
                  <a:lnTo>
                    <a:pt x="3990062" y="170537"/>
                  </a:lnTo>
                  <a:lnTo>
                    <a:pt x="3965327" y="133920"/>
                  </a:lnTo>
                  <a:lnTo>
                    <a:pt x="3936222" y="100853"/>
                  </a:lnTo>
                  <a:lnTo>
                    <a:pt x="3903155" y="71748"/>
                  </a:lnTo>
                  <a:lnTo>
                    <a:pt x="3866538" y="47013"/>
                  </a:lnTo>
                  <a:lnTo>
                    <a:pt x="3826781" y="27060"/>
                  </a:lnTo>
                  <a:lnTo>
                    <a:pt x="3784296" y="12300"/>
                  </a:lnTo>
                  <a:lnTo>
                    <a:pt x="3739491" y="3143"/>
                  </a:lnTo>
                  <a:lnTo>
                    <a:pt x="3692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9"/>
            <p:cNvSpPr/>
            <p:nvPr/>
          </p:nvSpPr>
          <p:spPr>
            <a:xfrm>
              <a:off x="3144012" y="1834896"/>
              <a:ext cx="4037329" cy="5481342"/>
            </a:xfrm>
            <a:custGeom>
              <a:avLst/>
              <a:gdLst/>
              <a:ahLst/>
              <a:cxnLst/>
              <a:rect l="l" t="t" r="r" b="b"/>
              <a:pathLst>
                <a:path w="4037329" h="4747259">
                  <a:moveTo>
                    <a:pt x="0" y="344296"/>
                  </a:moveTo>
                  <a:lnTo>
                    <a:pt x="3143" y="297584"/>
                  </a:lnTo>
                  <a:lnTo>
                    <a:pt x="12300" y="252779"/>
                  </a:lnTo>
                  <a:lnTo>
                    <a:pt x="27060" y="210294"/>
                  </a:lnTo>
                  <a:lnTo>
                    <a:pt x="47013" y="170537"/>
                  </a:lnTo>
                  <a:lnTo>
                    <a:pt x="71748" y="133920"/>
                  </a:lnTo>
                  <a:lnTo>
                    <a:pt x="100853" y="100853"/>
                  </a:lnTo>
                  <a:lnTo>
                    <a:pt x="133920" y="71748"/>
                  </a:lnTo>
                  <a:lnTo>
                    <a:pt x="170537" y="47013"/>
                  </a:lnTo>
                  <a:lnTo>
                    <a:pt x="210294" y="27060"/>
                  </a:lnTo>
                  <a:lnTo>
                    <a:pt x="252779" y="12300"/>
                  </a:lnTo>
                  <a:lnTo>
                    <a:pt x="297584" y="3143"/>
                  </a:lnTo>
                  <a:lnTo>
                    <a:pt x="344297" y="0"/>
                  </a:lnTo>
                  <a:lnTo>
                    <a:pt x="3692779" y="0"/>
                  </a:lnTo>
                  <a:lnTo>
                    <a:pt x="3739491" y="3143"/>
                  </a:lnTo>
                  <a:lnTo>
                    <a:pt x="3784296" y="12300"/>
                  </a:lnTo>
                  <a:lnTo>
                    <a:pt x="3826781" y="27060"/>
                  </a:lnTo>
                  <a:lnTo>
                    <a:pt x="3866538" y="47013"/>
                  </a:lnTo>
                  <a:lnTo>
                    <a:pt x="3903155" y="71748"/>
                  </a:lnTo>
                  <a:lnTo>
                    <a:pt x="3936222" y="100853"/>
                  </a:lnTo>
                  <a:lnTo>
                    <a:pt x="3965327" y="133920"/>
                  </a:lnTo>
                  <a:lnTo>
                    <a:pt x="3990062" y="170537"/>
                  </a:lnTo>
                  <a:lnTo>
                    <a:pt x="4010015" y="210294"/>
                  </a:lnTo>
                  <a:lnTo>
                    <a:pt x="4024775" y="252779"/>
                  </a:lnTo>
                  <a:lnTo>
                    <a:pt x="4033932" y="297584"/>
                  </a:lnTo>
                  <a:lnTo>
                    <a:pt x="4037076" y="344296"/>
                  </a:lnTo>
                  <a:lnTo>
                    <a:pt x="4037076" y="4403026"/>
                  </a:lnTo>
                  <a:lnTo>
                    <a:pt x="4033932" y="4449735"/>
                  </a:lnTo>
                  <a:lnTo>
                    <a:pt x="4024775" y="4494534"/>
                  </a:lnTo>
                  <a:lnTo>
                    <a:pt x="4010015" y="4537014"/>
                  </a:lnTo>
                  <a:lnTo>
                    <a:pt x="3990062" y="4576763"/>
                  </a:lnTo>
                  <a:lnTo>
                    <a:pt x="3965327" y="4613373"/>
                  </a:lnTo>
                  <a:lnTo>
                    <a:pt x="3936222" y="4646433"/>
                  </a:lnTo>
                  <a:lnTo>
                    <a:pt x="3903155" y="4675532"/>
                  </a:lnTo>
                  <a:lnTo>
                    <a:pt x="3866538" y="4700260"/>
                  </a:lnTo>
                  <a:lnTo>
                    <a:pt x="3826781" y="4720207"/>
                  </a:lnTo>
                  <a:lnTo>
                    <a:pt x="3784296" y="4734963"/>
                  </a:lnTo>
                  <a:lnTo>
                    <a:pt x="3739491" y="4744117"/>
                  </a:lnTo>
                  <a:lnTo>
                    <a:pt x="3692779" y="4747259"/>
                  </a:lnTo>
                  <a:lnTo>
                    <a:pt x="344297" y="4747259"/>
                  </a:lnTo>
                  <a:lnTo>
                    <a:pt x="297584" y="4744117"/>
                  </a:lnTo>
                  <a:lnTo>
                    <a:pt x="252779" y="4734963"/>
                  </a:lnTo>
                  <a:lnTo>
                    <a:pt x="210294" y="4720207"/>
                  </a:lnTo>
                  <a:lnTo>
                    <a:pt x="170537" y="4700260"/>
                  </a:lnTo>
                  <a:lnTo>
                    <a:pt x="133920" y="4675532"/>
                  </a:lnTo>
                  <a:lnTo>
                    <a:pt x="100853" y="4646433"/>
                  </a:lnTo>
                  <a:lnTo>
                    <a:pt x="71748" y="4613373"/>
                  </a:lnTo>
                  <a:lnTo>
                    <a:pt x="47013" y="4576763"/>
                  </a:lnTo>
                  <a:lnTo>
                    <a:pt x="27060" y="4537014"/>
                  </a:lnTo>
                  <a:lnTo>
                    <a:pt x="12300" y="4494534"/>
                  </a:lnTo>
                  <a:lnTo>
                    <a:pt x="3143" y="4449735"/>
                  </a:lnTo>
                  <a:lnTo>
                    <a:pt x="0" y="4403026"/>
                  </a:lnTo>
                  <a:lnTo>
                    <a:pt x="0" y="344296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3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10186" y="2623532"/>
            <a:ext cx="104362" cy="105156"/>
          </a:xfrm>
          <a:prstGeom prst="rect">
            <a:avLst/>
          </a:prstGeom>
        </p:spPr>
      </p:pic>
      <p:sp>
        <p:nvSpPr>
          <p:cNvPr id="64" name="object 51"/>
          <p:cNvSpPr/>
          <p:nvPr/>
        </p:nvSpPr>
        <p:spPr>
          <a:xfrm>
            <a:off x="5544142" y="2622008"/>
            <a:ext cx="104139" cy="119380"/>
          </a:xfrm>
          <a:custGeom>
            <a:avLst/>
            <a:gdLst/>
            <a:ahLst/>
            <a:cxnLst/>
            <a:rect l="l" t="t" r="r" b="b"/>
            <a:pathLst>
              <a:path w="104139" h="119379">
                <a:moveTo>
                  <a:pt x="13716" y="2540"/>
                </a:moveTo>
                <a:lnTo>
                  <a:pt x="11176" y="0"/>
                </a:lnTo>
                <a:lnTo>
                  <a:pt x="5715" y="0"/>
                </a:lnTo>
                <a:lnTo>
                  <a:pt x="2540" y="0"/>
                </a:lnTo>
                <a:lnTo>
                  <a:pt x="0" y="2540"/>
                </a:lnTo>
                <a:lnTo>
                  <a:pt x="0" y="116332"/>
                </a:lnTo>
                <a:lnTo>
                  <a:pt x="2540" y="118872"/>
                </a:lnTo>
                <a:lnTo>
                  <a:pt x="11176" y="118872"/>
                </a:lnTo>
                <a:lnTo>
                  <a:pt x="13716" y="116332"/>
                </a:lnTo>
                <a:lnTo>
                  <a:pt x="13716" y="2540"/>
                </a:lnTo>
                <a:close/>
              </a:path>
              <a:path w="104139" h="119379">
                <a:moveTo>
                  <a:pt x="103632" y="8382"/>
                </a:moveTo>
                <a:lnTo>
                  <a:pt x="101981" y="4572"/>
                </a:lnTo>
                <a:lnTo>
                  <a:pt x="21336" y="4572"/>
                </a:lnTo>
                <a:lnTo>
                  <a:pt x="21336" y="70104"/>
                </a:lnTo>
                <a:lnTo>
                  <a:pt x="101981" y="70104"/>
                </a:lnTo>
                <a:lnTo>
                  <a:pt x="103632" y="66167"/>
                </a:lnTo>
                <a:lnTo>
                  <a:pt x="77216" y="37338"/>
                </a:lnTo>
                <a:lnTo>
                  <a:pt x="103632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52"/>
          <p:cNvSpPr/>
          <p:nvPr/>
        </p:nvSpPr>
        <p:spPr>
          <a:xfrm>
            <a:off x="3763033" y="1186767"/>
            <a:ext cx="3441700" cy="398145"/>
          </a:xfrm>
          <a:custGeom>
            <a:avLst/>
            <a:gdLst/>
            <a:ahLst/>
            <a:cxnLst/>
            <a:rect l="l" t="t" r="r" b="b"/>
            <a:pathLst>
              <a:path w="3441700" h="398144">
                <a:moveTo>
                  <a:pt x="3300984" y="0"/>
                </a:moveTo>
                <a:lnTo>
                  <a:pt x="140208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0" y="257555"/>
                </a:lnTo>
                <a:lnTo>
                  <a:pt x="7144" y="301886"/>
                </a:lnTo>
                <a:lnTo>
                  <a:pt x="27041" y="340376"/>
                </a:lnTo>
                <a:lnTo>
                  <a:pt x="57387" y="370722"/>
                </a:lnTo>
                <a:lnTo>
                  <a:pt x="95877" y="390619"/>
                </a:lnTo>
                <a:lnTo>
                  <a:pt x="140208" y="397763"/>
                </a:lnTo>
                <a:lnTo>
                  <a:pt x="3300984" y="397763"/>
                </a:lnTo>
                <a:lnTo>
                  <a:pt x="3345314" y="390619"/>
                </a:lnTo>
                <a:lnTo>
                  <a:pt x="3383804" y="370722"/>
                </a:lnTo>
                <a:lnTo>
                  <a:pt x="3414150" y="340376"/>
                </a:lnTo>
                <a:lnTo>
                  <a:pt x="3434047" y="301886"/>
                </a:lnTo>
                <a:lnTo>
                  <a:pt x="3441191" y="257555"/>
                </a:lnTo>
                <a:lnTo>
                  <a:pt x="3441191" y="140208"/>
                </a:lnTo>
                <a:lnTo>
                  <a:pt x="3434047" y="95877"/>
                </a:lnTo>
                <a:lnTo>
                  <a:pt x="3414150" y="57387"/>
                </a:lnTo>
                <a:lnTo>
                  <a:pt x="3383804" y="27041"/>
                </a:lnTo>
                <a:lnTo>
                  <a:pt x="3345314" y="7144"/>
                </a:lnTo>
                <a:lnTo>
                  <a:pt x="3300984" y="0"/>
                </a:lnTo>
                <a:close/>
              </a:path>
            </a:pathLst>
          </a:custGeom>
          <a:solidFill>
            <a:srgbClr val="13C87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54"/>
          <p:cNvSpPr txBox="1"/>
          <p:nvPr/>
        </p:nvSpPr>
        <p:spPr>
          <a:xfrm>
            <a:off x="3895177" y="1268376"/>
            <a:ext cx="15106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5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Ипотек</a:t>
            </a:r>
            <a:r>
              <a:rPr kumimoji="0" sz="1400" b="1" i="0" u="none" strike="noStrike" kern="1200" cap="none" spc="5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3637884" y="2023365"/>
            <a:ext cx="4246849" cy="3742470"/>
            <a:chOff x="3254370" y="2628957"/>
            <a:chExt cx="4897270" cy="4249220"/>
          </a:xfrm>
        </p:grpSpPr>
        <p:graphicFrame>
          <p:nvGraphicFramePr>
            <p:cNvPr id="70" name="Объект 69"/>
            <p:cNvGraphicFramePr>
              <a:graphicFrameLocks noChangeAspect="1"/>
            </p:cNvGraphicFramePr>
            <p:nvPr>
              <p:extLst/>
            </p:nvPr>
          </p:nvGraphicFramePr>
          <p:xfrm>
            <a:off x="3526612" y="2628957"/>
            <a:ext cx="3804226" cy="135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4" name="CorelDRAW" r:id="rId10" imgW="4079520" imgH="2053803" progId="CorelDraw.Graphic.19">
                    <p:embed/>
                  </p:oleObj>
                </mc:Choice>
                <mc:Fallback>
                  <p:oleObj name="CorelDRAW" r:id="rId10" imgW="4079520" imgH="2053803" progId="CorelDraw.Graphic.19">
                    <p:embed/>
                    <p:pic>
                      <p:nvPicPr>
                        <p:cNvPr id="97" name="Объект 9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26612" y="2628957"/>
                          <a:ext cx="3804226" cy="1358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Прямоугольник 70"/>
            <p:cNvSpPr/>
            <p:nvPr/>
          </p:nvSpPr>
          <p:spPr>
            <a:xfrm>
              <a:off x="3576358" y="2674180"/>
              <a:ext cx="3679664" cy="147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625519" eaLnBrk="0" hangingPunct="0">
                <a:spcAft>
                  <a:spcPts val="200"/>
                </a:spcAft>
                <a:defRPr/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Объем финансирования: </a:t>
              </a:r>
            </a:p>
            <a:p>
              <a:pPr lvl="0" defTabSz="1625519" eaLnBrk="0" hangingPunct="0">
                <a:spcAft>
                  <a:spcPts val="200"/>
                </a:spcAft>
                <a:defRPr/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2022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: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52 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млрд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₽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  <a:p>
              <a:pPr lvl="0" defTabSz="1625519" eaLnBrk="0" hangingPunct="0">
                <a:spcAft>
                  <a:spcPts val="200"/>
                </a:spcAft>
                <a:defRPr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2023: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84 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млрд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₽</a:t>
              </a:r>
            </a:p>
            <a:p>
              <a:pPr defTabSz="1625519" eaLnBrk="0" hangingPunct="0">
                <a:spcAft>
                  <a:spcPts val="200"/>
                </a:spcAft>
                <a:defRPr/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22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,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6 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тысячи семей улучшили свои жилищные условия за 2023 г.</a:t>
              </a:r>
            </a:p>
            <a:p>
              <a:pPr lvl="0" defTabSz="1625519" eaLnBrk="0" hangingPunct="0">
                <a:spcAft>
                  <a:spcPts val="200"/>
                </a:spcAft>
                <a:defRPr/>
              </a:pP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43371" y="4060049"/>
              <a:ext cx="4708269" cy="2846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7026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09ED6"/>
                  </a:solidFill>
                  <a:effectLst/>
                  <a:uLnTx/>
                  <a:uFillTx/>
                  <a:latin typeface="SB Sans Text Medium" panose="020B0603040504020204" pitchFamily="34" charset="-52"/>
                  <a:ea typeface="Tahoma" panose="020B0604030504040204" pitchFamily="34" charset="0"/>
                  <a:cs typeface="SB Sans Text Medium" panose="020B0603040504020204" pitchFamily="34" charset="-52"/>
                </a:rPr>
                <a:t>Рыночные доли</a:t>
              </a:r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4655637" y="4556362"/>
              <a:ext cx="2381213" cy="975118"/>
              <a:chOff x="5100743" y="3351549"/>
              <a:chExt cx="2381213" cy="975118"/>
            </a:xfrm>
          </p:grpSpPr>
          <p:sp>
            <p:nvSpPr>
              <p:cNvPr id="90" name="Прямоугольник 89">
                <a:extLst>
                  <a:ext uri="{FF2B5EF4-FFF2-40B4-BE49-F238E27FC236}">
                    <a16:creationId xmlns:a16="http://schemas.microsoft.com/office/drawing/2014/main" id="{04299A75-EF4B-4DB2-A8FD-2CAE31D7DF56}"/>
                  </a:ext>
                </a:extLst>
              </p:cNvPr>
              <p:cNvSpPr/>
              <p:nvPr/>
            </p:nvSpPr>
            <p:spPr>
              <a:xfrm>
                <a:off x="5124274" y="3351549"/>
                <a:ext cx="2357682" cy="60018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1625519" eaLnBrk="0" hangingPunct="0">
                  <a:lnSpc>
                    <a:spcPct val="90000"/>
                  </a:lnSpc>
                  <a:defRPr/>
                </a:pPr>
                <a:r>
                  <a:rPr kumimoji="0" lang="ru-RU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B Sans Display" panose="020B0503040504020204" pitchFamily="34" charset="0"/>
                    <a:ea typeface="+mn-ea"/>
                    <a:cs typeface="SB Sans Display" panose="020B0503040504020204" pitchFamily="34" charset="0"/>
                  </a:rPr>
                  <a:t>Выдачи жилищных </a:t>
                </a:r>
                <a:r>
                  <a:rPr kumimoji="0" lang="ru-RU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B Sans Display" panose="020B0503040504020204" pitchFamily="34" charset="0"/>
                    <a:ea typeface="+mn-ea"/>
                    <a:cs typeface="SB Sans Display" panose="020B0503040504020204" pitchFamily="34" charset="0"/>
                  </a:rPr>
                  <a:t>кредитов </a:t>
                </a:r>
                <a:r>
                  <a:rPr kumimoji="0" lang="ru-RU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B Sans Display Semibold" panose="020B0703040504020204" pitchFamily="34" charset="0"/>
                    <a:ea typeface="+mn-ea"/>
                    <a:cs typeface="SB Sans Display Semibold" panose="020B0703040504020204" pitchFamily="34" charset="0"/>
                  </a:rPr>
                  <a:t>на первичном рынке</a:t>
                </a:r>
                <a:r>
                  <a:rPr kumimoji="0" 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B Sans Display Semibold" panose="020B0703040504020204" pitchFamily="34" charset="0"/>
                    <a:ea typeface="+mn-ea"/>
                    <a:cs typeface="SB Sans Display Semibold" panose="020B0703040504020204" pitchFamily="34" charset="0"/>
                  </a:rPr>
                  <a:t> </a:t>
                </a:r>
                <a:r>
                  <a:rPr lang="ru-RU" sz="1050" dirty="0" smtClean="0">
                    <a:solidFill>
                      <a:prstClr val="black"/>
                    </a:solidFill>
                    <a:latin typeface="SB Sans Text" panose="020B0503040504020204" pitchFamily="34" charset="-52"/>
                    <a:cs typeface="SB Sans Text" panose="020B0503040504020204" pitchFamily="34" charset="-52"/>
                  </a:rPr>
                  <a:t>01.01.2024г</a:t>
                </a:r>
                <a:endParaRPr lang="en-US" sz="900" dirty="0">
                  <a:solidFill>
                    <a:prstClr val="black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endParaRPr>
              </a:p>
            </p:txBody>
          </p:sp>
          <p:sp>
            <p:nvSpPr>
              <p:cNvPr id="92" name="Прямоугольник 91">
                <a:extLst>
                  <a:ext uri="{FF2B5EF4-FFF2-40B4-BE49-F238E27FC236}">
                    <a16:creationId xmlns:a16="http://schemas.microsoft.com/office/drawing/2014/main" id="{76B16E72-BCCD-4E8D-BC23-43C03BA2D093}"/>
                  </a:ext>
                </a:extLst>
              </p:cNvPr>
              <p:cNvSpPr/>
              <p:nvPr/>
            </p:nvSpPr>
            <p:spPr>
              <a:xfrm>
                <a:off x="5100743" y="4084870"/>
                <a:ext cx="2129431" cy="2417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B Sans Display" panose="020B0503040504020204" pitchFamily="34" charset="0"/>
                  <a:ea typeface="+mn-ea"/>
                  <a:cs typeface="SB Sans Display" panose="020B0503040504020204" pitchFamily="34" charset="0"/>
                </a:endParaRPr>
              </a:p>
            </p:txBody>
          </p:sp>
        </p:grpSp>
        <p:grpSp>
          <p:nvGrpSpPr>
            <p:cNvPr id="74" name="Группа 73"/>
            <p:cNvGrpSpPr/>
            <p:nvPr/>
          </p:nvGrpSpPr>
          <p:grpSpPr>
            <a:xfrm>
              <a:off x="3254370" y="4447154"/>
              <a:ext cx="1591394" cy="1059371"/>
              <a:chOff x="4246011" y="3437001"/>
              <a:chExt cx="1591394" cy="1059371"/>
            </a:xfrm>
          </p:grpSpPr>
          <p:grpSp>
            <p:nvGrpSpPr>
              <p:cNvPr id="85" name="Группа 84"/>
              <p:cNvGrpSpPr/>
              <p:nvPr/>
            </p:nvGrpSpPr>
            <p:grpSpPr>
              <a:xfrm>
                <a:off x="4246011" y="3437001"/>
                <a:ext cx="1591394" cy="1059371"/>
                <a:chOff x="4246011" y="3437001"/>
                <a:chExt cx="1591394" cy="1059371"/>
              </a:xfrm>
            </p:grpSpPr>
            <p:graphicFrame>
              <p:nvGraphicFramePr>
                <p:cNvPr id="87" name="Диаграмма 86">
                  <a:extLst>
                    <a:ext uri="{FF2B5EF4-FFF2-40B4-BE49-F238E27FC236}">
                      <a16:creationId xmlns:a16="http://schemas.microsoft.com/office/drawing/2014/main" id="{FA5B7239-B35B-40C3-8362-F824757B6243}"/>
                    </a:ext>
                  </a:extLst>
                </p:cNvPr>
                <p:cNvGraphicFramePr/>
                <p:nvPr>
                  <p:extLst/>
                </p:nvPr>
              </p:nvGraphicFramePr>
              <p:xfrm>
                <a:off x="4540114" y="3437001"/>
                <a:ext cx="1091747" cy="10593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2"/>
                </a:graphicData>
              </a:graphic>
            </p:graphicFrame>
            <p:sp>
              <p:nvSpPr>
                <p:cNvPr id="88" name="Прямоугольник 87">
                  <a:extLst>
                    <a:ext uri="{FF2B5EF4-FFF2-40B4-BE49-F238E27FC236}">
                      <a16:creationId xmlns:a16="http://schemas.microsoft.com/office/drawing/2014/main" id="{2B851826-049A-4E98-A75F-2C71A398E059}"/>
                    </a:ext>
                  </a:extLst>
                </p:cNvPr>
                <p:cNvSpPr/>
                <p:nvPr/>
              </p:nvSpPr>
              <p:spPr>
                <a:xfrm>
                  <a:off x="4253405" y="3611249"/>
                  <a:ext cx="1584000" cy="644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R="0" lvl="0" indent="0" algn="ctr" defTabSz="1625519" eaLnBrk="0" fontAlgn="auto" hangingPunct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  <a:latin typeface="SB Sans Text Medium" panose="020B0603040504020204" pitchFamily="34" charset="-52"/>
                      <a:cs typeface="SB Sans Text Medium" panose="020B0603040504020204" pitchFamily="34" charset="-52"/>
                    </a:rPr>
                    <a:t>62</a:t>
                  </a:r>
                  <a:r>
                    <a:rPr lang="ru-RU" b="1" dirty="0">
                      <a:solidFill>
                        <a:prstClr val="white"/>
                      </a:solidFill>
                      <a:latin typeface="SB Sans Text Medium" panose="020B0603040504020204" pitchFamily="34" charset="-52"/>
                      <a:cs typeface="SB Sans Text Medium" panose="020B0603040504020204" pitchFamily="34" charset="-52"/>
                    </a:rPr>
                    <a:t>%</a:t>
                  </a:r>
                </a:p>
              </p:txBody>
            </p:sp>
            <p:sp>
              <p:nvSpPr>
                <p:cNvPr id="89" name="Прямоугольник 88">
                  <a:extLst>
                    <a:ext uri="{FF2B5EF4-FFF2-40B4-BE49-F238E27FC236}">
                      <a16:creationId xmlns:a16="http://schemas.microsoft.com/office/drawing/2014/main" id="{EE788C3C-6083-49CD-A21F-82189951A8ED}"/>
                    </a:ext>
                  </a:extLst>
                </p:cNvPr>
                <p:cNvSpPr/>
                <p:nvPr/>
              </p:nvSpPr>
              <p:spPr>
                <a:xfrm>
                  <a:off x="4246011" y="3551436"/>
                  <a:ext cx="1584000" cy="3883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1625519" rtl="0" eaLnBrk="0" fontAlgn="auto" latinLnBrk="0" hangingPunct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B Sans Text Medium" panose="020B0603040504020204" pitchFamily="34" charset="-52"/>
                      <a:ea typeface="+mn-ea"/>
                      <a:cs typeface="SB Sans Text Medium" panose="020B0603040504020204" pitchFamily="34" charset="-52"/>
                    </a:rPr>
                    <a:t>ХМАО</a:t>
                  </a:r>
                  <a:endParaRPr kumimoji="0" lang="ru-RU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B Sans Display Semibold" panose="020B0703040504020204" pitchFamily="34" charset="0"/>
                    <a:ea typeface="+mn-ea"/>
                    <a:cs typeface="SB Sans Display Semibold" panose="020B0703040504020204" pitchFamily="34" charset="0"/>
                  </a:endParaRPr>
                </a:p>
              </p:txBody>
            </p:sp>
          </p:grpSp>
          <p:sp>
            <p:nvSpPr>
              <p:cNvPr id="86" name="Полилиния 85"/>
              <p:cNvSpPr/>
              <p:nvPr/>
            </p:nvSpPr>
            <p:spPr>
              <a:xfrm>
                <a:off x="4533393" y="3448857"/>
                <a:ext cx="1023882" cy="1023882"/>
              </a:xfrm>
              <a:custGeom>
                <a:avLst/>
                <a:gdLst>
                  <a:gd name="connsiteX0" fmla="*/ 509367 w 1023882"/>
                  <a:gd name="connsiteY0" fmla="*/ 166982 h 1023882"/>
                  <a:gd name="connsiteX1" fmla="*/ 158460 w 1023882"/>
                  <a:gd name="connsiteY1" fmla="*/ 517889 h 1023882"/>
                  <a:gd name="connsiteX2" fmla="*/ 509367 w 1023882"/>
                  <a:gd name="connsiteY2" fmla="*/ 868796 h 1023882"/>
                  <a:gd name="connsiteX3" fmla="*/ 860274 w 1023882"/>
                  <a:gd name="connsiteY3" fmla="*/ 517889 h 1023882"/>
                  <a:gd name="connsiteX4" fmla="*/ 509367 w 1023882"/>
                  <a:gd name="connsiteY4" fmla="*/ 166982 h 1023882"/>
                  <a:gd name="connsiteX5" fmla="*/ 511941 w 1023882"/>
                  <a:gd name="connsiteY5" fmla="*/ 0 h 1023882"/>
                  <a:gd name="connsiteX6" fmla="*/ 1023882 w 1023882"/>
                  <a:gd name="connsiteY6" fmla="*/ 511941 h 1023882"/>
                  <a:gd name="connsiteX7" fmla="*/ 511941 w 1023882"/>
                  <a:gd name="connsiteY7" fmla="*/ 1023882 h 1023882"/>
                  <a:gd name="connsiteX8" fmla="*/ 0 w 1023882"/>
                  <a:gd name="connsiteY8" fmla="*/ 511941 h 1023882"/>
                  <a:gd name="connsiteX9" fmla="*/ 511941 w 1023882"/>
                  <a:gd name="connsiteY9" fmla="*/ 0 h 102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3882" h="1023882">
                    <a:moveTo>
                      <a:pt x="509367" y="166982"/>
                    </a:moveTo>
                    <a:cubicBezTo>
                      <a:pt x="315566" y="166982"/>
                      <a:pt x="158460" y="324088"/>
                      <a:pt x="158460" y="517889"/>
                    </a:cubicBezTo>
                    <a:cubicBezTo>
                      <a:pt x="158460" y="711690"/>
                      <a:pt x="315566" y="868796"/>
                      <a:pt x="509367" y="868796"/>
                    </a:cubicBezTo>
                    <a:cubicBezTo>
                      <a:pt x="703168" y="868796"/>
                      <a:pt x="860274" y="711690"/>
                      <a:pt x="860274" y="517889"/>
                    </a:cubicBezTo>
                    <a:cubicBezTo>
                      <a:pt x="860274" y="324088"/>
                      <a:pt x="703168" y="166982"/>
                      <a:pt x="509367" y="166982"/>
                    </a:cubicBezTo>
                    <a:close/>
                    <a:moveTo>
                      <a:pt x="511941" y="0"/>
                    </a:moveTo>
                    <a:cubicBezTo>
                      <a:pt x="794678" y="0"/>
                      <a:pt x="1023882" y="229204"/>
                      <a:pt x="1023882" y="511941"/>
                    </a:cubicBezTo>
                    <a:cubicBezTo>
                      <a:pt x="1023882" y="794678"/>
                      <a:pt x="794678" y="1023882"/>
                      <a:pt x="511941" y="1023882"/>
                    </a:cubicBezTo>
                    <a:cubicBezTo>
                      <a:pt x="229204" y="1023882"/>
                      <a:pt x="0" y="794678"/>
                      <a:pt x="0" y="511941"/>
                    </a:cubicBezTo>
                    <a:cubicBezTo>
                      <a:pt x="0" y="229204"/>
                      <a:pt x="229204" y="0"/>
                      <a:pt x="511941" y="0"/>
                    </a:cubicBezTo>
                    <a:close/>
                  </a:path>
                </a:pathLst>
              </a:cu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3266560" y="5691232"/>
              <a:ext cx="1591394" cy="1059374"/>
              <a:chOff x="4246011" y="3325956"/>
              <a:chExt cx="1591394" cy="1059374"/>
            </a:xfrm>
          </p:grpSpPr>
          <p:grpSp>
            <p:nvGrpSpPr>
              <p:cNvPr id="80" name="Группа 79"/>
              <p:cNvGrpSpPr/>
              <p:nvPr/>
            </p:nvGrpSpPr>
            <p:grpSpPr>
              <a:xfrm>
                <a:off x="4246011" y="3325959"/>
                <a:ext cx="1591394" cy="1059371"/>
                <a:chOff x="4246011" y="3325959"/>
                <a:chExt cx="1591394" cy="1059371"/>
              </a:xfrm>
            </p:grpSpPr>
            <p:graphicFrame>
              <p:nvGraphicFramePr>
                <p:cNvPr id="82" name="Диаграмма 81">
                  <a:extLst>
                    <a:ext uri="{FF2B5EF4-FFF2-40B4-BE49-F238E27FC236}">
                      <a16:creationId xmlns:a16="http://schemas.microsoft.com/office/drawing/2014/main" id="{FA5B7239-B35B-40C3-8362-F824757B6243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360887708"/>
                    </p:ext>
                  </p:extLst>
                </p:nvPr>
              </p:nvGraphicFramePr>
              <p:xfrm>
                <a:off x="4511985" y="3325959"/>
                <a:ext cx="1091747" cy="10593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3"/>
                </a:graphicData>
              </a:graphic>
            </p:graphicFrame>
            <p:sp>
              <p:nvSpPr>
                <p:cNvPr id="83" name="Прямоугольник 82">
                  <a:extLst>
                    <a:ext uri="{FF2B5EF4-FFF2-40B4-BE49-F238E27FC236}">
                      <a16:creationId xmlns:a16="http://schemas.microsoft.com/office/drawing/2014/main" id="{2B851826-049A-4E98-A75F-2C71A398E059}"/>
                    </a:ext>
                  </a:extLst>
                </p:cNvPr>
                <p:cNvSpPr/>
                <p:nvPr/>
              </p:nvSpPr>
              <p:spPr>
                <a:xfrm>
                  <a:off x="4253405" y="3611249"/>
                  <a:ext cx="1584000" cy="644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 defTabSz="1625519" eaLnBrk="0" hangingPunct="0">
                    <a:lnSpc>
                      <a:spcPct val="200000"/>
                    </a:lnSpc>
                    <a:defRPr/>
                  </a:pPr>
                  <a:r>
                    <a:rPr lang="en-US" b="1" dirty="0">
                      <a:solidFill>
                        <a:prstClr val="white"/>
                      </a:solidFill>
                      <a:latin typeface="SB Sans Text Medium" panose="020B0603040504020204" pitchFamily="34" charset="-52"/>
                      <a:cs typeface="SB Sans Text Medium" panose="020B0603040504020204" pitchFamily="34" charset="-52"/>
                    </a:rPr>
                    <a:t>63</a:t>
                  </a:r>
                  <a:r>
                    <a:rPr lang="ru-RU" b="1" dirty="0">
                      <a:solidFill>
                        <a:prstClr val="white"/>
                      </a:solidFill>
                      <a:latin typeface="SB Sans Text Medium" panose="020B0603040504020204" pitchFamily="34" charset="-52"/>
                      <a:cs typeface="SB Sans Text Medium" panose="020B0603040504020204" pitchFamily="34" charset="-52"/>
                    </a:rPr>
                    <a:t>%</a:t>
                  </a:r>
                </a:p>
              </p:txBody>
            </p:sp>
            <p:sp>
              <p:nvSpPr>
                <p:cNvPr id="84" name="Прямоугольник 83">
                  <a:extLst>
                    <a:ext uri="{FF2B5EF4-FFF2-40B4-BE49-F238E27FC236}">
                      <a16:creationId xmlns:a16="http://schemas.microsoft.com/office/drawing/2014/main" id="{EE788C3C-6083-49CD-A21F-82189951A8ED}"/>
                    </a:ext>
                  </a:extLst>
                </p:cNvPr>
                <p:cNvSpPr/>
                <p:nvPr/>
              </p:nvSpPr>
              <p:spPr>
                <a:xfrm>
                  <a:off x="4246011" y="3551436"/>
                  <a:ext cx="1584000" cy="3883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1625519" rtl="0" eaLnBrk="0" fontAlgn="auto" latinLnBrk="0" hangingPunct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B Sans Text Medium" panose="020B0603040504020204" pitchFamily="34" charset="-52"/>
                      <a:ea typeface="+mn-ea"/>
                      <a:cs typeface="SB Sans Text Medium" panose="020B0603040504020204" pitchFamily="34" charset="-52"/>
                    </a:rPr>
                    <a:t>ХМАО</a:t>
                  </a:r>
                  <a:endParaRPr kumimoji="0" lang="ru-RU" sz="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B Sans Display Semibold" panose="020B0703040504020204" pitchFamily="34" charset="0"/>
                    <a:ea typeface="+mn-ea"/>
                    <a:cs typeface="SB Sans Display Semibold" panose="020B0703040504020204" pitchFamily="34" charset="0"/>
                  </a:endParaRPr>
                </a:p>
              </p:txBody>
            </p:sp>
          </p:grpSp>
          <p:sp>
            <p:nvSpPr>
              <p:cNvPr id="81" name="Полилиния 80"/>
              <p:cNvSpPr/>
              <p:nvPr/>
            </p:nvSpPr>
            <p:spPr>
              <a:xfrm>
                <a:off x="4495699" y="3325956"/>
                <a:ext cx="1023882" cy="1023882"/>
              </a:xfrm>
              <a:custGeom>
                <a:avLst/>
                <a:gdLst>
                  <a:gd name="connsiteX0" fmla="*/ 509367 w 1023882"/>
                  <a:gd name="connsiteY0" fmla="*/ 166982 h 1023882"/>
                  <a:gd name="connsiteX1" fmla="*/ 158460 w 1023882"/>
                  <a:gd name="connsiteY1" fmla="*/ 517889 h 1023882"/>
                  <a:gd name="connsiteX2" fmla="*/ 509367 w 1023882"/>
                  <a:gd name="connsiteY2" fmla="*/ 868796 h 1023882"/>
                  <a:gd name="connsiteX3" fmla="*/ 860274 w 1023882"/>
                  <a:gd name="connsiteY3" fmla="*/ 517889 h 1023882"/>
                  <a:gd name="connsiteX4" fmla="*/ 509367 w 1023882"/>
                  <a:gd name="connsiteY4" fmla="*/ 166982 h 1023882"/>
                  <a:gd name="connsiteX5" fmla="*/ 511941 w 1023882"/>
                  <a:gd name="connsiteY5" fmla="*/ 0 h 1023882"/>
                  <a:gd name="connsiteX6" fmla="*/ 1023882 w 1023882"/>
                  <a:gd name="connsiteY6" fmla="*/ 511941 h 1023882"/>
                  <a:gd name="connsiteX7" fmla="*/ 511941 w 1023882"/>
                  <a:gd name="connsiteY7" fmla="*/ 1023882 h 1023882"/>
                  <a:gd name="connsiteX8" fmla="*/ 0 w 1023882"/>
                  <a:gd name="connsiteY8" fmla="*/ 511941 h 1023882"/>
                  <a:gd name="connsiteX9" fmla="*/ 511941 w 1023882"/>
                  <a:gd name="connsiteY9" fmla="*/ 0 h 102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3882" h="1023882">
                    <a:moveTo>
                      <a:pt x="509367" y="166982"/>
                    </a:moveTo>
                    <a:cubicBezTo>
                      <a:pt x="315566" y="166982"/>
                      <a:pt x="158460" y="324088"/>
                      <a:pt x="158460" y="517889"/>
                    </a:cubicBezTo>
                    <a:cubicBezTo>
                      <a:pt x="158460" y="711690"/>
                      <a:pt x="315566" y="868796"/>
                      <a:pt x="509367" y="868796"/>
                    </a:cubicBezTo>
                    <a:cubicBezTo>
                      <a:pt x="703168" y="868796"/>
                      <a:pt x="860274" y="711690"/>
                      <a:pt x="860274" y="517889"/>
                    </a:cubicBezTo>
                    <a:cubicBezTo>
                      <a:pt x="860274" y="324088"/>
                      <a:pt x="703168" y="166982"/>
                      <a:pt x="509367" y="166982"/>
                    </a:cubicBezTo>
                    <a:close/>
                    <a:moveTo>
                      <a:pt x="511941" y="0"/>
                    </a:moveTo>
                    <a:cubicBezTo>
                      <a:pt x="794678" y="0"/>
                      <a:pt x="1023882" y="229204"/>
                      <a:pt x="1023882" y="511941"/>
                    </a:cubicBezTo>
                    <a:cubicBezTo>
                      <a:pt x="1023882" y="794678"/>
                      <a:pt x="794678" y="1023882"/>
                      <a:pt x="511941" y="1023882"/>
                    </a:cubicBezTo>
                    <a:cubicBezTo>
                      <a:pt x="229204" y="1023882"/>
                      <a:pt x="0" y="794678"/>
                      <a:pt x="0" y="511941"/>
                    </a:cubicBezTo>
                    <a:cubicBezTo>
                      <a:pt x="0" y="229204"/>
                      <a:pt x="229204" y="0"/>
                      <a:pt x="511941" y="0"/>
                    </a:cubicBezTo>
                    <a:close/>
                  </a:path>
                </a:pathLst>
              </a:cu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4661962" y="5788684"/>
              <a:ext cx="2374889" cy="1089493"/>
              <a:chOff x="5107068" y="4583871"/>
              <a:chExt cx="2374889" cy="1089493"/>
            </a:xfrm>
          </p:grpSpPr>
          <p:sp>
            <p:nvSpPr>
              <p:cNvPr id="77" name="Прямоугольник 76">
                <a:extLst>
                  <a:ext uri="{FF2B5EF4-FFF2-40B4-BE49-F238E27FC236}">
                    <a16:creationId xmlns:a16="http://schemas.microsoft.com/office/drawing/2014/main" id="{04299A75-EF4B-4DB2-A8FD-2CAE31D7DF56}"/>
                  </a:ext>
                </a:extLst>
              </p:cNvPr>
              <p:cNvSpPr/>
              <p:nvPr/>
            </p:nvSpPr>
            <p:spPr>
              <a:xfrm>
                <a:off x="5132100" y="4583871"/>
                <a:ext cx="2349857" cy="7652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B Sans Display" panose="020B0503040504020204" pitchFamily="34" charset="0"/>
                    <a:ea typeface="+mn-ea"/>
                    <a:cs typeface="SB Sans Display" panose="020B0503040504020204" pitchFamily="34" charset="0"/>
                  </a:rPr>
                  <a:t>Выдачи жилищных кредитов </a:t>
                </a:r>
              </a:p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B Sans Display Semibold" panose="020B0703040504020204" pitchFamily="34" charset="0"/>
                    <a:ea typeface="+mn-ea"/>
                    <a:cs typeface="SB Sans Display Semibold" panose="020B0703040504020204" pitchFamily="34" charset="0"/>
                  </a:rPr>
                  <a:t>на вторичном рынке</a:t>
                </a:r>
                <a:endPara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Display Semibold" panose="020B0703040504020204" pitchFamily="34" charset="0"/>
                  <a:ea typeface="+mn-ea"/>
                  <a:cs typeface="SB Sans Display Semibold" panose="020B0703040504020204" pitchFamily="34" charset="0"/>
                </a:endParaRPr>
              </a:p>
              <a:p>
                <a:pPr defTabSz="1625519" eaLnBrk="0" hangingPunct="0">
                  <a:lnSpc>
                    <a:spcPct val="90000"/>
                  </a:lnSpc>
                  <a:defRPr/>
                </a:pPr>
                <a:r>
                  <a:rPr lang="ru-RU" sz="1050" dirty="0">
                    <a:solidFill>
                      <a:prstClr val="black"/>
                    </a:solidFill>
                    <a:latin typeface="SB Sans Text" panose="020B0503040504020204" pitchFamily="34" charset="-52"/>
                    <a:cs typeface="SB Sans Text" panose="020B0503040504020204" pitchFamily="34" charset="-52"/>
                  </a:rPr>
                  <a:t>01.</a:t>
                </a:r>
                <a:r>
                  <a:rPr lang="en-US" sz="1050" dirty="0">
                    <a:solidFill>
                      <a:prstClr val="black"/>
                    </a:solidFill>
                    <a:latin typeface="SB Sans Text" panose="020B0503040504020204" pitchFamily="34" charset="-52"/>
                    <a:cs typeface="SB Sans Text" panose="020B0503040504020204" pitchFamily="34" charset="-52"/>
                  </a:rPr>
                  <a:t>0</a:t>
                </a:r>
                <a:r>
                  <a:rPr lang="ru-RU" sz="1050" dirty="0">
                    <a:solidFill>
                      <a:prstClr val="black"/>
                    </a:solidFill>
                    <a:latin typeface="SB Sans Text" panose="020B0503040504020204" pitchFamily="34" charset="-52"/>
                    <a:cs typeface="SB Sans Text" panose="020B0503040504020204" pitchFamily="34" charset="-52"/>
                  </a:rPr>
                  <a:t>1.2024</a:t>
                </a:r>
                <a:endParaRPr lang="en-US" sz="900" dirty="0">
                  <a:solidFill>
                    <a:prstClr val="black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endParaRPr>
              </a:p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Display Semibold" panose="020B0703040504020204" pitchFamily="34" charset="0"/>
                  <a:ea typeface="+mn-ea"/>
                  <a:cs typeface="SB Sans Display Semibold" panose="020B0703040504020204" pitchFamily="34" charset="0"/>
                </a:endParaRPr>
              </a:p>
            </p:txBody>
          </p:sp>
          <p:sp>
            <p:nvSpPr>
              <p:cNvPr id="79" name="Прямоугольник 78">
                <a:extLst>
                  <a:ext uri="{FF2B5EF4-FFF2-40B4-BE49-F238E27FC236}">
                    <a16:creationId xmlns:a16="http://schemas.microsoft.com/office/drawing/2014/main" id="{76B16E72-BCCD-4E8D-BC23-43C03BA2D093}"/>
                  </a:ext>
                </a:extLst>
              </p:cNvPr>
              <p:cNvSpPr/>
              <p:nvPr/>
            </p:nvSpPr>
            <p:spPr>
              <a:xfrm>
                <a:off x="5107068" y="5431567"/>
                <a:ext cx="2129431" cy="2417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B Sans Display" panose="020B0503040504020204" pitchFamily="34" charset="0"/>
                  <a:ea typeface="+mn-ea"/>
                  <a:cs typeface="SB Sans Display" panose="020B0503040504020204" pitchFamily="34" charset="0"/>
                </a:endParaRPr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7817865" y="2027800"/>
            <a:ext cx="3936299" cy="3626136"/>
            <a:chOff x="7963284" y="1679412"/>
            <a:chExt cx="3988745" cy="4318814"/>
          </a:xfrm>
        </p:grpSpPr>
        <p:graphicFrame>
          <p:nvGraphicFramePr>
            <p:cNvPr id="94" name="Объект 93"/>
            <p:cNvGraphicFramePr>
              <a:graphicFrameLocks noChangeAspect="1"/>
            </p:cNvGraphicFramePr>
            <p:nvPr>
              <p:extLst/>
            </p:nvPr>
          </p:nvGraphicFramePr>
          <p:xfrm>
            <a:off x="8218901" y="1679412"/>
            <a:ext cx="3452145" cy="1389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" name="CorelDRAW" r:id="rId14" imgW="4079520" imgH="2053803" progId="CorelDraw.Graphic.19">
                    <p:embed/>
                  </p:oleObj>
                </mc:Choice>
                <mc:Fallback>
                  <p:oleObj name="CorelDRAW" r:id="rId14" imgW="4079520" imgH="2053803" progId="CorelDraw.Graphic.19">
                    <p:embed/>
                    <p:pic>
                      <p:nvPicPr>
                        <p:cNvPr id="121" name="Объект 120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218901" y="1679412"/>
                          <a:ext cx="3452145" cy="13890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CC11EDF7-7DFD-4893-A556-524058FC90C6}"/>
                </a:ext>
              </a:extLst>
            </p:cNvPr>
            <p:cNvSpPr/>
            <p:nvPr/>
          </p:nvSpPr>
          <p:spPr>
            <a:xfrm>
              <a:off x="8272365" y="1789407"/>
              <a:ext cx="3679664" cy="800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625519" eaLnBrk="0" hangingPunct="0">
                <a:spcAft>
                  <a:spcPts val="200"/>
                </a:spcAft>
                <a:defRPr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Объем финансирования: </a:t>
              </a:r>
              <a:endPara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  <a:p>
              <a:pPr lvl="0" defTabSz="1625519" eaLnBrk="0" hangingPunct="0">
                <a:spcAft>
                  <a:spcPts val="200"/>
                </a:spcAft>
                <a:defRPr/>
              </a:pP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2022:   40 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млрд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₽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/>
              </a:r>
              <a:b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</a:b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2023:  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65 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млрд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₽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7963284" y="3560941"/>
              <a:ext cx="1591394" cy="1059370"/>
              <a:chOff x="4246011" y="3437001"/>
              <a:chExt cx="1591394" cy="1059371"/>
            </a:xfrm>
          </p:grpSpPr>
          <p:graphicFrame>
            <p:nvGraphicFramePr>
              <p:cNvPr id="113" name="Диаграмма 112">
                <a:extLst>
                  <a:ext uri="{FF2B5EF4-FFF2-40B4-BE49-F238E27FC236}">
                    <a16:creationId xmlns:a16="http://schemas.microsoft.com/office/drawing/2014/main" id="{FA5B7239-B35B-40C3-8362-F824757B6243}"/>
                  </a:ext>
                </a:extLst>
              </p:cNvPr>
              <p:cNvGraphicFramePr/>
              <p:nvPr>
                <p:extLst/>
              </p:nvPr>
            </p:nvGraphicFramePr>
            <p:xfrm>
              <a:off x="4540114" y="3437001"/>
              <a:ext cx="1091747" cy="10593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5"/>
              </a:graphicData>
            </a:graphic>
          </p:graphicFrame>
          <p:sp>
            <p:nvSpPr>
              <p:cNvPr id="114" name="Прямоугольник 113">
                <a:extLst>
                  <a:ext uri="{FF2B5EF4-FFF2-40B4-BE49-F238E27FC236}">
                    <a16:creationId xmlns:a16="http://schemas.microsoft.com/office/drawing/2014/main" id="{2B851826-049A-4E98-A75F-2C71A398E059}"/>
                  </a:ext>
                </a:extLst>
              </p:cNvPr>
              <p:cNvSpPr/>
              <p:nvPr/>
            </p:nvSpPr>
            <p:spPr>
              <a:xfrm>
                <a:off x="4253405" y="3595457"/>
                <a:ext cx="1584000" cy="6763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1625519" rtl="0" eaLnBrk="0" fontAlgn="auto" latinLnBrk="0" hangingPunct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="1" noProof="0" dirty="0" smtClean="0">
                    <a:solidFill>
                      <a:prstClr val="white"/>
                    </a:solidFill>
                    <a:latin typeface="SB Sans Text Medium" panose="020B0603040504020204" pitchFamily="34" charset="-52"/>
                    <a:cs typeface="SB Sans Text Medium" panose="020B0603040504020204" pitchFamily="34" charset="-52"/>
                  </a:rPr>
                  <a:t>36</a:t>
                </a:r>
                <a:r>
                  <a:rPr lang="en-US" b="1" noProof="0" dirty="0" smtClean="0">
                    <a:solidFill>
                      <a:prstClr val="white"/>
                    </a:solidFill>
                    <a:latin typeface="SB Sans Text Medium" panose="020B0603040504020204" pitchFamily="34" charset="-52"/>
                    <a:cs typeface="SB Sans Text Medium" panose="020B0603040504020204" pitchFamily="34" charset="-52"/>
                  </a:rPr>
                  <a:t>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B Sans Text Medium" panose="020B0603040504020204" pitchFamily="34" charset="-52"/>
                  <a:ea typeface="+mn-ea"/>
                  <a:cs typeface="SB Sans Text Medium" panose="020B0603040504020204" pitchFamily="34" charset="-52"/>
                </a:endParaRPr>
              </a:p>
            </p:txBody>
          </p:sp>
          <p:sp>
            <p:nvSpPr>
              <p:cNvPr id="115" name="Прямоугольник 114">
                <a:extLst>
                  <a:ext uri="{FF2B5EF4-FFF2-40B4-BE49-F238E27FC236}">
                    <a16:creationId xmlns:a16="http://schemas.microsoft.com/office/drawing/2014/main" id="{EE788C3C-6083-49CD-A21F-82189951A8ED}"/>
                  </a:ext>
                </a:extLst>
              </p:cNvPr>
              <p:cNvSpPr/>
              <p:nvPr/>
            </p:nvSpPr>
            <p:spPr>
              <a:xfrm>
                <a:off x="4246011" y="3551436"/>
                <a:ext cx="1584000" cy="388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1625519" rtl="0" eaLnBrk="0" fontAlgn="auto" latinLnBrk="0" hangingPunct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B Sans Text Medium" panose="020B0603040504020204" pitchFamily="34" charset="-52"/>
                    <a:ea typeface="+mn-ea"/>
                    <a:cs typeface="SB Sans Text Medium" panose="020B0603040504020204" pitchFamily="34" charset="-52"/>
                  </a:rPr>
                  <a:t>ХМАО</a:t>
                </a:r>
                <a:endParaRPr kumimoji="0" lang="ru-RU" sz="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B Sans Display Semibold" panose="020B0703040504020204" pitchFamily="34" charset="0"/>
                  <a:ea typeface="+mn-ea"/>
                  <a:cs typeface="SB Sans Display Semibold" panose="020B0703040504020204" pitchFamily="34" charset="0"/>
                </a:endParaRPr>
              </a:p>
            </p:txBody>
          </p:sp>
        </p:grpSp>
        <p:grpSp>
          <p:nvGrpSpPr>
            <p:cNvPr id="106" name="Группа 105"/>
            <p:cNvGrpSpPr/>
            <p:nvPr/>
          </p:nvGrpSpPr>
          <p:grpSpPr>
            <a:xfrm>
              <a:off x="7970895" y="5036932"/>
              <a:ext cx="1591394" cy="720418"/>
              <a:chOff x="4246011" y="3551436"/>
              <a:chExt cx="1591394" cy="720417"/>
            </a:xfrm>
          </p:grpSpPr>
          <p:sp>
            <p:nvSpPr>
              <p:cNvPr id="109" name="Прямоугольник 108">
                <a:extLst>
                  <a:ext uri="{FF2B5EF4-FFF2-40B4-BE49-F238E27FC236}">
                    <a16:creationId xmlns:a16="http://schemas.microsoft.com/office/drawing/2014/main" id="{2B851826-049A-4E98-A75F-2C71A398E059}"/>
                  </a:ext>
                </a:extLst>
              </p:cNvPr>
              <p:cNvSpPr/>
              <p:nvPr/>
            </p:nvSpPr>
            <p:spPr>
              <a:xfrm>
                <a:off x="4253405" y="3595456"/>
                <a:ext cx="1584000" cy="6763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1625519" rtl="0" eaLnBrk="0" fontAlgn="auto" latinLnBrk="0" hangingPunct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="1" dirty="0">
                    <a:solidFill>
                      <a:prstClr val="white"/>
                    </a:solidFill>
                    <a:latin typeface="SB Sans Text Medium" panose="020B0603040504020204" pitchFamily="34" charset="-52"/>
                    <a:cs typeface="SB Sans Text Medium" panose="020B0603040504020204" pitchFamily="34" charset="-52"/>
                  </a:rPr>
                  <a:t>33%</a:t>
                </a:r>
              </a:p>
            </p:txBody>
          </p:sp>
          <p:sp>
            <p:nvSpPr>
              <p:cNvPr id="110" name="Прямоугольник 109">
                <a:extLst>
                  <a:ext uri="{FF2B5EF4-FFF2-40B4-BE49-F238E27FC236}">
                    <a16:creationId xmlns:a16="http://schemas.microsoft.com/office/drawing/2014/main" id="{EE788C3C-6083-49CD-A21F-82189951A8ED}"/>
                  </a:ext>
                </a:extLst>
              </p:cNvPr>
              <p:cNvSpPr/>
              <p:nvPr/>
            </p:nvSpPr>
            <p:spPr>
              <a:xfrm>
                <a:off x="4246011" y="3551436"/>
                <a:ext cx="1584000" cy="388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1625519" rtl="0" eaLnBrk="0" fontAlgn="auto" latinLnBrk="0" hangingPunct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B Sans Text Medium" panose="020B0603040504020204" pitchFamily="34" charset="-52"/>
                    <a:ea typeface="+mn-ea"/>
                    <a:cs typeface="SB Sans Text Medium" panose="020B0603040504020204" pitchFamily="34" charset="-52"/>
                  </a:rPr>
                  <a:t>ХМАО</a:t>
                </a:r>
                <a:endParaRPr kumimoji="0" lang="ru-RU" sz="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B Sans Display Semibold" panose="020B0703040504020204" pitchFamily="34" charset="0"/>
                  <a:ea typeface="+mn-ea"/>
                  <a:cs typeface="SB Sans Display Semibold" panose="020B0703040504020204" pitchFamily="34" charset="0"/>
                </a:endParaRPr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9426119" y="3975247"/>
              <a:ext cx="2139112" cy="662534"/>
              <a:chOff x="9411973" y="3653500"/>
              <a:chExt cx="2139112" cy="662534"/>
            </a:xfrm>
          </p:grpSpPr>
          <p:sp>
            <p:nvSpPr>
              <p:cNvPr id="104" name="Прямоугольник 103">
                <a:extLst>
                  <a:ext uri="{FF2B5EF4-FFF2-40B4-BE49-F238E27FC236}">
                    <a16:creationId xmlns:a16="http://schemas.microsoft.com/office/drawing/2014/main" id="{2BE9C63E-9FDD-43C9-97EC-CD3AE915E52A}"/>
                  </a:ext>
                </a:extLst>
              </p:cNvPr>
              <p:cNvSpPr/>
              <p:nvPr/>
            </p:nvSpPr>
            <p:spPr>
              <a:xfrm>
                <a:off x="9411973" y="3653500"/>
                <a:ext cx="187192" cy="41514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D580"/>
                  </a:solidFill>
                  <a:effectLst/>
                  <a:uLnTx/>
                  <a:uFillTx/>
                  <a:latin typeface="SB Sans Display Semibold" panose="020B0703040504020204" pitchFamily="34" charset="0"/>
                  <a:ea typeface="+mn-ea"/>
                  <a:cs typeface="SB Sans Display Semibold" panose="020B0703040504020204" pitchFamily="34" charset="0"/>
                </a:endParaRPr>
              </a:p>
            </p:txBody>
          </p:sp>
          <p:sp>
            <p:nvSpPr>
              <p:cNvPr id="105" name="Прямоугольник 104">
                <a:extLst>
                  <a:ext uri="{FF2B5EF4-FFF2-40B4-BE49-F238E27FC236}">
                    <a16:creationId xmlns:a16="http://schemas.microsoft.com/office/drawing/2014/main" id="{76B16E72-BCCD-4E8D-BC23-43C03BA2D093}"/>
                  </a:ext>
                </a:extLst>
              </p:cNvPr>
              <p:cNvSpPr/>
              <p:nvPr/>
            </p:nvSpPr>
            <p:spPr>
              <a:xfrm>
                <a:off x="9421654" y="4074237"/>
                <a:ext cx="2129431" cy="2417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B Sans Display" panose="020B0503040504020204" pitchFamily="34" charset="0"/>
                  <a:ea typeface="+mn-ea"/>
                  <a:cs typeface="SB Sans Display" panose="020B0503040504020204" pitchFamily="34" charset="0"/>
                </a:endParaRPr>
              </a:p>
            </p:txBody>
          </p:sp>
        </p:grpSp>
        <p:grpSp>
          <p:nvGrpSpPr>
            <p:cNvPr id="99" name="Группа 98"/>
            <p:cNvGrpSpPr/>
            <p:nvPr/>
          </p:nvGrpSpPr>
          <p:grpSpPr>
            <a:xfrm>
              <a:off x="9422706" y="3706534"/>
              <a:ext cx="2378254" cy="2291692"/>
              <a:chOff x="9411973" y="2024342"/>
              <a:chExt cx="2378254" cy="2291692"/>
            </a:xfrm>
          </p:grpSpPr>
          <p:sp>
            <p:nvSpPr>
              <p:cNvPr id="100" name="Прямоугольник 99">
                <a:extLst>
                  <a:ext uri="{FF2B5EF4-FFF2-40B4-BE49-F238E27FC236}">
                    <a16:creationId xmlns:a16="http://schemas.microsoft.com/office/drawing/2014/main" id="{04299A75-EF4B-4DB2-A8FD-2CAE31D7DF56}"/>
                  </a:ext>
                </a:extLst>
              </p:cNvPr>
              <p:cNvSpPr/>
              <p:nvPr/>
            </p:nvSpPr>
            <p:spPr>
              <a:xfrm>
                <a:off x="9440369" y="2024342"/>
                <a:ext cx="2349858" cy="80278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 defTabSz="1625519" eaLnBrk="0" hangingPunct="0">
                  <a:lnSpc>
                    <a:spcPct val="90000"/>
                  </a:lnSpc>
                  <a:defRPr/>
                </a:pPr>
                <a:r>
                  <a:rPr lang="ru-RU" sz="1050" noProof="0" dirty="0" smtClean="0">
                    <a:solidFill>
                      <a:prstClr val="black"/>
                    </a:solidFill>
                    <a:latin typeface="SB Sans Text" panose="020B0503040504020204" pitchFamily="34" charset="-52"/>
                    <a:cs typeface="SB Sans Text" panose="020B0503040504020204" pitchFamily="34" charset="-52"/>
                  </a:rPr>
                  <a:t>П</a:t>
                </a:r>
                <a:r>
                  <a:rPr kumimoji="0" lang="ru-RU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B Sans Display" panose="020B0503040504020204" pitchFamily="34" charset="0"/>
                    <a:ea typeface="+mn-ea"/>
                    <a:cs typeface="SB Sans Display" panose="020B0503040504020204" pitchFamily="34" charset="0"/>
                  </a:rPr>
                  <a:t>отребительское</a:t>
                </a:r>
                <a:r>
                  <a:rPr kumimoji="0" lang="ru-RU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B Sans Display" panose="020B0503040504020204" pitchFamily="34" charset="0"/>
                    <a:ea typeface="+mn-ea"/>
                    <a:cs typeface="SB Sans Display" panose="020B0503040504020204" pitchFamily="34" charset="0"/>
                  </a:rPr>
                  <a:t/>
                </a:r>
                <a:br>
                  <a:rPr kumimoji="0" lang="ru-RU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B Sans Display" panose="020B0503040504020204" pitchFamily="34" charset="0"/>
                    <a:ea typeface="+mn-ea"/>
                    <a:cs typeface="SB Sans Display" panose="020B0503040504020204" pitchFamily="34" charset="0"/>
                  </a:rPr>
                </a:br>
                <a:r>
                  <a:rPr kumimoji="0" lang="ru-RU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B Sans Display" panose="020B0503040504020204" pitchFamily="34" charset="0"/>
                    <a:ea typeface="+mn-ea"/>
                    <a:cs typeface="SB Sans Display" panose="020B0503040504020204" pitchFamily="34" charset="0"/>
                  </a:rPr>
                  <a:t>кредитование на</a:t>
                </a:r>
              </a:p>
              <a:p>
                <a:pPr defTabSz="1625519" eaLnBrk="0" hangingPunct="0">
                  <a:lnSpc>
                    <a:spcPct val="90000"/>
                  </a:lnSpc>
                  <a:defRPr/>
                </a:pPr>
                <a:r>
                  <a:rPr lang="ru-RU" sz="1050" dirty="0">
                    <a:solidFill>
                      <a:prstClr val="black"/>
                    </a:solidFill>
                    <a:latin typeface="SB Sans Text" panose="020B0503040504020204" pitchFamily="34" charset="-52"/>
                    <a:cs typeface="SB Sans Text" panose="020B0503040504020204" pitchFamily="34" charset="-52"/>
                  </a:rPr>
                  <a:t>01.</a:t>
                </a:r>
                <a:r>
                  <a:rPr lang="en-US" sz="1050" dirty="0" smtClean="0">
                    <a:solidFill>
                      <a:prstClr val="black"/>
                    </a:solidFill>
                    <a:latin typeface="SB Sans Text" panose="020B0503040504020204" pitchFamily="34" charset="-52"/>
                    <a:cs typeface="SB Sans Text" panose="020B0503040504020204" pitchFamily="34" charset="-52"/>
                  </a:rPr>
                  <a:t>0</a:t>
                </a:r>
                <a:r>
                  <a:rPr lang="ru-RU" sz="1050" dirty="0">
                    <a:solidFill>
                      <a:prstClr val="black"/>
                    </a:solidFill>
                    <a:latin typeface="SB Sans Text" panose="020B0503040504020204" pitchFamily="34" charset="-52"/>
                    <a:cs typeface="SB Sans Text" panose="020B0503040504020204" pitchFamily="34" charset="-52"/>
                  </a:rPr>
                  <a:t>7</a:t>
                </a:r>
                <a:r>
                  <a:rPr lang="ru-RU" sz="1050" dirty="0" smtClean="0">
                    <a:solidFill>
                      <a:prstClr val="black"/>
                    </a:solidFill>
                    <a:latin typeface="SB Sans Text" panose="020B0503040504020204" pitchFamily="34" charset="-52"/>
                    <a:cs typeface="SB Sans Text" panose="020B0503040504020204" pitchFamily="34" charset="-52"/>
                  </a:rPr>
                  <a:t>.2024</a:t>
                </a:r>
                <a:endParaRPr lang="en-US" sz="900" dirty="0">
                  <a:solidFill>
                    <a:prstClr val="black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endParaRPr>
              </a:p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Display" panose="020B0503040504020204" pitchFamily="34" charset="0"/>
                  <a:ea typeface="+mn-ea"/>
                  <a:cs typeface="SB Sans Display" panose="020B0503040504020204" pitchFamily="34" charset="0"/>
                </a:endParaRPr>
              </a:p>
            </p:txBody>
          </p:sp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id="{2BE9C63E-9FDD-43C9-97EC-CD3AE915E52A}"/>
                  </a:ext>
                </a:extLst>
              </p:cNvPr>
              <p:cNvSpPr/>
              <p:nvPr/>
            </p:nvSpPr>
            <p:spPr>
              <a:xfrm>
                <a:off x="9411973" y="3653500"/>
                <a:ext cx="187192" cy="41514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D580"/>
                  </a:solidFill>
                  <a:effectLst/>
                  <a:uLnTx/>
                  <a:uFillTx/>
                  <a:latin typeface="SB Sans Display Semibold" panose="020B0703040504020204" pitchFamily="34" charset="0"/>
                  <a:ea typeface="+mn-ea"/>
                  <a:cs typeface="SB Sans Display Semibold" panose="020B0703040504020204" pitchFamily="34" charset="0"/>
                </a:endParaRPr>
              </a:p>
            </p:txBody>
          </p:sp>
          <p:sp>
            <p:nvSpPr>
              <p:cNvPr id="102" name="Прямоугольник 101">
                <a:extLst>
                  <a:ext uri="{FF2B5EF4-FFF2-40B4-BE49-F238E27FC236}">
                    <a16:creationId xmlns:a16="http://schemas.microsoft.com/office/drawing/2014/main" id="{76B16E72-BCCD-4E8D-BC23-43C03BA2D093}"/>
                  </a:ext>
                </a:extLst>
              </p:cNvPr>
              <p:cNvSpPr/>
              <p:nvPr/>
            </p:nvSpPr>
            <p:spPr>
              <a:xfrm>
                <a:off x="9421654" y="4074237"/>
                <a:ext cx="2129431" cy="2417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B Sans Display" panose="020B0503040504020204" pitchFamily="34" charset="0"/>
                  <a:ea typeface="+mn-ea"/>
                  <a:cs typeface="SB Sans Display" panose="020B0503040504020204" pitchFamily="34" charset="0"/>
                </a:endParaRPr>
              </a:p>
            </p:txBody>
          </p:sp>
        </p:grpSp>
      </p:grpSp>
      <p:sp>
        <p:nvSpPr>
          <p:cNvPr id="117" name="Прямоугольник 116"/>
          <p:cNvSpPr/>
          <p:nvPr/>
        </p:nvSpPr>
        <p:spPr>
          <a:xfrm>
            <a:off x="252422" y="5116443"/>
            <a:ext cx="273871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9ED6"/>
                </a:solidFill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Объемы выданных средств по программам льготного кредитования: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09ED6"/>
              </a:solidFill>
              <a:effectLst/>
              <a:uLnTx/>
              <a:uFillTx/>
              <a:latin typeface="SB Sans Text Medium" panose="020B0603040504020204" pitchFamily="34" charset="-52"/>
              <a:ea typeface="Tahoma" panose="020B0604030504040204" pitchFamily="34" charset="0"/>
              <a:cs typeface="SB Sans Text Medium" panose="020B0603040504020204" pitchFamily="34" charset="-52"/>
            </a:endParaRPr>
          </a:p>
        </p:txBody>
      </p:sp>
      <p:sp>
        <p:nvSpPr>
          <p:cNvPr id="120" name="object 54"/>
          <p:cNvSpPr txBox="1"/>
          <p:nvPr/>
        </p:nvSpPr>
        <p:spPr>
          <a:xfrm>
            <a:off x="614907" y="5886017"/>
            <a:ext cx="542167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ФЛ</a:t>
            </a:r>
            <a:endParaRPr sz="1200" b="1" dirty="0">
              <a:solidFill>
                <a:prstClr val="black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733" y="6143208"/>
            <a:ext cx="15857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625519" eaLnBrk="0" hangingPunct="0">
              <a:spcAft>
                <a:spcPts val="200"/>
              </a:spcAft>
              <a:defRPr/>
            </a:pP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2023: 1,121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млрд ₽ </a:t>
            </a:r>
            <a:endParaRPr lang="ru-RU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124" name="object 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48974" y="5918313"/>
            <a:ext cx="144779" cy="144779"/>
          </a:xfrm>
          <a:prstGeom prst="rect">
            <a:avLst/>
          </a:prstGeom>
        </p:spPr>
      </p:pic>
      <p:sp>
        <p:nvSpPr>
          <p:cNvPr id="125" name="object 54"/>
          <p:cNvSpPr txBox="1"/>
          <p:nvPr/>
        </p:nvSpPr>
        <p:spPr>
          <a:xfrm>
            <a:off x="2219898" y="5882172"/>
            <a:ext cx="542167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ЮЛ</a:t>
            </a:r>
            <a:endParaRPr sz="1200" b="1" dirty="0">
              <a:solidFill>
                <a:prstClr val="black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126" name="object 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053965" y="5914468"/>
            <a:ext cx="144779" cy="144779"/>
          </a:xfrm>
          <a:prstGeom prst="rect">
            <a:avLst/>
          </a:prstGeom>
        </p:spPr>
      </p:pic>
      <p:sp>
        <p:nvSpPr>
          <p:cNvPr id="127" name="Прямоугольник 126"/>
          <p:cNvSpPr/>
          <p:nvPr/>
        </p:nvSpPr>
        <p:spPr>
          <a:xfrm>
            <a:off x="1857968" y="6141285"/>
            <a:ext cx="15857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625519" eaLnBrk="0" hangingPunct="0">
              <a:spcAft>
                <a:spcPts val="200"/>
              </a:spcAft>
              <a:defRPr/>
            </a:pP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2023: 5,671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млрд ₽ </a:t>
            </a:r>
            <a:endParaRPr lang="ru-RU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18" name="Полилиния 117"/>
          <p:cNvSpPr/>
          <p:nvPr/>
        </p:nvSpPr>
        <p:spPr>
          <a:xfrm>
            <a:off x="8162611" y="3604691"/>
            <a:ext cx="887897" cy="901776"/>
          </a:xfrm>
          <a:custGeom>
            <a:avLst/>
            <a:gdLst>
              <a:gd name="connsiteX0" fmla="*/ 509367 w 1023882"/>
              <a:gd name="connsiteY0" fmla="*/ 166982 h 1023882"/>
              <a:gd name="connsiteX1" fmla="*/ 158460 w 1023882"/>
              <a:gd name="connsiteY1" fmla="*/ 517889 h 1023882"/>
              <a:gd name="connsiteX2" fmla="*/ 509367 w 1023882"/>
              <a:gd name="connsiteY2" fmla="*/ 868796 h 1023882"/>
              <a:gd name="connsiteX3" fmla="*/ 860274 w 1023882"/>
              <a:gd name="connsiteY3" fmla="*/ 517889 h 1023882"/>
              <a:gd name="connsiteX4" fmla="*/ 509367 w 1023882"/>
              <a:gd name="connsiteY4" fmla="*/ 166982 h 1023882"/>
              <a:gd name="connsiteX5" fmla="*/ 511941 w 1023882"/>
              <a:gd name="connsiteY5" fmla="*/ 0 h 1023882"/>
              <a:gd name="connsiteX6" fmla="*/ 1023882 w 1023882"/>
              <a:gd name="connsiteY6" fmla="*/ 511941 h 1023882"/>
              <a:gd name="connsiteX7" fmla="*/ 511941 w 1023882"/>
              <a:gd name="connsiteY7" fmla="*/ 1023882 h 1023882"/>
              <a:gd name="connsiteX8" fmla="*/ 0 w 1023882"/>
              <a:gd name="connsiteY8" fmla="*/ 511941 h 1023882"/>
              <a:gd name="connsiteX9" fmla="*/ 511941 w 1023882"/>
              <a:gd name="connsiteY9" fmla="*/ 0 h 102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3882" h="1023882">
                <a:moveTo>
                  <a:pt x="509367" y="166982"/>
                </a:moveTo>
                <a:cubicBezTo>
                  <a:pt x="315566" y="166982"/>
                  <a:pt x="158460" y="324088"/>
                  <a:pt x="158460" y="517889"/>
                </a:cubicBezTo>
                <a:cubicBezTo>
                  <a:pt x="158460" y="711690"/>
                  <a:pt x="315566" y="868796"/>
                  <a:pt x="509367" y="868796"/>
                </a:cubicBezTo>
                <a:cubicBezTo>
                  <a:pt x="703168" y="868796"/>
                  <a:pt x="860274" y="711690"/>
                  <a:pt x="860274" y="517889"/>
                </a:cubicBezTo>
                <a:cubicBezTo>
                  <a:pt x="860274" y="324088"/>
                  <a:pt x="703168" y="166982"/>
                  <a:pt x="509367" y="166982"/>
                </a:cubicBezTo>
                <a:close/>
                <a:moveTo>
                  <a:pt x="511941" y="0"/>
                </a:moveTo>
                <a:cubicBezTo>
                  <a:pt x="794678" y="0"/>
                  <a:pt x="1023882" y="229204"/>
                  <a:pt x="1023882" y="511941"/>
                </a:cubicBezTo>
                <a:cubicBezTo>
                  <a:pt x="1023882" y="794678"/>
                  <a:pt x="794678" y="1023882"/>
                  <a:pt x="511941" y="1023882"/>
                </a:cubicBezTo>
                <a:cubicBezTo>
                  <a:pt x="229204" y="1023882"/>
                  <a:pt x="0" y="794678"/>
                  <a:pt x="0" y="511941"/>
                </a:cubicBezTo>
                <a:cubicBezTo>
                  <a:pt x="0" y="229204"/>
                  <a:pt x="229204" y="0"/>
                  <a:pt x="511941" y="0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8232" y="2776046"/>
            <a:ext cx="2959465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625519" eaLnBrk="0" hangingPunct="0">
              <a:lnSpc>
                <a:spcPct val="90000"/>
              </a:lnSpc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Выдано 440 тысяч кредитов в 2023 г.</a:t>
            </a:r>
          </a:p>
        </p:txBody>
      </p:sp>
      <p:sp>
        <p:nvSpPr>
          <p:cNvPr id="91" name="object 52"/>
          <p:cNvSpPr/>
          <p:nvPr/>
        </p:nvSpPr>
        <p:spPr>
          <a:xfrm>
            <a:off x="7898146" y="1210484"/>
            <a:ext cx="3441700" cy="398145"/>
          </a:xfrm>
          <a:custGeom>
            <a:avLst/>
            <a:gdLst/>
            <a:ahLst/>
            <a:cxnLst/>
            <a:rect l="l" t="t" r="r" b="b"/>
            <a:pathLst>
              <a:path w="3441700" h="398144">
                <a:moveTo>
                  <a:pt x="3300984" y="0"/>
                </a:moveTo>
                <a:lnTo>
                  <a:pt x="140208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0" y="257555"/>
                </a:lnTo>
                <a:lnTo>
                  <a:pt x="7144" y="301886"/>
                </a:lnTo>
                <a:lnTo>
                  <a:pt x="27041" y="340376"/>
                </a:lnTo>
                <a:lnTo>
                  <a:pt x="57387" y="370722"/>
                </a:lnTo>
                <a:lnTo>
                  <a:pt x="95877" y="390619"/>
                </a:lnTo>
                <a:lnTo>
                  <a:pt x="140208" y="397763"/>
                </a:lnTo>
                <a:lnTo>
                  <a:pt x="3300984" y="397763"/>
                </a:lnTo>
                <a:lnTo>
                  <a:pt x="3345314" y="390619"/>
                </a:lnTo>
                <a:lnTo>
                  <a:pt x="3383804" y="370722"/>
                </a:lnTo>
                <a:lnTo>
                  <a:pt x="3414150" y="340376"/>
                </a:lnTo>
                <a:lnTo>
                  <a:pt x="3434047" y="301886"/>
                </a:lnTo>
                <a:lnTo>
                  <a:pt x="3441191" y="257555"/>
                </a:lnTo>
                <a:lnTo>
                  <a:pt x="3441191" y="140208"/>
                </a:lnTo>
                <a:lnTo>
                  <a:pt x="3434047" y="95877"/>
                </a:lnTo>
                <a:lnTo>
                  <a:pt x="3414150" y="57387"/>
                </a:lnTo>
                <a:lnTo>
                  <a:pt x="3383804" y="27041"/>
                </a:lnTo>
                <a:lnTo>
                  <a:pt x="3345314" y="7144"/>
                </a:lnTo>
                <a:lnTo>
                  <a:pt x="3300984" y="0"/>
                </a:lnTo>
                <a:close/>
              </a:path>
            </a:pathLst>
          </a:custGeom>
          <a:solidFill>
            <a:srgbClr val="13C87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56"/>
          <p:cNvSpPr txBox="1"/>
          <p:nvPr/>
        </p:nvSpPr>
        <p:spPr>
          <a:xfrm>
            <a:off x="7998705" y="1259157"/>
            <a:ext cx="30816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Потребительское  кредитование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6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1"/>
          <p:cNvSpPr txBox="1"/>
          <p:nvPr/>
        </p:nvSpPr>
        <p:spPr>
          <a:xfrm>
            <a:off x="10920536" y="6525344"/>
            <a:ext cx="847276" cy="18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621" rIns="0" bIns="0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sz="1200" dirty="0">
                <a:solidFill>
                  <a:schemeClr val="tx1">
                    <a:tint val="75000"/>
                  </a:schemeClr>
                </a:solidFill>
              </a:rPr>
              <a:pPr marR="0" lvl="0" indent="0" algn="r" fontAlgn="auto">
                <a:lnSpc>
                  <a:spcPct val="100000"/>
                </a:lnSpc>
                <a:spcBef>
                  <a:spcPts val="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65B69CB-6315-7245-8500-0745D5948964}"/>
              </a:ext>
            </a:extLst>
          </p:cNvPr>
          <p:cNvGrpSpPr/>
          <p:nvPr/>
        </p:nvGrpSpPr>
        <p:grpSpPr>
          <a:xfrm>
            <a:off x="8859200" y="9478"/>
            <a:ext cx="3315855" cy="4590473"/>
            <a:chOff x="8206246" y="1"/>
            <a:chExt cx="3985754" cy="5586967"/>
          </a:xfrm>
          <a:solidFill>
            <a:schemeClr val="bg1">
              <a:alpha val="36000"/>
            </a:schemeClr>
          </a:solidFill>
        </p:grpSpPr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1A0F33D9-C3BB-634D-AEC9-B8B80D632356}"/>
                </a:ext>
              </a:extLst>
            </p:cNvPr>
            <p:cNvSpPr/>
            <p:nvPr/>
          </p:nvSpPr>
          <p:spPr>
            <a:xfrm>
              <a:off x="8206246" y="1"/>
              <a:ext cx="3985754" cy="5586967"/>
            </a:xfrm>
            <a:custGeom>
              <a:avLst/>
              <a:gdLst>
                <a:gd name="connsiteX0" fmla="*/ 1314968 w 3985754"/>
                <a:gd name="connsiteY0" fmla="*/ 0 h 5586967"/>
                <a:gd name="connsiteX1" fmla="*/ 3985754 w 3985754"/>
                <a:gd name="connsiteY1" fmla="*/ 0 h 5586967"/>
                <a:gd name="connsiteX2" fmla="*/ 3985754 w 3985754"/>
                <a:gd name="connsiteY2" fmla="*/ 395828 h 5586967"/>
                <a:gd name="connsiteX3" fmla="*/ 3917539 w 3985754"/>
                <a:gd name="connsiteY3" fmla="*/ 365991 h 5586967"/>
                <a:gd name="connsiteX4" fmla="*/ 3070075 w 3985754"/>
                <a:gd name="connsiteY4" fmla="*/ 205677 h 5586967"/>
                <a:gd name="connsiteX5" fmla="*/ 758861 w 3985754"/>
                <a:gd name="connsiteY5" fmla="*/ 2516891 h 5586967"/>
                <a:gd name="connsiteX6" fmla="*/ 3070075 w 3985754"/>
                <a:gd name="connsiteY6" fmla="*/ 4828105 h 5586967"/>
                <a:gd name="connsiteX7" fmla="*/ 3969704 w 3985754"/>
                <a:gd name="connsiteY7" fmla="*/ 4646479 h 5586967"/>
                <a:gd name="connsiteX8" fmla="*/ 3985754 w 3985754"/>
                <a:gd name="connsiteY8" fmla="*/ 4638747 h 5586967"/>
                <a:gd name="connsiteX9" fmla="*/ 3985754 w 3985754"/>
                <a:gd name="connsiteY9" fmla="*/ 5447943 h 5586967"/>
                <a:gd name="connsiteX10" fmla="*/ 3983023 w 3985754"/>
                <a:gd name="connsiteY10" fmla="*/ 5448943 h 5586967"/>
                <a:gd name="connsiteX11" fmla="*/ 3070076 w 3985754"/>
                <a:gd name="connsiteY11" fmla="*/ 5586967 h 5586967"/>
                <a:gd name="connsiteX12" fmla="*/ 0 w 3985754"/>
                <a:gd name="connsiteY12" fmla="*/ 2516891 h 5586967"/>
                <a:gd name="connsiteX13" fmla="*/ 1117223 w 3985754"/>
                <a:gd name="connsiteY13" fmla="*/ 147871 h 5586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5754" h="5586967">
                  <a:moveTo>
                    <a:pt x="1314968" y="0"/>
                  </a:moveTo>
                  <a:lnTo>
                    <a:pt x="3985754" y="0"/>
                  </a:lnTo>
                  <a:lnTo>
                    <a:pt x="3985754" y="395828"/>
                  </a:lnTo>
                  <a:lnTo>
                    <a:pt x="3917539" y="365991"/>
                  </a:lnTo>
                  <a:cubicBezTo>
                    <a:pt x="3655135" y="262518"/>
                    <a:pt x="3369243" y="205677"/>
                    <a:pt x="3070075" y="205677"/>
                  </a:cubicBezTo>
                  <a:cubicBezTo>
                    <a:pt x="1793626" y="205677"/>
                    <a:pt x="758861" y="1240443"/>
                    <a:pt x="758861" y="2516891"/>
                  </a:cubicBezTo>
                  <a:cubicBezTo>
                    <a:pt x="758861" y="3793340"/>
                    <a:pt x="1793626" y="4828105"/>
                    <a:pt x="3070075" y="4828105"/>
                  </a:cubicBezTo>
                  <a:cubicBezTo>
                    <a:pt x="3389187" y="4828105"/>
                    <a:pt x="3693194" y="4763432"/>
                    <a:pt x="3969704" y="4646479"/>
                  </a:cubicBezTo>
                  <a:lnTo>
                    <a:pt x="3985754" y="4638747"/>
                  </a:lnTo>
                  <a:lnTo>
                    <a:pt x="3985754" y="5447943"/>
                  </a:lnTo>
                  <a:lnTo>
                    <a:pt x="3983023" y="5448943"/>
                  </a:lnTo>
                  <a:cubicBezTo>
                    <a:pt x="3694623" y="5538644"/>
                    <a:pt x="3387993" y="5586967"/>
                    <a:pt x="3070076" y="5586967"/>
                  </a:cubicBezTo>
                  <a:cubicBezTo>
                    <a:pt x="1374520" y="5586967"/>
                    <a:pt x="0" y="4212447"/>
                    <a:pt x="0" y="2516891"/>
                  </a:cubicBezTo>
                  <a:cubicBezTo>
                    <a:pt x="0" y="1563141"/>
                    <a:pt x="434907" y="710968"/>
                    <a:pt x="1117223" y="1478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endParaRPr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D076CEDA-517E-8F48-8F1D-F2BEC96B3921}"/>
                </a:ext>
              </a:extLst>
            </p:cNvPr>
            <p:cNvSpPr/>
            <p:nvPr/>
          </p:nvSpPr>
          <p:spPr>
            <a:xfrm>
              <a:off x="10133940" y="1689493"/>
              <a:ext cx="2058060" cy="1570572"/>
            </a:xfrm>
            <a:custGeom>
              <a:avLst/>
              <a:gdLst>
                <a:gd name="connsiteX0" fmla="*/ 0 w 2058060"/>
                <a:gd name="connsiteY0" fmla="*/ 0 h 1570572"/>
                <a:gd name="connsiteX1" fmla="*/ 1145210 w 2058060"/>
                <a:gd name="connsiteY1" fmla="*/ 719846 h 1570572"/>
                <a:gd name="connsiteX2" fmla="*/ 2058060 w 2058060"/>
                <a:gd name="connsiteY2" fmla="*/ 73243 h 1570572"/>
                <a:gd name="connsiteX3" fmla="*/ 2058060 w 2058060"/>
                <a:gd name="connsiteY3" fmla="*/ 923970 h 1570572"/>
                <a:gd name="connsiteX4" fmla="*/ 1145210 w 2058060"/>
                <a:gd name="connsiteY4" fmla="*/ 1570572 h 1570572"/>
                <a:gd name="connsiteX5" fmla="*/ 0 w 2058060"/>
                <a:gd name="connsiteY5" fmla="*/ 850726 h 15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060" h="1570572">
                  <a:moveTo>
                    <a:pt x="0" y="0"/>
                  </a:moveTo>
                  <a:lnTo>
                    <a:pt x="1145210" y="719846"/>
                  </a:lnTo>
                  <a:lnTo>
                    <a:pt x="2058060" y="73243"/>
                  </a:lnTo>
                  <a:lnTo>
                    <a:pt x="2058060" y="923970"/>
                  </a:lnTo>
                  <a:lnTo>
                    <a:pt x="1145210" y="1570572"/>
                  </a:lnTo>
                  <a:lnTo>
                    <a:pt x="0" y="850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B Sans Display Light"/>
                <a:ea typeface="+mn-ea"/>
                <a:cs typeface="+mn-cs"/>
              </a:endParaRPr>
            </a:p>
          </p:txBody>
        </p:sp>
      </p:grpSp>
      <p:sp>
        <p:nvSpPr>
          <p:cNvPr id="7" name="object 8"/>
          <p:cNvSpPr txBox="1">
            <a:spLocks/>
          </p:cNvSpPr>
          <p:nvPr/>
        </p:nvSpPr>
        <p:spPr>
          <a:xfrm>
            <a:off x="467614" y="508838"/>
            <a:ext cx="8731885" cy="391133"/>
          </a:xfrm>
          <a:prstGeom prst="rect">
            <a:avLst/>
          </a:prstGeom>
        </p:spPr>
        <p:txBody>
          <a:bodyPr vert="horz" wrap="square" lIns="0" tIns="38735" rIns="0" bIns="0" rtlCol="0" anchor="b">
            <a:spAutoFit/>
          </a:bodyPr>
          <a:lstStyle>
            <a:lvl1pPr algn="ctr">
              <a:defRPr sz="6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l">
              <a:lnSpc>
                <a:spcPts val="2740"/>
              </a:lnSpc>
              <a:spcBef>
                <a:spcPts val="305"/>
              </a:spcBef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rPr>
              <a:t>Кредитование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rPr>
              <a:t>микро и малого бизнеса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rPr>
              <a:t>в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rPr>
              <a:t>Югре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SB Sans Display" panose="020B0503040504020204" pitchFamily="34" charset="0"/>
              <a:ea typeface="+mn-ea"/>
              <a:cs typeface="SB Sans Display" panose="020B0503040504020204" pitchFamily="34" charset="0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480893" y="245775"/>
            <a:ext cx="17586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70" normalizeH="0" baseline="0" noProof="0" dirty="0" smtClean="0">
                <a:ln>
                  <a:noFill/>
                </a:ln>
                <a:solidFill>
                  <a:srgbClr val="13C87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Объем бизнеса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52421" y="994308"/>
            <a:ext cx="2731674" cy="2676989"/>
            <a:chOff x="418991" y="1713475"/>
            <a:chExt cx="2929351" cy="3069148"/>
          </a:xfrm>
        </p:grpSpPr>
        <p:graphicFrame>
          <p:nvGraphicFramePr>
            <p:cNvPr id="39" name="Объект 38">
              <a:extLst>
                <a:ext uri="{FF2B5EF4-FFF2-40B4-BE49-F238E27FC236}">
                  <a16:creationId xmlns:a16="http://schemas.microsoft.com/office/drawing/2014/main" id="{04E573DA-3D2D-4675-9653-92729BF18E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3232288"/>
                </p:ext>
              </p:extLst>
            </p:nvPr>
          </p:nvGraphicFramePr>
          <p:xfrm>
            <a:off x="418991" y="1713475"/>
            <a:ext cx="2929350" cy="160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8" name="CorelDRAW" r:id="rId3" imgW="2520360" imgH="1471473" progId="CorelDraw.Graphic.19">
                    <p:embed/>
                  </p:oleObj>
                </mc:Choice>
                <mc:Fallback>
                  <p:oleObj name="CorelDRAW" r:id="rId3" imgW="2520360" imgH="1471473" progId="CorelDraw.Graphic.19">
                    <p:embed/>
                    <p:pic>
                      <p:nvPicPr>
                        <p:cNvPr id="39" name="Объект 38">
                          <a:extLst>
                            <a:ext uri="{FF2B5EF4-FFF2-40B4-BE49-F238E27FC236}">
                              <a16:creationId xmlns:a16="http://schemas.microsoft.com/office/drawing/2014/main" id="{04E573DA-3D2D-4675-9653-92729BF18E9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8991" y="1713475"/>
                          <a:ext cx="2929350" cy="1606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Прямоугольник 39"/>
            <p:cNvSpPr/>
            <p:nvPr/>
          </p:nvSpPr>
          <p:spPr>
            <a:xfrm>
              <a:off x="565391" y="1824314"/>
              <a:ext cx="2655260" cy="501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625519" eaLnBrk="0" hangingPunct="0">
                <a:lnSpc>
                  <a:spcPct val="90000"/>
                </a:lnSpc>
                <a:defRPr/>
              </a:pPr>
              <a:r>
                <a:rPr kumimoji="0" lang="ru-R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Объем выданных</a:t>
              </a:r>
              <a:r>
                <a:rPr kumimoji="0" lang="ru-RU" sz="105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 кредитных средств за 2023г.</a:t>
              </a:r>
              <a:endParaRPr lang="en-US" sz="900" dirty="0">
                <a:solidFill>
                  <a:prstClr val="black"/>
                </a:solidFill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  <p:graphicFrame>
          <p:nvGraphicFramePr>
            <p:cNvPr id="41" name="Объект 40">
              <a:extLst>
                <a:ext uri="{FF2B5EF4-FFF2-40B4-BE49-F238E27FC236}">
                  <a16:creationId xmlns:a16="http://schemas.microsoft.com/office/drawing/2014/main" id="{04E573DA-3D2D-4675-9653-92729BF18E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548116"/>
                </p:ext>
              </p:extLst>
            </p:nvPr>
          </p:nvGraphicFramePr>
          <p:xfrm>
            <a:off x="418992" y="3321596"/>
            <a:ext cx="2929350" cy="1461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9" name="CorelDRAW" r:id="rId5" imgW="2520360" imgH="1471473" progId="CorelDraw.Graphic.19">
                    <p:embed/>
                  </p:oleObj>
                </mc:Choice>
                <mc:Fallback>
                  <p:oleObj name="CorelDRAW" r:id="rId5" imgW="2520360" imgH="1471473" progId="CorelDraw.Graphic.19">
                    <p:embed/>
                    <p:pic>
                      <p:nvPicPr>
                        <p:cNvPr id="41" name="Объект 40">
                          <a:extLst>
                            <a:ext uri="{FF2B5EF4-FFF2-40B4-BE49-F238E27FC236}">
                              <a16:creationId xmlns:a16="http://schemas.microsoft.com/office/drawing/2014/main" id="{04E573DA-3D2D-4675-9653-92729BF18E9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8992" y="3321596"/>
                          <a:ext cx="2929350" cy="14610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F4C707E3-A7FE-479E-8C44-E6FF6CECC7EF}"/>
                </a:ext>
              </a:extLst>
            </p:cNvPr>
            <p:cNvSpPr/>
            <p:nvPr/>
          </p:nvSpPr>
          <p:spPr>
            <a:xfrm>
              <a:off x="717557" y="2472348"/>
              <a:ext cx="1039516" cy="628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625519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noProof="0" dirty="0" smtClean="0">
                  <a:solidFill>
                    <a:prstClr val="white">
                      <a:lumMod val="50000"/>
                    </a:prstClr>
                  </a:solidFill>
                  <a:latin typeface="SB Sans Text Medium" panose="020B0603040504020204" pitchFamily="34" charset="-52"/>
                  <a:cs typeface="SB Sans Text Medium" panose="020B0603040504020204" pitchFamily="34" charset="-52"/>
                </a:rPr>
                <a:t>16,5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B Sans Text Medium" panose="020B0603040504020204" pitchFamily="34" charset="-52"/>
                <a:ea typeface="+mn-ea"/>
                <a:cs typeface="SB Sans Text Medium" panose="020B0603040504020204" pitchFamily="34" charset="-52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26E9DD0-5CEE-417E-B712-1ACD9F59CC48}"/>
                </a:ext>
              </a:extLst>
            </p:cNvPr>
            <p:cNvSpPr txBox="1"/>
            <p:nvPr/>
          </p:nvSpPr>
          <p:spPr>
            <a:xfrm>
              <a:off x="615116" y="2941923"/>
              <a:ext cx="1263978" cy="332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100">
                  <a:solidFill>
                    <a:srgbClr val="00D580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28CEBA"/>
                </a:solidFill>
                <a:effectLst/>
                <a:uLnTx/>
                <a:uFillTx/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9461492-C414-4E5C-97B7-BB709F304820}"/>
                </a:ext>
              </a:extLst>
            </p:cNvPr>
            <p:cNvSpPr txBox="1"/>
            <p:nvPr/>
          </p:nvSpPr>
          <p:spPr>
            <a:xfrm>
              <a:off x="1716532" y="2644606"/>
              <a:ext cx="1010501" cy="332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10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B Sans Display Light" panose="020B0303040504020204" pitchFamily="34" charset="0"/>
                  <a:cs typeface="SB Sans Display Light" panose="020B0303040504020204" pitchFamily="34" charset="0"/>
                </a:rPr>
                <a:t>м</a:t>
              </a:r>
              <a:r>
                <a:rPr lang="ru-RU" sz="10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SB Sans Display Light" panose="020B0303040504020204" pitchFamily="34" charset="0"/>
                  <a:cs typeface="SB Sans Display Light" panose="020B0303040504020204" pitchFamily="34" charset="0"/>
                </a:rPr>
                <a:t>лрд. </a:t>
              </a:r>
              <a:r>
                <a:rPr lang="ru-RU" sz="105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SB Sans Display Light" panose="020B0303040504020204" pitchFamily="34" charset="0"/>
                  <a:cs typeface="SB Sans Display Light" panose="020B0303040504020204" pitchFamily="34" charset="0"/>
                </a:rPr>
                <a:t>₽.</a:t>
              </a:r>
              <a:endParaRPr lang="ru-RU" sz="1050" dirty="0">
                <a:solidFill>
                  <a:prstClr val="black">
                    <a:lumMod val="75000"/>
                    <a:lumOff val="25000"/>
                  </a:prst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6DD8604D-1D1A-4940-9B78-3A465F32DA75}"/>
                </a:ext>
              </a:extLst>
            </p:cNvPr>
            <p:cNvSpPr/>
            <p:nvPr/>
          </p:nvSpPr>
          <p:spPr>
            <a:xfrm>
              <a:off x="597775" y="3483784"/>
              <a:ext cx="2551417" cy="439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625519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Доля Сбера на </a:t>
              </a:r>
              <a:r>
                <a:rPr kumimoji="0" lang="ru-R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рынке </a:t>
              </a:r>
              <a:r>
                <a:rPr kumimoji="0" lang="ru-RU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Text" panose="020B0503040504020204" pitchFamily="34" charset="-52"/>
                  <a:ea typeface="+mn-ea"/>
                  <a:cs typeface="SB Sans Text" panose="020B0503040504020204" pitchFamily="34" charset="-52"/>
                </a:rPr>
                <a:t>малого и микро бизнеса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F4C707E3-A7FE-479E-8C44-E6FF6CECC7EF}"/>
                </a:ext>
              </a:extLst>
            </p:cNvPr>
            <p:cNvSpPr/>
            <p:nvPr/>
          </p:nvSpPr>
          <p:spPr>
            <a:xfrm>
              <a:off x="622518" y="4036788"/>
              <a:ext cx="1057600" cy="628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1625519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dirty="0" smtClean="0">
                  <a:solidFill>
                    <a:prstClr val="white">
                      <a:lumMod val="50000"/>
                    </a:prstClr>
                  </a:solidFill>
                  <a:latin typeface="SB Sans Text Medium" panose="020B0603040504020204" pitchFamily="34" charset="-52"/>
                  <a:cs typeface="SB Sans Text Medium" panose="020B0603040504020204" pitchFamily="34" charset="-52"/>
                </a:rPr>
                <a:t>63,2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B Sans Text Medium" panose="020B0603040504020204" pitchFamily="34" charset="-52"/>
                <a:ea typeface="+mn-ea"/>
                <a:cs typeface="SB Sans Text Medium" panose="020B0603040504020204" pitchFamily="34" charset="-52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461492-C414-4E5C-97B7-BB709F304820}"/>
                </a:ext>
              </a:extLst>
            </p:cNvPr>
            <p:cNvSpPr txBox="1"/>
            <p:nvPr/>
          </p:nvSpPr>
          <p:spPr>
            <a:xfrm>
              <a:off x="1599765" y="4185447"/>
              <a:ext cx="918457" cy="261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B Sans Display Light" panose="020B0303040504020204" pitchFamily="34" charset="0"/>
                  <a:ea typeface="+mn-ea"/>
                  <a:cs typeface="SB Sans Display Light" panose="020B0303040504020204" pitchFamily="34" charset="0"/>
                </a:rPr>
                <a:t>%</a:t>
              </a:r>
            </a:p>
          </p:txBody>
        </p:sp>
      </p:grpSp>
      <p:grpSp>
        <p:nvGrpSpPr>
          <p:cNvPr id="55" name="object 3"/>
          <p:cNvGrpSpPr/>
          <p:nvPr/>
        </p:nvGrpSpPr>
        <p:grpSpPr>
          <a:xfrm>
            <a:off x="3242406" y="555678"/>
            <a:ext cx="5170805" cy="4044273"/>
            <a:chOff x="6821423" y="1251216"/>
            <a:chExt cx="5170805" cy="6069595"/>
          </a:xfrm>
        </p:grpSpPr>
        <p:pic>
          <p:nvPicPr>
            <p:cNvPr id="56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1423" y="1251216"/>
              <a:ext cx="5170805" cy="5606781"/>
            </a:xfrm>
            <a:prstGeom prst="rect">
              <a:avLst/>
            </a:prstGeom>
          </p:spPr>
        </p:pic>
        <p:sp>
          <p:nvSpPr>
            <p:cNvPr id="57" name="object 5"/>
            <p:cNvSpPr/>
            <p:nvPr/>
          </p:nvSpPr>
          <p:spPr>
            <a:xfrm>
              <a:off x="7347203" y="1839468"/>
              <a:ext cx="4038600" cy="5481343"/>
            </a:xfrm>
            <a:custGeom>
              <a:avLst/>
              <a:gdLst/>
              <a:ahLst/>
              <a:cxnLst/>
              <a:rect l="l" t="t" r="r" b="b"/>
              <a:pathLst>
                <a:path w="4038600" h="4747259">
                  <a:moveTo>
                    <a:pt x="3740530" y="0"/>
                  </a:moveTo>
                  <a:lnTo>
                    <a:pt x="298069" y="0"/>
                  </a:lnTo>
                  <a:lnTo>
                    <a:pt x="249727" y="3901"/>
                  </a:lnTo>
                  <a:lnTo>
                    <a:pt x="203866" y="15198"/>
                  </a:lnTo>
                  <a:lnTo>
                    <a:pt x="161101" y="33275"/>
                  </a:lnTo>
                  <a:lnTo>
                    <a:pt x="122044" y="57517"/>
                  </a:lnTo>
                  <a:lnTo>
                    <a:pt x="87312" y="87312"/>
                  </a:lnTo>
                  <a:lnTo>
                    <a:pt x="57517" y="122044"/>
                  </a:lnTo>
                  <a:lnTo>
                    <a:pt x="33275" y="161101"/>
                  </a:lnTo>
                  <a:lnTo>
                    <a:pt x="15198" y="203866"/>
                  </a:lnTo>
                  <a:lnTo>
                    <a:pt x="3901" y="249727"/>
                  </a:lnTo>
                  <a:lnTo>
                    <a:pt x="0" y="298069"/>
                  </a:lnTo>
                  <a:lnTo>
                    <a:pt x="0" y="4449216"/>
                  </a:lnTo>
                  <a:lnTo>
                    <a:pt x="3901" y="4497560"/>
                  </a:lnTo>
                  <a:lnTo>
                    <a:pt x="15198" y="4543421"/>
                  </a:lnTo>
                  <a:lnTo>
                    <a:pt x="33275" y="4586184"/>
                  </a:lnTo>
                  <a:lnTo>
                    <a:pt x="57517" y="4625236"/>
                  </a:lnTo>
                  <a:lnTo>
                    <a:pt x="87312" y="4659964"/>
                  </a:lnTo>
                  <a:lnTo>
                    <a:pt x="122044" y="4689754"/>
                  </a:lnTo>
                  <a:lnTo>
                    <a:pt x="161101" y="4713992"/>
                  </a:lnTo>
                  <a:lnTo>
                    <a:pt x="203866" y="4732065"/>
                  </a:lnTo>
                  <a:lnTo>
                    <a:pt x="249727" y="4743359"/>
                  </a:lnTo>
                  <a:lnTo>
                    <a:pt x="298069" y="4747260"/>
                  </a:lnTo>
                  <a:lnTo>
                    <a:pt x="3740530" y="4747260"/>
                  </a:lnTo>
                  <a:lnTo>
                    <a:pt x="3788872" y="4743359"/>
                  </a:lnTo>
                  <a:lnTo>
                    <a:pt x="3834733" y="4732065"/>
                  </a:lnTo>
                  <a:lnTo>
                    <a:pt x="3877498" y="4713992"/>
                  </a:lnTo>
                  <a:lnTo>
                    <a:pt x="3916555" y="4689754"/>
                  </a:lnTo>
                  <a:lnTo>
                    <a:pt x="3951287" y="4659964"/>
                  </a:lnTo>
                  <a:lnTo>
                    <a:pt x="3981082" y="4625236"/>
                  </a:lnTo>
                  <a:lnTo>
                    <a:pt x="4005324" y="4586184"/>
                  </a:lnTo>
                  <a:lnTo>
                    <a:pt x="4023401" y="4543421"/>
                  </a:lnTo>
                  <a:lnTo>
                    <a:pt x="4034698" y="4497560"/>
                  </a:lnTo>
                  <a:lnTo>
                    <a:pt x="4038600" y="4449216"/>
                  </a:lnTo>
                  <a:lnTo>
                    <a:pt x="4038600" y="298069"/>
                  </a:lnTo>
                  <a:lnTo>
                    <a:pt x="4034698" y="249727"/>
                  </a:lnTo>
                  <a:lnTo>
                    <a:pt x="4023401" y="203866"/>
                  </a:lnTo>
                  <a:lnTo>
                    <a:pt x="4005324" y="161101"/>
                  </a:lnTo>
                  <a:lnTo>
                    <a:pt x="3981082" y="122044"/>
                  </a:lnTo>
                  <a:lnTo>
                    <a:pt x="3951287" y="87312"/>
                  </a:lnTo>
                  <a:lnTo>
                    <a:pt x="3916555" y="57517"/>
                  </a:lnTo>
                  <a:lnTo>
                    <a:pt x="3877498" y="33275"/>
                  </a:lnTo>
                  <a:lnTo>
                    <a:pt x="3834733" y="15198"/>
                  </a:lnTo>
                  <a:lnTo>
                    <a:pt x="3788872" y="3901"/>
                  </a:lnTo>
                  <a:lnTo>
                    <a:pt x="3740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6"/>
            <p:cNvSpPr/>
            <p:nvPr/>
          </p:nvSpPr>
          <p:spPr>
            <a:xfrm>
              <a:off x="7347203" y="1839467"/>
              <a:ext cx="4038600" cy="5476771"/>
            </a:xfrm>
            <a:custGeom>
              <a:avLst/>
              <a:gdLst/>
              <a:ahLst/>
              <a:cxnLst/>
              <a:rect l="l" t="t" r="r" b="b"/>
              <a:pathLst>
                <a:path w="4038600" h="4747259">
                  <a:moveTo>
                    <a:pt x="0" y="298069"/>
                  </a:moveTo>
                  <a:lnTo>
                    <a:pt x="3901" y="249727"/>
                  </a:lnTo>
                  <a:lnTo>
                    <a:pt x="15198" y="203866"/>
                  </a:lnTo>
                  <a:lnTo>
                    <a:pt x="33275" y="161101"/>
                  </a:lnTo>
                  <a:lnTo>
                    <a:pt x="57517" y="122044"/>
                  </a:lnTo>
                  <a:lnTo>
                    <a:pt x="87312" y="87312"/>
                  </a:lnTo>
                  <a:lnTo>
                    <a:pt x="122044" y="57517"/>
                  </a:lnTo>
                  <a:lnTo>
                    <a:pt x="161101" y="33275"/>
                  </a:lnTo>
                  <a:lnTo>
                    <a:pt x="203866" y="15198"/>
                  </a:lnTo>
                  <a:lnTo>
                    <a:pt x="249727" y="3901"/>
                  </a:lnTo>
                  <a:lnTo>
                    <a:pt x="298069" y="0"/>
                  </a:lnTo>
                  <a:lnTo>
                    <a:pt x="3740530" y="0"/>
                  </a:lnTo>
                  <a:lnTo>
                    <a:pt x="3788872" y="3901"/>
                  </a:lnTo>
                  <a:lnTo>
                    <a:pt x="3834733" y="15198"/>
                  </a:lnTo>
                  <a:lnTo>
                    <a:pt x="3877498" y="33275"/>
                  </a:lnTo>
                  <a:lnTo>
                    <a:pt x="3916555" y="57517"/>
                  </a:lnTo>
                  <a:lnTo>
                    <a:pt x="3951287" y="87312"/>
                  </a:lnTo>
                  <a:lnTo>
                    <a:pt x="3981082" y="122044"/>
                  </a:lnTo>
                  <a:lnTo>
                    <a:pt x="4005324" y="161101"/>
                  </a:lnTo>
                  <a:lnTo>
                    <a:pt x="4023401" y="203866"/>
                  </a:lnTo>
                  <a:lnTo>
                    <a:pt x="4034698" y="249727"/>
                  </a:lnTo>
                  <a:lnTo>
                    <a:pt x="4038600" y="298069"/>
                  </a:lnTo>
                  <a:lnTo>
                    <a:pt x="4038600" y="4449216"/>
                  </a:lnTo>
                  <a:lnTo>
                    <a:pt x="4034698" y="4497560"/>
                  </a:lnTo>
                  <a:lnTo>
                    <a:pt x="4023401" y="4543421"/>
                  </a:lnTo>
                  <a:lnTo>
                    <a:pt x="4005324" y="4586184"/>
                  </a:lnTo>
                  <a:lnTo>
                    <a:pt x="3981082" y="4625236"/>
                  </a:lnTo>
                  <a:lnTo>
                    <a:pt x="3951287" y="4659964"/>
                  </a:lnTo>
                  <a:lnTo>
                    <a:pt x="3916555" y="4689754"/>
                  </a:lnTo>
                  <a:lnTo>
                    <a:pt x="3877498" y="4713992"/>
                  </a:lnTo>
                  <a:lnTo>
                    <a:pt x="3834733" y="4732065"/>
                  </a:lnTo>
                  <a:lnTo>
                    <a:pt x="3788872" y="4743359"/>
                  </a:lnTo>
                  <a:lnTo>
                    <a:pt x="3740530" y="4747260"/>
                  </a:lnTo>
                  <a:lnTo>
                    <a:pt x="298069" y="4747260"/>
                  </a:lnTo>
                  <a:lnTo>
                    <a:pt x="249727" y="4743359"/>
                  </a:lnTo>
                  <a:lnTo>
                    <a:pt x="203866" y="4732065"/>
                  </a:lnTo>
                  <a:lnTo>
                    <a:pt x="161101" y="4713992"/>
                  </a:lnTo>
                  <a:lnTo>
                    <a:pt x="122044" y="4689754"/>
                  </a:lnTo>
                  <a:lnTo>
                    <a:pt x="87312" y="4659964"/>
                  </a:lnTo>
                  <a:lnTo>
                    <a:pt x="57517" y="4625236"/>
                  </a:lnTo>
                  <a:lnTo>
                    <a:pt x="33275" y="4586184"/>
                  </a:lnTo>
                  <a:lnTo>
                    <a:pt x="15198" y="4543421"/>
                  </a:lnTo>
                  <a:lnTo>
                    <a:pt x="3901" y="4497560"/>
                  </a:lnTo>
                  <a:lnTo>
                    <a:pt x="0" y="4449216"/>
                  </a:lnTo>
                  <a:lnTo>
                    <a:pt x="0" y="298069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3" name="object 5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10186" y="2623532"/>
            <a:ext cx="104362" cy="105156"/>
          </a:xfrm>
          <a:prstGeom prst="rect">
            <a:avLst/>
          </a:prstGeom>
        </p:spPr>
      </p:pic>
      <p:sp>
        <p:nvSpPr>
          <p:cNvPr id="64" name="object 51"/>
          <p:cNvSpPr/>
          <p:nvPr/>
        </p:nvSpPr>
        <p:spPr>
          <a:xfrm>
            <a:off x="5544142" y="2622008"/>
            <a:ext cx="104139" cy="119380"/>
          </a:xfrm>
          <a:custGeom>
            <a:avLst/>
            <a:gdLst/>
            <a:ahLst/>
            <a:cxnLst/>
            <a:rect l="l" t="t" r="r" b="b"/>
            <a:pathLst>
              <a:path w="104139" h="119379">
                <a:moveTo>
                  <a:pt x="13716" y="2540"/>
                </a:moveTo>
                <a:lnTo>
                  <a:pt x="11176" y="0"/>
                </a:lnTo>
                <a:lnTo>
                  <a:pt x="5715" y="0"/>
                </a:lnTo>
                <a:lnTo>
                  <a:pt x="2540" y="0"/>
                </a:lnTo>
                <a:lnTo>
                  <a:pt x="0" y="2540"/>
                </a:lnTo>
                <a:lnTo>
                  <a:pt x="0" y="116332"/>
                </a:lnTo>
                <a:lnTo>
                  <a:pt x="2540" y="118872"/>
                </a:lnTo>
                <a:lnTo>
                  <a:pt x="11176" y="118872"/>
                </a:lnTo>
                <a:lnTo>
                  <a:pt x="13716" y="116332"/>
                </a:lnTo>
                <a:lnTo>
                  <a:pt x="13716" y="2540"/>
                </a:lnTo>
                <a:close/>
              </a:path>
              <a:path w="104139" h="119379">
                <a:moveTo>
                  <a:pt x="103632" y="8382"/>
                </a:moveTo>
                <a:lnTo>
                  <a:pt x="101981" y="4572"/>
                </a:lnTo>
                <a:lnTo>
                  <a:pt x="21336" y="4572"/>
                </a:lnTo>
                <a:lnTo>
                  <a:pt x="21336" y="70104"/>
                </a:lnTo>
                <a:lnTo>
                  <a:pt x="101981" y="70104"/>
                </a:lnTo>
                <a:lnTo>
                  <a:pt x="103632" y="66167"/>
                </a:lnTo>
                <a:lnTo>
                  <a:pt x="77216" y="37338"/>
                </a:lnTo>
                <a:lnTo>
                  <a:pt x="103632" y="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52"/>
          <p:cNvSpPr/>
          <p:nvPr/>
        </p:nvSpPr>
        <p:spPr>
          <a:xfrm>
            <a:off x="4038038" y="1182963"/>
            <a:ext cx="3441700" cy="398145"/>
          </a:xfrm>
          <a:custGeom>
            <a:avLst/>
            <a:gdLst/>
            <a:ahLst/>
            <a:cxnLst/>
            <a:rect l="l" t="t" r="r" b="b"/>
            <a:pathLst>
              <a:path w="3441700" h="398144">
                <a:moveTo>
                  <a:pt x="3300984" y="0"/>
                </a:moveTo>
                <a:lnTo>
                  <a:pt x="140208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0" y="257555"/>
                </a:lnTo>
                <a:lnTo>
                  <a:pt x="7144" y="301886"/>
                </a:lnTo>
                <a:lnTo>
                  <a:pt x="27041" y="340376"/>
                </a:lnTo>
                <a:lnTo>
                  <a:pt x="57387" y="370722"/>
                </a:lnTo>
                <a:lnTo>
                  <a:pt x="95877" y="390619"/>
                </a:lnTo>
                <a:lnTo>
                  <a:pt x="140208" y="397763"/>
                </a:lnTo>
                <a:lnTo>
                  <a:pt x="3300984" y="397763"/>
                </a:lnTo>
                <a:lnTo>
                  <a:pt x="3345314" y="390619"/>
                </a:lnTo>
                <a:lnTo>
                  <a:pt x="3383804" y="370722"/>
                </a:lnTo>
                <a:lnTo>
                  <a:pt x="3414150" y="340376"/>
                </a:lnTo>
                <a:lnTo>
                  <a:pt x="3434047" y="301886"/>
                </a:lnTo>
                <a:lnTo>
                  <a:pt x="3441191" y="257555"/>
                </a:lnTo>
                <a:lnTo>
                  <a:pt x="3441191" y="140208"/>
                </a:lnTo>
                <a:lnTo>
                  <a:pt x="3434047" y="95877"/>
                </a:lnTo>
                <a:lnTo>
                  <a:pt x="3414150" y="57387"/>
                </a:lnTo>
                <a:lnTo>
                  <a:pt x="3383804" y="27041"/>
                </a:lnTo>
                <a:lnTo>
                  <a:pt x="3345314" y="7144"/>
                </a:lnTo>
                <a:lnTo>
                  <a:pt x="3300984" y="0"/>
                </a:lnTo>
                <a:close/>
              </a:path>
            </a:pathLst>
          </a:custGeom>
          <a:solidFill>
            <a:srgbClr val="13C87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56"/>
          <p:cNvSpPr txBox="1"/>
          <p:nvPr/>
        </p:nvSpPr>
        <p:spPr>
          <a:xfrm>
            <a:off x="4286982" y="1267580"/>
            <a:ext cx="30816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Arial"/>
                <a:cs typeface="Arial"/>
              </a:rPr>
              <a:t>Инвестиционное кредитование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93" name="Группа 92"/>
          <p:cNvGrpSpPr/>
          <p:nvPr/>
        </p:nvGrpSpPr>
        <p:grpSpPr>
          <a:xfrm>
            <a:off x="3771919" y="1734826"/>
            <a:ext cx="7600531" cy="3919110"/>
            <a:chOff x="3863432" y="1566902"/>
            <a:chExt cx="7701799" cy="4431324"/>
          </a:xfrm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CC11EDF7-7DFD-4893-A556-524058FC90C6}"/>
                </a:ext>
              </a:extLst>
            </p:cNvPr>
            <p:cNvSpPr/>
            <p:nvPr/>
          </p:nvSpPr>
          <p:spPr>
            <a:xfrm>
              <a:off x="3965403" y="1566902"/>
              <a:ext cx="3679664" cy="212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625519" eaLnBrk="0" hangingPunct="0">
                <a:spcAft>
                  <a:spcPts val="200"/>
                </a:spcAft>
                <a:defRPr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Объем финансирования: </a:t>
              </a:r>
            </a:p>
            <a:p>
              <a:pPr lvl="0" defTabSz="1625519" eaLnBrk="0" hangingPunct="0">
                <a:spcAft>
                  <a:spcPts val="200"/>
                </a:spcAft>
                <a:defRPr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2022: 1,26 млрд ₽</a:t>
              </a:r>
            </a:p>
            <a:p>
              <a:pPr lvl="0" defTabSz="1625519" eaLnBrk="0" hangingPunct="0">
                <a:spcAft>
                  <a:spcPts val="200"/>
                </a:spcAft>
                <a:defRPr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2023: 1,6 млрд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₽</a:t>
              </a:r>
            </a:p>
            <a:p>
              <a:pPr defTabSz="1625519" eaLnBrk="0" hangingPunct="0">
                <a:spcAft>
                  <a:spcPts val="200"/>
                </a:spcAft>
                <a:defRPr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В 2023 году предприниматели в </a:t>
              </a:r>
              <a:r>
                <a:rPr lang="ru-RU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 Югре 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получили в Сбербанке в 1,3 раза больше кредитов на инвестиционные цели, чем годом ранее</a:t>
              </a:r>
            </a:p>
            <a:p>
              <a:pPr lvl="0" defTabSz="1625519" eaLnBrk="0" hangingPunct="0">
                <a:spcAft>
                  <a:spcPts val="200"/>
                </a:spcAft>
                <a:defRPr/>
              </a:pP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  <a:p>
              <a:pPr defTabSz="1625519" eaLnBrk="0" hangingPunct="0">
                <a:spcAft>
                  <a:spcPts val="200"/>
                </a:spcAft>
                <a:defRPr/>
              </a:pP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3863432" y="3406549"/>
              <a:ext cx="5683852" cy="1059369"/>
              <a:chOff x="146159" y="3282609"/>
              <a:chExt cx="5683852" cy="1059370"/>
            </a:xfrm>
          </p:grpSpPr>
          <p:graphicFrame>
            <p:nvGraphicFramePr>
              <p:cNvPr id="113" name="Диаграмма 112">
                <a:extLst>
                  <a:ext uri="{FF2B5EF4-FFF2-40B4-BE49-F238E27FC236}">
                    <a16:creationId xmlns:a16="http://schemas.microsoft.com/office/drawing/2014/main" id="{FA5B7239-B35B-40C3-8362-F824757B62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79546105"/>
                  </p:ext>
                </p:extLst>
              </p:nvPr>
            </p:nvGraphicFramePr>
            <p:xfrm>
              <a:off x="385005" y="3282609"/>
              <a:ext cx="1091747" cy="10593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14" name="Прямоугольник 113">
                <a:extLst>
                  <a:ext uri="{FF2B5EF4-FFF2-40B4-BE49-F238E27FC236}">
                    <a16:creationId xmlns:a16="http://schemas.microsoft.com/office/drawing/2014/main" id="{2B851826-049A-4E98-A75F-2C71A398E059}"/>
                  </a:ext>
                </a:extLst>
              </p:cNvPr>
              <p:cNvSpPr/>
              <p:nvPr/>
            </p:nvSpPr>
            <p:spPr>
              <a:xfrm>
                <a:off x="146159" y="3424315"/>
                <a:ext cx="1584000" cy="642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1625519" rtl="0" eaLnBrk="0" fontAlgn="auto" latinLnBrk="0" hangingPunct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="1" dirty="0" smtClean="0">
                    <a:solidFill>
                      <a:prstClr val="white"/>
                    </a:solidFill>
                    <a:latin typeface="SB Sans Text Medium" panose="020B0603040504020204" pitchFamily="34" charset="-52"/>
                    <a:cs typeface="SB Sans Text Medium" panose="020B0603040504020204" pitchFamily="34" charset="-52"/>
                  </a:rPr>
                  <a:t>14,5</a:t>
                </a:r>
                <a:r>
                  <a:rPr lang="en-US" b="1" noProof="0" dirty="0" smtClean="0">
                    <a:solidFill>
                      <a:prstClr val="white"/>
                    </a:solidFill>
                    <a:latin typeface="SB Sans Text Medium" panose="020B0603040504020204" pitchFamily="34" charset="-52"/>
                    <a:cs typeface="SB Sans Text Medium" panose="020B0603040504020204" pitchFamily="34" charset="-52"/>
                  </a:rPr>
                  <a:t>%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B Sans Text Medium" panose="020B0603040504020204" pitchFamily="34" charset="-52"/>
                  <a:ea typeface="+mn-ea"/>
                  <a:cs typeface="SB Sans Text Medium" panose="020B0603040504020204" pitchFamily="34" charset="-52"/>
                </a:endParaRPr>
              </a:p>
            </p:txBody>
          </p:sp>
          <p:sp>
            <p:nvSpPr>
              <p:cNvPr id="115" name="Прямоугольник 114">
                <a:extLst>
                  <a:ext uri="{FF2B5EF4-FFF2-40B4-BE49-F238E27FC236}">
                    <a16:creationId xmlns:a16="http://schemas.microsoft.com/office/drawing/2014/main" id="{EE788C3C-6083-49CD-A21F-82189951A8ED}"/>
                  </a:ext>
                </a:extLst>
              </p:cNvPr>
              <p:cNvSpPr/>
              <p:nvPr/>
            </p:nvSpPr>
            <p:spPr>
              <a:xfrm>
                <a:off x="4246011" y="3632524"/>
                <a:ext cx="1584000" cy="226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1625519" rtl="0" eaLnBrk="0" fontAlgn="auto" latinLnBrk="0" hangingPunct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B Sans Display Semibold" panose="020B0703040504020204" pitchFamily="34" charset="0"/>
                  <a:ea typeface="+mn-ea"/>
                  <a:cs typeface="SB Sans Display Semibold" panose="020B0703040504020204" pitchFamily="34" charset="0"/>
                </a:endParaRPr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9426119" y="3975247"/>
              <a:ext cx="2139112" cy="662534"/>
              <a:chOff x="9411973" y="3653500"/>
              <a:chExt cx="2139112" cy="662534"/>
            </a:xfrm>
          </p:grpSpPr>
          <p:sp>
            <p:nvSpPr>
              <p:cNvPr id="104" name="Прямоугольник 103">
                <a:extLst>
                  <a:ext uri="{FF2B5EF4-FFF2-40B4-BE49-F238E27FC236}">
                    <a16:creationId xmlns:a16="http://schemas.microsoft.com/office/drawing/2014/main" id="{2BE9C63E-9FDD-43C9-97EC-CD3AE915E52A}"/>
                  </a:ext>
                </a:extLst>
              </p:cNvPr>
              <p:cNvSpPr/>
              <p:nvPr/>
            </p:nvSpPr>
            <p:spPr>
              <a:xfrm>
                <a:off x="9411973" y="3653500"/>
                <a:ext cx="187192" cy="41514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D580"/>
                  </a:solidFill>
                  <a:effectLst/>
                  <a:uLnTx/>
                  <a:uFillTx/>
                  <a:latin typeface="SB Sans Display Semibold" panose="020B0703040504020204" pitchFamily="34" charset="0"/>
                  <a:ea typeface="+mn-ea"/>
                  <a:cs typeface="SB Sans Display Semibold" panose="020B0703040504020204" pitchFamily="34" charset="0"/>
                </a:endParaRPr>
              </a:p>
            </p:txBody>
          </p:sp>
          <p:sp>
            <p:nvSpPr>
              <p:cNvPr id="105" name="Прямоугольник 104">
                <a:extLst>
                  <a:ext uri="{FF2B5EF4-FFF2-40B4-BE49-F238E27FC236}">
                    <a16:creationId xmlns:a16="http://schemas.microsoft.com/office/drawing/2014/main" id="{76B16E72-BCCD-4E8D-BC23-43C03BA2D093}"/>
                  </a:ext>
                </a:extLst>
              </p:cNvPr>
              <p:cNvSpPr/>
              <p:nvPr/>
            </p:nvSpPr>
            <p:spPr>
              <a:xfrm>
                <a:off x="9421654" y="4074237"/>
                <a:ext cx="2129431" cy="2417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B Sans Display" panose="020B0503040504020204" pitchFamily="34" charset="0"/>
                  <a:ea typeface="+mn-ea"/>
                  <a:cs typeface="SB Sans Display" panose="020B0503040504020204" pitchFamily="34" charset="0"/>
                </a:endParaRPr>
              </a:p>
            </p:txBody>
          </p:sp>
        </p:grpSp>
        <p:grpSp>
          <p:nvGrpSpPr>
            <p:cNvPr id="99" name="Группа 98"/>
            <p:cNvGrpSpPr/>
            <p:nvPr/>
          </p:nvGrpSpPr>
          <p:grpSpPr>
            <a:xfrm>
              <a:off x="5443528" y="3671844"/>
              <a:ext cx="6118290" cy="2326382"/>
              <a:chOff x="5432795" y="1989652"/>
              <a:chExt cx="6118290" cy="2326382"/>
            </a:xfrm>
          </p:grpSpPr>
          <p:sp>
            <p:nvSpPr>
              <p:cNvPr id="100" name="Прямоугольник 99">
                <a:extLst>
                  <a:ext uri="{FF2B5EF4-FFF2-40B4-BE49-F238E27FC236}">
                    <a16:creationId xmlns:a16="http://schemas.microsoft.com/office/drawing/2014/main" id="{04299A75-EF4B-4DB2-A8FD-2CAE31D7DF56}"/>
                  </a:ext>
                </a:extLst>
              </p:cNvPr>
              <p:cNvSpPr/>
              <p:nvPr/>
            </p:nvSpPr>
            <p:spPr>
              <a:xfrm>
                <a:off x="5432795" y="1989652"/>
                <a:ext cx="2349858" cy="76669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 defTabSz="1625519" eaLnBrk="0" hangingPunct="0">
                  <a:lnSpc>
                    <a:spcPct val="90000"/>
                  </a:lnSpc>
                  <a:defRPr/>
                </a:pPr>
                <a:r>
                  <a:rPr lang="ru-RU" sz="1050" dirty="0">
                    <a:solidFill>
                      <a:prstClr val="black"/>
                    </a:solidFill>
                    <a:latin typeface="SB Sans Display" panose="020B0503040504020204" pitchFamily="34" charset="0"/>
                    <a:cs typeface="SB Sans Display" panose="020B0503040504020204" pitchFamily="34" charset="0"/>
                  </a:rPr>
                  <a:t>Инвестиционное кредитование в кредитном портфеле </a:t>
                </a:r>
                <a:r>
                  <a:rPr lang="ru-RU" sz="1050" b="1" dirty="0">
                    <a:solidFill>
                      <a:prstClr val="black"/>
                    </a:solidFill>
                    <a:latin typeface="SB Sans Display" panose="020B0503040504020204" pitchFamily="34" charset="0"/>
                    <a:cs typeface="SB Sans Display" panose="020B0503040504020204" pitchFamily="34" charset="0"/>
                  </a:rPr>
                  <a:t>целевых</a:t>
                </a:r>
                <a:r>
                  <a:rPr lang="ru-RU" sz="1050" dirty="0">
                    <a:solidFill>
                      <a:prstClr val="black"/>
                    </a:solidFill>
                    <a:latin typeface="SB Sans Display" panose="020B0503040504020204" pitchFamily="34" charset="0"/>
                    <a:cs typeface="SB Sans Display" panose="020B0503040504020204" pitchFamily="34" charset="0"/>
                  </a:rPr>
                  <a:t> кредитов на </a:t>
                </a:r>
                <a:r>
                  <a:rPr lang="ru-RU" sz="1050" dirty="0">
                    <a:solidFill>
                      <a:prstClr val="black"/>
                    </a:solidFill>
                    <a:latin typeface="SB Sans Text" panose="020B0503040504020204" pitchFamily="34" charset="-52"/>
                    <a:cs typeface="SB Sans Text" panose="020B0503040504020204" pitchFamily="34" charset="-52"/>
                  </a:rPr>
                  <a:t>01.</a:t>
                </a:r>
                <a:r>
                  <a:rPr lang="en-US" sz="1050" dirty="0">
                    <a:solidFill>
                      <a:prstClr val="black"/>
                    </a:solidFill>
                    <a:latin typeface="SB Sans Text" panose="020B0503040504020204" pitchFamily="34" charset="-52"/>
                    <a:cs typeface="SB Sans Text" panose="020B0503040504020204" pitchFamily="34" charset="-52"/>
                  </a:rPr>
                  <a:t>0</a:t>
                </a:r>
                <a:r>
                  <a:rPr lang="ru-RU" sz="1050" dirty="0">
                    <a:solidFill>
                      <a:prstClr val="black"/>
                    </a:solidFill>
                    <a:latin typeface="SB Sans Text" panose="020B0503040504020204" pitchFamily="34" charset="-52"/>
                    <a:cs typeface="SB Sans Text" panose="020B0503040504020204" pitchFamily="34" charset="-52"/>
                  </a:rPr>
                  <a:t>1.2024</a:t>
                </a:r>
                <a:endParaRPr lang="en-US" sz="900" dirty="0">
                  <a:solidFill>
                    <a:prstClr val="black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endParaRPr>
              </a:p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B Sans Display" panose="020B0503040504020204" pitchFamily="34" charset="0"/>
                  <a:ea typeface="+mn-ea"/>
                  <a:cs typeface="SB Sans Display" panose="020B0503040504020204" pitchFamily="34" charset="0"/>
                </a:endParaRPr>
              </a:p>
            </p:txBody>
          </p:sp>
          <p:sp>
            <p:nvSpPr>
              <p:cNvPr id="101" name="Прямоугольник 100">
                <a:extLst>
                  <a:ext uri="{FF2B5EF4-FFF2-40B4-BE49-F238E27FC236}">
                    <a16:creationId xmlns:a16="http://schemas.microsoft.com/office/drawing/2014/main" id="{2BE9C63E-9FDD-43C9-97EC-CD3AE915E52A}"/>
                  </a:ext>
                </a:extLst>
              </p:cNvPr>
              <p:cNvSpPr/>
              <p:nvPr/>
            </p:nvSpPr>
            <p:spPr>
              <a:xfrm>
                <a:off x="9411973" y="3653500"/>
                <a:ext cx="187192" cy="41514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D580"/>
                  </a:solidFill>
                  <a:effectLst/>
                  <a:uLnTx/>
                  <a:uFillTx/>
                  <a:latin typeface="SB Sans Display Semibold" panose="020B0703040504020204" pitchFamily="34" charset="0"/>
                  <a:ea typeface="+mn-ea"/>
                  <a:cs typeface="SB Sans Display Semibold" panose="020B0703040504020204" pitchFamily="34" charset="0"/>
                </a:endParaRPr>
              </a:p>
            </p:txBody>
          </p:sp>
          <p:sp>
            <p:nvSpPr>
              <p:cNvPr id="102" name="Прямоугольник 101">
                <a:extLst>
                  <a:ext uri="{FF2B5EF4-FFF2-40B4-BE49-F238E27FC236}">
                    <a16:creationId xmlns:a16="http://schemas.microsoft.com/office/drawing/2014/main" id="{76B16E72-BCCD-4E8D-BC23-43C03BA2D093}"/>
                  </a:ext>
                </a:extLst>
              </p:cNvPr>
              <p:cNvSpPr/>
              <p:nvPr/>
            </p:nvSpPr>
            <p:spPr>
              <a:xfrm>
                <a:off x="9421654" y="4074237"/>
                <a:ext cx="2129431" cy="2417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1625519" rtl="0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B Sans Display" panose="020B0503040504020204" pitchFamily="34" charset="0"/>
                  <a:ea typeface="+mn-ea"/>
                  <a:cs typeface="SB Sans Display" panose="020B0503040504020204" pitchFamily="34" charset="0"/>
                </a:endParaRPr>
              </a:p>
            </p:txBody>
          </p:sp>
        </p:grpSp>
      </p:grpSp>
      <p:sp>
        <p:nvSpPr>
          <p:cNvPr id="117" name="Прямоугольник 116"/>
          <p:cNvSpPr/>
          <p:nvPr/>
        </p:nvSpPr>
        <p:spPr>
          <a:xfrm>
            <a:off x="222917" y="3779851"/>
            <a:ext cx="311767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Расчет кредитного потенциала за 5 минут:</a:t>
            </a:r>
          </a:p>
          <a:p>
            <a:pPr marL="171450" marR="0" lvl="0" indent="-17145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без документов</a:t>
            </a:r>
          </a:p>
          <a:p>
            <a:pPr marL="171450" marR="0" lvl="0" indent="-17145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б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ез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 ввода финансовых данных</a:t>
            </a:r>
          </a:p>
          <a:p>
            <a:pPr marL="171450" marR="0" lvl="0" indent="-171450" algn="l" defTabSz="1217026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е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диновременный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 расчет лимитов на кредитные продукты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B Sans Text Medium" panose="020B0603040504020204" pitchFamily="34" charset="-52"/>
                <a:ea typeface="Tahoma" panose="020B0604030504040204" pitchFamily="34" charset="0"/>
                <a:cs typeface="SB Sans Text Medium" panose="020B0603040504020204" pitchFamily="34" charset="-52"/>
              </a:rPr>
              <a:t>малого и микро бизнеса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B Sans Text Medium" panose="020B0603040504020204" pitchFamily="34" charset="-52"/>
              <a:ea typeface="Tahoma" panose="020B0604030504040204" pitchFamily="34" charset="0"/>
              <a:cs typeface="SB Sans Text Medium" panose="020B0603040504020204" pitchFamily="34" charset="-52"/>
            </a:endParaRPr>
          </a:p>
        </p:txBody>
      </p:sp>
      <p:sp>
        <p:nvSpPr>
          <p:cNvPr id="118" name="Полилиния 117"/>
          <p:cNvSpPr/>
          <p:nvPr/>
        </p:nvSpPr>
        <p:spPr>
          <a:xfrm>
            <a:off x="4064084" y="3372754"/>
            <a:ext cx="887897" cy="901776"/>
          </a:xfrm>
          <a:custGeom>
            <a:avLst/>
            <a:gdLst>
              <a:gd name="connsiteX0" fmla="*/ 509367 w 1023882"/>
              <a:gd name="connsiteY0" fmla="*/ 166982 h 1023882"/>
              <a:gd name="connsiteX1" fmla="*/ 158460 w 1023882"/>
              <a:gd name="connsiteY1" fmla="*/ 517889 h 1023882"/>
              <a:gd name="connsiteX2" fmla="*/ 509367 w 1023882"/>
              <a:gd name="connsiteY2" fmla="*/ 868796 h 1023882"/>
              <a:gd name="connsiteX3" fmla="*/ 860274 w 1023882"/>
              <a:gd name="connsiteY3" fmla="*/ 517889 h 1023882"/>
              <a:gd name="connsiteX4" fmla="*/ 509367 w 1023882"/>
              <a:gd name="connsiteY4" fmla="*/ 166982 h 1023882"/>
              <a:gd name="connsiteX5" fmla="*/ 511941 w 1023882"/>
              <a:gd name="connsiteY5" fmla="*/ 0 h 1023882"/>
              <a:gd name="connsiteX6" fmla="*/ 1023882 w 1023882"/>
              <a:gd name="connsiteY6" fmla="*/ 511941 h 1023882"/>
              <a:gd name="connsiteX7" fmla="*/ 511941 w 1023882"/>
              <a:gd name="connsiteY7" fmla="*/ 1023882 h 1023882"/>
              <a:gd name="connsiteX8" fmla="*/ 0 w 1023882"/>
              <a:gd name="connsiteY8" fmla="*/ 511941 h 1023882"/>
              <a:gd name="connsiteX9" fmla="*/ 511941 w 1023882"/>
              <a:gd name="connsiteY9" fmla="*/ 0 h 102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3882" h="1023882">
                <a:moveTo>
                  <a:pt x="509367" y="166982"/>
                </a:moveTo>
                <a:cubicBezTo>
                  <a:pt x="315566" y="166982"/>
                  <a:pt x="158460" y="324088"/>
                  <a:pt x="158460" y="517889"/>
                </a:cubicBezTo>
                <a:cubicBezTo>
                  <a:pt x="158460" y="711690"/>
                  <a:pt x="315566" y="868796"/>
                  <a:pt x="509367" y="868796"/>
                </a:cubicBezTo>
                <a:cubicBezTo>
                  <a:pt x="703168" y="868796"/>
                  <a:pt x="860274" y="711690"/>
                  <a:pt x="860274" y="517889"/>
                </a:cubicBezTo>
                <a:cubicBezTo>
                  <a:pt x="860274" y="324088"/>
                  <a:pt x="703168" y="166982"/>
                  <a:pt x="509367" y="166982"/>
                </a:cubicBezTo>
                <a:close/>
                <a:moveTo>
                  <a:pt x="511941" y="0"/>
                </a:moveTo>
                <a:cubicBezTo>
                  <a:pt x="794678" y="0"/>
                  <a:pt x="1023882" y="229204"/>
                  <a:pt x="1023882" y="511941"/>
                </a:cubicBezTo>
                <a:cubicBezTo>
                  <a:pt x="1023882" y="794678"/>
                  <a:pt x="794678" y="1023882"/>
                  <a:pt x="511941" y="1023882"/>
                </a:cubicBezTo>
                <a:cubicBezTo>
                  <a:pt x="229204" y="1023882"/>
                  <a:pt x="0" y="794678"/>
                  <a:pt x="0" y="511941"/>
                </a:cubicBezTo>
                <a:cubicBezTo>
                  <a:pt x="0" y="229204"/>
                  <a:pt x="229204" y="0"/>
                  <a:pt x="511941" y="0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6" y="5275734"/>
            <a:ext cx="1407482" cy="1367166"/>
          </a:xfrm>
          <a:prstGeom prst="rect">
            <a:avLst/>
          </a:prstGeom>
        </p:spPr>
      </p:pic>
      <p:grpSp>
        <p:nvGrpSpPr>
          <p:cNvPr id="107" name="object 3"/>
          <p:cNvGrpSpPr/>
          <p:nvPr/>
        </p:nvGrpSpPr>
        <p:grpSpPr>
          <a:xfrm>
            <a:off x="7499042" y="551306"/>
            <a:ext cx="5170805" cy="4045598"/>
            <a:chOff x="6821423" y="1251216"/>
            <a:chExt cx="5170805" cy="6069595"/>
          </a:xfrm>
        </p:grpSpPr>
        <p:pic>
          <p:nvPicPr>
            <p:cNvPr id="108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1423" y="1251216"/>
              <a:ext cx="5170805" cy="5606781"/>
            </a:xfrm>
            <a:prstGeom prst="rect">
              <a:avLst/>
            </a:prstGeom>
          </p:spPr>
        </p:pic>
        <p:sp>
          <p:nvSpPr>
            <p:cNvPr id="112" name="object 5"/>
            <p:cNvSpPr/>
            <p:nvPr/>
          </p:nvSpPr>
          <p:spPr>
            <a:xfrm>
              <a:off x="7347203" y="1839468"/>
              <a:ext cx="4038600" cy="5481343"/>
            </a:xfrm>
            <a:custGeom>
              <a:avLst/>
              <a:gdLst/>
              <a:ahLst/>
              <a:cxnLst/>
              <a:rect l="l" t="t" r="r" b="b"/>
              <a:pathLst>
                <a:path w="4038600" h="4747259">
                  <a:moveTo>
                    <a:pt x="3740530" y="0"/>
                  </a:moveTo>
                  <a:lnTo>
                    <a:pt x="298069" y="0"/>
                  </a:lnTo>
                  <a:lnTo>
                    <a:pt x="249727" y="3901"/>
                  </a:lnTo>
                  <a:lnTo>
                    <a:pt x="203866" y="15198"/>
                  </a:lnTo>
                  <a:lnTo>
                    <a:pt x="161101" y="33275"/>
                  </a:lnTo>
                  <a:lnTo>
                    <a:pt x="122044" y="57517"/>
                  </a:lnTo>
                  <a:lnTo>
                    <a:pt x="87312" y="87312"/>
                  </a:lnTo>
                  <a:lnTo>
                    <a:pt x="57517" y="122044"/>
                  </a:lnTo>
                  <a:lnTo>
                    <a:pt x="33275" y="161101"/>
                  </a:lnTo>
                  <a:lnTo>
                    <a:pt x="15198" y="203866"/>
                  </a:lnTo>
                  <a:lnTo>
                    <a:pt x="3901" y="249727"/>
                  </a:lnTo>
                  <a:lnTo>
                    <a:pt x="0" y="298069"/>
                  </a:lnTo>
                  <a:lnTo>
                    <a:pt x="0" y="4449216"/>
                  </a:lnTo>
                  <a:lnTo>
                    <a:pt x="3901" y="4497560"/>
                  </a:lnTo>
                  <a:lnTo>
                    <a:pt x="15198" y="4543421"/>
                  </a:lnTo>
                  <a:lnTo>
                    <a:pt x="33275" y="4586184"/>
                  </a:lnTo>
                  <a:lnTo>
                    <a:pt x="57517" y="4625236"/>
                  </a:lnTo>
                  <a:lnTo>
                    <a:pt x="87312" y="4659964"/>
                  </a:lnTo>
                  <a:lnTo>
                    <a:pt x="122044" y="4689754"/>
                  </a:lnTo>
                  <a:lnTo>
                    <a:pt x="161101" y="4713992"/>
                  </a:lnTo>
                  <a:lnTo>
                    <a:pt x="203866" y="4732065"/>
                  </a:lnTo>
                  <a:lnTo>
                    <a:pt x="249727" y="4743359"/>
                  </a:lnTo>
                  <a:lnTo>
                    <a:pt x="298069" y="4747260"/>
                  </a:lnTo>
                  <a:lnTo>
                    <a:pt x="3740530" y="4747260"/>
                  </a:lnTo>
                  <a:lnTo>
                    <a:pt x="3788872" y="4743359"/>
                  </a:lnTo>
                  <a:lnTo>
                    <a:pt x="3834733" y="4732065"/>
                  </a:lnTo>
                  <a:lnTo>
                    <a:pt x="3877498" y="4713992"/>
                  </a:lnTo>
                  <a:lnTo>
                    <a:pt x="3916555" y="4689754"/>
                  </a:lnTo>
                  <a:lnTo>
                    <a:pt x="3951287" y="4659964"/>
                  </a:lnTo>
                  <a:lnTo>
                    <a:pt x="3981082" y="4625236"/>
                  </a:lnTo>
                  <a:lnTo>
                    <a:pt x="4005324" y="4586184"/>
                  </a:lnTo>
                  <a:lnTo>
                    <a:pt x="4023401" y="4543421"/>
                  </a:lnTo>
                  <a:lnTo>
                    <a:pt x="4034698" y="4497560"/>
                  </a:lnTo>
                  <a:lnTo>
                    <a:pt x="4038600" y="4449216"/>
                  </a:lnTo>
                  <a:lnTo>
                    <a:pt x="4038600" y="298069"/>
                  </a:lnTo>
                  <a:lnTo>
                    <a:pt x="4034698" y="249727"/>
                  </a:lnTo>
                  <a:lnTo>
                    <a:pt x="4023401" y="203866"/>
                  </a:lnTo>
                  <a:lnTo>
                    <a:pt x="4005324" y="161101"/>
                  </a:lnTo>
                  <a:lnTo>
                    <a:pt x="3981082" y="122044"/>
                  </a:lnTo>
                  <a:lnTo>
                    <a:pt x="3951287" y="87312"/>
                  </a:lnTo>
                  <a:lnTo>
                    <a:pt x="3916555" y="57517"/>
                  </a:lnTo>
                  <a:lnTo>
                    <a:pt x="3877498" y="33275"/>
                  </a:lnTo>
                  <a:lnTo>
                    <a:pt x="3834733" y="15198"/>
                  </a:lnTo>
                  <a:lnTo>
                    <a:pt x="3788872" y="3901"/>
                  </a:lnTo>
                  <a:lnTo>
                    <a:pt x="3740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bject 6"/>
            <p:cNvSpPr/>
            <p:nvPr/>
          </p:nvSpPr>
          <p:spPr>
            <a:xfrm>
              <a:off x="7347203" y="1839467"/>
              <a:ext cx="4038600" cy="5476771"/>
            </a:xfrm>
            <a:custGeom>
              <a:avLst/>
              <a:gdLst/>
              <a:ahLst/>
              <a:cxnLst/>
              <a:rect l="l" t="t" r="r" b="b"/>
              <a:pathLst>
                <a:path w="4038600" h="4747259">
                  <a:moveTo>
                    <a:pt x="0" y="298069"/>
                  </a:moveTo>
                  <a:lnTo>
                    <a:pt x="3901" y="249727"/>
                  </a:lnTo>
                  <a:lnTo>
                    <a:pt x="15198" y="203866"/>
                  </a:lnTo>
                  <a:lnTo>
                    <a:pt x="33275" y="161101"/>
                  </a:lnTo>
                  <a:lnTo>
                    <a:pt x="57517" y="122044"/>
                  </a:lnTo>
                  <a:lnTo>
                    <a:pt x="87312" y="87312"/>
                  </a:lnTo>
                  <a:lnTo>
                    <a:pt x="122044" y="57517"/>
                  </a:lnTo>
                  <a:lnTo>
                    <a:pt x="161101" y="33275"/>
                  </a:lnTo>
                  <a:lnTo>
                    <a:pt x="203866" y="15198"/>
                  </a:lnTo>
                  <a:lnTo>
                    <a:pt x="249727" y="3901"/>
                  </a:lnTo>
                  <a:lnTo>
                    <a:pt x="298069" y="0"/>
                  </a:lnTo>
                  <a:lnTo>
                    <a:pt x="3740530" y="0"/>
                  </a:lnTo>
                  <a:lnTo>
                    <a:pt x="3788872" y="3901"/>
                  </a:lnTo>
                  <a:lnTo>
                    <a:pt x="3834733" y="15198"/>
                  </a:lnTo>
                  <a:lnTo>
                    <a:pt x="3877498" y="33275"/>
                  </a:lnTo>
                  <a:lnTo>
                    <a:pt x="3916555" y="57517"/>
                  </a:lnTo>
                  <a:lnTo>
                    <a:pt x="3951287" y="87312"/>
                  </a:lnTo>
                  <a:lnTo>
                    <a:pt x="3981082" y="122044"/>
                  </a:lnTo>
                  <a:lnTo>
                    <a:pt x="4005324" y="161101"/>
                  </a:lnTo>
                  <a:lnTo>
                    <a:pt x="4023401" y="203866"/>
                  </a:lnTo>
                  <a:lnTo>
                    <a:pt x="4034698" y="249727"/>
                  </a:lnTo>
                  <a:lnTo>
                    <a:pt x="4038600" y="298069"/>
                  </a:lnTo>
                  <a:lnTo>
                    <a:pt x="4038600" y="4449216"/>
                  </a:lnTo>
                  <a:lnTo>
                    <a:pt x="4034698" y="4497560"/>
                  </a:lnTo>
                  <a:lnTo>
                    <a:pt x="4023401" y="4543421"/>
                  </a:lnTo>
                  <a:lnTo>
                    <a:pt x="4005324" y="4586184"/>
                  </a:lnTo>
                  <a:lnTo>
                    <a:pt x="3981082" y="4625236"/>
                  </a:lnTo>
                  <a:lnTo>
                    <a:pt x="3951287" y="4659964"/>
                  </a:lnTo>
                  <a:lnTo>
                    <a:pt x="3916555" y="4689754"/>
                  </a:lnTo>
                  <a:lnTo>
                    <a:pt x="3877498" y="4713992"/>
                  </a:lnTo>
                  <a:lnTo>
                    <a:pt x="3834733" y="4732065"/>
                  </a:lnTo>
                  <a:lnTo>
                    <a:pt x="3788872" y="4743359"/>
                  </a:lnTo>
                  <a:lnTo>
                    <a:pt x="3740530" y="4747260"/>
                  </a:lnTo>
                  <a:lnTo>
                    <a:pt x="298069" y="4747260"/>
                  </a:lnTo>
                  <a:lnTo>
                    <a:pt x="249727" y="4743359"/>
                  </a:lnTo>
                  <a:lnTo>
                    <a:pt x="203866" y="4732065"/>
                  </a:lnTo>
                  <a:lnTo>
                    <a:pt x="161101" y="4713992"/>
                  </a:lnTo>
                  <a:lnTo>
                    <a:pt x="122044" y="4689754"/>
                  </a:lnTo>
                  <a:lnTo>
                    <a:pt x="87312" y="4659964"/>
                  </a:lnTo>
                  <a:lnTo>
                    <a:pt x="57517" y="4625236"/>
                  </a:lnTo>
                  <a:lnTo>
                    <a:pt x="33275" y="4586184"/>
                  </a:lnTo>
                  <a:lnTo>
                    <a:pt x="15198" y="4543421"/>
                  </a:lnTo>
                  <a:lnTo>
                    <a:pt x="3901" y="4497560"/>
                  </a:lnTo>
                  <a:lnTo>
                    <a:pt x="0" y="4449216"/>
                  </a:lnTo>
                  <a:lnTo>
                    <a:pt x="0" y="298069"/>
                  </a:lnTo>
                  <a:close/>
                </a:path>
              </a:pathLst>
            </a:custGeom>
            <a:ln w="12700">
              <a:solidFill>
                <a:srgbClr val="D5DCE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9" name="object 52"/>
          <p:cNvSpPr/>
          <p:nvPr/>
        </p:nvSpPr>
        <p:spPr>
          <a:xfrm>
            <a:off x="8332568" y="1225587"/>
            <a:ext cx="3441700" cy="348417"/>
          </a:xfrm>
          <a:custGeom>
            <a:avLst/>
            <a:gdLst/>
            <a:ahLst/>
            <a:cxnLst/>
            <a:rect l="l" t="t" r="r" b="b"/>
            <a:pathLst>
              <a:path w="3441700" h="398144">
                <a:moveTo>
                  <a:pt x="3300984" y="0"/>
                </a:moveTo>
                <a:lnTo>
                  <a:pt x="140208" y="0"/>
                </a:lnTo>
                <a:lnTo>
                  <a:pt x="95877" y="7144"/>
                </a:lnTo>
                <a:lnTo>
                  <a:pt x="57387" y="27041"/>
                </a:lnTo>
                <a:lnTo>
                  <a:pt x="27041" y="57387"/>
                </a:lnTo>
                <a:lnTo>
                  <a:pt x="7144" y="95877"/>
                </a:lnTo>
                <a:lnTo>
                  <a:pt x="0" y="140208"/>
                </a:lnTo>
                <a:lnTo>
                  <a:pt x="0" y="257555"/>
                </a:lnTo>
                <a:lnTo>
                  <a:pt x="7144" y="301886"/>
                </a:lnTo>
                <a:lnTo>
                  <a:pt x="27041" y="340376"/>
                </a:lnTo>
                <a:lnTo>
                  <a:pt x="57387" y="370722"/>
                </a:lnTo>
                <a:lnTo>
                  <a:pt x="95877" y="390619"/>
                </a:lnTo>
                <a:lnTo>
                  <a:pt x="140208" y="397763"/>
                </a:lnTo>
                <a:lnTo>
                  <a:pt x="3300984" y="397763"/>
                </a:lnTo>
                <a:lnTo>
                  <a:pt x="3345314" y="390619"/>
                </a:lnTo>
                <a:lnTo>
                  <a:pt x="3383804" y="370722"/>
                </a:lnTo>
                <a:lnTo>
                  <a:pt x="3414150" y="340376"/>
                </a:lnTo>
                <a:lnTo>
                  <a:pt x="3434047" y="301886"/>
                </a:lnTo>
                <a:lnTo>
                  <a:pt x="3441191" y="257555"/>
                </a:lnTo>
                <a:lnTo>
                  <a:pt x="3441191" y="140208"/>
                </a:lnTo>
                <a:lnTo>
                  <a:pt x="3434047" y="95877"/>
                </a:lnTo>
                <a:lnTo>
                  <a:pt x="3414150" y="57387"/>
                </a:lnTo>
                <a:lnTo>
                  <a:pt x="3383804" y="27041"/>
                </a:lnTo>
                <a:lnTo>
                  <a:pt x="3345314" y="7144"/>
                </a:lnTo>
                <a:lnTo>
                  <a:pt x="3300984" y="0"/>
                </a:lnTo>
                <a:close/>
              </a:path>
            </a:pathLst>
          </a:custGeom>
          <a:solidFill>
            <a:srgbClr val="13C87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bject 56"/>
          <p:cNvSpPr txBox="1"/>
          <p:nvPr/>
        </p:nvSpPr>
        <p:spPr>
          <a:xfrm>
            <a:off x="8626211" y="1295063"/>
            <a:ext cx="30816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prstClr val="white"/>
                </a:solidFill>
                <a:latin typeface="Arial"/>
                <a:cs typeface="Arial"/>
              </a:rPr>
              <a:t>Банковские гарантии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CC11EDF7-7DFD-4893-A556-524058FC90C6}"/>
              </a:ext>
            </a:extLst>
          </p:cNvPr>
          <p:cNvSpPr/>
          <p:nvPr/>
        </p:nvSpPr>
        <p:spPr>
          <a:xfrm>
            <a:off x="8323472" y="1746791"/>
            <a:ext cx="36312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625519" eaLnBrk="0" hangingPunct="0">
              <a:spcAft>
                <a:spcPts val="200"/>
              </a:spcAft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Сумма выданных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банковских гарантий: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lvl="0" defTabSz="1625519" eaLnBrk="0" hangingPunct="0">
              <a:spcAft>
                <a:spcPts val="200"/>
              </a:spcAft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2022: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0,716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млрд ₽</a:t>
            </a:r>
          </a:p>
          <a:p>
            <a:pPr lvl="0" defTabSz="1625519" eaLnBrk="0" hangingPunct="0">
              <a:spcAft>
                <a:spcPts val="200"/>
              </a:spcAft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2023: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1,8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млрд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₽</a:t>
            </a:r>
          </a:p>
          <a:p>
            <a:pPr lvl="0" defTabSz="1625519" eaLnBrk="0" hangingPunct="0">
              <a:spcAft>
                <a:spcPts val="200"/>
              </a:spcAft>
              <a:defRPr/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defTabSz="1625519" eaLnBrk="0" hangingPunct="0">
              <a:spcAft>
                <a:spcPts val="200"/>
              </a:spcAft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Выдано 1 378 банковских гарантий в 2023г.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lvl="0" defTabSz="1625519" eaLnBrk="0" hangingPunct="0">
              <a:spcAft>
                <a:spcPts val="200"/>
              </a:spcAft>
              <a:defRPr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defTabSz="1625519" eaLnBrk="0" hangingPunct="0">
              <a:spcAft>
                <a:spcPts val="200"/>
              </a:spcAft>
              <a:defRPr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714</Words>
  <Application>Microsoft Office PowerPoint</Application>
  <PresentationFormat>Широкоэкранный</PresentationFormat>
  <Paragraphs>149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23" baseType="lpstr">
      <vt:lpstr>宋体</vt:lpstr>
      <vt:lpstr>Arial</vt:lpstr>
      <vt:lpstr>Calibri</vt:lpstr>
      <vt:lpstr>Century Gothic</vt:lpstr>
      <vt:lpstr>Corbel</vt:lpstr>
      <vt:lpstr>SB Sans Display</vt:lpstr>
      <vt:lpstr>SB Sans Display Light</vt:lpstr>
      <vt:lpstr>SB Sans Display Semibold</vt:lpstr>
      <vt:lpstr>SB Sans Text</vt:lpstr>
      <vt:lpstr>SB Sans Text Light</vt:lpstr>
      <vt:lpstr>SB Sans Text Medium</vt:lpstr>
      <vt:lpstr>SB Serif Display</vt:lpstr>
      <vt:lpstr>Tahoma</vt:lpstr>
      <vt:lpstr>Times New Roman</vt:lpstr>
      <vt:lpstr>Verdana</vt:lpstr>
      <vt:lpstr>Office Theme</vt:lpstr>
      <vt:lpstr>CorelDRAW</vt:lpstr>
      <vt:lpstr>Инвестиции в муниципалитеты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Сбер в Югре</dc:title>
  <dc:creator>Алешкина Алина Сергеевна</dc:creator>
  <cp:lastModifiedBy>Богдан Ирина Валерьевна</cp:lastModifiedBy>
  <cp:revision>70</cp:revision>
  <dcterms:created xsi:type="dcterms:W3CDTF">2024-09-05T10:26:41Z</dcterms:created>
  <dcterms:modified xsi:type="dcterms:W3CDTF">2024-09-10T13:44:14Z</dcterms:modified>
</cp:coreProperties>
</file>